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Source Code Pro"/>
      <p:regular r:id="rId43"/>
      <p:bold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6" name="段超"/>
  <p:cmAuthor clrIdx="1" id="1" initials="" lastIdx="6" name="xuan y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7E98A6C-30BA-43BF-96CE-EF13D63F9C31}">
  <a:tblStyle styleId="{C7E98A6C-30BA-43BF-96CE-EF13D63F9C3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4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7.xml"/><Relationship Id="rId46" Type="http://schemas.openxmlformats.org/officeDocument/2006/relationships/font" Target="fonts/Oswald-bold.fntdata"/><Relationship Id="rId23" Type="http://schemas.openxmlformats.org/officeDocument/2006/relationships/slide" Target="slides/slide16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.xml"/><Relationship Id="rId6" Type="http://schemas.openxmlformats.org/officeDocument/2006/relationships/notesMaster" Target="notesMasters/notesMaster.xml"/><Relationship Id="rId29" Type="http://schemas.openxmlformats.org/officeDocument/2006/relationships/slide" Target="slides/slide22.xml"/><Relationship Id="rId7" Type="http://schemas.openxmlformats.org/officeDocument/2006/relationships/slide" Target="slides/slide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很执着的要加这个图哈~  记住: nevermore!</p:text>
  </p:cm>
  <p:cm authorId="1" idx="1">
    <p:pos x="6000" y="100"/>
    <p:text>是想用那个像素数据解释下为什么二阶的更好（因为一下子就确定了边缘位置是255，一阶的话数据是变化的，取决于边缘的强度~）</p:text>
  </p:cm>
  <p:cm authorId="1" idx="2">
    <p:pos x="6000" y="200"/>
    <p:text>不过你觉得这样解释的话清晰不？</p:text>
  </p:cm>
  <p:cm authorId="0" idx="2">
    <p:pos x="6000" y="300"/>
    <p:text>这个不对的~</p:text>
  </p:cm>
  <p:cm authorId="1" idx="3">
    <p:pos x="6000" y="400"/>
    <p:text>纳尼？</p:text>
  </p:cm>
  <p:cm authorId="0" idx="3">
    <p:pos x="6000" y="500"/>
    <p:text>我觉得可能不太对，因为这个是zero-cross之后，一下子确定关系哈。 不过仔细想想也觉得也行~  不过一届也有方法能够一下呀，像canny，不是通过operator本身，而是其他手段结合operator产生的结果</p:text>
  </p:cm>
</p:cmLst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Good evening!</p:text>
  </p:cm>
  <p:cm authorId="1" idx="4">
    <p:pos x="6000" y="100"/>
    <p:text>evening~</p:text>
  </p:cm>
  <p:cm authorId="0" idx="5">
    <p:pos x="6000" y="200"/>
    <p:text>I am going to sleep~ see you tomorrow~</p:text>
  </p:cm>
  <p:cm authorId="1" idx="5">
    <p:pos x="6000" y="300"/>
    <p:text>okay, see you~</p:text>
  </p:cm>
  <p:cm authorId="1" idx="6">
    <p:pos x="6000" y="400"/>
    <p:text>btw,slides are awsome~</p:text>
  </p:cm>
  <p:cm authorId="0" idx="6">
    <p:pos x="6000" y="500"/>
    <p:text>Your avatar is extremely cute!</p:text>
  </p:cm>
</p:cmLst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The sec operator is the gradient of the first one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According to the t expansion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we can get the result of this function, which we can use to make the laplacian template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According to the coefficent of the function, we can write the template matrix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the result of the template with 8 in it looks better. and this one is also more sensitive than the other one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so we need to combain the l with g to get an optimal result,like this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but how and why this method is optimal, now les invite channer to introduce to you the LoG operator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200">
                <a:latin typeface="Cambria"/>
                <a:ea typeface="Cambria"/>
                <a:cs typeface="Cambria"/>
                <a:sym typeface="Cambria"/>
              </a:rPr>
              <a:t>In an image, the edge is where pixels changed intensely. Look at these two images, the line shows the change of pixels. And we can use these two function to detect the h pixals change and v pixels change. Lots of 1 order operators derived from these basic idea, but 2 different. Before introduce laplacian, les see some different results of these two methods </a:t>
            </a:r>
            <a:r>
              <a:rPr lang="zh-C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The second order operator can show more details of the image, the third one shows too much tho.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And to be more clearly.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size = 3, sigma = 0.8 What the edge looks like of this square?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So, les see which operator can show the edge like the red line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The results are obvoursly, we can see that the L operator shows the figure of red line perfectly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And the LoG operator looks really optimal in this even more complicated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in addition,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comments" Target="../comments/comment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Relationship Id="rId11" Type="http://schemas.openxmlformats.org/officeDocument/2006/relationships/image" Target="../media/image60.png"/><Relationship Id="rId10" Type="http://schemas.openxmlformats.org/officeDocument/2006/relationships/image" Target="../media/image57.png"/><Relationship Id="rId12" Type="http://schemas.openxmlformats.org/officeDocument/2006/relationships/image" Target="../media/image58.png"/><Relationship Id="rId9" Type="http://schemas.openxmlformats.org/officeDocument/2006/relationships/image" Target="../media/image55.png"/><Relationship Id="rId5" Type="http://schemas.openxmlformats.org/officeDocument/2006/relationships/image" Target="../media/image50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Relationship Id="rId11" Type="http://schemas.openxmlformats.org/officeDocument/2006/relationships/image" Target="../media/image70.png"/><Relationship Id="rId10" Type="http://schemas.openxmlformats.org/officeDocument/2006/relationships/image" Target="../media/image67.png"/><Relationship Id="rId12" Type="http://schemas.openxmlformats.org/officeDocument/2006/relationships/image" Target="../media/image72.png"/><Relationship Id="rId9" Type="http://schemas.openxmlformats.org/officeDocument/2006/relationships/image" Target="../media/image66.png"/><Relationship Id="rId5" Type="http://schemas.openxmlformats.org/officeDocument/2006/relationships/image" Target="../media/image63.png"/><Relationship Id="rId6" Type="http://schemas.openxmlformats.org/officeDocument/2006/relationships/image" Target="../media/image62.png"/><Relationship Id="rId7" Type="http://schemas.openxmlformats.org/officeDocument/2006/relationships/image" Target="../media/image65.png"/><Relationship Id="rId8" Type="http://schemas.openxmlformats.org/officeDocument/2006/relationships/image" Target="../media/image6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3.png"/><Relationship Id="rId6" Type="http://schemas.openxmlformats.org/officeDocument/2006/relationships/image" Target="../media/image7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blog.csdn.net/wangxiaojun911/article/details/742096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6.png"/><Relationship Id="rId5" Type="http://schemas.openxmlformats.org/officeDocument/2006/relationships/image" Target="../media/image07.png"/><Relationship Id="rId6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Marr–Hildreth operator 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Marr–Hildreth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edge detection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Xuan Yang and Chao Duan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7475" y="711450"/>
            <a:ext cx="8282399" cy="2371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</a:rPr>
              <a:t>Overview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buSzPct val="100000"/>
              <a:buChar char="-"/>
            </a:pPr>
            <a:r>
              <a:rPr lang="zh-CN" sz="2800"/>
              <a:t>Basic idea of edge detection</a:t>
            </a:r>
          </a:p>
          <a:p>
            <a:pPr indent="-406400" lvl="0" marL="457200" rtl="0" algn="l">
              <a:spcBef>
                <a:spcPts val="0"/>
              </a:spcBef>
              <a:buSzPct val="100000"/>
              <a:buChar char="-"/>
            </a:pPr>
            <a:r>
              <a:rPr lang="zh-CN" sz="2800"/>
              <a:t>Second order &amp; Laplacian</a:t>
            </a:r>
          </a:p>
          <a:p>
            <a:pPr indent="-406400" lvl="0" marL="457200" rtl="0" algn="l">
              <a:spcBef>
                <a:spcPts val="0"/>
              </a:spcBef>
              <a:buSzPct val="100000"/>
              <a:buChar char="-"/>
            </a:pPr>
            <a:r>
              <a:rPr lang="zh-CN" sz="2800"/>
              <a:t>LoG operator(Marr-Hildreth operator)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304925"/>
            <a:ext cx="3991000" cy="30690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95275" y="429682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     first and second edge detection from [1]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-9775" y="476335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</a:rPr>
              <a:t>Ref.: Nixon M. Feature extraction &amp; image processing[M]. Academic Press, 2008.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62" y="1607075"/>
            <a:ext cx="17430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62" y="1605925"/>
            <a:ext cx="17430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87675"/>
            <a:ext cx="5176224" cy="4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62" y="1571050"/>
            <a:ext cx="17430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7350"/>
            <a:ext cx="5176224" cy="4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80" y="3297730"/>
            <a:ext cx="5497299" cy="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3" y="2294475"/>
            <a:ext cx="1525500" cy="10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850" y="2227800"/>
            <a:ext cx="1525500" cy="107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0" y="1685925"/>
            <a:ext cx="58293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875" y="2030587"/>
            <a:ext cx="12287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637" y="3826212"/>
            <a:ext cx="12192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23" y="1991623"/>
            <a:ext cx="2033599" cy="206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8871" y="1300609"/>
            <a:ext cx="1735150" cy="17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8874" y="3144624"/>
            <a:ext cx="1735150" cy="176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258925" y="1631925"/>
            <a:ext cx="1101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Original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672475" y="1472025"/>
            <a:ext cx="34349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(Different template with zero crossing)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16" y="1739125"/>
            <a:ext cx="2057383" cy="19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402175" y="3808375"/>
            <a:ext cx="2492700" cy="5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Laplacian without smoothed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402175" y="603250"/>
            <a:ext cx="5027099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3000"/>
              <a:t>The Laplacian operator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16" y="1739125"/>
            <a:ext cx="2057383" cy="19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275" y="1708800"/>
            <a:ext cx="2120149" cy="204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02175" y="3808375"/>
            <a:ext cx="2492700" cy="5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Laplacian without smoothed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364075" y="3756950"/>
            <a:ext cx="5085599" cy="5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Marr-H with 15x15 template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sigma = 2.3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614850" y="1889700"/>
            <a:ext cx="70983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 sz="3000">
                <a:latin typeface="Arial"/>
                <a:ea typeface="Arial"/>
                <a:cs typeface="Arial"/>
                <a:sym typeface="Arial"/>
              </a:rPr>
              <a:t>LoG operator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6225"/>
            <a:ext cx="1614849" cy="215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62162"/>
            <a:ext cx="2019175" cy="2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operator</a:t>
            </a:r>
            <a:r>
              <a:rPr lang="zh-CN"/>
              <a:t> (Marr-Hildreth operator)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468825"/>
            <a:ext cx="8520599" cy="59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Laplacian of Gaussian operator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37" y="2066412"/>
            <a:ext cx="52292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Basic Idea of edge detection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1417150"/>
            <a:ext cx="4800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00" y="563037"/>
            <a:ext cx="10096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687" y="2317675"/>
            <a:ext cx="40290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687" y="3173162"/>
            <a:ext cx="63341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687" y="4028650"/>
            <a:ext cx="42195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543987"/>
            <a:ext cx="1466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00" y="1364487"/>
            <a:ext cx="86106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50" y="2465900"/>
            <a:ext cx="63436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750" y="3567287"/>
            <a:ext cx="63150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543987"/>
            <a:ext cx="1466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87" y="1659837"/>
            <a:ext cx="58578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 Cross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125" y="1504375"/>
            <a:ext cx="3626950" cy="2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2440800" y="4293500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      first and second edge detection from [1]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-67000" y="4772825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</a:rPr>
              <a:t>Ref.: Nixon M. Feature extraction &amp; image processing[M]. Academic Press, 2008.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Zero Cross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50" y="1220912"/>
            <a:ext cx="54864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 rot="2403431">
            <a:off x="5159121" y="1516160"/>
            <a:ext cx="332374" cy="14650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55575" y="1121225"/>
            <a:ext cx="2326499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It is hard to just get 0 in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our discrete image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573375" y="4569500"/>
            <a:ext cx="3543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second edge detection from [1]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-19825" y="4772825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</a:rPr>
              <a:t>Ref.: Nixon M. Feature extraction &amp; image processing[M]. Academic Press, 2008.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of LoG</a:t>
            </a:r>
            <a:r>
              <a:rPr lang="zh-CN"/>
              <a:t> 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4590525" y="19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{C7E98A6C-30BA-43BF-96CE-EF13D63F9C31}</a:tableStyleId>
              </a:tblPr>
              <a:tblGrid>
                <a:gridCol w="2125100"/>
                <a:gridCol w="1468700"/>
              </a:tblGrid>
              <a:tr h="404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Time cost (s)</a:t>
                      </a:r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Gaussian+Laplasian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0.7</a:t>
                      </a:r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LoG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12" y="2143650"/>
            <a:ext cx="14954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2912037" y="2603425"/>
            <a:ext cx="987599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LoG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462" y="1145087"/>
            <a:ext cx="14954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of LoG</a:t>
            </a:r>
            <a:r>
              <a:rPr lang="zh-CN"/>
              <a:t> 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4590525" y="19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{C7E98A6C-30BA-43BF-96CE-EF13D63F9C31}</a:tableStyleId>
              </a:tblPr>
              <a:tblGrid>
                <a:gridCol w="2125100"/>
                <a:gridCol w="1468700"/>
              </a:tblGrid>
              <a:tr h="404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Time cost (s)</a:t>
                      </a:r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Gaussian+Laplasian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0.7</a:t>
                      </a:r>
                    </a:p>
                  </a:txBody>
                  <a:tcPr marT="91425" marB="91425" marR="91425" marL="91425"/>
                </a:tc>
              </a:tr>
              <a:tr h="404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LoG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0.35</a:t>
                      </a:r>
                    </a:p>
                  </a:txBody>
                  <a:tcPr marT="91425" marB="91425" marR="91425" marL="91425"/>
                </a:tc>
              </a:tr>
              <a:tr h="620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Fourier of LoG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0.015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12" y="2143650"/>
            <a:ext cx="14954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2912037" y="2603425"/>
            <a:ext cx="987599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LoG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542048" y="4543150"/>
            <a:ext cx="18645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Fourier of LoG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462" y="1145087"/>
            <a:ext cx="14954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175" y="3096350"/>
            <a:ext cx="1524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Fourier of LoG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00" y="1287600"/>
            <a:ext cx="25622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825" y="2859850"/>
            <a:ext cx="25527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9587" y="2972975"/>
            <a:ext cx="24669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3650" y="2906300"/>
            <a:ext cx="18859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11700" y="1287600"/>
            <a:ext cx="21917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/>
              <a:t>Original Shape of LoG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11700" y="2736687"/>
            <a:ext cx="2466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CN"/>
              <a:t>Fourier Transform of LoG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2449375" y="4592225"/>
            <a:ext cx="13058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side-looking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045097" y="4592225"/>
            <a:ext cx="10379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overlook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333700" y="4592225"/>
            <a:ext cx="1027799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2D shape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5" y="543987"/>
            <a:ext cx="76771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25" y="1410375"/>
            <a:ext cx="35433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16362"/>
            <a:ext cx="34766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8550" y="1355300"/>
            <a:ext cx="2244024" cy="22088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3871400" y="1549600"/>
            <a:ext cx="1992299" cy="15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Zoom in and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Suppress </a:t>
            </a:r>
            <a:r>
              <a:rPr lang="zh-CN">
                <a:solidFill>
                  <a:srgbClr val="FFFFFF"/>
                </a:solidFill>
              </a:rPr>
              <a:t>DC component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5" y="543987"/>
            <a:ext cx="76771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25" y="1410375"/>
            <a:ext cx="35433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16362"/>
            <a:ext cx="34766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700" y="1616100"/>
            <a:ext cx="1491524" cy="14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2900" y="1421487"/>
            <a:ext cx="35433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2628059" y="2850071"/>
            <a:ext cx="730799" cy="782699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rot="-1478121">
            <a:off x="3435494" y="2771767"/>
            <a:ext cx="1545910" cy="2652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72475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First order differentioation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498250"/>
            <a:ext cx="8520599" cy="149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7" y="1281737"/>
            <a:ext cx="61817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27750" y="3027275"/>
            <a:ext cx="84744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For the vertical edges Ex: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386925"/>
            <a:ext cx="45815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800" y="4060775"/>
            <a:ext cx="44196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0" y="4773400"/>
            <a:ext cx="5466300" cy="63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</a:rPr>
              <a:t>Ref.: Edge detection, http://blog.csdn.net/xiaowei_cqu/article/details/7829481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75" y="543987"/>
            <a:ext cx="76771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25" y="1410375"/>
            <a:ext cx="35433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16362"/>
            <a:ext cx="34766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7700" y="1616100"/>
            <a:ext cx="1491524" cy="14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2900" y="1421487"/>
            <a:ext cx="35433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2628059" y="2850071"/>
            <a:ext cx="730799" cy="782699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rot="-1478121">
            <a:off x="3435494" y="2771767"/>
            <a:ext cx="1545910" cy="2652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2900" y="3216362"/>
            <a:ext cx="35433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 rot="3443510">
            <a:off x="6411614" y="2907677"/>
            <a:ext cx="365751" cy="59735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 of Sigma</a:t>
            </a:r>
            <a:r>
              <a:rPr lang="zh-CN"/>
              <a:t> </a:t>
            </a:r>
          </a:p>
        </p:txBody>
      </p:sp>
      <p:sp>
        <p:nvSpPr>
          <p:cNvPr id="343" name="Shape 343"/>
          <p:cNvSpPr/>
          <p:nvPr/>
        </p:nvSpPr>
        <p:spPr>
          <a:xfrm>
            <a:off x="385200" y="4427900"/>
            <a:ext cx="8595899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Sigma increase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00" y="2918650"/>
            <a:ext cx="16383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0" y="1158387"/>
            <a:ext cx="16287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6912" y="2918650"/>
            <a:ext cx="16097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8487" y="1131262"/>
            <a:ext cx="16573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2812" y="2909125"/>
            <a:ext cx="15906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3662" y="1148862"/>
            <a:ext cx="16383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9187" y="2923400"/>
            <a:ext cx="15811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75850" y="1138400"/>
            <a:ext cx="16478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90350" y="2928187"/>
            <a:ext cx="1581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23675" y="1140787"/>
            <a:ext cx="1714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 of Size</a:t>
            </a:r>
            <a:r>
              <a:rPr lang="zh-CN"/>
              <a:t> </a:t>
            </a:r>
          </a:p>
        </p:txBody>
      </p:sp>
      <p:sp>
        <p:nvSpPr>
          <p:cNvPr id="360" name="Shape 360"/>
          <p:cNvSpPr/>
          <p:nvPr/>
        </p:nvSpPr>
        <p:spPr>
          <a:xfrm>
            <a:off x="394150" y="4418950"/>
            <a:ext cx="86721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CN"/>
              <a:t>Size increase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7" y="2886537"/>
            <a:ext cx="16097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37" y="1124737"/>
            <a:ext cx="16097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0725" y="2886537"/>
            <a:ext cx="15811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5962" y="1139025"/>
            <a:ext cx="15906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8712" y="2881775"/>
            <a:ext cx="1600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2375" y="1131862"/>
            <a:ext cx="16192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1575" y="2881787"/>
            <a:ext cx="1600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07287" y="1127112"/>
            <a:ext cx="16287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0450" y="2881750"/>
            <a:ext cx="15811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40125" y="1117562"/>
            <a:ext cx="1714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Simpler example, Fourier is extremely beautiful!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1339887"/>
            <a:ext cx="35337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87" y="3027712"/>
            <a:ext cx="35337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612" y="1339887"/>
            <a:ext cx="35337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9612" y="3027712"/>
            <a:ext cx="35337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624250" y="1889700"/>
            <a:ext cx="70983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CN" sz="3000">
                <a:latin typeface="Arial"/>
                <a:ea typeface="Arial"/>
                <a:cs typeface="Arial"/>
                <a:sym typeface="Arial"/>
              </a:rPr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zh-CN" sz="3000">
                <a:latin typeface="Arial"/>
                <a:ea typeface="Arial"/>
                <a:cs typeface="Arial"/>
                <a:sym typeface="Arial"/>
              </a:rPr>
              <a:t>Any Question?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zh-CN"/>
              <a:t>Reference list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 Nixon M. Feature extraction &amp; image processing[M]. Academic Press, 2008.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 Edge detection, http://blog.csdn.net/xiaowei_cqu/article/details/7829481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[3] Laplacian of Gaussian (LoG), http://fourier.eng.hmc.edu/e161/lectures/gradient/node8.html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[4] Laplacian Ope</a:t>
            </a:r>
            <a:r>
              <a:rPr lang="zh-C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rator, </a:t>
            </a:r>
            <a:r>
              <a:rPr lang="zh-CN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http://blog.csdn.net/wangxiaojun911/article/details/7420965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[5] Wang, Xin. "Laplacian operator-based edge detectors."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 Analysis and Machine Intelligence, IEEE Transactions on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29.5 (2007): 886-890.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[6] Sharifi, Mohsen, Mahmoud Fathy, and Maryam Tayefeh Mahmoudi. "A classified and comparative study of edge detection algorithms."  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Technology: Coding and Computing, 2002. Proceedings. International Conference on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IEEE, 2002.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[7] Haralick, Robert M. "Digital step edges from zero crossing of second directional derivatives." </a:t>
            </a:r>
            <a:r>
              <a:rPr i="1"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Pattern Analysis and Machine Intelligence, IEEE Transactions on</a:t>
            </a:r>
            <a:r>
              <a:rPr lang="zh-C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 (1984): 58-68.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475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First order vs second order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27750" y="3027275"/>
            <a:ext cx="84744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895000" y="3824075"/>
            <a:ext cx="1374000" cy="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prewitt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107375" y="3824075"/>
            <a:ext cx="1646700" cy="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sobel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7563975" y="3956550"/>
            <a:ext cx="6702899" cy="7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4291600" y="3824075"/>
            <a:ext cx="2492700" cy="5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Laplacian without smoothed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833150" y="3742325"/>
            <a:ext cx="5085599" cy="57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Marr-H with 15x15 template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sigma = 2.3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5" y="1642659"/>
            <a:ext cx="2072574" cy="200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715" y="1657350"/>
            <a:ext cx="2072584" cy="20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691" y="1657350"/>
            <a:ext cx="2057383" cy="19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150" y="1634374"/>
            <a:ext cx="2120149" cy="204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475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First order vs second order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563975" y="3956550"/>
            <a:ext cx="6702899" cy="7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96" y="1626100"/>
            <a:ext cx="1624615" cy="165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749300" y="33633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Original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72475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First order vs second order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563975" y="3956550"/>
            <a:ext cx="6702899" cy="7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749300" y="33633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Original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" y="1461600"/>
            <a:ext cx="18669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72475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First order vs second order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27750" y="3027275"/>
            <a:ext cx="84744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7563975" y="3956550"/>
            <a:ext cx="6702899" cy="7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750" y="1573701"/>
            <a:ext cx="1655400" cy="16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749300" y="33633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Original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936925" y="33633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Prewitt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37" y="1573663"/>
            <a:ext cx="1655412" cy="1682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5144925" y="33993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Sobel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575" y="1646525"/>
            <a:ext cx="1556183" cy="1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921500" y="33993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Laplacian operator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625" y="1475200"/>
            <a:ext cx="18669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372475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/>
              <a:t> First order vs second order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27750" y="3027275"/>
            <a:ext cx="84744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563975" y="3956550"/>
            <a:ext cx="6702899" cy="7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7" y="1290657"/>
            <a:ext cx="5523396" cy="35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The second order operator-------the Laplacian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