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embeddedFontLst>
    <p:embeddedFont>
      <p:font typeface="a타이틀고딕3" panose="02020600000000000000" pitchFamily="18" charset="-127"/>
      <p:regular r:id="rId14"/>
    </p:embeddedFont>
    <p:embeddedFont>
      <p:font typeface="a타이틀고딕4" panose="02020600000000000000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94"/>
    <a:srgbClr val="DE6024"/>
    <a:srgbClr val="947521"/>
    <a:srgbClr val="A2853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66" autoAdjust="0"/>
  </p:normalViewPr>
  <p:slideViewPr>
    <p:cSldViewPr snapToGrid="0">
      <p:cViewPr varScale="1">
        <p:scale>
          <a:sx n="61" d="100"/>
          <a:sy n="61" d="100"/>
        </p:scale>
        <p:origin x="11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25FBD-8DB1-4D42-82BA-5A339C11F18D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39D36-2AE6-42F3-9AD2-4C564000B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9D36-2AE6-42F3-9AD2-4C564000BF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1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9D36-2AE6-42F3-9AD2-4C564000BF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75403-F15D-4B20-98B1-827032385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B9EF0-4E10-498D-8193-EFBA8166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0F1C1-1EEB-44D4-A734-AC6BF8DC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BC49E-69B0-4CC4-8909-B5195388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02D0B-6C30-4AF7-BFB6-0DF66A2B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AB41BB-0831-404D-AE06-3D82C4D135D0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alphaModFix amt="49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9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C77FA-9384-4998-9915-037A8D15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6A19E-E9D7-4127-BFA6-F53EF163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0A1B1-7572-471D-A0F9-E7749D92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22D2A-E361-4150-9BF9-26B8E204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4FEBD-028A-426E-9DDD-E938E1BF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9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37235B-CFF8-4FA6-AA1B-8DC9717FC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5FF71-154D-4CBE-BD6C-77A99325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7B354-8F10-41DC-9CF2-749D14F2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86C06-1F36-4568-BCF8-EA1680C4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ADBAF-CD6D-4272-88A9-BDD40A00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6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4889-4EF0-448E-8611-84BAFB2D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2B903-3F21-466A-8F74-E2EC1DC6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B1C84-6F12-44D6-8182-ACA65F11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F7070-DAAD-4A20-A204-93E55B22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A428F-89C7-4C81-AF90-62414B14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460B7-865E-493F-82C8-5EFBB12D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8405C-2541-42EB-A77F-C1210493C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042C5-1F6C-4FE1-ABF1-19F88642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F9C09-51CA-4018-8081-6276C03E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AF9DE-1572-422C-A821-8965F8E5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9C98B-35A1-4388-ABBC-0510964E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E2BCF-8736-4B61-A284-CF8DF980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E647B-C61B-4DEA-9A93-870298A6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2AE6D-189E-4747-BF4A-162524D0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30BDF-5DA2-422D-BB8B-0D7691B6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D080A-43DF-41DC-9ECE-729A0120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C49A-B501-4DD2-BA30-7B32B76F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EE871-900D-4423-A25A-D87E57B5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7F339-344D-420F-BD09-30B2B829E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B590C3-DCA5-4DA9-AE5A-73123FC5C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78B22D-7BE8-48A2-A83E-75BF74493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7A9FD1-3689-4B91-9A74-E4CB35BC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94EC1-F84F-443B-84EF-E9903912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BC6060-D7A6-4F25-8E8F-C50F43A5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1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E059B-6334-4A95-9D11-8C420EA7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854A3-75DB-4F62-A1FE-E043FDAC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E25F31-8C3D-413F-A2BA-5EBC52E6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AA47F-9794-4F64-A325-030A277E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F33B4B-1424-46E9-9BDC-582154A2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50756D-0D3C-40D4-BB0C-F17F554C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1310C7-1CFA-40AE-80CA-251450B0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7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9D05A-18A1-470D-9063-56B5C7D4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E2030-C1D2-4D96-A5BA-B58928F9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76C90-AC86-4DF0-88F6-7E14F2415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E3894-B444-4B4F-BE0B-5E2FAF0F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6223D-C935-4776-B82A-79CF45C3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E0AA3-50F2-4CF1-BB8E-59F1EE06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5C93-3B31-4A4A-9E7A-CB78D549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3ADBC8-0E84-4335-8E61-EEB61B38C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79410-24A0-4AEC-82E3-3CB36BCE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A46A8-2918-4AB1-9506-BEA2B364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08040-F872-4303-AEEF-D50C8F4C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A745B-1F93-4457-ABDA-15A9F1B9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19333A-5AAA-4CA5-B4BC-C0B37C66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4E4B5-6A42-45E9-9F4B-2EB16AC0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12D04-E3C5-4E95-87B9-61290491D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2F6C-40BF-4A43-96F8-9CA1CE53BF0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0B1EA-FA6A-4D02-89C6-EAC09AD4E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FE3DA-B281-49E1-B1DD-AA44BE48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2EF5-7506-4402-9888-8D48BBD9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8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7B28F5-BAE6-4DC0-9CED-59ACBECC83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49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EFCB5-6D52-4AE2-A2A8-DC2FC63E6484}"/>
              </a:ext>
            </a:extLst>
          </p:cNvPr>
          <p:cNvSpPr txBox="1"/>
          <p:nvPr/>
        </p:nvSpPr>
        <p:spPr>
          <a:xfrm>
            <a:off x="0" y="4154921"/>
            <a:ext cx="83695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따끈따끈한 </a:t>
            </a:r>
            <a:r>
              <a:rPr lang="ko-KR" altLang="en-US" sz="6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   </a:t>
            </a:r>
            <a:r>
              <a:rPr lang="ko-KR" altLang="en-US" sz="5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을 만들고</a:t>
            </a:r>
            <a:endParaRPr lang="en-US" altLang="ko-KR" sz="50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  <a:p>
            <a:r>
              <a:rPr lang="ko-KR" altLang="en-US" sz="5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손님들을 만족시키자</a:t>
            </a:r>
            <a:r>
              <a:rPr lang="en-US" altLang="ko-KR" sz="5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D1674-FDCB-4836-88F7-AD1E04A57B13}"/>
              </a:ext>
            </a:extLst>
          </p:cNvPr>
          <p:cNvSpPr txBox="1"/>
          <p:nvPr/>
        </p:nvSpPr>
        <p:spPr>
          <a:xfrm>
            <a:off x="0" y="6488668"/>
            <a:ext cx="263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2016180022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박찬얼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8FB5C-DF43-4AB0-BF8C-508F73A62E41}"/>
              </a:ext>
            </a:extLst>
          </p:cNvPr>
          <p:cNvSpPr txBox="1"/>
          <p:nvPr/>
        </p:nvSpPr>
        <p:spPr>
          <a:xfrm rot="20585789">
            <a:off x="2969623" y="4055550"/>
            <a:ext cx="1271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DE6024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빵</a:t>
            </a:r>
          </a:p>
        </p:txBody>
      </p:sp>
    </p:spTree>
    <p:extLst>
      <p:ext uri="{BB962C8B-B14F-4D97-AF65-F5344CB8AC3E}">
        <p14:creationId xmlns:p14="http://schemas.microsoft.com/office/powerpoint/2010/main" val="580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FE8495-22EA-4749-AB73-5CF8A9075F7E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BD5ACC-61A9-4B37-9A6F-6B0D1AD82471}"/>
              </a:ext>
            </a:extLst>
          </p:cNvPr>
          <p:cNvSpPr/>
          <p:nvPr/>
        </p:nvSpPr>
        <p:spPr>
          <a:xfrm>
            <a:off x="1406434" y="182880"/>
            <a:ext cx="9379132" cy="5861491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7C226-826B-4987-826A-544E9B87EFD6}"/>
              </a:ext>
            </a:extLst>
          </p:cNvPr>
          <p:cNvSpPr txBox="1"/>
          <p:nvPr/>
        </p:nvSpPr>
        <p:spPr>
          <a:xfrm>
            <a:off x="2163147" y="182880"/>
            <a:ext cx="78657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타이틀고딕3" panose="02020600000000000000" pitchFamily="18" charset="-127"/>
                <a:ea typeface="a타이틀고딕3" panose="02020600000000000000" pitchFamily="18" charset="-127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F82B9-AC85-4EA1-80D5-31DB47920BA9}"/>
              </a:ext>
            </a:extLst>
          </p:cNvPr>
          <p:cNvSpPr txBox="1"/>
          <p:nvPr/>
        </p:nvSpPr>
        <p:spPr>
          <a:xfrm>
            <a:off x="2478895" y="1070476"/>
            <a:ext cx="581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기본적인 게임 내 진행 방법</a:t>
            </a:r>
            <a:endParaRPr lang="en-US" altLang="ko-KR" sz="3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게임 실행 흐름</a:t>
            </a:r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BC4AE-9BA2-4C6F-A849-D0659444EB6A}"/>
              </a:ext>
            </a:extLst>
          </p:cNvPr>
          <p:cNvSpPr txBox="1"/>
          <p:nvPr/>
        </p:nvSpPr>
        <p:spPr>
          <a:xfrm>
            <a:off x="2478894" y="2550995"/>
            <a:ext cx="5811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핵심 오브젝트들의 사양</a:t>
            </a:r>
            <a:endParaRPr lang="en-US" altLang="ko-KR" sz="3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7290E-C5BC-41A3-8006-7F78153F33DC}"/>
              </a:ext>
            </a:extLst>
          </p:cNvPr>
          <p:cNvSpPr txBox="1"/>
          <p:nvPr/>
        </p:nvSpPr>
        <p:spPr>
          <a:xfrm>
            <a:off x="2478894" y="3152001"/>
            <a:ext cx="58116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	- </a:t>
            </a:r>
            <a:r>
              <a:rPr lang="ko-KR" altLang="en-US" sz="25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빵의 기본 사양</a:t>
            </a:r>
            <a:endParaRPr lang="en-US" altLang="ko-KR" sz="25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86E4F7-D901-4F3F-8EA5-B6E6E9FD4829}"/>
              </a:ext>
            </a:extLst>
          </p:cNvPr>
          <p:cNvSpPr txBox="1"/>
          <p:nvPr/>
        </p:nvSpPr>
        <p:spPr>
          <a:xfrm>
            <a:off x="2478894" y="3676063"/>
            <a:ext cx="58116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	- </a:t>
            </a:r>
            <a:r>
              <a:rPr lang="ko-KR" altLang="en-US" sz="25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손님의 기본 사양</a:t>
            </a:r>
            <a:endParaRPr lang="en-US" altLang="ko-KR" sz="25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3B4EB-608B-4F73-B7BE-2738695509D4}"/>
              </a:ext>
            </a:extLst>
          </p:cNvPr>
          <p:cNvSpPr txBox="1"/>
          <p:nvPr/>
        </p:nvSpPr>
        <p:spPr>
          <a:xfrm>
            <a:off x="2478893" y="4297683"/>
            <a:ext cx="5811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개발 일정표</a:t>
            </a:r>
            <a:endParaRPr lang="en-US" altLang="ko-KR" sz="3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F7C2F8-4394-42A0-9634-A16E68C68B74}"/>
              </a:ext>
            </a:extLst>
          </p:cNvPr>
          <p:cNvSpPr txBox="1"/>
          <p:nvPr/>
        </p:nvSpPr>
        <p:spPr>
          <a:xfrm>
            <a:off x="2478893" y="5171027"/>
            <a:ext cx="5811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자체 평가표</a:t>
            </a:r>
            <a:endParaRPr lang="en-US" altLang="ko-KR" sz="3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54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7B28F5-BAE6-4DC0-9CED-59ACBECC83E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alphaModFix amt="49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C7D712-E218-4178-8552-75B5F12D1807}"/>
              </a:ext>
            </a:extLst>
          </p:cNvPr>
          <p:cNvSpPr/>
          <p:nvPr/>
        </p:nvSpPr>
        <p:spPr>
          <a:xfrm>
            <a:off x="261257" y="65315"/>
            <a:ext cx="10049069" cy="5943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08451FC-8641-4AF0-A918-93C5E33CA390}"/>
              </a:ext>
            </a:extLst>
          </p:cNvPr>
          <p:cNvSpPr/>
          <p:nvPr/>
        </p:nvSpPr>
        <p:spPr>
          <a:xfrm rot="18999020">
            <a:off x="1125107" y="3181742"/>
            <a:ext cx="1720870" cy="923730"/>
          </a:xfrm>
          <a:prstGeom prst="rightArrow">
            <a:avLst>
              <a:gd name="adj1" fmla="val 5302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FB7258B4-B048-4435-8567-3FA90F9B3452}"/>
              </a:ext>
            </a:extLst>
          </p:cNvPr>
          <p:cNvSpPr/>
          <p:nvPr/>
        </p:nvSpPr>
        <p:spPr>
          <a:xfrm rot="2473873">
            <a:off x="3446755" y="2535629"/>
            <a:ext cx="1400203" cy="122231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70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9CC9731-3E8C-4C8A-8E70-59D8863FC4DC}"/>
              </a:ext>
            </a:extLst>
          </p:cNvPr>
          <p:cNvSpPr/>
          <p:nvPr/>
        </p:nvSpPr>
        <p:spPr>
          <a:xfrm rot="8658449">
            <a:off x="644198" y="1580148"/>
            <a:ext cx="2491273" cy="10379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AADAC-EE86-4106-B8E9-CD2EDAD24EA8}"/>
              </a:ext>
            </a:extLst>
          </p:cNvPr>
          <p:cNvSpPr txBox="1"/>
          <p:nvPr/>
        </p:nvSpPr>
        <p:spPr>
          <a:xfrm rot="21206812">
            <a:off x="1012757" y="1728024"/>
            <a:ext cx="2204737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계산을 마쳤다면 퇴장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884FF-F3BB-40F6-ACF3-90EF4D4D5C76}"/>
              </a:ext>
            </a:extLst>
          </p:cNvPr>
          <p:cNvSpPr txBox="1"/>
          <p:nvPr/>
        </p:nvSpPr>
        <p:spPr>
          <a:xfrm rot="21219944">
            <a:off x="7337" y="2542978"/>
            <a:ext cx="4270911" cy="369332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입구에서 손님들이 입장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빵을 구매하기 시작</a:t>
            </a:r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8D4B2431-EF4B-47B0-87D8-21B85A9AD6A9}"/>
              </a:ext>
            </a:extLst>
          </p:cNvPr>
          <p:cNvSpPr/>
          <p:nvPr/>
        </p:nvSpPr>
        <p:spPr>
          <a:xfrm rot="13295823">
            <a:off x="5409549" y="2188721"/>
            <a:ext cx="1833526" cy="1696790"/>
          </a:xfrm>
          <a:prstGeom prst="bentArrow">
            <a:avLst/>
          </a:prstGeom>
          <a:solidFill>
            <a:schemeClr val="tx1"/>
          </a:solidFill>
          <a:scene3d>
            <a:camera prst="orthographicFront">
              <a:rot lat="21299988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BED27-33B1-412A-B42A-761FD03CBA36}"/>
              </a:ext>
            </a:extLst>
          </p:cNvPr>
          <p:cNvSpPr txBox="1"/>
          <p:nvPr/>
        </p:nvSpPr>
        <p:spPr>
          <a:xfrm rot="531623">
            <a:off x="2923056" y="3698558"/>
            <a:ext cx="5642265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각자 정해진 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‘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관심도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’ 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수치에 따라서 </a:t>
            </a:r>
            <a:r>
              <a:rPr lang="ko-KR" altLang="en-US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플로어에서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빵을 구매</a:t>
            </a:r>
            <a:endParaRPr lang="en-US" altLang="ko-KR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9A835-E9EC-4AA9-8A0E-D32F8BA5A872}"/>
              </a:ext>
            </a:extLst>
          </p:cNvPr>
          <p:cNvSpPr txBox="1"/>
          <p:nvPr/>
        </p:nvSpPr>
        <p:spPr>
          <a:xfrm rot="356697">
            <a:off x="6329679" y="2524481"/>
            <a:ext cx="5860960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‘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관심도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’ 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수치를 모두 소모하였다면</a:t>
            </a:r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판매대에서 계산</a:t>
            </a:r>
          </a:p>
        </p:txBody>
      </p:sp>
      <p:sp>
        <p:nvSpPr>
          <p:cNvPr id="14" name="폭발: 8pt 13">
            <a:extLst>
              <a:ext uri="{FF2B5EF4-FFF2-40B4-BE49-F238E27FC236}">
                <a16:creationId xmlns:a16="http://schemas.microsoft.com/office/drawing/2014/main" id="{E606B111-EC09-4807-A71A-6989C03ACFE3}"/>
              </a:ext>
            </a:extLst>
          </p:cNvPr>
          <p:cNvSpPr/>
          <p:nvPr/>
        </p:nvSpPr>
        <p:spPr>
          <a:xfrm>
            <a:off x="3521919" y="392346"/>
            <a:ext cx="1858657" cy="1763486"/>
          </a:xfrm>
          <a:prstGeom prst="irregularSeal1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FF65B-8972-490D-86E8-1F6E9A87AC79}"/>
              </a:ext>
            </a:extLst>
          </p:cNvPr>
          <p:cNvSpPr txBox="1"/>
          <p:nvPr/>
        </p:nvSpPr>
        <p:spPr>
          <a:xfrm>
            <a:off x="4087510" y="915975"/>
            <a:ext cx="11982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탭</a:t>
            </a:r>
            <a:r>
              <a:rPr lang="en-US" altLang="ko-KR" sz="35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!</a:t>
            </a:r>
            <a:endParaRPr lang="ko-KR" altLang="en-US" sz="35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2FA97-4EDB-4340-B59D-745C5305319E}"/>
              </a:ext>
            </a:extLst>
          </p:cNvPr>
          <p:cNvSpPr txBox="1"/>
          <p:nvPr/>
        </p:nvSpPr>
        <p:spPr>
          <a:xfrm rot="21118018">
            <a:off x="2677886" y="233265"/>
            <a:ext cx="2607905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계산 대기중인 손님을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734912-78E3-44E9-8718-2F952AFCAFD0}"/>
              </a:ext>
            </a:extLst>
          </p:cNvPr>
          <p:cNvSpPr/>
          <p:nvPr/>
        </p:nvSpPr>
        <p:spPr>
          <a:xfrm>
            <a:off x="342566" y="5701534"/>
            <a:ext cx="5265132" cy="85334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6099C-CCED-423E-AB51-F6CE91D2C667}"/>
              </a:ext>
            </a:extLst>
          </p:cNvPr>
          <p:cNvSpPr txBox="1"/>
          <p:nvPr/>
        </p:nvSpPr>
        <p:spPr>
          <a:xfrm>
            <a:off x="575377" y="5802151"/>
            <a:ext cx="550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4752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기본적인 게임 내 시나리오</a:t>
            </a:r>
          </a:p>
        </p:txBody>
      </p:sp>
    </p:spTree>
    <p:extLst>
      <p:ext uri="{BB962C8B-B14F-4D97-AF65-F5344CB8AC3E}">
        <p14:creationId xmlns:p14="http://schemas.microsoft.com/office/powerpoint/2010/main" val="185242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FCD638-203C-4DF6-AB08-2B74FC58B384}"/>
              </a:ext>
            </a:extLst>
          </p:cNvPr>
          <p:cNvSpPr/>
          <p:nvPr/>
        </p:nvSpPr>
        <p:spPr>
          <a:xfrm>
            <a:off x="7613780" y="3732245"/>
            <a:ext cx="3116424" cy="268721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4D57E-E1BF-476D-86CD-5AE425638C7A}"/>
              </a:ext>
            </a:extLst>
          </p:cNvPr>
          <p:cNvSpPr txBox="1"/>
          <p:nvPr/>
        </p:nvSpPr>
        <p:spPr>
          <a:xfrm>
            <a:off x="1071154" y="269965"/>
            <a:ext cx="4380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의 기본 사양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32486-CE94-4767-B483-27856237D347}"/>
              </a:ext>
            </a:extLst>
          </p:cNvPr>
          <p:cNvSpPr txBox="1"/>
          <p:nvPr/>
        </p:nvSpPr>
        <p:spPr>
          <a:xfrm rot="20645144">
            <a:off x="305363" y="42440"/>
            <a:ext cx="1150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DE6024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DE294-5AE0-4667-9B79-3813BFFFF248}"/>
              </a:ext>
            </a:extLst>
          </p:cNvPr>
          <p:cNvSpPr txBox="1"/>
          <p:nvPr/>
        </p:nvSpPr>
        <p:spPr>
          <a:xfrm>
            <a:off x="801189" y="1377432"/>
            <a:ext cx="47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재료 원가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AB09A-DCBD-4A93-B84D-DBBABB3B05C3}"/>
              </a:ext>
            </a:extLst>
          </p:cNvPr>
          <p:cNvSpPr txBox="1"/>
          <p:nvPr/>
        </p:nvSpPr>
        <p:spPr>
          <a:xfrm>
            <a:off x="801189" y="1931430"/>
            <a:ext cx="3291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굽는 데 걸리는 시간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565A5-768E-4D58-B3EF-533EDEF25502}"/>
              </a:ext>
            </a:extLst>
          </p:cNvPr>
          <p:cNvSpPr txBox="1"/>
          <p:nvPr/>
        </p:nvSpPr>
        <p:spPr>
          <a:xfrm>
            <a:off x="801189" y="2485428"/>
            <a:ext cx="47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호감도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6FB76-3416-4B52-B878-C7D6663D3752}"/>
              </a:ext>
            </a:extLst>
          </p:cNvPr>
          <p:cNvSpPr txBox="1"/>
          <p:nvPr/>
        </p:nvSpPr>
        <p:spPr>
          <a:xfrm>
            <a:off x="801189" y="3039426"/>
            <a:ext cx="47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판매가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2D8CA-6CF5-44D1-8927-504C877699DC}"/>
              </a:ext>
            </a:extLst>
          </p:cNvPr>
          <p:cNvSpPr txBox="1"/>
          <p:nvPr/>
        </p:nvSpPr>
        <p:spPr>
          <a:xfrm>
            <a:off x="801189" y="3967857"/>
            <a:ext cx="47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해금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6A505F-F698-4A2C-8160-93CF5C73BF8F}"/>
              </a:ext>
            </a:extLst>
          </p:cNvPr>
          <p:cNvSpPr txBox="1"/>
          <p:nvPr/>
        </p:nvSpPr>
        <p:spPr>
          <a:xfrm>
            <a:off x="801189" y="4521855"/>
            <a:ext cx="47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신선도 유지시간</a:t>
            </a:r>
          </a:p>
        </p:txBody>
      </p:sp>
      <p:sp>
        <p:nvSpPr>
          <p:cNvPr id="16" name="오른쪽 대괄호 15">
            <a:extLst>
              <a:ext uri="{FF2B5EF4-FFF2-40B4-BE49-F238E27FC236}">
                <a16:creationId xmlns:a16="http://schemas.microsoft.com/office/drawing/2014/main" id="{3B0544A2-D799-416B-959B-30D2C70CD1E6}"/>
              </a:ext>
            </a:extLst>
          </p:cNvPr>
          <p:cNvSpPr/>
          <p:nvPr/>
        </p:nvSpPr>
        <p:spPr>
          <a:xfrm>
            <a:off x="3988526" y="1541417"/>
            <a:ext cx="496388" cy="1775008"/>
          </a:xfrm>
          <a:prstGeom prst="rightBracket">
            <a:avLst>
              <a:gd name="adj" fmla="val 94298"/>
            </a:avLst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4F9D2-72E9-49E1-8FDD-905F776DF44F}"/>
              </a:ext>
            </a:extLst>
          </p:cNvPr>
          <p:cNvSpPr txBox="1"/>
          <p:nvPr/>
        </p:nvSpPr>
        <p:spPr>
          <a:xfrm>
            <a:off x="4550229" y="2151922"/>
            <a:ext cx="47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판매가 </a:t>
            </a:r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- 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재료 원가 </a:t>
            </a:r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= 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순이익</a:t>
            </a:r>
          </a:p>
        </p:txBody>
      </p:sp>
      <p:sp>
        <p:nvSpPr>
          <p:cNvPr id="19" name="화살표: 위로 굽음 18">
            <a:extLst>
              <a:ext uri="{FF2B5EF4-FFF2-40B4-BE49-F238E27FC236}">
                <a16:creationId xmlns:a16="http://schemas.microsoft.com/office/drawing/2014/main" id="{84338F29-A41C-4522-B879-8CCBCB252ADA}"/>
              </a:ext>
            </a:extLst>
          </p:cNvPr>
          <p:cNvSpPr/>
          <p:nvPr/>
        </p:nvSpPr>
        <p:spPr>
          <a:xfrm rot="5400000">
            <a:off x="1068813" y="5221646"/>
            <a:ext cx="506342" cy="501661"/>
          </a:xfrm>
          <a:prstGeom prst="bentUpArrow">
            <a:avLst>
              <a:gd name="adj1" fmla="val 15654"/>
              <a:gd name="adj2" fmla="val 22663"/>
              <a:gd name="adj3" fmla="val 36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CA476-C547-4AEF-A4E3-8564ED3F9D20}"/>
              </a:ext>
            </a:extLst>
          </p:cNvPr>
          <p:cNvSpPr txBox="1"/>
          <p:nvPr/>
        </p:nvSpPr>
        <p:spPr>
          <a:xfrm>
            <a:off x="1606732" y="5352852"/>
            <a:ext cx="47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특별한     에 한함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79CCA0-145E-4F82-A074-25755BF31D6B}"/>
              </a:ext>
            </a:extLst>
          </p:cNvPr>
          <p:cNvSpPr txBox="1"/>
          <p:nvPr/>
        </p:nvSpPr>
        <p:spPr>
          <a:xfrm rot="20604681">
            <a:off x="2747554" y="5287601"/>
            <a:ext cx="5704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rgbClr val="DE602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빵</a:t>
            </a:r>
          </a:p>
        </p:txBody>
      </p:sp>
    </p:spTree>
    <p:extLst>
      <p:ext uri="{BB962C8B-B14F-4D97-AF65-F5344CB8AC3E}">
        <p14:creationId xmlns:p14="http://schemas.microsoft.com/office/powerpoint/2010/main" val="397723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D9A477-992F-42F3-B781-DA654C14DA9D}"/>
              </a:ext>
            </a:extLst>
          </p:cNvPr>
          <p:cNvSpPr/>
          <p:nvPr/>
        </p:nvSpPr>
        <p:spPr>
          <a:xfrm>
            <a:off x="1017037" y="3806890"/>
            <a:ext cx="3163077" cy="27805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FA8C0-A02C-416A-928F-50543815D415}"/>
              </a:ext>
            </a:extLst>
          </p:cNvPr>
          <p:cNvSpPr txBox="1"/>
          <p:nvPr/>
        </p:nvSpPr>
        <p:spPr>
          <a:xfrm>
            <a:off x="9109166" y="297568"/>
            <a:ext cx="283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의 기본 사양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CE528-9BE6-4706-904A-E2A841FAF3AE}"/>
              </a:ext>
            </a:extLst>
          </p:cNvPr>
          <p:cNvSpPr txBox="1"/>
          <p:nvPr/>
        </p:nvSpPr>
        <p:spPr>
          <a:xfrm rot="21060152">
            <a:off x="7710954" y="143680"/>
            <a:ext cx="1560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DE602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손님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CE904-BF9E-42BF-86F3-F5A82D6AF91C}"/>
              </a:ext>
            </a:extLst>
          </p:cNvPr>
          <p:cNvSpPr txBox="1"/>
          <p:nvPr/>
        </p:nvSpPr>
        <p:spPr>
          <a:xfrm>
            <a:off x="9484944" y="1275139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매장 호감도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A2731-B043-449B-A92B-059A03070FA2}"/>
              </a:ext>
            </a:extLst>
          </p:cNvPr>
          <p:cNvSpPr txBox="1"/>
          <p:nvPr/>
        </p:nvSpPr>
        <p:spPr>
          <a:xfrm>
            <a:off x="9518975" y="2544380"/>
            <a:ext cx="2011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기초 관심도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BD35B17-8DAF-4389-AF5C-5BB33259F91B}"/>
              </a:ext>
            </a:extLst>
          </p:cNvPr>
          <p:cNvSpPr/>
          <p:nvPr/>
        </p:nvSpPr>
        <p:spPr>
          <a:xfrm>
            <a:off x="10291607" y="1829137"/>
            <a:ext cx="466415" cy="769985"/>
          </a:xfrm>
          <a:prstGeom prst="down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AD1A4-19E3-42C7-AA60-2E6F76E66E63}"/>
              </a:ext>
            </a:extLst>
          </p:cNvPr>
          <p:cNvSpPr txBox="1"/>
          <p:nvPr/>
        </p:nvSpPr>
        <p:spPr>
          <a:xfrm rot="21241091">
            <a:off x="6682936" y="2032151"/>
            <a:ext cx="5515825" cy="4770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매장 호감도에 비례해 기초 관심도가 증가</a:t>
            </a:r>
            <a:r>
              <a:rPr lang="en-US" altLang="ko-KR" sz="25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!</a:t>
            </a:r>
            <a:endParaRPr lang="ko-KR" altLang="en-US" sz="25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B194B-F4F2-4B55-966D-648AEE6F6A81}"/>
              </a:ext>
            </a:extLst>
          </p:cNvPr>
          <p:cNvSpPr txBox="1"/>
          <p:nvPr/>
        </p:nvSpPr>
        <p:spPr>
          <a:xfrm>
            <a:off x="9518975" y="3455781"/>
            <a:ext cx="2168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선호하는 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C7959-7208-424D-99C6-C475389723C2}"/>
              </a:ext>
            </a:extLst>
          </p:cNvPr>
          <p:cNvSpPr txBox="1"/>
          <p:nvPr/>
        </p:nvSpPr>
        <p:spPr>
          <a:xfrm>
            <a:off x="8752621" y="3968136"/>
            <a:ext cx="2873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손님의 해금 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35EE9-2B0B-4B2E-9D69-4E920B09FE3E}"/>
              </a:ext>
            </a:extLst>
          </p:cNvPr>
          <p:cNvSpPr txBox="1"/>
          <p:nvPr/>
        </p:nvSpPr>
        <p:spPr>
          <a:xfrm>
            <a:off x="9570771" y="4457023"/>
            <a:ext cx="2198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특수 이벤트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4E0C3F-3263-4B35-B473-44825048AE45}"/>
              </a:ext>
            </a:extLst>
          </p:cNvPr>
          <p:cNvSpPr txBox="1"/>
          <p:nvPr/>
        </p:nvSpPr>
        <p:spPr>
          <a:xfrm>
            <a:off x="6783978" y="5571749"/>
            <a:ext cx="4841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손님의 호감도가 </a:t>
            </a:r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MAX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가 되면 좋은 일이 있을지도</a:t>
            </a:r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…?!</a:t>
            </a:r>
            <a:endParaRPr lang="ko-KR" altLang="en-US" sz="30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FA63210E-8445-42EF-BAC8-C0D46EFAC220}"/>
              </a:ext>
            </a:extLst>
          </p:cNvPr>
          <p:cNvSpPr/>
          <p:nvPr/>
        </p:nvSpPr>
        <p:spPr>
          <a:xfrm>
            <a:off x="10471651" y="4971743"/>
            <a:ext cx="396646" cy="666823"/>
          </a:xfrm>
          <a:prstGeom prst="down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4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17A2DC-FAFA-41DD-AB49-961F40945B3F}"/>
              </a:ext>
            </a:extLst>
          </p:cNvPr>
          <p:cNvSpPr txBox="1"/>
          <p:nvPr/>
        </p:nvSpPr>
        <p:spPr>
          <a:xfrm>
            <a:off x="824266" y="770043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1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F3747-1B46-43D6-9FF7-2CDE2F453E8B}"/>
              </a:ext>
            </a:extLst>
          </p:cNvPr>
          <p:cNvSpPr txBox="1"/>
          <p:nvPr/>
        </p:nvSpPr>
        <p:spPr>
          <a:xfrm>
            <a:off x="824269" y="1324041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2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D5DEC-2532-4C9B-9BFB-59AA0F4DC91E}"/>
              </a:ext>
            </a:extLst>
          </p:cNvPr>
          <p:cNvSpPr txBox="1"/>
          <p:nvPr/>
        </p:nvSpPr>
        <p:spPr>
          <a:xfrm>
            <a:off x="824269" y="1878039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3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618C7-3BCF-4EC7-89D8-00751A91E30D}"/>
              </a:ext>
            </a:extLst>
          </p:cNvPr>
          <p:cNvSpPr txBox="1"/>
          <p:nvPr/>
        </p:nvSpPr>
        <p:spPr>
          <a:xfrm>
            <a:off x="824268" y="2432037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4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F9898-4E81-4560-9F91-87A339BA1279}"/>
              </a:ext>
            </a:extLst>
          </p:cNvPr>
          <p:cNvSpPr txBox="1"/>
          <p:nvPr/>
        </p:nvSpPr>
        <p:spPr>
          <a:xfrm>
            <a:off x="824267" y="2986035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5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8D10E-587C-4268-B1DC-0B626648C9BA}"/>
              </a:ext>
            </a:extLst>
          </p:cNvPr>
          <p:cNvSpPr txBox="1"/>
          <p:nvPr/>
        </p:nvSpPr>
        <p:spPr>
          <a:xfrm>
            <a:off x="824267" y="3540033"/>
            <a:ext cx="2079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DE602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 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9BA6B-F2CE-4D02-89E2-3D29C350A965}"/>
              </a:ext>
            </a:extLst>
          </p:cNvPr>
          <p:cNvSpPr txBox="1"/>
          <p:nvPr/>
        </p:nvSpPr>
        <p:spPr>
          <a:xfrm>
            <a:off x="824267" y="4094031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7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1871-7120-4457-B497-D6EF8A8C67D7}"/>
              </a:ext>
            </a:extLst>
          </p:cNvPr>
          <p:cNvSpPr txBox="1"/>
          <p:nvPr/>
        </p:nvSpPr>
        <p:spPr>
          <a:xfrm>
            <a:off x="824267" y="4648029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8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385BA-880C-4C18-887C-AB54EB4BEE6D}"/>
              </a:ext>
            </a:extLst>
          </p:cNvPr>
          <p:cNvSpPr txBox="1"/>
          <p:nvPr/>
        </p:nvSpPr>
        <p:spPr>
          <a:xfrm>
            <a:off x="824267" y="5202027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9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E80DB-5FF7-49E9-B7B2-80756784A577}"/>
              </a:ext>
            </a:extLst>
          </p:cNvPr>
          <p:cNvSpPr txBox="1"/>
          <p:nvPr/>
        </p:nvSpPr>
        <p:spPr>
          <a:xfrm>
            <a:off x="2152322" y="770043"/>
            <a:ext cx="476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세부 사양 설정</a:t>
            </a:r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리소스 수집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7D567-857B-49F0-BE1D-898F50E93E86}"/>
              </a:ext>
            </a:extLst>
          </p:cNvPr>
          <p:cNvSpPr txBox="1"/>
          <p:nvPr/>
        </p:nvSpPr>
        <p:spPr>
          <a:xfrm>
            <a:off x="2152322" y="1324041"/>
            <a:ext cx="6443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사양에 따른 이미지 파일 가공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433AA1-5370-4C26-ACF5-DC6E189EE28E}"/>
              </a:ext>
            </a:extLst>
          </p:cNvPr>
          <p:cNvSpPr txBox="1"/>
          <p:nvPr/>
        </p:nvSpPr>
        <p:spPr>
          <a:xfrm>
            <a:off x="2152321" y="1878039"/>
            <a:ext cx="4649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플로어와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이미지 파일 적용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849C83-A574-4C71-9A70-FD5AEE1AAFEA}"/>
              </a:ext>
            </a:extLst>
          </p:cNvPr>
          <p:cNvSpPr txBox="1"/>
          <p:nvPr/>
        </p:nvSpPr>
        <p:spPr>
          <a:xfrm>
            <a:off x="2152315" y="3557787"/>
            <a:ext cx="4649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AI 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적용 후까지</a:t>
            </a:r>
            <a:endParaRPr lang="ko-KR" altLang="en-US" sz="3000" dirty="0">
              <a:solidFill>
                <a:srgbClr val="DE6024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31E66-1317-4E0F-A412-065DC83BE775}"/>
              </a:ext>
            </a:extLst>
          </p:cNvPr>
          <p:cNvSpPr txBox="1"/>
          <p:nvPr/>
        </p:nvSpPr>
        <p:spPr>
          <a:xfrm rot="21127508">
            <a:off x="4568332" y="3416926"/>
            <a:ext cx="17715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rgbClr val="DE602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중간점검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A4D62-66E5-403D-B72B-724E792B4B32}"/>
              </a:ext>
            </a:extLst>
          </p:cNvPr>
          <p:cNvSpPr txBox="1"/>
          <p:nvPr/>
        </p:nvSpPr>
        <p:spPr>
          <a:xfrm rot="21143380">
            <a:off x="772014" y="3466053"/>
            <a:ext cx="9479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DE602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6</a:t>
            </a:r>
            <a:endParaRPr lang="ko-KR" altLang="en-US" sz="3500" dirty="0">
              <a:solidFill>
                <a:srgbClr val="DE6024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5" name="1/2 액자 34">
            <a:extLst>
              <a:ext uri="{FF2B5EF4-FFF2-40B4-BE49-F238E27FC236}">
                <a16:creationId xmlns:a16="http://schemas.microsoft.com/office/drawing/2014/main" id="{74BCCA92-3734-497B-B3C1-40CF84EB9CE7}"/>
              </a:ext>
            </a:extLst>
          </p:cNvPr>
          <p:cNvSpPr/>
          <p:nvPr/>
        </p:nvSpPr>
        <p:spPr>
          <a:xfrm rot="18057825">
            <a:off x="7849663" y="2093671"/>
            <a:ext cx="1149531" cy="1201783"/>
          </a:xfrm>
          <a:prstGeom prst="halfFrame">
            <a:avLst>
              <a:gd name="adj1" fmla="val 20454"/>
              <a:gd name="adj2" fmla="val 19697"/>
            </a:avLst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CCE68-D9C3-4CD6-912A-981A22592B63}"/>
              </a:ext>
            </a:extLst>
          </p:cNvPr>
          <p:cNvSpPr txBox="1"/>
          <p:nvPr/>
        </p:nvSpPr>
        <p:spPr>
          <a:xfrm>
            <a:off x="2152315" y="4111785"/>
            <a:ext cx="627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제빵 과정과</a:t>
            </a:r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ko-KR" altLang="en-US" sz="30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플로어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진열 </a:t>
            </a:r>
            <a:r>
              <a:rPr lang="ko-KR" altLang="en-US" sz="30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매커니즘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정리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FC7543-0FF2-4C08-B150-FA28DEB0DDAA}"/>
              </a:ext>
            </a:extLst>
          </p:cNvPr>
          <p:cNvSpPr txBox="1"/>
          <p:nvPr/>
        </p:nvSpPr>
        <p:spPr>
          <a:xfrm>
            <a:off x="2152314" y="4648029"/>
            <a:ext cx="4649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필수 이벤트  적용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4EE0BD-9F1C-4D9F-8187-54EF638E9B54}"/>
              </a:ext>
            </a:extLst>
          </p:cNvPr>
          <p:cNvSpPr txBox="1"/>
          <p:nvPr/>
        </p:nvSpPr>
        <p:spPr>
          <a:xfrm>
            <a:off x="2152313" y="5202027"/>
            <a:ext cx="4649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추가</a:t>
            </a:r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특수 이벤트 적용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C4C08A-2F34-44F8-934F-40AC4BE060F8}"/>
              </a:ext>
            </a:extLst>
          </p:cNvPr>
          <p:cNvSpPr txBox="1"/>
          <p:nvPr/>
        </p:nvSpPr>
        <p:spPr>
          <a:xfrm>
            <a:off x="824266" y="5738271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10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871B1D-7D88-499B-B6B4-03DFF6235DD5}"/>
              </a:ext>
            </a:extLst>
          </p:cNvPr>
          <p:cNvSpPr txBox="1"/>
          <p:nvPr/>
        </p:nvSpPr>
        <p:spPr>
          <a:xfrm>
            <a:off x="2152312" y="5738271"/>
            <a:ext cx="4649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버그 </a:t>
            </a:r>
            <a:r>
              <a:rPr lang="ko-KR" altLang="en-US" sz="30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픽스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및 사양 점검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1A8209-3332-4DCC-BA70-4A67C7C2B14C}"/>
              </a:ext>
            </a:extLst>
          </p:cNvPr>
          <p:cNvSpPr txBox="1"/>
          <p:nvPr/>
        </p:nvSpPr>
        <p:spPr>
          <a:xfrm>
            <a:off x="2152315" y="2744544"/>
            <a:ext cx="6129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손님의 </a:t>
            </a:r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AI(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호감도와 기초관심도</a:t>
            </a:r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)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4365DE-C64C-47E6-9EE3-920A8DA9461F}"/>
              </a:ext>
            </a:extLst>
          </p:cNvPr>
          <p:cNvSpPr txBox="1"/>
          <p:nvPr/>
        </p:nvSpPr>
        <p:spPr>
          <a:xfrm rot="21108923">
            <a:off x="8158289" y="2286819"/>
            <a:ext cx="2079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+- 1</a:t>
            </a:r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284BA8-548F-490A-B85B-953443604428}"/>
              </a:ext>
            </a:extLst>
          </p:cNvPr>
          <p:cNvSpPr txBox="1"/>
          <p:nvPr/>
        </p:nvSpPr>
        <p:spPr>
          <a:xfrm rot="21117938">
            <a:off x="8064904" y="1764829"/>
            <a:ext cx="283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오차 범위 가능성</a:t>
            </a:r>
          </a:p>
        </p:txBody>
      </p:sp>
    </p:spTree>
    <p:extLst>
      <p:ext uri="{BB962C8B-B14F-4D97-AF65-F5344CB8AC3E}">
        <p14:creationId xmlns:p14="http://schemas.microsoft.com/office/powerpoint/2010/main" val="299695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B6C72-BB6C-4B59-BCAC-821B86101755}"/>
              </a:ext>
            </a:extLst>
          </p:cNvPr>
          <p:cNvSpPr/>
          <p:nvPr/>
        </p:nvSpPr>
        <p:spPr>
          <a:xfrm>
            <a:off x="1406434" y="182880"/>
            <a:ext cx="9379132" cy="5861491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C1AFE0-AEE8-4A30-8900-09A996F0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49582"/>
              </p:ext>
            </p:extLst>
          </p:nvPr>
        </p:nvGraphicFramePr>
        <p:xfrm>
          <a:off x="2032000" y="129443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>
                  <a:extLst>
                    <a:ext uri="{9D8B030D-6E8A-4147-A177-3AD203B41FA5}">
                      <a16:colId xmlns:a16="http://schemas.microsoft.com/office/drawing/2014/main" val="24402167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855758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 anchor="ctr">
                    <a:solidFill>
                      <a:srgbClr val="FCC0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 anchor="ctr">
                    <a:solidFill>
                      <a:srgbClr val="FCC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1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발표자료에 포함할 내용을 모두 포함했는가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게임컨셉이</a:t>
                      </a:r>
                      <a:r>
                        <a:rPr lang="ko-KR" altLang="en-US" dirty="0"/>
                        <a:t>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4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4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3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433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AE0C2A6-A863-4B10-B245-5A529372A716}"/>
              </a:ext>
            </a:extLst>
          </p:cNvPr>
          <p:cNvSpPr txBox="1"/>
          <p:nvPr/>
        </p:nvSpPr>
        <p:spPr>
          <a:xfrm>
            <a:off x="4720045" y="243840"/>
            <a:ext cx="27519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자체 평가표</a:t>
            </a:r>
          </a:p>
        </p:txBody>
      </p:sp>
    </p:spTree>
    <p:extLst>
      <p:ext uri="{BB962C8B-B14F-4D97-AF65-F5344CB8AC3E}">
        <p14:creationId xmlns:p14="http://schemas.microsoft.com/office/powerpoint/2010/main" val="71884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E4E3737-9507-4830-9F53-811618983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48" y="3637915"/>
            <a:ext cx="2380952" cy="238095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9B4D29-4F22-4F95-86D1-FEAFCD175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91" y="3637915"/>
            <a:ext cx="2380952" cy="23809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E06FE8-FE02-46A6-809B-E7F6BF461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04" y="3564294"/>
            <a:ext cx="2454573" cy="24545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B49D82-54E4-46C5-9491-354BD23D8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0235"/>
            <a:ext cx="2358632" cy="23586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D840A8-4184-4915-B951-FF9E582E30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33" y="3649075"/>
            <a:ext cx="2380952" cy="23809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827CFE-DE58-412A-8C72-C6B79B4991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19" y="3660235"/>
            <a:ext cx="2380952" cy="2380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6A1B9D-49F4-4DA2-B9C6-76B27D72FBA4}"/>
              </a:ext>
            </a:extLst>
          </p:cNvPr>
          <p:cNvSpPr txBox="1"/>
          <p:nvPr/>
        </p:nvSpPr>
        <p:spPr>
          <a:xfrm>
            <a:off x="699796" y="354562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감사합니다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BEE0B-3707-4AED-BD4B-1B508B46C2E2}"/>
              </a:ext>
            </a:extLst>
          </p:cNvPr>
          <p:cNvSpPr txBox="1"/>
          <p:nvPr/>
        </p:nvSpPr>
        <p:spPr>
          <a:xfrm>
            <a:off x="141203" y="6137128"/>
            <a:ext cx="642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출처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: 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카이로소프트 </a:t>
            </a:r>
            <a:r>
              <a:rPr lang="ja-JP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「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모락모락 </a:t>
            </a:r>
            <a:r>
              <a:rPr lang="ko-KR" altLang="en-US" sz="2000" dirty="0" err="1">
                <a:latin typeface="a타이틀고딕4" panose="02020600000000000000" pitchFamily="18" charset="-127"/>
                <a:ea typeface="a타이틀고딕4" panose="02020600000000000000" pitchFamily="18" charset="-127"/>
              </a:rPr>
              <a:t>온천골</a:t>
            </a:r>
            <a:r>
              <a:rPr lang="ja-JP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」</a:t>
            </a:r>
            <a:r>
              <a:rPr lang="en-US" altLang="ja-JP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 - 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게임 메인 화면</a:t>
            </a:r>
            <a:endParaRPr lang="en-US" altLang="ja-JP" sz="20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F8BCE-4353-4198-8A45-6C39FDCD35B5}"/>
              </a:ext>
            </a:extLst>
          </p:cNvPr>
          <p:cNvSpPr txBox="1"/>
          <p:nvPr/>
        </p:nvSpPr>
        <p:spPr>
          <a:xfrm>
            <a:off x="746136" y="6433124"/>
            <a:ext cx="671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타이틀고딕4" panose="02020600000000000000" pitchFamily="18" charset="-127"/>
                <a:ea typeface="a타이틀고딕4" panose="02020600000000000000" pitchFamily="18" charset="-127"/>
              </a:rPr>
              <a:t>로드컴플리트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 </a:t>
            </a:r>
            <a:r>
              <a:rPr lang="ja-JP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「</a:t>
            </a:r>
            <a:r>
              <a:rPr lang="ko-KR" altLang="en-US" sz="2000" dirty="0" err="1">
                <a:latin typeface="a타이틀고딕4" panose="02020600000000000000" pitchFamily="18" charset="-127"/>
                <a:ea typeface="a타이틀고딕4" panose="02020600000000000000" pitchFamily="18" charset="-127"/>
              </a:rPr>
              <a:t>크루세이더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 퀘스트</a:t>
            </a:r>
            <a:r>
              <a:rPr lang="ja-JP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」 </a:t>
            </a:r>
            <a:r>
              <a:rPr lang="en-US" altLang="ja-JP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배경 이미지</a:t>
            </a:r>
            <a:r>
              <a:rPr lang="en-US" altLang="ko-KR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, </a:t>
            </a:r>
            <a:r>
              <a:rPr lang="ko-KR" altLang="en-US" sz="20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도트 이미지</a:t>
            </a:r>
            <a:endParaRPr lang="en-US" altLang="ja-JP" sz="20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44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a935fb6f-d7a1-48fb-8824-47dcf746d795" Revision="1" Stencil="System.MyShapes" StencilVersion="1.0"/>
</Control>
</file>

<file path=customXml/item2.xml><?xml version="1.0" encoding="utf-8"?>
<Control xmlns="http://schemas.microsoft.com/VisualStudio/2011/storyboarding/control">
  <Id Name="a935fb6f-d7a1-48fb-8824-47dcf746d795" Revision="1" Stencil="System.MyShapes" StencilVersion="1.0"/>
</Control>
</file>

<file path=customXml/item3.xml><?xml version="1.0" encoding="utf-8"?>
<Control xmlns="http://schemas.microsoft.com/VisualStudio/2011/storyboarding/control">
  <Id Name="a935fb6f-d7a1-48fb-8824-47dcf746d795" Revision="1" Stencil="System.MyShapes" StencilVersion="1.0"/>
</Control>
</file>

<file path=customXml/itemProps1.xml><?xml version="1.0" encoding="utf-8"?>
<ds:datastoreItem xmlns:ds="http://schemas.openxmlformats.org/officeDocument/2006/customXml" ds:itemID="{9EE555C9-4243-484C-81B5-4879421BC63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EADC5BB-D306-401E-ADAD-1526E1F0204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DBC89D1-FC6C-4E9C-B601-819920C898B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266</Words>
  <Application>Microsoft Office PowerPoint</Application>
  <PresentationFormat>와이드스크린</PresentationFormat>
  <Paragraphs>82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a타이틀고딕3</vt:lpstr>
      <vt:lpstr>a타이틀고딕4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빵집 타이쿤</dc:title>
  <dc:creator>박찬얼</dc:creator>
  <cp:lastModifiedBy>박찬얼</cp:lastModifiedBy>
  <cp:revision>28</cp:revision>
  <dcterms:created xsi:type="dcterms:W3CDTF">2017-09-21T11:20:53Z</dcterms:created>
  <dcterms:modified xsi:type="dcterms:W3CDTF">2017-09-21T16:27:10Z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