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7.xml" ContentType="application/vnd.openxmlformats-officedocument.drawingml.chart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30.xml" ContentType="application/vnd.openxmlformats-officedocument.presentationml.notesSlide+xml"/>
  <Override PartName="/ppt/charts/chart20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charts/chart18.xml" ContentType="application/vnd.openxmlformats-officedocument.drawingml.chart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25.xml" ContentType="application/vnd.openxmlformats-officedocument.drawingml.chart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4.xml" ContentType="application/vnd.openxmlformats-officedocument.drawingml.chart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notesSlides/notesSlide42.xml" ContentType="application/vnd.openxmlformats-officedocument.presentationml.notesSlide+xml"/>
  <Override PartName="/ppt/charts/chart21.xml" ContentType="application/vnd.openxmlformats-officedocument.drawingml.chart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9.xml" ContentType="application/vnd.openxmlformats-officedocument.drawingml.chart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26.xml" ContentType="application/vnd.openxmlformats-officedocument.drawingml.chart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32.xml" ContentType="application/vnd.openxmlformats-officedocument.presentationml.notesSlide+xml"/>
  <Override PartName="/ppt/charts/chart22.xml" ContentType="application/vnd.openxmlformats-officedocument.drawingml.chart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27.xml" ContentType="application/vnd.openxmlformats-officedocument.drawingml.chart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charts/chart16.xml" ContentType="application/vnd.openxmlformats-officedocument.drawingml.chart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23.xml" ContentType="application/vnd.openxmlformats-officedocument.drawingml.chart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81" r:id="rId2"/>
    <p:sldId id="332" r:id="rId3"/>
    <p:sldId id="376" r:id="rId4"/>
    <p:sldId id="371" r:id="rId5"/>
    <p:sldId id="443" r:id="rId6"/>
    <p:sldId id="368" r:id="rId7"/>
    <p:sldId id="324" r:id="rId8"/>
    <p:sldId id="440" r:id="rId9"/>
    <p:sldId id="439" r:id="rId10"/>
    <p:sldId id="450" r:id="rId11"/>
    <p:sldId id="449" r:id="rId12"/>
    <p:sldId id="448" r:id="rId13"/>
    <p:sldId id="447" r:id="rId14"/>
    <p:sldId id="446" r:id="rId15"/>
    <p:sldId id="445" r:id="rId16"/>
    <p:sldId id="444" r:id="rId17"/>
    <p:sldId id="410" r:id="rId18"/>
    <p:sldId id="441" r:id="rId19"/>
    <p:sldId id="412" r:id="rId20"/>
    <p:sldId id="442" r:id="rId21"/>
    <p:sldId id="334" r:id="rId22"/>
    <p:sldId id="360" r:id="rId23"/>
    <p:sldId id="419" r:id="rId24"/>
    <p:sldId id="420" r:id="rId25"/>
    <p:sldId id="421" r:id="rId26"/>
    <p:sldId id="422" r:id="rId27"/>
    <p:sldId id="427" r:id="rId28"/>
    <p:sldId id="429" r:id="rId29"/>
    <p:sldId id="428" r:id="rId30"/>
    <p:sldId id="435" r:id="rId31"/>
    <p:sldId id="403" r:id="rId32"/>
    <p:sldId id="404" r:id="rId33"/>
    <p:sldId id="405" r:id="rId34"/>
    <p:sldId id="406" r:id="rId35"/>
    <p:sldId id="407" r:id="rId36"/>
    <p:sldId id="370" r:id="rId37"/>
    <p:sldId id="437" r:id="rId38"/>
    <p:sldId id="323" r:id="rId39"/>
    <p:sldId id="318" r:id="rId40"/>
    <p:sldId id="344" r:id="rId41"/>
    <p:sldId id="319" r:id="rId42"/>
    <p:sldId id="345" r:id="rId43"/>
    <p:sldId id="375" r:id="rId44"/>
    <p:sldId id="326" r:id="rId45"/>
    <p:sldId id="414" r:id="rId46"/>
    <p:sldId id="328" r:id="rId47"/>
    <p:sldId id="416" r:id="rId48"/>
    <p:sldId id="415" r:id="rId49"/>
    <p:sldId id="330" r:id="rId50"/>
    <p:sldId id="331" r:id="rId51"/>
    <p:sldId id="382" r:id="rId52"/>
    <p:sldId id="363" r:id="rId53"/>
    <p:sldId id="339" r:id="rId54"/>
    <p:sldId id="383" r:id="rId55"/>
    <p:sldId id="361" r:id="rId56"/>
    <p:sldId id="432" r:id="rId57"/>
    <p:sldId id="430" r:id="rId58"/>
    <p:sldId id="431" r:id="rId59"/>
    <p:sldId id="362" r:id="rId60"/>
    <p:sldId id="423" r:id="rId61"/>
    <p:sldId id="433" r:id="rId62"/>
    <p:sldId id="434" r:id="rId63"/>
    <p:sldId id="424" r:id="rId64"/>
    <p:sldId id="425" r:id="rId65"/>
    <p:sldId id="390" r:id="rId66"/>
    <p:sldId id="391" r:id="rId67"/>
    <p:sldId id="392" r:id="rId68"/>
    <p:sldId id="393" r:id="rId69"/>
    <p:sldId id="438" r:id="rId70"/>
  </p:sldIdLst>
  <p:sldSz cx="9144000" cy="6858000" type="screen4x3"/>
  <p:notesSz cx="99060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B5B"/>
    <a:srgbClr val="005400"/>
    <a:srgbClr val="00D500"/>
    <a:srgbClr val="C64F00"/>
    <a:srgbClr val="005D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5" autoAdjust="0"/>
    <p:restoredTop sz="67069" autoAdjust="0"/>
  </p:normalViewPr>
  <p:slideViewPr>
    <p:cSldViewPr snapToObjects="1">
      <p:cViewPr varScale="1">
        <p:scale>
          <a:sx n="51" d="100"/>
          <a:sy n="51" d="100"/>
        </p:scale>
        <p:origin x="-9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84" y="-234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ocuments\PRISM-tal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>
        <c:manualLayout>
          <c:layoutTarget val="inner"/>
          <c:xMode val="edge"/>
          <c:yMode val="edge"/>
          <c:x val="0.17749625992850104"/>
          <c:y val="4.5809035402685813E-2"/>
          <c:w val="0.81187167146913131"/>
          <c:h val="0.68343965183006861"/>
        </c:manualLayout>
      </c:layout>
      <c:lineChart>
        <c:grouping val="standard"/>
        <c:ser>
          <c:idx val="1"/>
          <c:order val="0"/>
          <c:tx>
            <c:strRef>
              <c:f>Motivation!$B$2</c:f>
              <c:strCache>
                <c:ptCount val="1"/>
                <c:pt idx="0">
                  <c:v>M1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Motivation!$A$3:$A$12</c:f>
              <c:numCache>
                <c:formatCode>General</c:formatCode>
                <c:ptCount val="10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  <c:pt idx="6">
                  <c:v>280</c:v>
                </c:pt>
                <c:pt idx="7">
                  <c:v>320</c:v>
                </c:pt>
                <c:pt idx="8">
                  <c:v>360</c:v>
                </c:pt>
                <c:pt idx="9">
                  <c:v>400</c:v>
                </c:pt>
              </c:numCache>
            </c:numRef>
          </c:cat>
          <c:val>
            <c:numRef>
              <c:f>Motivation!$B$3:$B$12</c:f>
              <c:numCache>
                <c:formatCode>General</c:formatCode>
                <c:ptCount val="10"/>
                <c:pt idx="0">
                  <c:v>1.5923625370541105E-2</c:v>
                </c:pt>
                <c:pt idx="1">
                  <c:v>7.847968367666612E-2</c:v>
                </c:pt>
                <c:pt idx="2">
                  <c:v>0.22981693354856725</c:v>
                </c:pt>
                <c:pt idx="3">
                  <c:v>0.54666414342809178</c:v>
                </c:pt>
                <c:pt idx="4">
                  <c:v>0.86014067268812333</c:v>
                </c:pt>
                <c:pt idx="5">
                  <c:v>1.5503987465596698</c:v>
                </c:pt>
                <c:pt idx="6">
                  <c:v>2.2231975624801508</c:v>
                </c:pt>
                <c:pt idx="7">
                  <c:v>3.5474462539512372</c:v>
                </c:pt>
                <c:pt idx="8">
                  <c:v>3.7039436253628111</c:v>
                </c:pt>
                <c:pt idx="9">
                  <c:v>5.3969689694496106</c:v>
                </c:pt>
              </c:numCache>
            </c:numRef>
          </c:val>
        </c:ser>
        <c:ser>
          <c:idx val="2"/>
          <c:order val="1"/>
          <c:tx>
            <c:strRef>
              <c:f>Motivation!$C$2</c:f>
              <c:strCache>
                <c:ptCount val="1"/>
                <c:pt idx="0">
                  <c:v>M2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cat>
            <c:numRef>
              <c:f>Motivation!$A$3:$A$12</c:f>
              <c:numCache>
                <c:formatCode>General</c:formatCode>
                <c:ptCount val="10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  <c:pt idx="6">
                  <c:v>280</c:v>
                </c:pt>
                <c:pt idx="7">
                  <c:v>320</c:v>
                </c:pt>
                <c:pt idx="8">
                  <c:v>360</c:v>
                </c:pt>
                <c:pt idx="9">
                  <c:v>400</c:v>
                </c:pt>
              </c:numCache>
            </c:numRef>
          </c:cat>
          <c:val>
            <c:numRef>
              <c:f>Motivation!$C$3:$C$12</c:f>
              <c:numCache>
                <c:formatCode>General</c:formatCode>
                <c:ptCount val="10"/>
                <c:pt idx="0">
                  <c:v>1.8995241438489702E-2</c:v>
                </c:pt>
                <c:pt idx="1">
                  <c:v>7.4057664172802393E-2</c:v>
                </c:pt>
                <c:pt idx="2">
                  <c:v>0.140580312708672</c:v>
                </c:pt>
                <c:pt idx="3">
                  <c:v>0.29140430740981765</c:v>
                </c:pt>
                <c:pt idx="4">
                  <c:v>0.52457321489096409</c:v>
                </c:pt>
                <c:pt idx="5">
                  <c:v>0.8288581183267999</c:v>
                </c:pt>
                <c:pt idx="6">
                  <c:v>1.3569133836460581</c:v>
                </c:pt>
                <c:pt idx="7">
                  <c:v>2.1364995634708737</c:v>
                </c:pt>
                <c:pt idx="8">
                  <c:v>2.2826662833813041</c:v>
                </c:pt>
                <c:pt idx="9">
                  <c:v>3.5411523255368977</c:v>
                </c:pt>
              </c:numCache>
            </c:numRef>
          </c:val>
        </c:ser>
        <c:marker val="1"/>
        <c:axId val="86921600"/>
        <c:axId val="86923904"/>
      </c:lineChart>
      <c:catAx>
        <c:axId val="86921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86923904"/>
        <c:crosses val="autoZero"/>
        <c:auto val="1"/>
        <c:lblAlgn val="ctr"/>
        <c:lblOffset val="100"/>
        <c:tickLblSkip val="2"/>
      </c:catAx>
      <c:valAx>
        <c:axId val="8692390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GPU Speedup</a:t>
                </a:r>
                <a:r>
                  <a:rPr lang="en-US" sz="1800" baseline="0" dirty="0" smtClean="0"/>
                  <a:t> over Seq.</a:t>
                </a:r>
                <a:endParaRPr lang="ko-KR" sz="1800" dirty="0"/>
              </a:p>
            </c:rich>
          </c:tx>
          <c:layout>
            <c:manualLayout>
              <c:xMode val="edge"/>
              <c:yMode val="edge"/>
              <c:x val="1.8831431210839626E-2"/>
              <c:y val="1.5276671386394406E-2"/>
            </c:manualLayout>
          </c:layout>
        </c:title>
        <c:numFmt formatCode="General" sourceLinked="1"/>
        <c:tickLblPos val="nextTo"/>
        <c:crossAx val="86921600"/>
        <c:crosses val="autoZero"/>
        <c:crossBetween val="between"/>
        <c:majorUnit val="1"/>
      </c:valAx>
    </c:plotArea>
    <c:legend>
      <c:legendPos val="t"/>
      <c:layout>
        <c:manualLayout>
          <c:xMode val="edge"/>
          <c:yMode val="edge"/>
          <c:x val="0.20163185178006204"/>
          <c:y val="5.5695565989743914E-2"/>
          <c:w val="0.25525532624034675"/>
          <c:h val="0.10830326844775502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20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2120960"/>
        <c:axId val="92123520"/>
      </c:scatterChart>
      <c:valAx>
        <c:axId val="92120960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2123520"/>
        <c:crosses val="autoZero"/>
        <c:crossBetween val="midCat"/>
        <c:majorUnit val="100"/>
      </c:valAx>
      <c:valAx>
        <c:axId val="92123520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1209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2138880"/>
        <c:axId val="92333952"/>
      </c:scatterChart>
      <c:valAx>
        <c:axId val="92138880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2333952"/>
        <c:crosses val="autoZero"/>
        <c:crossBetween val="midCat"/>
        <c:majorUnit val="100"/>
      </c:valAx>
      <c:valAx>
        <c:axId val="92333952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1388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2398720"/>
        <c:axId val="92401024"/>
      </c:scatterChart>
      <c:valAx>
        <c:axId val="92398720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Size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2401024"/>
        <c:crosses val="autoZero"/>
        <c:crossBetween val="midCat"/>
        <c:majorUnit val="100"/>
      </c:valAx>
      <c:valAx>
        <c:axId val="92401024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3987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1"/>
          <c:order val="0"/>
          <c:tx>
            <c:strRef>
              <c:f>Gramschmidt!$A$2</c:f>
              <c:strCache>
                <c:ptCount val="1"/>
                <c:pt idx="0">
                  <c:v>CPU-only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Gramschmidt!$B$2:$N$2</c:f>
              <c:numCache>
                <c:formatCode>General</c:formatCode>
                <c:ptCount val="13"/>
                <c:pt idx="0">
                  <c:v>0.986884599133104</c:v>
                </c:pt>
                <c:pt idx="1">
                  <c:v>0.99542660660383631</c:v>
                </c:pt>
                <c:pt idx="2">
                  <c:v>0.98573890757061999</c:v>
                </c:pt>
                <c:pt idx="3">
                  <c:v>0.99380754573770447</c:v>
                </c:pt>
                <c:pt idx="4">
                  <c:v>0.99815990367854635</c:v>
                </c:pt>
                <c:pt idx="5">
                  <c:v>0.99967102499240301</c:v>
                </c:pt>
                <c:pt idx="6">
                  <c:v>1.003099921462586</c:v>
                </c:pt>
                <c:pt idx="7">
                  <c:v>0.99909670455933197</c:v>
                </c:pt>
                <c:pt idx="8">
                  <c:v>1.0009028881524578</c:v>
                </c:pt>
                <c:pt idx="9">
                  <c:v>1.0051031081024058</c:v>
                </c:pt>
                <c:pt idx="10">
                  <c:v>1.0046237388438899</c:v>
                </c:pt>
                <c:pt idx="11">
                  <c:v>1.0018106320421278</c:v>
                </c:pt>
                <c:pt idx="12">
                  <c:v>0.99865871263312866</c:v>
                </c:pt>
              </c:numCache>
            </c:numRef>
          </c:val>
        </c:ser>
        <c:ser>
          <c:idx val="2"/>
          <c:order val="1"/>
          <c:tx>
            <c:strRef>
              <c:f>Gramschmidt!$A$3</c:f>
              <c:strCache>
                <c:ptCount val="1"/>
                <c:pt idx="0">
                  <c:v>GPU-only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Gramschmidt!$B$3:$N$3</c:f>
              <c:numCache>
                <c:formatCode>General</c:formatCode>
                <c:ptCount val="13"/>
                <c:pt idx="0">
                  <c:v>8.9346556818100331E-2</c:v>
                </c:pt>
                <c:pt idx="1">
                  <c:v>0.22839213340882009</c:v>
                </c:pt>
                <c:pt idx="2">
                  <c:v>0.34418280502270832</c:v>
                </c:pt>
                <c:pt idx="3">
                  <c:v>0.47550525436716301</c:v>
                </c:pt>
                <c:pt idx="4">
                  <c:v>0.64465402474036704</c:v>
                </c:pt>
                <c:pt idx="5">
                  <c:v>0.79674803805689165</c:v>
                </c:pt>
                <c:pt idx="6">
                  <c:v>0.93614192103023497</c:v>
                </c:pt>
                <c:pt idx="7">
                  <c:v>1.0599256423887704</c:v>
                </c:pt>
                <c:pt idx="8">
                  <c:v>1.1913522226395461</c:v>
                </c:pt>
                <c:pt idx="9">
                  <c:v>1.4332938199189418</c:v>
                </c:pt>
                <c:pt idx="10">
                  <c:v>1.73049210758107</c:v>
                </c:pt>
                <c:pt idx="11">
                  <c:v>1.9642728624678547</c:v>
                </c:pt>
                <c:pt idx="12">
                  <c:v>2.2093811742361082</c:v>
                </c:pt>
              </c:numCache>
            </c:numRef>
          </c:val>
        </c:ser>
        <c:ser>
          <c:idx val="3"/>
          <c:order val="2"/>
          <c:tx>
            <c:strRef>
              <c:f>Gramschmidt!$A$4</c:f>
              <c:strCache>
                <c:ptCount val="1"/>
                <c:pt idx="0">
                  <c:v>CGCE-only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Gramschmidt!$B$4:$N$4</c:f>
              <c:numCache>
                <c:formatCode>General</c:formatCode>
                <c:ptCount val="13"/>
                <c:pt idx="0">
                  <c:v>0.47582214119362332</c:v>
                </c:pt>
                <c:pt idx="1">
                  <c:v>0.71451007036375302</c:v>
                </c:pt>
                <c:pt idx="2">
                  <c:v>0.81514107240579881</c:v>
                </c:pt>
                <c:pt idx="3">
                  <c:v>0.851742547917548</c:v>
                </c:pt>
                <c:pt idx="4">
                  <c:v>0.90562861812557383</c:v>
                </c:pt>
                <c:pt idx="5">
                  <c:v>0.92529239553812903</c:v>
                </c:pt>
                <c:pt idx="6">
                  <c:v>0.933788718812126</c:v>
                </c:pt>
                <c:pt idx="7">
                  <c:v>1.038755550174338</c:v>
                </c:pt>
                <c:pt idx="8">
                  <c:v>1.1571974991607861</c:v>
                </c:pt>
                <c:pt idx="9">
                  <c:v>1.4009871551742359</c:v>
                </c:pt>
                <c:pt idx="10">
                  <c:v>1.6902481838581127</c:v>
                </c:pt>
                <c:pt idx="11">
                  <c:v>1.9146075651127767</c:v>
                </c:pt>
                <c:pt idx="12">
                  <c:v>2.1548453564483387</c:v>
                </c:pt>
              </c:numCache>
            </c:numRef>
          </c:val>
        </c:ser>
        <c:ser>
          <c:idx val="4"/>
          <c:order val="3"/>
          <c:tx>
            <c:strRef>
              <c:f>Gramschmidt!$A$5</c:f>
              <c:strCache>
                <c:ptCount val="1"/>
                <c:pt idx="0">
                  <c:v>CGCE+lifelongOpt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Gramschmidt!$B$5:$N$5</c:f>
              <c:numCache>
                <c:formatCode>General</c:formatCode>
                <c:ptCount val="13"/>
                <c:pt idx="0">
                  <c:v>0.75859913237987286</c:v>
                </c:pt>
                <c:pt idx="1">
                  <c:v>0.91352288822802696</c:v>
                </c:pt>
                <c:pt idx="2">
                  <c:v>0.93845278935842269</c:v>
                </c:pt>
                <c:pt idx="3">
                  <c:v>0.98600999036895398</c:v>
                </c:pt>
                <c:pt idx="4">
                  <c:v>1.0038404431694203</c:v>
                </c:pt>
                <c:pt idx="5">
                  <c:v>0.98262000115290171</c:v>
                </c:pt>
                <c:pt idx="6">
                  <c:v>0.98375405268549965</c:v>
                </c:pt>
                <c:pt idx="7">
                  <c:v>1.0537628489622339</c:v>
                </c:pt>
                <c:pt idx="8">
                  <c:v>1.1831447406170699</c:v>
                </c:pt>
                <c:pt idx="9">
                  <c:v>1.4218212314685184</c:v>
                </c:pt>
                <c:pt idx="10">
                  <c:v>1.7147911779768119</c:v>
                </c:pt>
                <c:pt idx="11">
                  <c:v>1.956342327415717</c:v>
                </c:pt>
                <c:pt idx="12">
                  <c:v>2.2017472563530842</c:v>
                </c:pt>
              </c:numCache>
            </c:numRef>
          </c:val>
        </c:ser>
        <c:axId val="92259840"/>
        <c:axId val="92261760"/>
      </c:barChart>
      <c:catAx>
        <c:axId val="92259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2261760"/>
        <c:crosses val="autoZero"/>
        <c:auto val="1"/>
        <c:lblAlgn val="ctr"/>
        <c:lblOffset val="100"/>
      </c:catAx>
      <c:valAx>
        <c:axId val="922617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over sequential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259840"/>
        <c:crosses val="autoZero"/>
        <c:crossBetween val="between"/>
      </c:valAx>
    </c:plotArea>
    <c:legend>
      <c:legendPos val="t"/>
      <c:layout/>
    </c:legend>
    <c:plotVisOnly val="1"/>
    <c:dispBlanksAs val="gap"/>
  </c:chart>
  <c:spPr>
    <a:ln>
      <a:noFill/>
    </a:ln>
  </c:spPr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1"/>
          <c:order val="0"/>
          <c:tx>
            <c:strRef>
              <c:f>Gramschmidt!$A$2</c:f>
              <c:strCache>
                <c:ptCount val="1"/>
                <c:pt idx="0">
                  <c:v>CPU-only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Gramschmidt!$B$2:$N$2</c:f>
              <c:numCache>
                <c:formatCode>General</c:formatCode>
                <c:ptCount val="13"/>
                <c:pt idx="0">
                  <c:v>0.986884599133104</c:v>
                </c:pt>
                <c:pt idx="1">
                  <c:v>0.99542660660383631</c:v>
                </c:pt>
                <c:pt idx="2">
                  <c:v>0.98573890757061999</c:v>
                </c:pt>
                <c:pt idx="3">
                  <c:v>0.99380754573770447</c:v>
                </c:pt>
                <c:pt idx="4">
                  <c:v>0.99815990367854635</c:v>
                </c:pt>
                <c:pt idx="5">
                  <c:v>0.99967102499240301</c:v>
                </c:pt>
                <c:pt idx="6">
                  <c:v>1.003099921462586</c:v>
                </c:pt>
                <c:pt idx="7">
                  <c:v>0.99909670455933197</c:v>
                </c:pt>
                <c:pt idx="8">
                  <c:v>1.0009028881524578</c:v>
                </c:pt>
                <c:pt idx="9">
                  <c:v>1.0051031081024058</c:v>
                </c:pt>
                <c:pt idx="10">
                  <c:v>1.0046237388438899</c:v>
                </c:pt>
                <c:pt idx="11">
                  <c:v>1.0018106320421278</c:v>
                </c:pt>
                <c:pt idx="12">
                  <c:v>0.99865871263312866</c:v>
                </c:pt>
              </c:numCache>
            </c:numRef>
          </c:val>
        </c:ser>
        <c:ser>
          <c:idx val="2"/>
          <c:order val="1"/>
          <c:tx>
            <c:strRef>
              <c:f>Gramschmidt!$A$3</c:f>
              <c:strCache>
                <c:ptCount val="1"/>
                <c:pt idx="0">
                  <c:v>GPU-only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Gramschmidt!$B$3:$N$3</c:f>
              <c:numCache>
                <c:formatCode>General</c:formatCode>
                <c:ptCount val="13"/>
                <c:pt idx="0">
                  <c:v>8.9346556818100331E-2</c:v>
                </c:pt>
                <c:pt idx="1">
                  <c:v>0.22839213340882009</c:v>
                </c:pt>
                <c:pt idx="2">
                  <c:v>0.34418280502270832</c:v>
                </c:pt>
                <c:pt idx="3">
                  <c:v>0.47550525436716301</c:v>
                </c:pt>
                <c:pt idx="4">
                  <c:v>0.64465402474036704</c:v>
                </c:pt>
                <c:pt idx="5">
                  <c:v>0.79674803805689165</c:v>
                </c:pt>
                <c:pt idx="6">
                  <c:v>0.93614192103023497</c:v>
                </c:pt>
                <c:pt idx="7">
                  <c:v>1.0599256423887704</c:v>
                </c:pt>
                <c:pt idx="8">
                  <c:v>1.1913522226395461</c:v>
                </c:pt>
                <c:pt idx="9">
                  <c:v>1.4332938199189418</c:v>
                </c:pt>
                <c:pt idx="10">
                  <c:v>1.73049210758107</c:v>
                </c:pt>
                <c:pt idx="11">
                  <c:v>1.9642728624678547</c:v>
                </c:pt>
                <c:pt idx="12">
                  <c:v>2.2093811742361082</c:v>
                </c:pt>
              </c:numCache>
            </c:numRef>
          </c:val>
        </c:ser>
        <c:ser>
          <c:idx val="3"/>
          <c:order val="2"/>
          <c:tx>
            <c:strRef>
              <c:f>Gramschmidt!$A$4</c:f>
              <c:strCache>
                <c:ptCount val="1"/>
                <c:pt idx="0">
                  <c:v>CGCE-only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Gramschmidt!$B$4:$N$4</c:f>
              <c:numCache>
                <c:formatCode>General</c:formatCode>
                <c:ptCount val="13"/>
                <c:pt idx="0">
                  <c:v>0.47582214119362332</c:v>
                </c:pt>
                <c:pt idx="1">
                  <c:v>0.71451007036375302</c:v>
                </c:pt>
                <c:pt idx="2">
                  <c:v>0.81514107240579881</c:v>
                </c:pt>
                <c:pt idx="3">
                  <c:v>0.851742547917548</c:v>
                </c:pt>
                <c:pt idx="4">
                  <c:v>0.90562861812557383</c:v>
                </c:pt>
                <c:pt idx="5">
                  <c:v>0.92529239553812903</c:v>
                </c:pt>
                <c:pt idx="6">
                  <c:v>0.933788718812126</c:v>
                </c:pt>
                <c:pt idx="7">
                  <c:v>1.038755550174338</c:v>
                </c:pt>
                <c:pt idx="8">
                  <c:v>1.1571974991607861</c:v>
                </c:pt>
                <c:pt idx="9">
                  <c:v>1.4009871551742359</c:v>
                </c:pt>
                <c:pt idx="10">
                  <c:v>1.6902481838581127</c:v>
                </c:pt>
                <c:pt idx="11">
                  <c:v>1.9146075651127767</c:v>
                </c:pt>
                <c:pt idx="12">
                  <c:v>2.1548453564483387</c:v>
                </c:pt>
              </c:numCache>
            </c:numRef>
          </c:val>
        </c:ser>
        <c:ser>
          <c:idx val="4"/>
          <c:order val="3"/>
          <c:tx>
            <c:strRef>
              <c:f>Gramschmidt!$A$5</c:f>
              <c:strCache>
                <c:ptCount val="1"/>
                <c:pt idx="0">
                  <c:v>CGCE+lifelongOpt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Gramschmidt!$B$5:$N$5</c:f>
              <c:numCache>
                <c:formatCode>General</c:formatCode>
                <c:ptCount val="13"/>
                <c:pt idx="0">
                  <c:v>0.75859913237987286</c:v>
                </c:pt>
                <c:pt idx="1">
                  <c:v>0.91352288822802696</c:v>
                </c:pt>
                <c:pt idx="2">
                  <c:v>0.93845278935842269</c:v>
                </c:pt>
                <c:pt idx="3">
                  <c:v>0.98600999036895398</c:v>
                </c:pt>
                <c:pt idx="4">
                  <c:v>1.0038404431694203</c:v>
                </c:pt>
                <c:pt idx="5">
                  <c:v>0.98262000115290171</c:v>
                </c:pt>
                <c:pt idx="6">
                  <c:v>0.98375405268549965</c:v>
                </c:pt>
                <c:pt idx="7">
                  <c:v>1.0537628489622339</c:v>
                </c:pt>
                <c:pt idx="8">
                  <c:v>1.1831447406170699</c:v>
                </c:pt>
                <c:pt idx="9">
                  <c:v>1.4218212314685184</c:v>
                </c:pt>
                <c:pt idx="10">
                  <c:v>1.7147911779768119</c:v>
                </c:pt>
                <c:pt idx="11">
                  <c:v>1.956342327415717</c:v>
                </c:pt>
                <c:pt idx="12">
                  <c:v>2.2017472563530842</c:v>
                </c:pt>
              </c:numCache>
            </c:numRef>
          </c:val>
        </c:ser>
        <c:axId val="92571520"/>
        <c:axId val="92598272"/>
      </c:barChart>
      <c:catAx>
        <c:axId val="92571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2598272"/>
        <c:crosses val="autoZero"/>
        <c:auto val="1"/>
        <c:lblAlgn val="ctr"/>
        <c:lblOffset val="100"/>
      </c:catAx>
      <c:valAx>
        <c:axId val="925982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over sequential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571520"/>
        <c:crosses val="autoZero"/>
        <c:crossBetween val="between"/>
      </c:valAx>
    </c:plotArea>
    <c:legend>
      <c:legendPos val="t"/>
      <c:layout/>
    </c:legend>
    <c:plotVisOnly val="1"/>
    <c:dispBlanksAs val="gap"/>
  </c:chart>
  <c:spPr>
    <a:ln>
      <a:noFill/>
    </a:ln>
  </c:spPr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1"/>
          <c:order val="0"/>
          <c:tx>
            <c:strRef>
              <c:f>Syrk!$A$2</c:f>
              <c:strCache>
                <c:ptCount val="1"/>
                <c:pt idx="0">
                  <c:v>CPU-only</c:v>
                </c:pt>
              </c:strCache>
            </c:strRef>
          </c:tx>
          <c:cat>
            <c:numRef>
              <c:f>Syrk!$B$1:$N$1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Syrk!$B$2:$N$2</c:f>
              <c:numCache>
                <c:formatCode>General</c:formatCode>
                <c:ptCount val="13"/>
                <c:pt idx="0">
                  <c:v>1.071189690476815</c:v>
                </c:pt>
                <c:pt idx="1">
                  <c:v>1.1072708342285698</c:v>
                </c:pt>
                <c:pt idx="2">
                  <c:v>1.0273963857522892</c:v>
                </c:pt>
                <c:pt idx="3">
                  <c:v>1.0240475712042263</c:v>
                </c:pt>
                <c:pt idx="4">
                  <c:v>1.0159216601759977</c:v>
                </c:pt>
                <c:pt idx="5">
                  <c:v>1.0168230641401079</c:v>
                </c:pt>
                <c:pt idx="6">
                  <c:v>1.0150459749448306</c:v>
                </c:pt>
                <c:pt idx="7">
                  <c:v>1.0153133989179333</c:v>
                </c:pt>
                <c:pt idx="8">
                  <c:v>1.0079729608648911</c:v>
                </c:pt>
                <c:pt idx="9">
                  <c:v>1.011049486271236</c:v>
                </c:pt>
                <c:pt idx="10">
                  <c:v>1.005262827007279</c:v>
                </c:pt>
                <c:pt idx="11">
                  <c:v>1.0058096721074234</c:v>
                </c:pt>
                <c:pt idx="12">
                  <c:v>1.0015588705346399</c:v>
                </c:pt>
              </c:numCache>
            </c:numRef>
          </c:val>
        </c:ser>
        <c:ser>
          <c:idx val="2"/>
          <c:order val="1"/>
          <c:tx>
            <c:strRef>
              <c:f>Syrk!$A$3</c:f>
              <c:strCache>
                <c:ptCount val="1"/>
                <c:pt idx="0">
                  <c:v>GPU-only</c:v>
                </c:pt>
              </c:strCache>
            </c:strRef>
          </c:tx>
          <c:cat>
            <c:numRef>
              <c:f>Syrk!$B$1:$N$1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Syrk!$B$3:$N$3</c:f>
              <c:numCache>
                <c:formatCode>General</c:formatCode>
                <c:ptCount val="13"/>
                <c:pt idx="0">
                  <c:v>0.18715630103225409</c:v>
                </c:pt>
                <c:pt idx="1">
                  <c:v>0.51765567883632901</c:v>
                </c:pt>
                <c:pt idx="2">
                  <c:v>1.0477645046109745</c:v>
                </c:pt>
                <c:pt idx="3">
                  <c:v>1.6083799123815576</c:v>
                </c:pt>
                <c:pt idx="4">
                  <c:v>2.1157137924826852</c:v>
                </c:pt>
                <c:pt idx="5">
                  <c:v>2.5131130186828474</c:v>
                </c:pt>
                <c:pt idx="6">
                  <c:v>2.996576439004603</c:v>
                </c:pt>
                <c:pt idx="7">
                  <c:v>3.1297180078068232</c:v>
                </c:pt>
                <c:pt idx="8">
                  <c:v>3.405107583812609</c:v>
                </c:pt>
                <c:pt idx="9">
                  <c:v>3.5772625619511009</c:v>
                </c:pt>
                <c:pt idx="10">
                  <c:v>3.7716670886841102</c:v>
                </c:pt>
                <c:pt idx="11">
                  <c:v>3.6831433103761682</c:v>
                </c:pt>
                <c:pt idx="12">
                  <c:v>3.914434054920271</c:v>
                </c:pt>
              </c:numCache>
            </c:numRef>
          </c:val>
        </c:ser>
        <c:ser>
          <c:idx val="3"/>
          <c:order val="2"/>
          <c:tx>
            <c:strRef>
              <c:f>Syrk!$A$4</c:f>
              <c:strCache>
                <c:ptCount val="1"/>
                <c:pt idx="0">
                  <c:v>CGCE-only</c:v>
                </c:pt>
              </c:strCache>
            </c:strRef>
          </c:tx>
          <c:cat>
            <c:numRef>
              <c:f>Syrk!$B$1:$N$1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Syrk!$B$4:$N$4</c:f>
              <c:numCache>
                <c:formatCode>General</c:formatCode>
                <c:ptCount val="13"/>
                <c:pt idx="0">
                  <c:v>0.54215206240066371</c:v>
                </c:pt>
                <c:pt idx="1">
                  <c:v>0.82902996629912362</c:v>
                </c:pt>
                <c:pt idx="2">
                  <c:v>0.85845370651551933</c:v>
                </c:pt>
                <c:pt idx="3">
                  <c:v>1.377508522397296</c:v>
                </c:pt>
                <c:pt idx="4">
                  <c:v>1.7960575108280543</c:v>
                </c:pt>
                <c:pt idx="5">
                  <c:v>2.3401257193943801</c:v>
                </c:pt>
                <c:pt idx="6">
                  <c:v>2.7116444460081643</c:v>
                </c:pt>
                <c:pt idx="7">
                  <c:v>2.881387106441085</c:v>
                </c:pt>
                <c:pt idx="8">
                  <c:v>3.2257357133705882</c:v>
                </c:pt>
                <c:pt idx="9">
                  <c:v>3.384648346462908</c:v>
                </c:pt>
                <c:pt idx="10">
                  <c:v>3.5549791950442677</c:v>
                </c:pt>
                <c:pt idx="11">
                  <c:v>3.4477614263253882</c:v>
                </c:pt>
                <c:pt idx="12">
                  <c:v>3.7842281673316602</c:v>
                </c:pt>
              </c:numCache>
            </c:numRef>
          </c:val>
        </c:ser>
        <c:ser>
          <c:idx val="4"/>
          <c:order val="3"/>
          <c:tx>
            <c:strRef>
              <c:f>Syrk!$A$5</c:f>
              <c:strCache>
                <c:ptCount val="1"/>
                <c:pt idx="0">
                  <c:v>CGCE+lifelongOpt</c:v>
                </c:pt>
              </c:strCache>
            </c:strRef>
          </c:tx>
          <c:cat>
            <c:numRef>
              <c:f>Syrk!$B$1:$N$1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Syrk!$B$5:$N$5</c:f>
              <c:numCache>
                <c:formatCode>General</c:formatCode>
                <c:ptCount val="13"/>
                <c:pt idx="0">
                  <c:v>0.82410551561297429</c:v>
                </c:pt>
                <c:pt idx="1">
                  <c:v>1.0631458924566939</c:v>
                </c:pt>
                <c:pt idx="2">
                  <c:v>0.98779567193693996</c:v>
                </c:pt>
                <c:pt idx="3">
                  <c:v>1.5772693449982651</c:v>
                </c:pt>
                <c:pt idx="4">
                  <c:v>2.0689260724919389</c:v>
                </c:pt>
                <c:pt idx="5">
                  <c:v>2.5437486827926912</c:v>
                </c:pt>
                <c:pt idx="6">
                  <c:v>2.9263033046670732</c:v>
                </c:pt>
                <c:pt idx="7">
                  <c:v>3.142346275930727</c:v>
                </c:pt>
                <c:pt idx="8">
                  <c:v>3.3892267470787041</c:v>
                </c:pt>
                <c:pt idx="9">
                  <c:v>3.576907602565091</c:v>
                </c:pt>
                <c:pt idx="10">
                  <c:v>3.7905574520617922</c:v>
                </c:pt>
                <c:pt idx="11">
                  <c:v>3.663247027860578</c:v>
                </c:pt>
                <c:pt idx="12">
                  <c:v>3.8750809544401075</c:v>
                </c:pt>
              </c:numCache>
            </c:numRef>
          </c:val>
        </c:ser>
        <c:axId val="92637440"/>
        <c:axId val="92647808"/>
      </c:barChart>
      <c:catAx>
        <c:axId val="926374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2647808"/>
        <c:crosses val="autoZero"/>
        <c:auto val="1"/>
        <c:lblAlgn val="ctr"/>
        <c:lblOffset val="100"/>
      </c:catAx>
      <c:valAx>
        <c:axId val="92647808"/>
        <c:scaling>
          <c:orientation val="minMax"/>
          <c:max val="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over sequential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637440"/>
        <c:crosses val="autoZero"/>
        <c:crossBetween val="between"/>
        <c:majorUnit val="1"/>
      </c:valAx>
    </c:plotArea>
    <c:legend>
      <c:legendPos val="t"/>
      <c:layout/>
    </c:legend>
    <c:plotVisOnly val="1"/>
    <c:dispBlanksAs val="gap"/>
  </c:chart>
  <c:spPr>
    <a:ln>
      <a:noFill/>
    </a:ln>
  </c:spPr>
  <c:txPr>
    <a:bodyPr/>
    <a:lstStyle/>
    <a:p>
      <a:pPr>
        <a:defRPr sz="2000"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1"/>
          <c:order val="0"/>
          <c:tx>
            <c:strRef>
              <c:f>Syrk!$A$2</c:f>
              <c:strCache>
                <c:ptCount val="1"/>
                <c:pt idx="0">
                  <c:v>CPU-only</c:v>
                </c:pt>
              </c:strCache>
            </c:strRef>
          </c:tx>
          <c:cat>
            <c:numRef>
              <c:f>Syrk!$B$1:$N$1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Syrk!$B$2:$N$2</c:f>
              <c:numCache>
                <c:formatCode>General</c:formatCode>
                <c:ptCount val="13"/>
                <c:pt idx="0">
                  <c:v>1.071189690476815</c:v>
                </c:pt>
                <c:pt idx="1">
                  <c:v>1.1072708342285698</c:v>
                </c:pt>
                <c:pt idx="2">
                  <c:v>1.0273963857522892</c:v>
                </c:pt>
                <c:pt idx="3">
                  <c:v>1.0240475712042263</c:v>
                </c:pt>
                <c:pt idx="4">
                  <c:v>1.0159216601759977</c:v>
                </c:pt>
                <c:pt idx="5">
                  <c:v>1.0168230641401079</c:v>
                </c:pt>
                <c:pt idx="6">
                  <c:v>1.0150459749448306</c:v>
                </c:pt>
                <c:pt idx="7">
                  <c:v>1.0153133989179333</c:v>
                </c:pt>
                <c:pt idx="8">
                  <c:v>1.0079729608648911</c:v>
                </c:pt>
                <c:pt idx="9">
                  <c:v>1.011049486271236</c:v>
                </c:pt>
                <c:pt idx="10">
                  <c:v>1.005262827007279</c:v>
                </c:pt>
                <c:pt idx="11">
                  <c:v>1.0058096721074234</c:v>
                </c:pt>
                <c:pt idx="12">
                  <c:v>1.0015588705346399</c:v>
                </c:pt>
              </c:numCache>
            </c:numRef>
          </c:val>
        </c:ser>
        <c:ser>
          <c:idx val="2"/>
          <c:order val="1"/>
          <c:tx>
            <c:strRef>
              <c:f>Syrk!$A$3</c:f>
              <c:strCache>
                <c:ptCount val="1"/>
                <c:pt idx="0">
                  <c:v>GPU-only</c:v>
                </c:pt>
              </c:strCache>
            </c:strRef>
          </c:tx>
          <c:cat>
            <c:numRef>
              <c:f>Syrk!$B$1:$N$1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Syrk!$B$3:$N$3</c:f>
              <c:numCache>
                <c:formatCode>General</c:formatCode>
                <c:ptCount val="13"/>
                <c:pt idx="0">
                  <c:v>0.18715630103225409</c:v>
                </c:pt>
                <c:pt idx="1">
                  <c:v>0.51765567883632901</c:v>
                </c:pt>
                <c:pt idx="2">
                  <c:v>1.0477645046109745</c:v>
                </c:pt>
                <c:pt idx="3">
                  <c:v>1.6083799123815576</c:v>
                </c:pt>
                <c:pt idx="4">
                  <c:v>2.1157137924826852</c:v>
                </c:pt>
                <c:pt idx="5">
                  <c:v>2.5131130186828474</c:v>
                </c:pt>
                <c:pt idx="6">
                  <c:v>2.996576439004603</c:v>
                </c:pt>
                <c:pt idx="7">
                  <c:v>3.1297180078068232</c:v>
                </c:pt>
                <c:pt idx="8">
                  <c:v>3.405107583812609</c:v>
                </c:pt>
                <c:pt idx="9">
                  <c:v>3.5772625619511009</c:v>
                </c:pt>
                <c:pt idx="10">
                  <c:v>3.7716670886841102</c:v>
                </c:pt>
                <c:pt idx="11">
                  <c:v>3.6831433103761682</c:v>
                </c:pt>
                <c:pt idx="12">
                  <c:v>3.914434054920271</c:v>
                </c:pt>
              </c:numCache>
            </c:numRef>
          </c:val>
        </c:ser>
        <c:ser>
          <c:idx val="3"/>
          <c:order val="2"/>
          <c:tx>
            <c:strRef>
              <c:f>Syrk!$A$4</c:f>
              <c:strCache>
                <c:ptCount val="1"/>
                <c:pt idx="0">
                  <c:v>CGCE-only</c:v>
                </c:pt>
              </c:strCache>
            </c:strRef>
          </c:tx>
          <c:cat>
            <c:numRef>
              <c:f>Syrk!$B$1:$N$1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Syrk!$B$4:$N$4</c:f>
              <c:numCache>
                <c:formatCode>General</c:formatCode>
                <c:ptCount val="13"/>
                <c:pt idx="0">
                  <c:v>0.54215206240066371</c:v>
                </c:pt>
                <c:pt idx="1">
                  <c:v>0.82902996629912362</c:v>
                </c:pt>
                <c:pt idx="2">
                  <c:v>0.85845370651551933</c:v>
                </c:pt>
                <c:pt idx="3">
                  <c:v>1.377508522397296</c:v>
                </c:pt>
                <c:pt idx="4">
                  <c:v>1.7960575108280543</c:v>
                </c:pt>
                <c:pt idx="5">
                  <c:v>2.3401257193943801</c:v>
                </c:pt>
                <c:pt idx="6">
                  <c:v>2.7116444460081643</c:v>
                </c:pt>
                <c:pt idx="7">
                  <c:v>2.881387106441085</c:v>
                </c:pt>
                <c:pt idx="8">
                  <c:v>3.2257357133705882</c:v>
                </c:pt>
                <c:pt idx="9">
                  <c:v>3.384648346462908</c:v>
                </c:pt>
                <c:pt idx="10">
                  <c:v>3.5549791950442677</c:v>
                </c:pt>
                <c:pt idx="11">
                  <c:v>3.4477614263253882</c:v>
                </c:pt>
                <c:pt idx="12">
                  <c:v>3.7842281673316602</c:v>
                </c:pt>
              </c:numCache>
            </c:numRef>
          </c:val>
        </c:ser>
        <c:ser>
          <c:idx val="4"/>
          <c:order val="3"/>
          <c:tx>
            <c:strRef>
              <c:f>Syrk!$A$5</c:f>
              <c:strCache>
                <c:ptCount val="1"/>
                <c:pt idx="0">
                  <c:v>CGCE+lifelongOpt</c:v>
                </c:pt>
              </c:strCache>
            </c:strRef>
          </c:tx>
          <c:cat>
            <c:numRef>
              <c:f>Syrk!$B$1:$N$1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Syrk!$B$5:$N$5</c:f>
              <c:numCache>
                <c:formatCode>General</c:formatCode>
                <c:ptCount val="13"/>
                <c:pt idx="0">
                  <c:v>0.82410551561297429</c:v>
                </c:pt>
                <c:pt idx="1">
                  <c:v>1.0631458924566939</c:v>
                </c:pt>
                <c:pt idx="2">
                  <c:v>0.98779567193693996</c:v>
                </c:pt>
                <c:pt idx="3">
                  <c:v>1.5772693449982651</c:v>
                </c:pt>
                <c:pt idx="4">
                  <c:v>2.0689260724919389</c:v>
                </c:pt>
                <c:pt idx="5">
                  <c:v>2.5437486827926912</c:v>
                </c:pt>
                <c:pt idx="6">
                  <c:v>2.9263033046670732</c:v>
                </c:pt>
                <c:pt idx="7">
                  <c:v>3.142346275930727</c:v>
                </c:pt>
                <c:pt idx="8">
                  <c:v>3.3892267470787041</c:v>
                </c:pt>
                <c:pt idx="9">
                  <c:v>3.576907602565091</c:v>
                </c:pt>
                <c:pt idx="10">
                  <c:v>3.7905574520617922</c:v>
                </c:pt>
                <c:pt idx="11">
                  <c:v>3.663247027860578</c:v>
                </c:pt>
                <c:pt idx="12">
                  <c:v>3.8750809544401075</c:v>
                </c:pt>
              </c:numCache>
            </c:numRef>
          </c:val>
        </c:ser>
        <c:axId val="92691072"/>
        <c:axId val="92705536"/>
      </c:barChart>
      <c:catAx>
        <c:axId val="92691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2705536"/>
        <c:crosses val="autoZero"/>
        <c:auto val="1"/>
        <c:lblAlgn val="ctr"/>
        <c:lblOffset val="100"/>
      </c:catAx>
      <c:valAx>
        <c:axId val="92705536"/>
        <c:scaling>
          <c:orientation val="minMax"/>
          <c:max val="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over sequential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691072"/>
        <c:crosses val="autoZero"/>
        <c:crossBetween val="between"/>
        <c:majorUnit val="1"/>
      </c:valAx>
    </c:plotArea>
    <c:legend>
      <c:legendPos val="t"/>
      <c:layout/>
    </c:legend>
    <c:plotVisOnly val="1"/>
    <c:dispBlanksAs val="gap"/>
  </c:chart>
  <c:spPr>
    <a:ln>
      <a:noFill/>
    </a:ln>
  </c:spPr>
  <c:txPr>
    <a:bodyPr/>
    <a:lstStyle/>
    <a:p>
      <a:pPr>
        <a:defRPr sz="2000"/>
      </a:pPr>
      <a:endParaRPr lang="ko-KR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1"/>
          <c:order val="0"/>
          <c:tx>
            <c:strRef>
              <c:f>Gramschmidt!$A$2</c:f>
              <c:strCache>
                <c:ptCount val="1"/>
                <c:pt idx="0">
                  <c:v>CPU-only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Gramschmidt!$B$2:$N$2</c:f>
              <c:numCache>
                <c:formatCode>General</c:formatCode>
                <c:ptCount val="13"/>
                <c:pt idx="0">
                  <c:v>0.986884599133104</c:v>
                </c:pt>
                <c:pt idx="1">
                  <c:v>0.99542660660383731</c:v>
                </c:pt>
                <c:pt idx="2">
                  <c:v>0.98573890757061999</c:v>
                </c:pt>
                <c:pt idx="3">
                  <c:v>0.99380754573770447</c:v>
                </c:pt>
                <c:pt idx="4">
                  <c:v>0.99815990367854734</c:v>
                </c:pt>
                <c:pt idx="5">
                  <c:v>0.99967102499240301</c:v>
                </c:pt>
                <c:pt idx="6">
                  <c:v>1.003099921462586</c:v>
                </c:pt>
                <c:pt idx="7">
                  <c:v>0.99909670455933197</c:v>
                </c:pt>
                <c:pt idx="8">
                  <c:v>1.0009028881524578</c:v>
                </c:pt>
                <c:pt idx="9">
                  <c:v>1.0051031081024058</c:v>
                </c:pt>
                <c:pt idx="10">
                  <c:v>1.0046237388438899</c:v>
                </c:pt>
                <c:pt idx="11">
                  <c:v>1.0018106320421272</c:v>
                </c:pt>
                <c:pt idx="12">
                  <c:v>0.99865871263312866</c:v>
                </c:pt>
              </c:numCache>
            </c:numRef>
          </c:val>
        </c:ser>
        <c:ser>
          <c:idx val="2"/>
          <c:order val="1"/>
          <c:tx>
            <c:strRef>
              <c:f>Gramschmidt!$A$3</c:f>
              <c:strCache>
                <c:ptCount val="1"/>
                <c:pt idx="0">
                  <c:v>GPU-only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Gramschmidt!$B$3:$N$3</c:f>
              <c:numCache>
                <c:formatCode>General</c:formatCode>
                <c:ptCount val="13"/>
                <c:pt idx="0">
                  <c:v>8.9346556818100331E-2</c:v>
                </c:pt>
                <c:pt idx="1">
                  <c:v>0.22839213340882009</c:v>
                </c:pt>
                <c:pt idx="2">
                  <c:v>0.34418280502270931</c:v>
                </c:pt>
                <c:pt idx="3">
                  <c:v>0.47550525436716301</c:v>
                </c:pt>
                <c:pt idx="4">
                  <c:v>0.64465402474036704</c:v>
                </c:pt>
                <c:pt idx="5">
                  <c:v>0.79674803805689165</c:v>
                </c:pt>
                <c:pt idx="6">
                  <c:v>0.93614192103023497</c:v>
                </c:pt>
                <c:pt idx="7">
                  <c:v>1.0599256423887704</c:v>
                </c:pt>
                <c:pt idx="8">
                  <c:v>1.1913522226395461</c:v>
                </c:pt>
                <c:pt idx="9">
                  <c:v>1.4332938199189418</c:v>
                </c:pt>
                <c:pt idx="10">
                  <c:v>1.73049210758107</c:v>
                </c:pt>
                <c:pt idx="11">
                  <c:v>1.9642728624678563</c:v>
                </c:pt>
                <c:pt idx="12">
                  <c:v>2.2093811742361082</c:v>
                </c:pt>
              </c:numCache>
            </c:numRef>
          </c:val>
        </c:ser>
        <c:ser>
          <c:idx val="3"/>
          <c:order val="2"/>
          <c:tx>
            <c:strRef>
              <c:f>Gramschmidt!$A$4</c:f>
              <c:strCache>
                <c:ptCount val="1"/>
                <c:pt idx="0">
                  <c:v>CGCE-only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Gramschmidt!$B$4:$N$4</c:f>
              <c:numCache>
                <c:formatCode>General</c:formatCode>
                <c:ptCount val="13"/>
                <c:pt idx="0">
                  <c:v>0.47582214119362332</c:v>
                </c:pt>
                <c:pt idx="1">
                  <c:v>0.71451007036375302</c:v>
                </c:pt>
                <c:pt idx="2">
                  <c:v>0.8151410724057998</c:v>
                </c:pt>
                <c:pt idx="3">
                  <c:v>0.851742547917548</c:v>
                </c:pt>
                <c:pt idx="4">
                  <c:v>0.90562861812557383</c:v>
                </c:pt>
                <c:pt idx="5">
                  <c:v>0.92529239553812903</c:v>
                </c:pt>
                <c:pt idx="6">
                  <c:v>0.933788718812126</c:v>
                </c:pt>
                <c:pt idx="7">
                  <c:v>1.038755550174338</c:v>
                </c:pt>
                <c:pt idx="8">
                  <c:v>1.1571974991607861</c:v>
                </c:pt>
                <c:pt idx="9">
                  <c:v>1.4009871551742359</c:v>
                </c:pt>
                <c:pt idx="10">
                  <c:v>1.6902481838581143</c:v>
                </c:pt>
                <c:pt idx="11">
                  <c:v>1.9146075651127767</c:v>
                </c:pt>
                <c:pt idx="12">
                  <c:v>2.1548453564483387</c:v>
                </c:pt>
              </c:numCache>
            </c:numRef>
          </c:val>
        </c:ser>
        <c:ser>
          <c:idx val="4"/>
          <c:order val="3"/>
          <c:tx>
            <c:strRef>
              <c:f>Gramschmidt!$A$5</c:f>
              <c:strCache>
                <c:ptCount val="1"/>
                <c:pt idx="0">
                  <c:v>CGCE+lifelongOpt</c:v>
                </c:pt>
              </c:strCache>
            </c:strRef>
          </c:tx>
          <c:cat>
            <c:numRef>
              <c:f>Gramschmidt!$B$1:$N$1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cat>
          <c:val>
            <c:numRef>
              <c:f>Gramschmidt!$B$5:$N$5</c:f>
              <c:numCache>
                <c:formatCode>General</c:formatCode>
                <c:ptCount val="13"/>
                <c:pt idx="0">
                  <c:v>0.75859913237987386</c:v>
                </c:pt>
                <c:pt idx="1">
                  <c:v>0.91352288822802696</c:v>
                </c:pt>
                <c:pt idx="2">
                  <c:v>0.93845278935842269</c:v>
                </c:pt>
                <c:pt idx="3">
                  <c:v>0.98600999036895398</c:v>
                </c:pt>
                <c:pt idx="4">
                  <c:v>1.0038404431694203</c:v>
                </c:pt>
                <c:pt idx="5">
                  <c:v>0.98262000115290171</c:v>
                </c:pt>
                <c:pt idx="6">
                  <c:v>0.98375405268550065</c:v>
                </c:pt>
                <c:pt idx="7">
                  <c:v>1.0537628489622339</c:v>
                </c:pt>
                <c:pt idx="8">
                  <c:v>1.1831447406170699</c:v>
                </c:pt>
                <c:pt idx="9">
                  <c:v>1.4218212314685184</c:v>
                </c:pt>
                <c:pt idx="10">
                  <c:v>1.7147911779768119</c:v>
                </c:pt>
                <c:pt idx="11">
                  <c:v>1.9563423274157183</c:v>
                </c:pt>
                <c:pt idx="12">
                  <c:v>2.2017472563530842</c:v>
                </c:pt>
              </c:numCache>
            </c:numRef>
          </c:val>
        </c:ser>
        <c:axId val="92826624"/>
        <c:axId val="92836992"/>
      </c:barChart>
      <c:catAx>
        <c:axId val="92826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836992"/>
        <c:crosses val="autoZero"/>
        <c:auto val="1"/>
        <c:lblAlgn val="ctr"/>
        <c:lblOffset val="100"/>
      </c:catAx>
      <c:valAx>
        <c:axId val="928369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over sequential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826624"/>
        <c:crosses val="autoZero"/>
        <c:crossBetween val="between"/>
      </c:valAx>
    </c:plotArea>
    <c:legend>
      <c:legendPos val="t"/>
      <c:layout/>
    </c:legend>
    <c:plotVisOnly val="1"/>
    <c:dispBlanksAs val="gap"/>
  </c:chart>
  <c:spPr>
    <a:ln>
      <a:noFill/>
    </a:ln>
  </c:spPr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2750592"/>
        <c:axId val="92752896"/>
      </c:scatterChart>
      <c:valAx>
        <c:axId val="92750592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752896"/>
        <c:crosses val="autoZero"/>
        <c:crossBetween val="midCat"/>
        <c:majorUnit val="100"/>
      </c:valAx>
      <c:valAx>
        <c:axId val="92752896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750592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2944640"/>
        <c:axId val="92955392"/>
      </c:scatterChart>
      <c:valAx>
        <c:axId val="92944640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955392"/>
        <c:crosses val="autoZero"/>
        <c:crossBetween val="midCat"/>
        <c:majorUnit val="100"/>
      </c:valAx>
      <c:valAx>
        <c:axId val="92955392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944640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>
        <c:manualLayout>
          <c:layoutTarget val="inner"/>
          <c:xMode val="edge"/>
          <c:yMode val="edge"/>
          <c:x val="0.17749625992850104"/>
          <c:y val="4.5809035402685806E-2"/>
          <c:w val="0.81187167146913086"/>
          <c:h val="0.68343965183006861"/>
        </c:manualLayout>
      </c:layout>
      <c:lineChart>
        <c:grouping val="standard"/>
        <c:ser>
          <c:idx val="1"/>
          <c:order val="0"/>
          <c:tx>
            <c:strRef>
              <c:f>Motivation!$B$2</c:f>
              <c:strCache>
                <c:ptCount val="1"/>
                <c:pt idx="0">
                  <c:v>M1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Motivation!$A$3:$A$12</c:f>
              <c:numCache>
                <c:formatCode>General</c:formatCode>
                <c:ptCount val="10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  <c:pt idx="6">
                  <c:v>280</c:v>
                </c:pt>
                <c:pt idx="7">
                  <c:v>320</c:v>
                </c:pt>
                <c:pt idx="8">
                  <c:v>360</c:v>
                </c:pt>
                <c:pt idx="9">
                  <c:v>400</c:v>
                </c:pt>
              </c:numCache>
            </c:numRef>
          </c:cat>
          <c:val>
            <c:numRef>
              <c:f>Motivation!$B$3:$B$12</c:f>
              <c:numCache>
                <c:formatCode>General</c:formatCode>
                <c:ptCount val="10"/>
                <c:pt idx="0">
                  <c:v>1.5923625370541102E-2</c:v>
                </c:pt>
                <c:pt idx="1">
                  <c:v>7.8479683676666107E-2</c:v>
                </c:pt>
                <c:pt idx="2">
                  <c:v>0.22981693354856716</c:v>
                </c:pt>
                <c:pt idx="3">
                  <c:v>0.54666414342809155</c:v>
                </c:pt>
                <c:pt idx="4">
                  <c:v>0.86014067268812266</c:v>
                </c:pt>
                <c:pt idx="5">
                  <c:v>1.5503987465596698</c:v>
                </c:pt>
                <c:pt idx="6">
                  <c:v>2.223197562480149</c:v>
                </c:pt>
                <c:pt idx="7">
                  <c:v>3.5474462539512372</c:v>
                </c:pt>
                <c:pt idx="8">
                  <c:v>3.7039436253628111</c:v>
                </c:pt>
                <c:pt idx="9">
                  <c:v>5.3969689694496106</c:v>
                </c:pt>
              </c:numCache>
            </c:numRef>
          </c:val>
        </c:ser>
        <c:ser>
          <c:idx val="2"/>
          <c:order val="1"/>
          <c:tx>
            <c:strRef>
              <c:f>Motivation!$C$2</c:f>
              <c:strCache>
                <c:ptCount val="1"/>
                <c:pt idx="0">
                  <c:v>M2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cat>
            <c:numRef>
              <c:f>Motivation!$A$3:$A$12</c:f>
              <c:numCache>
                <c:formatCode>General</c:formatCode>
                <c:ptCount val="10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  <c:pt idx="6">
                  <c:v>280</c:v>
                </c:pt>
                <c:pt idx="7">
                  <c:v>320</c:v>
                </c:pt>
                <c:pt idx="8">
                  <c:v>360</c:v>
                </c:pt>
                <c:pt idx="9">
                  <c:v>400</c:v>
                </c:pt>
              </c:numCache>
            </c:numRef>
          </c:cat>
          <c:val>
            <c:numRef>
              <c:f>Motivation!$C$3:$C$12</c:f>
              <c:numCache>
                <c:formatCode>General</c:formatCode>
                <c:ptCount val="10"/>
                <c:pt idx="0">
                  <c:v>1.8995241438489699E-2</c:v>
                </c:pt>
                <c:pt idx="1">
                  <c:v>7.4057664172802351E-2</c:v>
                </c:pt>
                <c:pt idx="2">
                  <c:v>0.140580312708672</c:v>
                </c:pt>
                <c:pt idx="3">
                  <c:v>0.29140430740981743</c:v>
                </c:pt>
                <c:pt idx="4">
                  <c:v>0.52457321489096431</c:v>
                </c:pt>
                <c:pt idx="5">
                  <c:v>0.82885811832679956</c:v>
                </c:pt>
                <c:pt idx="6">
                  <c:v>1.3569133836460581</c:v>
                </c:pt>
                <c:pt idx="7">
                  <c:v>2.1364995634708741</c:v>
                </c:pt>
                <c:pt idx="8">
                  <c:v>2.2826662833813041</c:v>
                </c:pt>
                <c:pt idx="9">
                  <c:v>3.5411523255368977</c:v>
                </c:pt>
              </c:numCache>
            </c:numRef>
          </c:val>
        </c:ser>
        <c:marker val="1"/>
        <c:axId val="87043456"/>
        <c:axId val="87062400"/>
      </c:lineChart>
      <c:catAx>
        <c:axId val="87043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87062400"/>
        <c:crosses val="autoZero"/>
        <c:auto val="1"/>
        <c:lblAlgn val="ctr"/>
        <c:lblOffset val="100"/>
        <c:tickLblSkip val="2"/>
      </c:catAx>
      <c:valAx>
        <c:axId val="870624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GPU Speedup</a:t>
                </a:r>
                <a:r>
                  <a:rPr lang="en-US" sz="1800" baseline="0" dirty="0" smtClean="0"/>
                  <a:t> over Seq.</a:t>
                </a:r>
                <a:endParaRPr lang="ko-KR" sz="1800" dirty="0"/>
              </a:p>
            </c:rich>
          </c:tx>
          <c:layout>
            <c:manualLayout>
              <c:xMode val="edge"/>
              <c:yMode val="edge"/>
              <c:x val="1.8831431210839616E-2"/>
              <c:y val="1.5276671386394405E-2"/>
            </c:manualLayout>
          </c:layout>
        </c:title>
        <c:numFmt formatCode="General" sourceLinked="1"/>
        <c:tickLblPos val="nextTo"/>
        <c:crossAx val="87043456"/>
        <c:crosses val="autoZero"/>
        <c:crossBetween val="between"/>
        <c:majorUnit val="1"/>
      </c:valAx>
    </c:plotArea>
    <c:legend>
      <c:legendPos val="t"/>
      <c:layout>
        <c:manualLayout>
          <c:xMode val="edge"/>
          <c:yMode val="edge"/>
          <c:x val="0.20163185178006204"/>
          <c:y val="5.5695565989743914E-2"/>
          <c:w val="0.25525532624034675"/>
          <c:h val="0.10830326844775502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2000"/>
      </a:pPr>
      <a:endParaRPr lang="ko-KR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3069312"/>
        <c:axId val="93071616"/>
      </c:scatterChart>
      <c:valAx>
        <c:axId val="93069312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071616"/>
        <c:crosses val="autoZero"/>
        <c:crossBetween val="midCat"/>
        <c:majorUnit val="100"/>
      </c:valAx>
      <c:valAx>
        <c:axId val="93071616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069312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3120768"/>
        <c:axId val="93120000"/>
      </c:scatterChart>
      <c:valAx>
        <c:axId val="93120768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120000"/>
        <c:crosses val="autoZero"/>
        <c:crossBetween val="midCat"/>
        <c:majorUnit val="100"/>
      </c:valAx>
      <c:valAx>
        <c:axId val="93120000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120768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3203456"/>
        <c:axId val="93206016"/>
      </c:scatterChart>
      <c:valAx>
        <c:axId val="93203456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206016"/>
        <c:crosses val="autoZero"/>
        <c:crossBetween val="midCat"/>
        <c:majorUnit val="100"/>
      </c:valAx>
      <c:valAx>
        <c:axId val="93206016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203456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3258496"/>
        <c:axId val="93260800"/>
      </c:scatterChart>
      <c:valAx>
        <c:axId val="93258496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260800"/>
        <c:crosses val="autoZero"/>
        <c:crossBetween val="midCat"/>
        <c:majorUnit val="100"/>
      </c:valAx>
      <c:valAx>
        <c:axId val="93260800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258496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3333760"/>
        <c:axId val="93340416"/>
      </c:scatterChart>
      <c:valAx>
        <c:axId val="93333760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340416"/>
        <c:crosses val="autoZero"/>
        <c:crossBetween val="midCat"/>
        <c:majorUnit val="100"/>
      </c:valAx>
      <c:valAx>
        <c:axId val="93340416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333760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2917760"/>
        <c:axId val="92920064"/>
      </c:scatterChart>
      <c:valAx>
        <c:axId val="92917760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920064"/>
        <c:crosses val="autoZero"/>
        <c:crossBetween val="midCat"/>
        <c:majorUnit val="100"/>
      </c:valAx>
      <c:valAx>
        <c:axId val="92920064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917760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3434240"/>
        <c:axId val="93436544"/>
      </c:scatterChart>
      <c:valAx>
        <c:axId val="93434240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436544"/>
        <c:crosses val="autoZero"/>
        <c:crossBetween val="midCat"/>
        <c:majorUnit val="100"/>
      </c:valAx>
      <c:valAx>
        <c:axId val="93436544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434240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3596672"/>
        <c:axId val="93615616"/>
      </c:scatterChart>
      <c:valAx>
        <c:axId val="93596672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Input Matrix Size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615616"/>
        <c:crosses val="autoZero"/>
        <c:crossBetween val="midCat"/>
        <c:majorUnit val="100"/>
      </c:valAx>
      <c:valAx>
        <c:axId val="93615616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3596672"/>
        <c:crosses val="autoZero"/>
        <c:crossBetween val="midCat"/>
      </c:valAx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1752704"/>
        <c:axId val="91775744"/>
      </c:scatterChart>
      <c:valAx>
        <c:axId val="91752704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1775744"/>
        <c:crosses val="autoZero"/>
        <c:crossBetween val="midCat"/>
        <c:majorUnit val="100"/>
      </c:valAx>
      <c:valAx>
        <c:axId val="91775744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17527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1807744"/>
        <c:axId val="91810048"/>
      </c:scatterChart>
      <c:valAx>
        <c:axId val="91807744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</a:t>
                </a:r>
                <a:r>
                  <a:rPr lang="en-US" baseline="0" dirty="0" smtClean="0"/>
                  <a:t>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1810048"/>
        <c:crosses val="autoZero"/>
        <c:crossBetween val="midCat"/>
        <c:majorUnit val="100"/>
      </c:valAx>
      <c:valAx>
        <c:axId val="91810048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18077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1878912"/>
        <c:axId val="91881472"/>
      </c:scatterChart>
      <c:valAx>
        <c:axId val="91878912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1881472"/>
        <c:crosses val="autoZero"/>
        <c:crossBetween val="midCat"/>
        <c:majorUnit val="100"/>
      </c:valAx>
      <c:valAx>
        <c:axId val="91881472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18789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1917312"/>
        <c:axId val="91936256"/>
      </c:scatterChart>
      <c:valAx>
        <c:axId val="91917312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1936256"/>
        <c:crosses val="autoZero"/>
        <c:crossBetween val="midCat"/>
        <c:majorUnit val="100"/>
      </c:valAx>
      <c:valAx>
        <c:axId val="91936256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19173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86832256"/>
        <c:axId val="86834560"/>
      </c:scatterChart>
      <c:valAx>
        <c:axId val="86832256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86834560"/>
        <c:crosses val="autoZero"/>
        <c:crossBetween val="midCat"/>
        <c:majorUnit val="100"/>
      </c:valAx>
      <c:valAx>
        <c:axId val="86834560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8683225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2043904"/>
        <c:axId val="91976832"/>
      </c:scatterChart>
      <c:valAx>
        <c:axId val="92043904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1976832"/>
        <c:crosses val="autoZero"/>
        <c:crossBetween val="midCat"/>
        <c:majorUnit val="100"/>
      </c:valAx>
      <c:valAx>
        <c:axId val="91976832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0439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'gramchmidt-curve'!$A$6</c:f>
              <c:strCache>
                <c:ptCount val="1"/>
              </c:strCache>
            </c:strRef>
          </c:tx>
          <c:spPr>
            <a:ln w="28575">
              <a:solidFill>
                <a:srgbClr val="FFFF00"/>
              </a:solidFill>
            </a:ln>
          </c:spPr>
          <c:marker>
            <c:symbol val="diamond"/>
            <c:size val="14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'gramchmidt-curve'!$B$1:$N$1</c:f>
              <c:numCache>
                <c:formatCode>General</c:formatCode>
                <c:ptCount val="13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</c:numCache>
            </c:numRef>
          </c:xVal>
          <c:yVal>
            <c:numRef>
              <c:f>'gramchmidt-curve'!$B$6:$N$6</c:f>
              <c:numCache>
                <c:formatCode>General</c:formatCode>
                <c:ptCount val="13"/>
              </c:numCache>
            </c:numRef>
          </c:yVal>
        </c:ser>
        <c:axId val="92156288"/>
        <c:axId val="92158592"/>
      </c:scatterChart>
      <c:valAx>
        <c:axId val="92156288"/>
        <c:scaling>
          <c:orientation val="minMax"/>
          <c:max val="700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Matrix </a:t>
                </a:r>
                <a:r>
                  <a:rPr lang="en-US" dirty="0" smtClean="0"/>
                  <a:t>Size (N)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92158592"/>
        <c:crosses val="autoZero"/>
        <c:crossBetween val="midCat"/>
        <c:majorUnit val="100"/>
      </c:valAx>
      <c:valAx>
        <c:axId val="92158592"/>
        <c:scaling>
          <c:orientation val="minMax"/>
          <c:max val="14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layout/>
        </c:title>
        <c:numFmt formatCode="General" sourceLinked="1"/>
        <c:tickLblPos val="nextTo"/>
        <c:crossAx val="9215628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2000">
          <a:latin typeface="+mn-lt"/>
        </a:defRPr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0B82-6164-413C-9982-2EF054121A5D}" type="datetimeFigureOut">
              <a:rPr lang="ko-KR" altLang="en-US" smtClean="0"/>
              <a:pPr/>
              <a:t>2014-06-14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97C20-7D1C-4D4F-B7F8-FF13D65537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714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노트 개체 틀 8"/>
          <p:cNvSpPr>
            <a:spLocks noGrp="1"/>
          </p:cNvSpPr>
          <p:nvPr>
            <p:ph type="body" sz="quarter" idx="3"/>
          </p:nvPr>
        </p:nvSpPr>
        <p:spPr>
          <a:xfrm>
            <a:off x="990600" y="277958"/>
            <a:ext cx="7924800" cy="600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720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xfrm>
            <a:off x="990600" y="3263419"/>
            <a:ext cx="7924800" cy="3021494"/>
          </a:xfrm>
        </p:spPr>
        <p:txBody>
          <a:bodyPr>
            <a:normAutofit/>
          </a:bodyPr>
          <a:lstStyle/>
          <a:p>
            <a:r>
              <a:rPr lang="en-US" dirty="0" smtClean="0"/>
              <a:t>Hello, everyone. Welcome to my talk</a:t>
            </a:r>
            <a:r>
              <a:rPr lang="en-US" dirty="0" smtClean="0"/>
              <a:t>. //</a:t>
            </a:r>
            <a:endParaRPr lang="en-US" dirty="0" smtClean="0"/>
          </a:p>
          <a:p>
            <a:r>
              <a:rPr lang="en-US" dirty="0" smtClean="0"/>
              <a:t>I’m </a:t>
            </a:r>
            <a:r>
              <a:rPr lang="en-US" dirty="0" err="1" smtClean="0"/>
              <a:t>Channoh</a:t>
            </a:r>
            <a:r>
              <a:rPr lang="en-US" dirty="0" smtClean="0"/>
              <a:t> Kim from Sung—</a:t>
            </a:r>
            <a:r>
              <a:rPr lang="en-US" dirty="0" err="1" smtClean="0"/>
              <a:t>kyun</a:t>
            </a:r>
            <a:r>
              <a:rPr lang="en-US" dirty="0" smtClean="0"/>
              <a:t>--</a:t>
            </a:r>
            <a:r>
              <a:rPr lang="en-US" dirty="0" err="1" smtClean="0"/>
              <a:t>kwan</a:t>
            </a:r>
            <a:r>
              <a:rPr lang="en-US" baseline="0" dirty="0" smtClean="0"/>
              <a:t> University</a:t>
            </a:r>
            <a:r>
              <a:rPr lang="en-US" dirty="0" smtClean="0"/>
              <a:t>. //</a:t>
            </a:r>
            <a:endParaRPr lang="en-US" dirty="0" smtClean="0"/>
          </a:p>
          <a:p>
            <a:r>
              <a:rPr lang="en-US" dirty="0" smtClean="0"/>
              <a:t>Today, I will present my work titled “Automatic Runtime Selection of Best Hardware // for Data-Parallel JavaScript // via Lifelong profiling”.</a:t>
            </a:r>
          </a:p>
          <a:p>
            <a:r>
              <a:rPr lang="en-US" dirty="0" smtClean="0"/>
              <a:t>This is joint</a:t>
            </a:r>
            <a:r>
              <a:rPr lang="en-US" baseline="0" dirty="0" smtClean="0"/>
              <a:t> work with </a:t>
            </a:r>
            <a:r>
              <a:rPr lang="en-US" baseline="0" dirty="0" err="1" smtClean="0"/>
              <a:t>Younghwan</a:t>
            </a:r>
            <a:r>
              <a:rPr lang="en-US" baseline="0" dirty="0" smtClean="0"/>
              <a:t> oh, </a:t>
            </a:r>
            <a:r>
              <a:rPr lang="en-US" baseline="0" dirty="0" err="1" smtClean="0"/>
              <a:t>xianglan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piao</a:t>
            </a:r>
            <a:r>
              <a:rPr lang="en-US" baseline="0" dirty="0" smtClean="0"/>
              <a:t>, and my advisor Jae Lee.</a:t>
            </a:r>
            <a:endParaRPr lang="ko-KR" altLang="en-US" dirty="0" smtClean="0"/>
          </a:p>
        </p:txBody>
      </p:sp>
      <p:sp>
        <p:nvSpPr>
          <p:cNvPr id="7" name="슬라이드 이미지 개체 틀 6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</a:t>
            </a:r>
            <a:r>
              <a:rPr lang="en-US" altLang="ko-KR" baseline="0" dirty="0" smtClean="0"/>
              <a:t> our prototype, we use only two devices, CPU and </a:t>
            </a:r>
            <a:r>
              <a:rPr lang="en-US" altLang="ko-KR" baseline="0" dirty="0" smtClean="0"/>
              <a:t>GPU. // We </a:t>
            </a:r>
            <a:r>
              <a:rPr lang="en-US" altLang="ko-KR" baseline="0" dirty="0" smtClean="0"/>
              <a:t>create two web </a:t>
            </a:r>
            <a:r>
              <a:rPr lang="en-US" altLang="ko-KR" baseline="0" dirty="0" smtClean="0"/>
              <a:t>workers // </a:t>
            </a:r>
            <a:r>
              <a:rPr lang="en-US" altLang="ko-KR" baseline="0" dirty="0" smtClean="0"/>
              <a:t>to manage each device. The web workers are </a:t>
            </a:r>
            <a:r>
              <a:rPr lang="en-US" altLang="ko-KR" baseline="0" dirty="0" smtClean="0"/>
              <a:t>// thread like program </a:t>
            </a:r>
            <a:r>
              <a:rPr lang="en-US" altLang="ko-KR" baseline="0" dirty="0" smtClean="0"/>
              <a:t>constructs </a:t>
            </a:r>
            <a:r>
              <a:rPr lang="en-US" altLang="ko-KR" baseline="0" dirty="0" smtClean="0"/>
              <a:t>// in </a:t>
            </a:r>
            <a:r>
              <a:rPr lang="en-US" altLang="ko-KR" baseline="0" dirty="0" smtClean="0"/>
              <a:t>JavaScript</a:t>
            </a:r>
            <a:r>
              <a:rPr lang="en-US" altLang="ko-KR" baseline="0" dirty="0" smtClean="0"/>
              <a:t>. To </a:t>
            </a:r>
            <a:r>
              <a:rPr lang="en-US" altLang="ko-KR" baseline="0" dirty="0" smtClean="0"/>
              <a:t>minimize worker creation overhead, the workers are reused across kernel </a:t>
            </a:r>
            <a:r>
              <a:rPr lang="en-US" altLang="ko-KR" baseline="0" dirty="0" smtClean="0"/>
              <a:t>invocations // </a:t>
            </a:r>
            <a:r>
              <a:rPr lang="en-US" altLang="ko-KR" baseline="0" dirty="0" smtClean="0"/>
              <a:t>like a thread pool.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baseline="0" dirty="0" smtClean="0"/>
              <a:t>And we use two versions of a kernel for CPU and GPU, </a:t>
            </a:r>
            <a:r>
              <a:rPr lang="en-US" altLang="ko-KR" baseline="0" dirty="0" err="1" smtClean="0"/>
              <a:t>repectively</a:t>
            </a:r>
            <a:r>
              <a:rPr lang="en-US" altLang="ko-KR" baseline="0" dirty="0" smtClean="0"/>
              <a:t>. In </a:t>
            </a:r>
            <a:r>
              <a:rPr lang="en-US" altLang="ko-KR" baseline="0" dirty="0" smtClean="0"/>
              <a:t>our prototype, we use sequential </a:t>
            </a:r>
            <a:r>
              <a:rPr lang="en-US" altLang="ko-KR" baseline="0" dirty="0" smtClean="0"/>
              <a:t>JavaScript </a:t>
            </a:r>
            <a:r>
              <a:rPr lang="en-US" altLang="ko-KR" baseline="0" dirty="0" smtClean="0"/>
              <a:t>version for CPU and WebCL kernel for </a:t>
            </a:r>
            <a:r>
              <a:rPr lang="en-US" altLang="ko-KR" baseline="0" dirty="0" smtClean="0"/>
              <a:t>GPU.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To </a:t>
            </a:r>
            <a:r>
              <a:rPr lang="en-US" altLang="ko-KR" baseline="0" dirty="0" smtClean="0"/>
              <a:t>put CPU and GPU into </a:t>
            </a:r>
            <a:r>
              <a:rPr lang="en-US" altLang="ko-KR" baseline="0" dirty="0" smtClean="0"/>
              <a:t>competition,// </a:t>
            </a:r>
            <a:r>
              <a:rPr lang="en-US" altLang="ko-KR" baseline="0" dirty="0" smtClean="0"/>
              <a:t>we dispatch a kernel to the both CPU and GPU with input data.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baseline="0" dirty="0" smtClean="0"/>
              <a:t>Once one of the workers is finished</a:t>
            </a:r>
            <a:r>
              <a:rPr lang="en-US" altLang="ko-KR" baseline="0" dirty="0" smtClean="0"/>
              <a:t>, ^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 take the output from **</a:t>
            </a:r>
            <a:r>
              <a:rPr lang="en-US" altLang="ko-KR" b="0" baseline="0" dirty="0" smtClean="0"/>
              <a:t>that**</a:t>
            </a:r>
            <a:r>
              <a:rPr lang="en-US" altLang="ko-KR" baseline="0" dirty="0" smtClean="0"/>
              <a:t> worker.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baseline="0" dirty="0" smtClean="0"/>
              <a:t>Then the system sends **</a:t>
            </a:r>
            <a:r>
              <a:rPr lang="en-US" altLang="ko-KR" b="0" baseline="0" dirty="0" smtClean="0"/>
              <a:t>a**</a:t>
            </a:r>
            <a:r>
              <a:rPr lang="en-US" altLang="ko-KR" baseline="0" dirty="0" smtClean="0"/>
              <a:t> kill signal to the slower worker.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the main process continues the remained execution.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 this</a:t>
            </a:r>
            <a:r>
              <a:rPr lang="en-US" altLang="ko-KR" baseline="0" dirty="0" smtClean="0"/>
              <a:t> way, the execution time of </a:t>
            </a:r>
            <a:r>
              <a:rPr lang="en-US" altLang="ko-KR" baseline="0" dirty="0" smtClean="0"/>
              <a:t>CGCE // </a:t>
            </a:r>
            <a:r>
              <a:rPr lang="en-US" altLang="ko-KR" baseline="0" dirty="0" smtClean="0"/>
              <a:t>is compatible for the best performing device, </a:t>
            </a:r>
            <a:r>
              <a:rPr lang="en-US" altLang="ko-KR" baseline="0" dirty="0" smtClean="0"/>
              <a:t>// which </a:t>
            </a:r>
            <a:r>
              <a:rPr lang="en-US" altLang="ko-KR" baseline="0" dirty="0" smtClean="0"/>
              <a:t>is GPU in this </a:t>
            </a:r>
            <a:r>
              <a:rPr lang="en-US" altLang="ko-KR" baseline="0" dirty="0" smtClean="0"/>
              <a:t>example. Of </a:t>
            </a:r>
            <a:r>
              <a:rPr lang="en-US" altLang="ko-KR" baseline="0" dirty="0" smtClean="0"/>
              <a:t>course, there is overhead of CGCE for copying // input and output data, and managing competitive execution. </a:t>
            </a:r>
            <a:r>
              <a:rPr lang="en-US" altLang="ko-KR" baseline="0" dirty="0" smtClean="0"/>
              <a:t>To minimize </a:t>
            </a:r>
            <a:r>
              <a:rPr lang="en-US" altLang="ko-KR" baseline="0" dirty="0" smtClean="0"/>
              <a:t>this overhead, we provide shared memory </a:t>
            </a:r>
            <a:r>
              <a:rPr lang="en-US" altLang="ko-KR" baseline="0" dirty="0" smtClean="0"/>
              <a:t>support // </a:t>
            </a:r>
            <a:r>
              <a:rPr lang="en-US" altLang="ko-KR" baseline="0" dirty="0" smtClean="0"/>
              <a:t>to eliminate extra copy </a:t>
            </a:r>
            <a:r>
              <a:rPr lang="en-US" altLang="ko-KR" baseline="0" dirty="0" smtClean="0"/>
              <a:t>operations.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CGCE is good, because it always achieves performance </a:t>
            </a:r>
            <a:r>
              <a:rPr lang="en-US" altLang="ko-KR" b="1" baseline="0" dirty="0" smtClean="0"/>
              <a:t>compatible</a:t>
            </a:r>
            <a:r>
              <a:rPr lang="en-US" altLang="ko-KR" baseline="0" dirty="0" smtClean="0"/>
              <a:t> // to the best performing device. But it’s bad. </a:t>
            </a:r>
            <a:r>
              <a:rPr lang="en-US" altLang="ko-KR" dirty="0" smtClean="0"/>
              <a:t>Produces computation waste due to redundant, two-way execution, hence degrading user experience (e.g., battery life) </a:t>
            </a:r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Then the question is how can we minimize the waste?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To minimize computational waste, </a:t>
            </a:r>
            <a:r>
              <a:rPr lang="en-US" altLang="ko-KR" baseline="0" dirty="0" smtClean="0"/>
              <a:t>// we </a:t>
            </a:r>
            <a:r>
              <a:rPr lang="en-US" altLang="ko-KR" baseline="0" dirty="0" smtClean="0"/>
              <a:t>introduce lifelong profiling optimization. </a:t>
            </a:r>
            <a:r>
              <a:rPr lang="en-US" altLang="ko-KR" baseline="0" dirty="0" smtClean="0"/>
              <a:t>Our </a:t>
            </a:r>
            <a:r>
              <a:rPr lang="en-US" altLang="ko-KR" baseline="0" dirty="0" smtClean="0"/>
              <a:t>framework supports 3 execution modes, C</a:t>
            </a:r>
            <a:r>
              <a:rPr lang="en-US" altLang="ko-KR" dirty="0" smtClean="0"/>
              <a:t>PU-only, GPU-only, and CGCE.</a:t>
            </a:r>
          </a:p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Let’s start</a:t>
            </a:r>
            <a:r>
              <a:rPr lang="en-US" altLang="ko-KR" baseline="0" dirty="0" smtClean="0"/>
              <a:t> with motivation of</a:t>
            </a:r>
            <a:r>
              <a:rPr lang="en-US" altLang="ko-KR" dirty="0" smtClean="0"/>
              <a:t> this paper</a:t>
            </a:r>
            <a:r>
              <a:rPr lang="en-US" altLang="ko-KR" dirty="0" smtClean="0"/>
              <a:t>. //</a:t>
            </a:r>
            <a:endParaRPr lang="en-US" altLang="ko-KR" dirty="0" smtClean="0"/>
          </a:p>
          <a:p>
            <a:r>
              <a:rPr lang="en-US" altLang="ko-KR" b="0" dirty="0" smtClean="0"/>
              <a:t>With widespread adoption of complex and </a:t>
            </a:r>
            <a:r>
              <a:rPr lang="en-US" altLang="ko-KR" b="0" dirty="0" smtClean="0"/>
              <a:t>// compute</a:t>
            </a:r>
            <a:r>
              <a:rPr lang="en-US" altLang="ko-KR" b="0" baseline="0" dirty="0" smtClean="0"/>
              <a:t> </a:t>
            </a:r>
            <a:r>
              <a:rPr lang="en-US" altLang="ko-KR" b="0" dirty="0" smtClean="0"/>
              <a:t>intensive </a:t>
            </a:r>
            <a:r>
              <a:rPr lang="en-US" altLang="ko-KR" b="0" dirty="0" smtClean="0"/>
              <a:t>web applications, </a:t>
            </a:r>
            <a:r>
              <a:rPr lang="en-US" altLang="ko-KR" b="0" dirty="0" smtClean="0"/>
              <a:t>// performance </a:t>
            </a:r>
            <a:r>
              <a:rPr lang="en-US" altLang="ko-KR" b="0" dirty="0" smtClean="0"/>
              <a:t>demands for JavaScript programs </a:t>
            </a:r>
            <a:r>
              <a:rPr lang="en-US" altLang="ko-KR" b="0" dirty="0" smtClean="0"/>
              <a:t>// are </a:t>
            </a:r>
            <a:r>
              <a:rPr lang="en-US" altLang="ko-KR" b="0" dirty="0" smtClean="0"/>
              <a:t>higher than ever</a:t>
            </a:r>
            <a:r>
              <a:rPr lang="en-US" altLang="ko-KR" b="0" dirty="0" smtClean="0"/>
              <a:t>. //</a:t>
            </a:r>
            <a:endParaRPr lang="en-US" altLang="ko-KR" b="0" dirty="0" smtClean="0"/>
          </a:p>
          <a:p>
            <a:r>
              <a:rPr lang="en-US" altLang="ko-KR" dirty="0" smtClean="0"/>
              <a:t>Media-rich</a:t>
            </a:r>
            <a:r>
              <a:rPr lang="en-US" altLang="ko-KR" baseline="0" dirty="0" smtClean="0"/>
              <a:t> applications become </a:t>
            </a:r>
            <a:r>
              <a:rPr lang="en-US" altLang="ko-KR" baseline="0" dirty="0" smtClean="0"/>
              <a:t>// more </a:t>
            </a:r>
            <a:r>
              <a:rPr lang="en-US" altLang="ko-KR" baseline="0" dirty="0" smtClean="0"/>
              <a:t>and more popular </a:t>
            </a:r>
            <a:r>
              <a:rPr lang="en-US" altLang="ko-KR" baseline="0" dirty="0" smtClean="0"/>
              <a:t>// on </a:t>
            </a:r>
            <a:r>
              <a:rPr lang="en-US" altLang="ko-KR" baseline="0" dirty="0" smtClean="0"/>
              <a:t>the web</a:t>
            </a:r>
            <a:r>
              <a:rPr lang="en-US" altLang="ko-KR" baseline="0" dirty="0" smtClean="0"/>
              <a:t>, // </a:t>
            </a:r>
            <a:r>
              <a:rPr lang="en-US" altLang="ko-KR" baseline="0" dirty="0" smtClean="0"/>
              <a:t>it is important for JavaScript </a:t>
            </a:r>
            <a:r>
              <a:rPr lang="en-US" altLang="ko-KR" baseline="0" dirty="0" smtClean="0"/>
              <a:t>// to execute </a:t>
            </a:r>
            <a:r>
              <a:rPr lang="en-US" altLang="ko-KR" baseline="0" dirty="0" smtClean="0"/>
              <a:t>data-parallel </a:t>
            </a:r>
            <a:r>
              <a:rPr lang="en-US" altLang="ko-KR" baseline="0" dirty="0" smtClean="0"/>
              <a:t>workloads // </a:t>
            </a:r>
            <a:r>
              <a:rPr lang="en-US" altLang="ko-KR" b="1" baseline="0" dirty="0" smtClean="0"/>
              <a:t>efficiently</a:t>
            </a:r>
            <a:r>
              <a:rPr lang="en-US" altLang="ko-KR" b="1" baseline="0" dirty="0" smtClean="0"/>
              <a:t>.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 this, several frameworks adopt the OpenCL backend, </a:t>
            </a:r>
            <a:r>
              <a:rPr lang="en-US" altLang="ko-KR" baseline="0" dirty="0" smtClean="0"/>
              <a:t>// such </a:t>
            </a:r>
            <a:r>
              <a:rPr lang="en-US" altLang="ko-KR" baseline="0" dirty="0" smtClean="0"/>
              <a:t>as WebCL and River Trail.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CPU-only, GPU-only execute on main process</a:t>
            </a:r>
            <a:r>
              <a:rPr lang="en-US" altLang="ko-KR" baseline="0" dirty="0" smtClean="0"/>
              <a:t>, // </a:t>
            </a:r>
            <a:r>
              <a:rPr lang="en-US" altLang="ko-KR" baseline="0" dirty="0" smtClean="0"/>
              <a:t>to eliminate communication </a:t>
            </a:r>
            <a:r>
              <a:rPr lang="en-US" altLang="ko-KR" baseline="0" dirty="0" smtClean="0"/>
              <a:t>overhead.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runtime system selects the best performing execution mode // based on profiled data // across multiple invocations, // and // we call it lifelong profiling.</a:t>
            </a:r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So let me illustrate</a:t>
            </a:r>
            <a:r>
              <a:rPr lang="en-US" altLang="ko-KR" baseline="0" dirty="0" smtClean="0"/>
              <a:t> how the lifelong profiling works // with example of matrix multiply kernel // whose size N.//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there is no profiling data, and all N’s belong to undecided region, where the system executes the kernel in CGCE mode.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Let’s assume</a:t>
            </a:r>
            <a:r>
              <a:rPr lang="en-US" altLang="ko-KR" baseline="0" dirty="0" smtClean="0"/>
              <a:t> the </a:t>
            </a:r>
            <a:r>
              <a:rPr lang="en-US" altLang="ko-KR" baseline="0" dirty="0" smtClean="0"/>
              <a:t>kernel </a:t>
            </a:r>
            <a:r>
              <a:rPr lang="en-US" altLang="ko-KR" baseline="0" dirty="0" smtClean="0"/>
              <a:t>is invoked </a:t>
            </a:r>
            <a:r>
              <a:rPr lang="en-US" altLang="ko-KR" baseline="0" dirty="0" smtClean="0"/>
              <a:t>// for the first time // with </a:t>
            </a:r>
            <a:r>
              <a:rPr lang="en-US" altLang="ko-KR" baseline="0" dirty="0" smtClean="0"/>
              <a:t>N equals </a:t>
            </a:r>
            <a:r>
              <a:rPr lang="en-US" altLang="ko-KR" baseline="0" dirty="0" smtClean="0"/>
              <a:t>450. </a:t>
            </a:r>
            <a:r>
              <a:rPr lang="en-US" altLang="ko-KR" baseline="0" dirty="0" smtClean="0"/>
              <a:t>After system finished competitive execution, the system records the execution time from the faster </a:t>
            </a:r>
            <a:r>
              <a:rPr lang="en-US" altLang="ko-KR" baseline="0" dirty="0" smtClean="0"/>
              <a:t>device // </a:t>
            </a:r>
            <a:r>
              <a:rPr lang="en-US" altLang="ko-KR" baseline="0" dirty="0" smtClean="0"/>
              <a:t>for given N. In this case, GPU wins over CPU. So GPU </a:t>
            </a:r>
            <a:r>
              <a:rPr lang="en-US" altLang="ko-KR" baseline="0" dirty="0" smtClean="0"/>
              <a:t>execution time </a:t>
            </a:r>
            <a:r>
              <a:rPr lang="en-US" altLang="ko-KR" baseline="0" dirty="0" smtClean="0"/>
              <a:t>will be logged.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The</a:t>
            </a:r>
            <a:r>
              <a:rPr lang="en-US" altLang="ko-KR" baseline="0" dirty="0" smtClean="0"/>
              <a:t> next invocation takes on </a:t>
            </a:r>
            <a:r>
              <a:rPr lang="en-US" altLang="ko-KR" baseline="0" dirty="0" smtClean="0"/>
              <a:t>input // </a:t>
            </a:r>
            <a:r>
              <a:rPr lang="en-US" altLang="ko-KR" baseline="0" dirty="0" smtClean="0"/>
              <a:t>with N equals 600</a:t>
            </a:r>
            <a:r>
              <a:rPr lang="en-US" altLang="ko-KR" baseline="0" dirty="0" smtClean="0"/>
              <a:t>, // </a:t>
            </a:r>
            <a:r>
              <a:rPr lang="en-US" altLang="ko-KR" baseline="0" dirty="0" smtClean="0"/>
              <a:t>and GPU is faster again.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If there are more</a:t>
            </a:r>
            <a:r>
              <a:rPr lang="en-US" altLang="ko-KR" baseline="0" dirty="0" smtClean="0"/>
              <a:t> than two different points for the device</a:t>
            </a:r>
            <a:r>
              <a:rPr lang="en-US" altLang="ko-KR" baseline="0" dirty="0" smtClean="0"/>
              <a:t>, // </a:t>
            </a:r>
            <a:r>
              <a:rPr lang="en-US" altLang="ko-KR" baseline="0" dirty="0" smtClean="0"/>
              <a:t>the system creates a region for this device</a:t>
            </a:r>
            <a:r>
              <a:rPr lang="en-US" altLang="ko-KR" baseline="0" dirty="0" smtClean="0"/>
              <a:t>. // </a:t>
            </a:r>
            <a:r>
              <a:rPr lang="en-US" altLang="ko-KR" baseline="0" dirty="0" smtClean="0"/>
              <a:t>In this case, the system creates GPU </a:t>
            </a:r>
            <a:r>
              <a:rPr lang="en-US" altLang="ko-KR" baseline="0" dirty="0" smtClean="0"/>
              <a:t>region // </a:t>
            </a:r>
            <a:r>
              <a:rPr lang="en-US" altLang="ko-KR" baseline="0" dirty="0" smtClean="0"/>
              <a:t>from 450 to 600.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The</a:t>
            </a:r>
            <a:r>
              <a:rPr lang="en-US" altLang="ko-KR" baseline="0" dirty="0" smtClean="0"/>
              <a:t> next invocation takes on </a:t>
            </a:r>
            <a:r>
              <a:rPr lang="en-US" altLang="ko-KR" baseline="0" dirty="0" smtClean="0"/>
              <a:t>input // </a:t>
            </a:r>
            <a:r>
              <a:rPr lang="en-US" altLang="ko-KR" baseline="0" dirty="0" smtClean="0"/>
              <a:t>with N equals 300, and CPU is faster.</a:t>
            </a:r>
            <a:r>
              <a:rPr lang="ko-KR" altLang="en-US" dirty="0" smtClean="0"/>
              <a:t>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the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time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CPU will be logged.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invocation takes an input with N = 200.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a CPU region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for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range of N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from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 to 300.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If the input size</a:t>
            </a:r>
            <a:r>
              <a:rPr lang="en-US" altLang="ko-KR" baseline="0" dirty="0" smtClean="0"/>
              <a:t> falls into undecided region </a:t>
            </a:r>
            <a:r>
              <a:rPr lang="en-US" altLang="ko-KR" baseline="0" dirty="0" smtClean="0"/>
              <a:t>// and </a:t>
            </a:r>
            <a:r>
              <a:rPr lang="en-US" altLang="ko-KR" baseline="0" dirty="0" smtClean="0"/>
              <a:t>GPU wins,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 region is expanded to cover // the minimum and maximum input sizes // for which the GPU wins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To meet these demands</a:t>
            </a:r>
            <a:r>
              <a:rPr lang="en-US" altLang="ko-KR" dirty="0" smtClean="0"/>
              <a:t>, // </a:t>
            </a:r>
            <a:r>
              <a:rPr lang="en-US" altLang="ko-KR" dirty="0" smtClean="0"/>
              <a:t>it’s key to </a:t>
            </a:r>
            <a:r>
              <a:rPr lang="en-US" altLang="ko-KR" b="1" dirty="0" smtClean="0"/>
              <a:t>efficiently exploit</a:t>
            </a:r>
            <a:r>
              <a:rPr lang="en-US" altLang="ko-KR" dirty="0" smtClean="0"/>
              <a:t> </a:t>
            </a:r>
            <a:r>
              <a:rPr lang="en-US" altLang="ko-KR" dirty="0" smtClean="0"/>
              <a:t>//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given hardware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resources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Today’s mobile platforms typically integrate multi-core CPU, GPU, and accelerators</a:t>
            </a:r>
            <a:r>
              <a:rPr lang="en-US" altLang="ko-KR" dirty="0" smtClean="0"/>
              <a:t>, //</a:t>
            </a:r>
            <a:endParaRPr lang="en-US" altLang="ko-KR" dirty="0" smtClean="0"/>
          </a:p>
          <a:p>
            <a:r>
              <a:rPr lang="en-US" altLang="ko-KR" dirty="0" smtClean="0"/>
              <a:t>thus offering multiple choices to execute a function.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these regions, the runtime system runs the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//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either CPU-only, GPU-only, or CGCE,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This is the overall system </a:t>
            </a:r>
            <a:r>
              <a:rPr lang="en-US" altLang="ko-KR" dirty="0" smtClean="0"/>
              <a:t>structure // </a:t>
            </a:r>
            <a:r>
              <a:rPr lang="en-US" altLang="ko-KR" dirty="0" smtClean="0"/>
              <a:t>of the proposed framework.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The runtime system takes two versions of the kernel</a:t>
            </a:r>
            <a:r>
              <a:rPr lang="en-US" altLang="ko-KR" baseline="0" dirty="0" smtClean="0"/>
              <a:t> running on CPU and GPU </a:t>
            </a:r>
            <a:r>
              <a:rPr lang="en-US" altLang="ko-KR" dirty="0" smtClean="0"/>
              <a:t>as input //</a:t>
            </a:r>
            <a:r>
              <a:rPr lang="en-US" altLang="ko-KR" baseline="0" dirty="0" smtClean="0"/>
              <a:t> as well as the </a:t>
            </a:r>
            <a:r>
              <a:rPr lang="en-US" altLang="ko-KR" dirty="0" smtClean="0"/>
              <a:t>kernel </a:t>
            </a:r>
            <a:r>
              <a:rPr lang="en-US" altLang="ko-KR" dirty="0" smtClean="0"/>
              <a:t>parameter.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The </a:t>
            </a:r>
            <a:r>
              <a:rPr lang="en-US" altLang="ko-KR" dirty="0" smtClean="0"/>
              <a:t>kernel parameter represents // the characteristics of the input to the kernel // and is used for profiling. Input matrix size </a:t>
            </a:r>
            <a:r>
              <a:rPr lang="en-US" altLang="ko-KR" dirty="0" smtClean="0"/>
              <a:t>for // </a:t>
            </a:r>
            <a:r>
              <a:rPr lang="en-US" altLang="ko-KR" dirty="0" smtClean="0"/>
              <a:t>a matrix multiplication is </a:t>
            </a:r>
            <a:r>
              <a:rPr lang="en-US" altLang="ko-KR" dirty="0" smtClean="0"/>
              <a:t>// such </a:t>
            </a:r>
            <a:r>
              <a:rPr lang="en-US" altLang="ko-KR" dirty="0" smtClean="0"/>
              <a:t>an </a:t>
            </a:r>
            <a:r>
              <a:rPr lang="en-US" altLang="ko-KR" dirty="0" smtClean="0"/>
              <a:t>example.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With the given </a:t>
            </a:r>
            <a:r>
              <a:rPr lang="en-US" altLang="ko-KR" dirty="0" smtClean="0"/>
              <a:t>inputs, </a:t>
            </a:r>
            <a:r>
              <a:rPr lang="en-US" altLang="ko-KR" dirty="0" smtClean="0"/>
              <a:t>the Runtime Management System selects </a:t>
            </a:r>
            <a:r>
              <a:rPr lang="en-US" altLang="ko-KR" dirty="0" smtClean="0"/>
              <a:t>// the </a:t>
            </a:r>
            <a:r>
              <a:rPr lang="en-US" altLang="ko-KR" dirty="0" smtClean="0"/>
              <a:t>best performing </a:t>
            </a:r>
            <a:r>
              <a:rPr lang="en-US" altLang="ko-KR" dirty="0" smtClean="0"/>
              <a:t>mode // </a:t>
            </a:r>
            <a:r>
              <a:rPr lang="en-US" altLang="ko-KR" dirty="0" smtClean="0"/>
              <a:t>among CPU-only,</a:t>
            </a:r>
            <a:r>
              <a:rPr lang="en-US" altLang="ko-KR" baseline="0" dirty="0" smtClean="0"/>
              <a:t> GPU-only and CGCE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CPU-only</a:t>
            </a:r>
            <a:r>
              <a:rPr lang="en-US" altLang="ko-KR" baseline="0" dirty="0" smtClean="0"/>
              <a:t> and GPU-only executors are running on the main process.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And CGCE executor uses</a:t>
            </a:r>
            <a:r>
              <a:rPr lang="en-US" altLang="ko-KR" baseline="0" dirty="0" smtClean="0"/>
              <a:t> both CPU worker and GPU </a:t>
            </a:r>
            <a:r>
              <a:rPr lang="en-US" altLang="ko-KR" baseline="0" dirty="0" smtClean="0"/>
              <a:t>worker // </a:t>
            </a:r>
            <a:r>
              <a:rPr lang="en-US" altLang="ko-KR" baseline="0" dirty="0" smtClean="0"/>
              <a:t>for competitive execution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…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</a:t>
            </a:r>
            <a:r>
              <a:rPr lang="en-US" altLang="ko-K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I’Il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illustrate the example API usage. Let’s assume the original code of </a:t>
            </a:r>
            <a:r>
              <a:rPr lang="en-US" altLang="ko-K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Syrk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looks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this. In this code, only one device is used, which is selected at kernel invocation.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This slide shows a</a:t>
            </a:r>
            <a:r>
              <a:rPr lang="en-US" altLang="ko-KR" baseline="0" dirty="0" smtClean="0"/>
              <a:t> transformed code targeting for our API.</a:t>
            </a:r>
            <a:endParaRPr lang="en-US" altLang="ko-KR" dirty="0" smtClean="0"/>
          </a:p>
          <a:p>
            <a:r>
              <a:rPr lang="en-US" altLang="ko-KR" dirty="0" smtClean="0"/>
              <a:t>Line 1 creates a new global JavaScript object with the path of CPU and GPU kernel.</a:t>
            </a:r>
          </a:p>
          <a:p>
            <a:r>
              <a:rPr lang="en-US" altLang="ko-KR" dirty="0" smtClean="0"/>
              <a:t>Line 2 sets a profiling </a:t>
            </a:r>
            <a:r>
              <a:rPr lang="en-US" altLang="ko-KR" dirty="0" smtClean="0"/>
              <a:t>variable // </a:t>
            </a:r>
            <a:r>
              <a:rPr lang="en-US" altLang="ko-KR" dirty="0" smtClean="0"/>
              <a:t>to track for profiling, and we use input size as default kernel parameter.</a:t>
            </a:r>
          </a:p>
          <a:p>
            <a:r>
              <a:rPr lang="en-US" altLang="ko-KR" dirty="0" smtClean="0"/>
              <a:t>Line 3 sets work group size for WebCL execution.</a:t>
            </a:r>
          </a:p>
          <a:p>
            <a:r>
              <a:rPr lang="en-US" altLang="ko-KR" dirty="0" smtClean="0"/>
              <a:t>Line 4 passes the arguments of the kernel to the system.</a:t>
            </a:r>
          </a:p>
          <a:p>
            <a:r>
              <a:rPr lang="en-US" altLang="ko-KR" dirty="0" smtClean="0"/>
              <a:t>Finally, the run method launches execution of the kernel at Line 5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We evaluate our framework on Intel i5 with </a:t>
            </a:r>
            <a:r>
              <a:rPr lang="en-US" altLang="ko-KR" dirty="0" err="1" smtClean="0"/>
              <a:t>Nvidia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GeForce</a:t>
            </a:r>
            <a:r>
              <a:rPr lang="en-US" altLang="ko-KR" dirty="0" smtClean="0"/>
              <a:t> GT530.</a:t>
            </a:r>
          </a:p>
          <a:p>
            <a:r>
              <a:rPr lang="en-US" altLang="ko-KR" dirty="0" smtClean="0"/>
              <a:t>As a baseline web browser engine, we use the 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 with Samsung’s WebCL support.</a:t>
            </a:r>
          </a:p>
          <a:p>
            <a:r>
              <a:rPr lang="en-US" altLang="ko-KR" dirty="0" smtClean="0"/>
              <a:t>We use 2</a:t>
            </a:r>
            <a:r>
              <a:rPr lang="en-US" altLang="ko-KR" baseline="0" dirty="0" smtClean="0"/>
              <a:t> benchmarks from </a:t>
            </a:r>
            <a:r>
              <a:rPr lang="en-US" altLang="ko-KR" baseline="0" dirty="0" err="1" smtClean="0"/>
              <a:t>polybench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syrk</a:t>
            </a:r>
            <a:r>
              <a:rPr lang="en-US" altLang="ko-KR" baseline="0" dirty="0" smtClean="0"/>
              <a:t> and </a:t>
            </a:r>
            <a:r>
              <a:rPr lang="en-US" altLang="ko-KR" baseline="0" dirty="0" err="1" smtClean="0"/>
              <a:t>gramschmidt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We take an average of 5 </a:t>
            </a:r>
            <a:r>
              <a:rPr lang="en-US" altLang="ko-KR" dirty="0" smtClean="0"/>
              <a:t>measurements // </a:t>
            </a:r>
            <a:r>
              <a:rPr lang="en-US" altLang="ko-KR" dirty="0" smtClean="0"/>
              <a:t>for each data point.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To show the benefit of </a:t>
            </a:r>
            <a:r>
              <a:rPr lang="en-US" altLang="ko-KR" dirty="0" smtClean="0"/>
              <a:t>our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framework</a:t>
            </a:r>
            <a:r>
              <a:rPr lang="en-US" altLang="ko-KR" dirty="0" smtClean="0"/>
              <a:t>, we evaluate it with </a:t>
            </a:r>
            <a:r>
              <a:rPr lang="en-US" altLang="ko-KR" dirty="0" err="1" smtClean="0"/>
              <a:t>Gramschmidt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PolyBench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The </a:t>
            </a:r>
            <a:r>
              <a:rPr lang="en-US" altLang="ko-KR" dirty="0" smtClean="0"/>
              <a:t>y-axis represents the speedup over sequential execution, and the x-axis represents the input matrix </a:t>
            </a:r>
            <a:r>
              <a:rPr lang="en-US" altLang="ko-KR" dirty="0" smtClean="0"/>
              <a:t>size.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CGCE-only </a:t>
            </a:r>
            <a:r>
              <a:rPr lang="en-US" altLang="ko-KR" dirty="0" smtClean="0"/>
              <a:t>means running on CGCE mode for all cases.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Even if data parallelism </a:t>
            </a:r>
            <a:r>
              <a:rPr lang="en-US" altLang="ko-KR" dirty="0" smtClean="0"/>
              <a:t>// within </a:t>
            </a:r>
            <a:r>
              <a:rPr lang="en-US" altLang="ko-KR" dirty="0" smtClean="0"/>
              <a:t>an application is exposed in the form of kernels</a:t>
            </a:r>
            <a:r>
              <a:rPr lang="en-US" altLang="ko-KR" dirty="0" smtClean="0"/>
              <a:t>, //</a:t>
            </a:r>
            <a:r>
              <a:rPr lang="en-US" altLang="ko-KR" baseline="0" dirty="0" smtClean="0"/>
              <a:t> </a:t>
            </a:r>
            <a:r>
              <a:rPr lang="en-US" altLang="ko-KR" b="0" dirty="0" smtClean="0"/>
              <a:t>it </a:t>
            </a:r>
            <a:r>
              <a:rPr lang="en-US" altLang="ko-KR" b="0" dirty="0" smtClean="0"/>
              <a:t>is challenging to </a:t>
            </a:r>
            <a:r>
              <a:rPr lang="en-US" altLang="ko-KR" b="0" dirty="0" smtClean="0"/>
              <a:t>achieve // </a:t>
            </a:r>
            <a:r>
              <a:rPr lang="en-US" altLang="ko-KR" b="0" dirty="0" smtClean="0"/>
              <a:t>robust performance over widely varying execution </a:t>
            </a:r>
            <a:r>
              <a:rPr lang="en-US" altLang="ko-KR" b="0" dirty="0" smtClean="0"/>
              <a:t>environments. </a:t>
            </a:r>
            <a:r>
              <a:rPr lang="en-US" altLang="ko-KR" b="0" baseline="0" dirty="0" smtClean="0"/>
              <a:t>// </a:t>
            </a:r>
            <a:r>
              <a:rPr lang="en-US" altLang="ko-KR" dirty="0" smtClean="0"/>
              <a:t>The </a:t>
            </a:r>
            <a:r>
              <a:rPr lang="en-US" altLang="ko-KR" dirty="0" smtClean="0"/>
              <a:t>execution time of a </a:t>
            </a:r>
            <a:r>
              <a:rPr lang="en-US" altLang="ko-KR" dirty="0" smtClean="0"/>
              <a:t>kernel</a:t>
            </a:r>
            <a:r>
              <a:rPr lang="en-US" altLang="ko-KR" baseline="0" dirty="0" smtClean="0"/>
              <a:t> //</a:t>
            </a:r>
            <a:r>
              <a:rPr lang="en-US" altLang="ko-KR" dirty="0" smtClean="0"/>
              <a:t> </a:t>
            </a:r>
            <a:r>
              <a:rPr lang="en-US" altLang="ko-KR" dirty="0" smtClean="0"/>
              <a:t>is </a:t>
            </a:r>
            <a:r>
              <a:rPr lang="en-US" altLang="ko-KR" dirty="0" smtClean="0"/>
              <a:t>affected (</a:t>
            </a:r>
            <a:r>
              <a:rPr lang="ko-KR" altLang="en-US" dirty="0" err="1" smtClean="0"/>
              <a:t>어펙티드</a:t>
            </a:r>
            <a:r>
              <a:rPr lang="en-US" altLang="ko-KR" dirty="0" smtClean="0"/>
              <a:t>) </a:t>
            </a:r>
            <a:r>
              <a:rPr lang="en-US" altLang="ko-KR" dirty="0" smtClean="0"/>
              <a:t>by multiple runtime </a:t>
            </a:r>
            <a:r>
              <a:rPr lang="en-US" altLang="ko-KR" dirty="0" smtClean="0"/>
              <a:t>factors // such </a:t>
            </a:r>
            <a:r>
              <a:rPr lang="en-US" altLang="ko-KR" dirty="0" smtClean="0"/>
              <a:t>as workload</a:t>
            </a:r>
            <a:r>
              <a:rPr lang="en-US" altLang="ko-KR" dirty="0" smtClean="0"/>
              <a:t>, //</a:t>
            </a:r>
            <a:r>
              <a:rPr lang="en-US" altLang="ko-KR" baseline="0" dirty="0" smtClean="0"/>
              <a:t> </a:t>
            </a:r>
            <a:r>
              <a:rPr lang="en-US" altLang="ko-KR" b="0" baseline="0" dirty="0" smtClean="0"/>
              <a:t>relative execution </a:t>
            </a:r>
            <a:r>
              <a:rPr lang="en-US" altLang="ko-KR" b="0" baseline="0" dirty="0" smtClean="0"/>
              <a:t>efficiency // </a:t>
            </a:r>
            <a:r>
              <a:rPr lang="en-US" altLang="ko-KR" b="0" baseline="0" dirty="0" smtClean="0"/>
              <a:t>of processing </a:t>
            </a:r>
            <a:r>
              <a:rPr lang="en-US" altLang="ko-KR" b="0" baseline="0" dirty="0" smtClean="0"/>
              <a:t>elements</a:t>
            </a:r>
            <a:r>
              <a:rPr lang="en-US" altLang="ko-KR" baseline="0" dirty="0" smtClean="0"/>
              <a:t>, // </a:t>
            </a:r>
            <a:r>
              <a:rPr lang="en-US" altLang="ko-KR" baseline="0" dirty="0" smtClean="0"/>
              <a:t>execution environment such as core scaling and virtualization,</a:t>
            </a:r>
            <a:r>
              <a:rPr lang="en-US" altLang="ko-KR" dirty="0" smtClean="0"/>
              <a:t> and so </a:t>
            </a:r>
            <a:r>
              <a:rPr lang="en-US" altLang="ko-KR" dirty="0" smtClean="0"/>
              <a:t>on.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For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example</a:t>
            </a:r>
            <a:r>
              <a:rPr lang="en-US" altLang="ko-KR" dirty="0" smtClean="0"/>
              <a:t>, </a:t>
            </a:r>
            <a:r>
              <a:rPr lang="en-US" altLang="ko-KR" dirty="0" smtClean="0"/>
              <a:t>// we </a:t>
            </a:r>
            <a:r>
              <a:rPr lang="en-US" altLang="ko-KR" dirty="0" smtClean="0"/>
              <a:t>ran a matrix multiply </a:t>
            </a:r>
            <a:r>
              <a:rPr lang="en-US" altLang="ko-KR" dirty="0" smtClean="0"/>
              <a:t>kernel // on </a:t>
            </a:r>
            <a:r>
              <a:rPr lang="en-US" altLang="ko-KR" dirty="0" smtClean="0"/>
              <a:t>two different machines</a:t>
            </a:r>
            <a:r>
              <a:rPr lang="en-US" altLang="ko-KR" dirty="0" smtClean="0"/>
              <a:t>, // </a:t>
            </a:r>
            <a:r>
              <a:rPr lang="en-US" altLang="ko-KR" dirty="0" smtClean="0"/>
              <a:t>say</a:t>
            </a:r>
            <a:r>
              <a:rPr lang="en-US" altLang="ko-KR" baseline="0" dirty="0" smtClean="0"/>
              <a:t> M1 and </a:t>
            </a:r>
            <a:r>
              <a:rPr lang="en-US" altLang="ko-KR" baseline="0" dirty="0" smtClean="0"/>
              <a:t>M2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// </a:t>
            </a:r>
            <a:r>
              <a:rPr lang="en-US" altLang="ko-KR" dirty="0" smtClean="0"/>
              <a:t>This </a:t>
            </a:r>
            <a:r>
              <a:rPr lang="en-US" altLang="ko-KR" dirty="0" smtClean="0"/>
              <a:t>figure shows the speedup of GPU execution </a:t>
            </a:r>
            <a:r>
              <a:rPr lang="en-US" altLang="ko-KR" dirty="0" smtClean="0"/>
              <a:t>// over </a:t>
            </a:r>
            <a:r>
              <a:rPr lang="en-US" altLang="ko-KR" dirty="0" smtClean="0"/>
              <a:t>sequential JavaScript execution.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As you see, the crossover</a:t>
            </a:r>
            <a:r>
              <a:rPr lang="en-US" altLang="ko-KR" baseline="0" dirty="0" smtClean="0"/>
              <a:t> point btw CPU-only and GPU-only is somewhere btw  400 and 450, and the performance curve of our </a:t>
            </a:r>
            <a:r>
              <a:rPr lang="en-US" altLang="ko-KR" baseline="0" dirty="0" smtClean="0"/>
              <a:t>framework // </a:t>
            </a:r>
            <a:r>
              <a:rPr lang="en-US" altLang="ko-KR" baseline="0" dirty="0" smtClean="0"/>
              <a:t>**</a:t>
            </a:r>
            <a:r>
              <a:rPr lang="en-US" altLang="ko-KR" dirty="0" smtClean="0"/>
              <a:t>effectively** tracks // that of </a:t>
            </a:r>
            <a:r>
              <a:rPr lang="en-US" altLang="ko-KR" dirty="0" smtClean="0"/>
              <a:t>the // </a:t>
            </a:r>
            <a:r>
              <a:rPr lang="en-US" altLang="ko-KR" dirty="0" smtClean="0"/>
              <a:t>best </a:t>
            </a:r>
            <a:r>
              <a:rPr lang="en-US" altLang="ko-KR" dirty="0" err="1" smtClean="0"/>
              <a:t>perfor</a:t>
            </a:r>
            <a:r>
              <a:rPr lang="en-US" altLang="ko-KR" dirty="0" smtClean="0"/>
              <a:t>--</a:t>
            </a:r>
            <a:r>
              <a:rPr lang="en-US" altLang="ko-KR" dirty="0" err="1" smtClean="0"/>
              <a:t>ming</a:t>
            </a:r>
            <a:r>
              <a:rPr lang="en-US" altLang="ko-KR" dirty="0" smtClean="0"/>
              <a:t> device // </a:t>
            </a:r>
            <a:r>
              <a:rPr lang="en-US" altLang="ko-KR" dirty="0" smtClean="0"/>
              <a:t>with varying N.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Under the same condition, we evaluate our</a:t>
            </a:r>
            <a:r>
              <a:rPr lang="en-US" altLang="ko-KR" baseline="0" dirty="0" smtClean="0"/>
              <a:t> framework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Syrk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As you see, the crossover</a:t>
            </a:r>
            <a:r>
              <a:rPr lang="en-US" altLang="ko-KR" baseline="0" dirty="0" smtClean="0"/>
              <a:t> point </a:t>
            </a:r>
            <a:r>
              <a:rPr lang="en-US" altLang="ko-KR" baseline="0" dirty="0" smtClean="0"/>
              <a:t>// btw </a:t>
            </a:r>
            <a:r>
              <a:rPr lang="en-US" altLang="ko-KR" baseline="0" dirty="0" smtClean="0"/>
              <a:t>CPU-only and GPU-only is </a:t>
            </a:r>
            <a:r>
              <a:rPr lang="en-US" altLang="ko-KR" baseline="0" dirty="0" smtClean="0"/>
              <a:t>// somewhere </a:t>
            </a:r>
            <a:r>
              <a:rPr lang="en-US" altLang="ko-KR" baseline="0" dirty="0" smtClean="0"/>
              <a:t>btw </a:t>
            </a:r>
            <a:r>
              <a:rPr lang="en-US" altLang="ko-KR" baseline="0" dirty="0" smtClean="0"/>
              <a:t>150 </a:t>
            </a:r>
            <a:r>
              <a:rPr lang="en-US" altLang="ko-KR" baseline="0" dirty="0" smtClean="0"/>
              <a:t>and 200, and the performance curve of our framework </a:t>
            </a:r>
            <a:r>
              <a:rPr lang="en-US" altLang="ko-KR" baseline="0" dirty="0" smtClean="0"/>
              <a:t>// </a:t>
            </a:r>
            <a:r>
              <a:rPr lang="en-US" altLang="ko-KR" dirty="0" smtClean="0"/>
              <a:t>effectively tracks</a:t>
            </a:r>
            <a:r>
              <a:rPr lang="en-US" altLang="ko-KR" baseline="0" dirty="0" smtClean="0"/>
              <a:t> again</a:t>
            </a:r>
            <a:r>
              <a:rPr lang="en-US" altLang="ko-KR" dirty="0" smtClean="0"/>
              <a:t>. //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Unlike </a:t>
            </a:r>
            <a:r>
              <a:rPr lang="en-US" altLang="ko-KR" dirty="0" err="1" smtClean="0"/>
              <a:t>gramschmidt</a:t>
            </a:r>
            <a:r>
              <a:rPr lang="en-US" altLang="ko-KR" dirty="0" smtClean="0"/>
              <a:t>, the crossover is located at</a:t>
            </a:r>
            <a:r>
              <a:rPr lang="en-US" altLang="ko-KR" baseline="0" dirty="0" smtClean="0"/>
              <a:t> a</a:t>
            </a:r>
            <a:r>
              <a:rPr lang="en-US" altLang="ko-KR" dirty="0" smtClean="0"/>
              <a:t> smaller 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BTW, CGCE also effectively tracks the </a:t>
            </a:r>
            <a:r>
              <a:rPr lang="en-US" altLang="ko-KR" b="0" baseline="0" dirty="0" smtClean="0"/>
              <a:t>best performing</a:t>
            </a:r>
            <a:r>
              <a:rPr lang="en-US" altLang="ko-KR" baseline="0" dirty="0" smtClean="0"/>
              <a:t> device, but with heavy computational waste from redundant execution</a:t>
            </a:r>
            <a:r>
              <a:rPr lang="en-US" altLang="ko-KR" baseline="0" dirty="0" smtClean="0"/>
              <a:t>, // </a:t>
            </a:r>
            <a:r>
              <a:rPr lang="en-US" altLang="ko-KR" baseline="0" dirty="0" smtClean="0"/>
              <a:t>and a little bit </a:t>
            </a:r>
            <a:r>
              <a:rPr lang="en-US" altLang="ko-KR" b="0" baseline="0" dirty="0" smtClean="0"/>
              <a:t>of</a:t>
            </a:r>
            <a:r>
              <a:rPr lang="en-US" altLang="ko-KR" baseline="0" dirty="0" smtClean="0"/>
              <a:t> performance degradation </a:t>
            </a:r>
            <a:r>
              <a:rPr lang="en-US" altLang="ko-KR" baseline="0" dirty="0" smtClean="0"/>
              <a:t>// caused </a:t>
            </a:r>
            <a:r>
              <a:rPr lang="en-US" altLang="ko-KR" baseline="0" dirty="0" smtClean="0"/>
              <a:t>by communication and synchronization </a:t>
            </a:r>
            <a:r>
              <a:rPr lang="en-US" altLang="ko-KR" baseline="0" dirty="0" smtClean="0"/>
              <a:t>// btw </a:t>
            </a:r>
            <a:r>
              <a:rPr lang="en-US" altLang="ko-KR" baseline="0" dirty="0" smtClean="0"/>
              <a:t>workers.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In the future,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we plan to expand this </a:t>
            </a:r>
            <a:r>
              <a:rPr lang="en-US" altLang="ko-KR" dirty="0" smtClean="0"/>
              <a:t>framework // </a:t>
            </a:r>
            <a:r>
              <a:rPr lang="en-US" altLang="ko-KR" dirty="0" smtClean="0"/>
              <a:t>to handle </a:t>
            </a:r>
            <a:r>
              <a:rPr lang="en-US" altLang="ko-KR" dirty="0" smtClean="0"/>
              <a:t>**multi**-kernel applications. We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also plan</a:t>
            </a:r>
            <a:r>
              <a:rPr lang="en-US" altLang="ko-KR" baseline="0" dirty="0" smtClean="0"/>
              <a:t> to </a:t>
            </a:r>
            <a:r>
              <a:rPr lang="en-US" altLang="ko-KR" dirty="0" smtClean="0"/>
              <a:t>support </a:t>
            </a:r>
            <a:r>
              <a:rPr lang="en-US" altLang="ko-KR" dirty="0" smtClean="0"/>
              <a:t>multiple </a:t>
            </a:r>
            <a:r>
              <a:rPr lang="en-US" altLang="ko-KR" dirty="0" smtClean="0"/>
              <a:t>versions </a:t>
            </a:r>
            <a:r>
              <a:rPr lang="en-US" altLang="ko-KR" dirty="0" smtClean="0"/>
              <a:t>of a </a:t>
            </a:r>
            <a:r>
              <a:rPr lang="en-US" altLang="ko-KR" dirty="0" smtClean="0"/>
              <a:t>kernel.</a:t>
            </a:r>
            <a:r>
              <a:rPr lang="en-US" altLang="ko-KR" baseline="0" dirty="0" smtClean="0"/>
              <a:t> And </a:t>
            </a:r>
            <a:r>
              <a:rPr lang="en-US" altLang="ko-KR" dirty="0" smtClean="0"/>
              <a:t>CPU **parallel** </a:t>
            </a:r>
            <a:r>
              <a:rPr lang="en-US" altLang="ko-KR" dirty="0" smtClean="0"/>
              <a:t>version with Web Worker or WebCL is</a:t>
            </a:r>
            <a:r>
              <a:rPr lang="en-US" altLang="ko-KR" baseline="0" dirty="0" smtClean="0"/>
              <a:t> such an</a:t>
            </a:r>
            <a:r>
              <a:rPr lang="en-US" altLang="ko-KR" dirty="0" smtClean="0"/>
              <a:t> example. </a:t>
            </a:r>
            <a:r>
              <a:rPr lang="en-US" altLang="ko-KR" dirty="0" smtClean="0"/>
              <a:t>Finally,</a:t>
            </a:r>
            <a:r>
              <a:rPr lang="en-US" altLang="ko-KR" baseline="0" dirty="0" smtClean="0"/>
              <a:t> we also plan to improve the prediction algorithm // to handle more complex cases.</a:t>
            </a:r>
            <a:endParaRPr lang="en-US" altLang="ko-KR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Let me summarize this presentation.</a:t>
            </a:r>
          </a:p>
          <a:p>
            <a:r>
              <a:rPr lang="en-US" altLang="ko-KR" dirty="0" smtClean="0"/>
              <a:t>We propose</a:t>
            </a:r>
            <a:r>
              <a:rPr lang="en-US" altLang="ko-KR" baseline="0" dirty="0" smtClean="0"/>
              <a:t> a JavaScript runtime framework for selecting best performing device for a kernel. It achieves performance comparable to best performing device, and minimizes computational waste without offline training runs.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Thank you for your attention and I’ll be happy to answer</a:t>
            </a:r>
            <a:r>
              <a:rPr lang="en-US" altLang="ko-KR" baseline="0" dirty="0" smtClean="0"/>
              <a:t> any questions you have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 1 GPU</a:t>
            </a:r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preemption</a:t>
            </a:r>
          </a:p>
          <a:p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divide the GPU-only execution for several steps, such as creating buffer, kernel, and queue like that. And we insert check instruction between them. In addition, we also have a plan to chunk GPU execution.</a:t>
            </a:r>
          </a:p>
          <a:p>
            <a:endParaRPr lang="en-US" altLang="ko-KR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 2 Why</a:t>
            </a:r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mobile?</a:t>
            </a:r>
          </a:p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uses WebCL from </a:t>
            </a:r>
            <a:r>
              <a:rPr lang="en-US" altLang="ko-K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samsung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But, it doesn’t support mobile platform very</a:t>
            </a:r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well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</a:t>
            </a:r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How did you measure?</a:t>
            </a:r>
          </a:p>
          <a:p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 5 permutations of input matrix size. And we take the average of 5 measurements with that order. 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you for your attention and I’ll be happy to answer</a:t>
            </a:r>
            <a:r>
              <a:rPr lang="en-US" altLang="ko-KR" baseline="0" dirty="0" smtClean="0"/>
              <a:t> any questions you have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 1 GPU</a:t>
            </a:r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</a:t>
            </a:r>
          </a:p>
          <a:p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divide the GPU-only execution for several steps, such as creating buffer, kernel, and queue like that. And we insert check instruction between them. In addition, we also have a plan to chunk GPU execution.</a:t>
            </a:r>
          </a:p>
          <a:p>
            <a:endParaRPr lang="en-US" altLang="ko-KR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 2 Why</a:t>
            </a:r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mobile?</a:t>
            </a:r>
          </a:p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uses WebCL from </a:t>
            </a:r>
            <a:r>
              <a:rPr lang="en-US" altLang="ko-KR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samsung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doesn’t support mobile 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very</a:t>
            </a:r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well</a:t>
            </a:r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</a:t>
            </a:r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How did you measure?</a:t>
            </a:r>
          </a:p>
          <a:p>
            <a:r>
              <a:rPr lang="en-US" altLang="ko-KR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 5 permutations of input matrix size. And we take the average of 5 measurements with that order. </a:t>
            </a:r>
            <a:endParaRPr lang="ko-KR" alt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It is the outline of this talk. I will introduce the motivation of this paper. Then I will introduce how our framework, CPU-GPU Competitive Execution, is designed and working. Finally, I will give you the evaluation result and conclusion.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슬라이드 이미지 개체 틀 6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374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As you can </a:t>
            </a:r>
            <a:r>
              <a:rPr lang="en-US" altLang="ko-KR" dirty="0" smtClean="0"/>
              <a:t>see,</a:t>
            </a:r>
            <a:r>
              <a:rPr lang="en-US" altLang="ko-KR" baseline="0" dirty="0" smtClean="0"/>
              <a:t> // the </a:t>
            </a:r>
            <a:r>
              <a:rPr lang="en-US" altLang="ko-KR" b="0" baseline="0" dirty="0" smtClean="0"/>
              <a:t>best </a:t>
            </a:r>
            <a:r>
              <a:rPr lang="en-US" altLang="ko-KR" b="0" baseline="0" dirty="0" smtClean="0"/>
              <a:t>per**form**</a:t>
            </a:r>
            <a:r>
              <a:rPr lang="en-US" altLang="ko-KR" b="0" baseline="0" dirty="0" err="1" smtClean="0"/>
              <a:t>ing</a:t>
            </a:r>
            <a:r>
              <a:rPr lang="en-US" altLang="ko-KR" baseline="0" dirty="0" smtClean="0"/>
              <a:t> device // affected (</a:t>
            </a:r>
            <a:r>
              <a:rPr lang="ko-KR" altLang="en-US" baseline="0" dirty="0" err="1" smtClean="0"/>
              <a:t>어펙티드</a:t>
            </a:r>
            <a:r>
              <a:rPr lang="en-US" altLang="ko-KR" baseline="0" dirty="0" smtClean="0"/>
              <a:t>) </a:t>
            </a:r>
            <a:r>
              <a:rPr lang="en-US" altLang="ko-KR" baseline="0" dirty="0" smtClean="0"/>
              <a:t>by the input size</a:t>
            </a:r>
            <a:r>
              <a:rPr lang="en-US" altLang="ko-KR" baseline="0" dirty="0" smtClean="0"/>
              <a:t>. // In </a:t>
            </a:r>
            <a:r>
              <a:rPr lang="en-US" altLang="ko-KR" baseline="0" dirty="0" smtClean="0"/>
              <a:t>this case, </a:t>
            </a:r>
            <a:r>
              <a:rPr lang="en-US" altLang="ko-KR" baseline="0" dirty="0" smtClean="0"/>
              <a:t>// CPU </a:t>
            </a:r>
            <a:r>
              <a:rPr lang="en-US" altLang="ko-KR" baseline="0" dirty="0" smtClean="0"/>
              <a:t>favors small </a:t>
            </a:r>
            <a:r>
              <a:rPr lang="en-US" altLang="ko-KR" baseline="0" dirty="0" smtClean="0"/>
              <a:t>inputs // </a:t>
            </a:r>
            <a:r>
              <a:rPr lang="en-US" altLang="ko-KR" baseline="0" dirty="0" smtClean="0"/>
              <a:t>and </a:t>
            </a:r>
            <a:r>
              <a:rPr lang="en-US" altLang="ko-KR" baseline="0" dirty="0" smtClean="0"/>
              <a:t>GPU </a:t>
            </a:r>
            <a:r>
              <a:rPr lang="en-US" altLang="ko-KR" baseline="0" dirty="0" smtClean="0"/>
              <a:t>favors large </a:t>
            </a:r>
            <a:r>
              <a:rPr lang="en-US" altLang="ko-KR" baseline="0" dirty="0" smtClean="0"/>
              <a:t>inputs. And also </a:t>
            </a:r>
            <a:r>
              <a:rPr lang="en-US" altLang="ko-KR" baseline="0" dirty="0" smtClean="0"/>
              <a:t>the crossover </a:t>
            </a:r>
            <a:r>
              <a:rPr lang="en-US" altLang="ko-KR" baseline="0" dirty="0" smtClean="0"/>
              <a:t>point // </a:t>
            </a:r>
            <a:r>
              <a:rPr lang="en-US" altLang="ko-KR" baseline="0" dirty="0" smtClean="0"/>
              <a:t>CPU and </a:t>
            </a:r>
            <a:r>
              <a:rPr lang="en-US" altLang="ko-KR" baseline="0" dirty="0" smtClean="0"/>
              <a:t>GPU // </a:t>
            </a:r>
            <a:r>
              <a:rPr lang="en-US" altLang="ko-KR" baseline="0" dirty="0" smtClean="0"/>
              <a:t>is different on M1 and </a:t>
            </a:r>
            <a:r>
              <a:rPr lang="en-US" altLang="ko-KR" baseline="0" dirty="0" smtClean="0"/>
              <a:t>M2. Therefore</a:t>
            </a:r>
            <a:r>
              <a:rPr lang="en-US" altLang="ko-KR" baseline="0" dirty="0" smtClean="0"/>
              <a:t>, we should consider all of this </a:t>
            </a:r>
            <a:r>
              <a:rPr lang="en-US" altLang="ko-KR" baseline="0" dirty="0" smtClean="0"/>
              <a:t>factor // </a:t>
            </a:r>
            <a:r>
              <a:rPr lang="en-US" altLang="ko-KR" baseline="0" dirty="0" smtClean="0"/>
              <a:t>to find best device for given function.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3747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# of kernels?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aseline="0" dirty="0" smtClean="0"/>
              <a:t>빠른 디바이스의 결과 저장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느린 애 킬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The JavaScript</a:t>
            </a:r>
            <a:r>
              <a:rPr lang="en-US" altLang="ko-KR" baseline="0" dirty="0" smtClean="0"/>
              <a:t> environment makes it more difficult to select the best device, // especially </a:t>
            </a:r>
            <a:r>
              <a:rPr lang="en-US" altLang="ko-KR" baseline="0" dirty="0" smtClean="0"/>
              <a:t>on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mobile platforms // for the following reasons.// First</a:t>
            </a:r>
            <a:r>
              <a:rPr lang="en-US" altLang="ko-KR" baseline="0" dirty="0" smtClean="0"/>
              <a:t>, JavaScript </a:t>
            </a:r>
            <a:r>
              <a:rPr lang="en-US" altLang="ko-KR" baseline="0" dirty="0" smtClean="0"/>
              <a:t>features // </a:t>
            </a:r>
            <a:r>
              <a:rPr lang="en-US" altLang="ko-KR" dirty="0" smtClean="0"/>
              <a:t>highly dynamic execution environment </a:t>
            </a:r>
            <a:r>
              <a:rPr lang="en-US" altLang="ko-KR" dirty="0" smtClean="0"/>
              <a:t>with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JIT</a:t>
            </a:r>
            <a:r>
              <a:rPr lang="en-US" altLang="ko-KR" dirty="0" smtClean="0"/>
              <a:t>, dynamic typing, asynchronous event handling, garbage collection, etc</a:t>
            </a:r>
            <a:r>
              <a:rPr lang="en-US" altLang="ko-KR" dirty="0" smtClean="0"/>
              <a:t>.// </a:t>
            </a:r>
            <a:r>
              <a:rPr lang="en-US" altLang="ko-KR" dirty="0" smtClean="0"/>
              <a:t>Thus,</a:t>
            </a:r>
            <a:r>
              <a:rPr lang="en-US" altLang="ko-KR" baseline="0" dirty="0" smtClean="0"/>
              <a:t> JavaScript environment makes offline </a:t>
            </a:r>
            <a:r>
              <a:rPr lang="en-US" altLang="ko-KR" baseline="0" dirty="0" smtClean="0"/>
              <a:t>profiling // </a:t>
            </a:r>
            <a:r>
              <a:rPr lang="en-US" altLang="ko-KR" baseline="0" dirty="0" smtClean="0"/>
              <a:t>less </a:t>
            </a:r>
            <a:r>
              <a:rPr lang="en-US" altLang="ko-KR" baseline="0" dirty="0" smtClean="0"/>
              <a:t>effective. Personalized </a:t>
            </a:r>
            <a:r>
              <a:rPr lang="en-US" altLang="ko-KR" baseline="0" dirty="0" smtClean="0"/>
              <a:t>mobile clients should not compromise user </a:t>
            </a:r>
            <a:r>
              <a:rPr lang="en-US" altLang="ko-KR" baseline="0" dirty="0" smtClean="0"/>
              <a:t>experience, // and </a:t>
            </a:r>
            <a:r>
              <a:rPr lang="en-US" altLang="ko-KR" baseline="0" dirty="0" smtClean="0"/>
              <a:t>the overhead of </a:t>
            </a:r>
            <a:r>
              <a:rPr lang="en-US" altLang="ko-KR" baseline="0" dirty="0" smtClean="0"/>
              <a:t>// device </a:t>
            </a:r>
            <a:r>
              <a:rPr lang="en-US" altLang="ko-KR" baseline="0" dirty="0" smtClean="0"/>
              <a:t>selection must be </a:t>
            </a:r>
            <a:r>
              <a:rPr lang="en-US" altLang="ko-KR" baseline="0" dirty="0" smtClean="0"/>
              <a:t>minimal // if </a:t>
            </a:r>
            <a:r>
              <a:rPr lang="en-US" altLang="ko-KR" baseline="0" dirty="0" smtClean="0"/>
              <a:t>you select the device online.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As GPU wins in CGCE mode,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As GPU wins in CGCE mode,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As GPU wins in CGCE mode,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the GPU region is expanded to cover the minimum and maximum input sizes for which the GPU wins.</a:t>
            </a:r>
            <a:r>
              <a:rPr lang="en-US" altLang="ko-KR" baseline="0" dirty="0" smtClean="0"/>
              <a:t> It also adapted for CPU.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Thus, the number of recorded data point is larger and larger, the accuracy of selecting the best device is higher and higher.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From</a:t>
            </a:r>
            <a:r>
              <a:rPr lang="en-US" altLang="ko-KR" baseline="0" dirty="0" smtClean="0"/>
              <a:t> now, I will explain how the system takes the faster device from competitive execution.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</a:t>
            </a:r>
            <a:r>
              <a:rPr lang="en-US" altLang="ko-KR" baseline="0" dirty="0" smtClean="0"/>
              <a:t> our prototype, we use only two device, CPU and discrete GPU.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baseline="0" dirty="0" smtClean="0"/>
              <a:t>We create two web workers to manage each device.</a:t>
            </a:r>
          </a:p>
          <a:p>
            <a:r>
              <a:rPr lang="en-US" altLang="ko-KR" baseline="0" dirty="0" smtClean="0"/>
              <a:t>To minimize worker creation overhead, the workers are reused across kernel invocations like a thread pool.</a:t>
            </a:r>
          </a:p>
          <a:p>
            <a:r>
              <a:rPr lang="en-US" altLang="ko-KR" baseline="0" dirty="0" smtClean="0"/>
              <a:t>And we need two versions of a kernel, sequential JavaScript kernel for CPU and parallel WebCL kernel for GPU.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aseline="0" dirty="0" smtClean="0"/>
              <a:t>To put CPU and GPU into competition, we dispatch a kernel to the both CPU and GPU, and send input data at the same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altLang="ko-KR" baseline="0" dirty="0" smtClean="0"/>
              <a:t>When any a worker is finished the execution, we take the output from the faster worker.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Then the system sends kill signal to the slower worker.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this case, we assume that GPU worker is finished the kernel execution earlier than CPU worker.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This is a code example to show how a benchmark is transformed with our framework.</a:t>
            </a:r>
          </a:p>
          <a:p>
            <a:r>
              <a:rPr lang="en-US" altLang="ko-KR" dirty="0" smtClean="0"/>
              <a:t>Line 1 creates a new global JavaScript object with the path of CPU and GPU kernel.</a:t>
            </a:r>
          </a:p>
          <a:p>
            <a:r>
              <a:rPr lang="en-US" altLang="ko-KR" dirty="0" smtClean="0"/>
              <a:t>Line 2 sets a profiled data size to track for profiling, and we use input size as default kernel parameter.</a:t>
            </a:r>
          </a:p>
          <a:p>
            <a:r>
              <a:rPr lang="en-US" altLang="ko-KR" dirty="0" smtClean="0"/>
              <a:t>Line 3 sets work group size for WebCL execution.</a:t>
            </a:r>
          </a:p>
          <a:p>
            <a:r>
              <a:rPr lang="en-US" altLang="ko-KR" dirty="0" smtClean="0"/>
              <a:t>Line 4 passes the arguments of the kernel to the system.</a:t>
            </a:r>
          </a:p>
          <a:p>
            <a:r>
              <a:rPr lang="en-US" altLang="ko-KR" dirty="0" smtClean="0"/>
              <a:t>Finally, the run method launches execution of the kernel at Line 5.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address this challenge, w</a:t>
            </a:r>
            <a:r>
              <a:rPr lang="en-US" altLang="ko-KR" dirty="0" smtClean="0"/>
              <a:t>e propose a JavaScript runtime </a:t>
            </a:r>
            <a:r>
              <a:rPr lang="en-US" altLang="ko-KR" dirty="0" smtClean="0"/>
              <a:t>framework // </a:t>
            </a:r>
            <a:r>
              <a:rPr lang="en-US" altLang="ko-KR" dirty="0" smtClean="0"/>
              <a:t>for selecting best performing </a:t>
            </a:r>
            <a:r>
              <a:rPr lang="en-US" altLang="ko-KR" dirty="0" smtClean="0"/>
              <a:t>device // </a:t>
            </a:r>
            <a:r>
              <a:rPr lang="en-US" altLang="ko-KR" dirty="0" smtClean="0"/>
              <a:t>for a kernel.</a:t>
            </a:r>
            <a:r>
              <a:rPr lang="en-US" altLang="ko-KR" baseline="0" dirty="0" smtClean="0"/>
              <a:t> Our framework consists of 2 components. </a:t>
            </a:r>
            <a:r>
              <a:rPr lang="en-US" altLang="ko-KR" baseline="0" dirty="0" smtClean="0"/>
              <a:t>The </a:t>
            </a:r>
            <a:r>
              <a:rPr lang="en-US" altLang="ko-KR" baseline="0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baseline="0" dirty="0" smtClean="0"/>
              <a:t> component is </a:t>
            </a:r>
            <a:r>
              <a:rPr lang="en-US" altLang="ko-KR" baseline="0" dirty="0" smtClean="0"/>
              <a:t>CPU GPU </a:t>
            </a:r>
            <a:r>
              <a:rPr lang="en-US" altLang="ko-KR" baseline="0" dirty="0" smtClean="0"/>
              <a:t>competitive </a:t>
            </a:r>
            <a:r>
              <a:rPr lang="en-US" altLang="ko-KR" baseline="0" dirty="0" smtClean="0"/>
              <a:t>execution // </a:t>
            </a:r>
            <a:r>
              <a:rPr lang="en-US" altLang="ko-KR" baseline="0" dirty="0" smtClean="0"/>
              <a:t>or CGCE. CGCE enables us to achieve </a:t>
            </a:r>
            <a:r>
              <a:rPr lang="en-US" altLang="ko-KR" baseline="0" dirty="0" smtClean="0"/>
              <a:t>// performance </a:t>
            </a:r>
            <a:r>
              <a:rPr lang="en-US" altLang="ko-KR" baseline="0" dirty="0" smtClean="0"/>
              <a:t>comparable to the best performing device </a:t>
            </a:r>
            <a:r>
              <a:rPr lang="en-US" altLang="ko-KR" baseline="0" dirty="0" smtClean="0"/>
              <a:t>// by </a:t>
            </a:r>
            <a:r>
              <a:rPr lang="en-US" altLang="ko-KR" baseline="0" dirty="0" smtClean="0"/>
              <a:t>putting </a:t>
            </a:r>
            <a:r>
              <a:rPr lang="en-US" altLang="ko-KR" baseline="0" dirty="0" smtClean="0"/>
              <a:t>CPU </a:t>
            </a:r>
            <a:r>
              <a:rPr lang="en-US" altLang="ko-KR" baseline="0" dirty="0" smtClean="0"/>
              <a:t>and </a:t>
            </a:r>
            <a:r>
              <a:rPr lang="en-US" altLang="ko-KR" baseline="0" dirty="0" smtClean="0"/>
              <a:t>GPU </a:t>
            </a:r>
            <a:r>
              <a:rPr lang="en-US" altLang="ko-KR" baseline="0" dirty="0" smtClean="0"/>
              <a:t>in competition to execute a kernel. CGCE does not degrade user’s experience</a:t>
            </a:r>
            <a:r>
              <a:rPr lang="en-US" altLang="ko-KR" baseline="0" dirty="0" smtClean="0"/>
              <a:t>, // </a:t>
            </a:r>
            <a:r>
              <a:rPr lang="en-US" altLang="ko-KR" baseline="0" dirty="0" smtClean="0"/>
              <a:t>by selecting best performing device at runtime. </a:t>
            </a:r>
            <a:r>
              <a:rPr lang="en-US" altLang="ko-KR" baseline="0" dirty="0" smtClean="0"/>
              <a:t>// The </a:t>
            </a:r>
            <a:r>
              <a:rPr lang="en-US" altLang="ko-KR" baseline="0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baseline="0" dirty="0" smtClean="0"/>
              <a:t> component is </a:t>
            </a:r>
            <a:r>
              <a:rPr lang="en-US" altLang="ko-KR" baseline="0" dirty="0" smtClean="0"/>
              <a:t>lifelong </a:t>
            </a:r>
            <a:r>
              <a:rPr lang="en-US" altLang="ko-KR" baseline="0" dirty="0" smtClean="0"/>
              <a:t>profiling optimization </a:t>
            </a:r>
            <a:r>
              <a:rPr lang="en-US" altLang="ko-KR" baseline="0" dirty="0" smtClean="0"/>
              <a:t>// which </a:t>
            </a:r>
            <a:r>
              <a:rPr lang="en-US" altLang="ko-KR" baseline="0" dirty="0" smtClean="0"/>
              <a:t>makes the framework minimize the computational waste.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Here</a:t>
            </a:r>
            <a:r>
              <a:rPr lang="en-US" altLang="ko-KR" baseline="0" dirty="0" smtClean="0"/>
              <a:t> is the outline for the rest of </a:t>
            </a:r>
            <a:r>
              <a:rPr lang="en-US" altLang="ko-KR" baseline="0" dirty="0" smtClean="0"/>
              <a:t>presentation. // I’ll </a:t>
            </a:r>
            <a:r>
              <a:rPr lang="en-US" altLang="ko-KR" baseline="0" dirty="0" smtClean="0"/>
              <a:t>introduce CPU GPU competitive </a:t>
            </a:r>
            <a:r>
              <a:rPr lang="en-US" altLang="ko-KR" baseline="0" dirty="0" smtClean="0"/>
              <a:t>execution </a:t>
            </a:r>
            <a:r>
              <a:rPr lang="en-US" altLang="ko-KR" baseline="0" dirty="0" smtClean="0"/>
              <a:t>or CGCE. </a:t>
            </a:r>
            <a:r>
              <a:rPr lang="en-US" altLang="ko-KR" baseline="0" dirty="0" smtClean="0"/>
              <a:t>And </a:t>
            </a:r>
            <a:r>
              <a:rPr lang="en-US" altLang="ko-KR" baseline="0" dirty="0" smtClean="0"/>
              <a:t>then I’ll present lifelong profiling optimization </a:t>
            </a:r>
            <a:r>
              <a:rPr lang="en-US" altLang="ko-KR" baseline="0" dirty="0" smtClean="0"/>
              <a:t>// to </a:t>
            </a:r>
            <a:r>
              <a:rPr lang="en-US" altLang="ko-KR" baseline="0" dirty="0" smtClean="0"/>
              <a:t>reduce waste </a:t>
            </a:r>
            <a:r>
              <a:rPr lang="en-US" altLang="ko-KR" baseline="0" dirty="0" smtClean="0"/>
              <a:t>time. And </a:t>
            </a:r>
            <a:r>
              <a:rPr lang="en-US" altLang="ko-KR" baseline="0" dirty="0" smtClean="0"/>
              <a:t>I’ll move onto JavaScript </a:t>
            </a:r>
            <a:r>
              <a:rPr lang="en-US" altLang="ko-KR" baseline="0" dirty="0" smtClean="0"/>
              <a:t>API // </a:t>
            </a:r>
            <a:r>
              <a:rPr lang="en-US" altLang="ko-KR" baseline="0" dirty="0" smtClean="0"/>
              <a:t>to provide the framework</a:t>
            </a:r>
            <a:r>
              <a:rPr lang="en-US" altLang="ko-KR" baseline="0" dirty="0" smtClean="0"/>
              <a:t>, // </a:t>
            </a:r>
            <a:r>
              <a:rPr lang="en-US" altLang="ko-KR" baseline="0" dirty="0" smtClean="0"/>
              <a:t>followed by evaluation and conclusion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…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0600" y="3227387"/>
            <a:ext cx="7924800" cy="305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Let</a:t>
            </a:r>
            <a:r>
              <a:rPr lang="en-US" altLang="ko-KR" baseline="0" dirty="0" smtClean="0"/>
              <a:t> me illustrate how CGCE works.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/>
          <a:lstStyle/>
          <a:p>
            <a:fld id="{70DE11D4-BD78-5040-83FA-DF4D68F4EC1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/>
          </p:cNvSpPr>
          <p:nvPr/>
        </p:nvSpPr>
        <p:spPr bwMode="auto">
          <a:xfrm>
            <a:off x="0" y="1556792"/>
            <a:ext cx="9144000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85000" lnSpcReduction="10000"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None/>
              <a:defRPr/>
            </a:pPr>
            <a:r>
              <a:rPr lang="en-US" altLang="ko-KR" sz="4000" b="1" dirty="0" smtClean="0">
                <a:solidFill>
                  <a:srgbClr val="FFFFFF"/>
                </a:solidFill>
                <a:ea typeface="굴림" charset="-127"/>
                <a:cs typeface="굴림" charset="-127"/>
              </a:rPr>
              <a:t>Automatic Runtime Selection of Best Hardware for Data-Parallel JavaScript via Lifelong Profiling</a:t>
            </a:r>
            <a:endParaRPr lang="en-US" altLang="ko-KR" sz="4000" b="1" dirty="0">
              <a:solidFill>
                <a:srgbClr val="FFFFFF"/>
              </a:solidFill>
              <a:latin typeface="+mn-lt"/>
              <a:ea typeface="굴림" charset="-127"/>
              <a:cs typeface="굴림" charset="-127"/>
            </a:endParaRPr>
          </a:p>
        </p:txBody>
      </p:sp>
      <p:sp>
        <p:nvSpPr>
          <p:cNvPr id="56322" name="Subtitle 2"/>
          <p:cNvSpPr txBox="1">
            <a:spLocks/>
          </p:cNvSpPr>
          <p:nvPr/>
        </p:nvSpPr>
        <p:spPr bwMode="auto">
          <a:xfrm>
            <a:off x="485800" y="3573016"/>
            <a:ext cx="8172400" cy="174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ko-KR" sz="2600" b="1" dirty="0" err="1" smtClean="0">
                <a:latin typeface="Calibri" pitchFamily="34" charset="0"/>
              </a:rPr>
              <a:t>Younghwan</a:t>
            </a:r>
            <a:r>
              <a:rPr lang="en-US" altLang="ko-KR" sz="2600" b="1" dirty="0" smtClean="0">
                <a:latin typeface="Calibri" pitchFamily="34" charset="0"/>
              </a:rPr>
              <a:t> Oh</a:t>
            </a:r>
            <a:r>
              <a:rPr lang="en-US" altLang="ko-KR" sz="2600" b="1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altLang="ko-KR" sz="2600" b="1" dirty="0" err="1" smtClean="0">
                <a:solidFill>
                  <a:srgbClr val="FFFF00"/>
                </a:solidFill>
                <a:latin typeface="Calibri" pitchFamily="34" charset="0"/>
              </a:rPr>
              <a:t>Channoh</a:t>
            </a:r>
            <a:r>
              <a:rPr lang="en-US" altLang="ko-KR" sz="2600" b="1" dirty="0" smtClean="0">
                <a:solidFill>
                  <a:srgbClr val="FFFF00"/>
                </a:solidFill>
                <a:latin typeface="Calibri" pitchFamily="34" charset="0"/>
              </a:rPr>
              <a:t> Kim</a:t>
            </a:r>
            <a:r>
              <a:rPr lang="en-US" altLang="ko-KR" sz="2600" b="1" dirty="0" smtClean="0">
                <a:latin typeface="Calibri" pitchFamily="34" charset="0"/>
              </a:rPr>
              <a:t>   </a:t>
            </a:r>
            <a:r>
              <a:rPr lang="en-US" altLang="ko-KR" sz="2600" b="1" dirty="0" err="1" smtClean="0">
                <a:latin typeface="Calibri" pitchFamily="34" charset="0"/>
              </a:rPr>
              <a:t>Xianglan</a:t>
            </a:r>
            <a:r>
              <a:rPr lang="en-US" altLang="ko-KR" sz="2600" b="1" dirty="0" smtClean="0">
                <a:latin typeface="Calibri" pitchFamily="34" charset="0"/>
              </a:rPr>
              <a:t> </a:t>
            </a:r>
            <a:r>
              <a:rPr lang="en-US" altLang="ko-KR" sz="2600" b="1" dirty="0" err="1" smtClean="0">
                <a:latin typeface="Calibri" pitchFamily="34" charset="0"/>
              </a:rPr>
              <a:t>Piao</a:t>
            </a:r>
            <a:r>
              <a:rPr lang="en-US" altLang="ko-KR" sz="2600" b="1" dirty="0" smtClean="0">
                <a:latin typeface="Calibri" pitchFamily="34" charset="0"/>
              </a:rPr>
              <a:t>   Jae </a:t>
            </a:r>
            <a:r>
              <a:rPr lang="en-US" altLang="ko-KR" sz="2600" b="1" dirty="0">
                <a:latin typeface="Calibri" pitchFamily="34" charset="0"/>
              </a:rPr>
              <a:t>W. </a:t>
            </a:r>
            <a:r>
              <a:rPr lang="en-US" altLang="ko-KR" sz="2600" b="1" dirty="0" smtClean="0">
                <a:latin typeface="Calibri" pitchFamily="34" charset="0"/>
              </a:rPr>
              <a:t>Lee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ko-KR" sz="1400" b="1" dirty="0">
              <a:latin typeface="Calibri" pitchFamily="34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ko-KR" sz="2400" dirty="0" smtClean="0">
                <a:latin typeface="Calibri" pitchFamily="34" charset="0"/>
              </a:rPr>
              <a:t>{garion9013, </a:t>
            </a:r>
            <a:r>
              <a:rPr lang="en-US" altLang="ko-KR" sz="2400" dirty="0" err="1">
                <a:latin typeface="Calibri" pitchFamily="34" charset="0"/>
              </a:rPr>
              <a:t>c</a:t>
            </a:r>
            <a:r>
              <a:rPr lang="en-US" altLang="ko-KR" sz="2400" dirty="0" err="1" smtClean="0">
                <a:latin typeface="Calibri" pitchFamily="34" charset="0"/>
              </a:rPr>
              <a:t>hannoh</a:t>
            </a:r>
            <a:r>
              <a:rPr lang="en-US" altLang="ko-KR" sz="2400" dirty="0" smtClean="0">
                <a:latin typeface="Calibri" pitchFamily="34" charset="0"/>
              </a:rPr>
              <a:t>, xianglan0502, </a:t>
            </a:r>
            <a:r>
              <a:rPr lang="en-US" altLang="ko-KR" sz="2400" dirty="0" err="1" smtClean="0">
                <a:latin typeface="Calibri" pitchFamily="34" charset="0"/>
              </a:rPr>
              <a:t>jaewlee</a:t>
            </a:r>
            <a:r>
              <a:rPr lang="en-US" altLang="ko-KR" sz="2400" dirty="0">
                <a:latin typeface="Calibri" pitchFamily="34" charset="0"/>
              </a:rPr>
              <a:t>}</a:t>
            </a:r>
            <a:r>
              <a:rPr lang="en-US" altLang="ko-KR" sz="2400" dirty="0" smtClean="0">
                <a:latin typeface="Calibri" pitchFamily="34" charset="0"/>
              </a:rPr>
              <a:t>@skku.edu</a:t>
            </a:r>
            <a:endParaRPr lang="en-US" altLang="ko-KR" sz="2400" dirty="0">
              <a:latin typeface="Calibri" pitchFamily="34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ko-KR" sz="2400" b="1" dirty="0" err="1">
                <a:latin typeface="Calibri" pitchFamily="34" charset="0"/>
              </a:rPr>
              <a:t>Sungkyunkwan</a:t>
            </a:r>
            <a:r>
              <a:rPr lang="en-US" altLang="ko-KR" sz="2400" b="1" dirty="0">
                <a:latin typeface="Calibri" pitchFamily="34" charset="0"/>
              </a:rPr>
              <a:t> </a:t>
            </a:r>
            <a:r>
              <a:rPr lang="en-US" altLang="ko-KR" sz="2400" b="1" dirty="0" smtClean="0">
                <a:latin typeface="Calibri" pitchFamily="34" charset="0"/>
              </a:rPr>
              <a:t>University, Korea</a:t>
            </a:r>
            <a:endParaRPr lang="en-US" altLang="ko-KR" sz="2400" b="1" dirty="0">
              <a:latin typeface="Calibri" pitchFamily="34" charset="0"/>
            </a:endParaRPr>
          </a:p>
        </p:txBody>
      </p:sp>
      <p:pic>
        <p:nvPicPr>
          <p:cNvPr id="1027" name="Picture 3" descr="C:\Users\영환님\Desktop\eg.gif"/>
          <p:cNvPicPr>
            <a:picLocks noChangeAspect="1" noChangeArrowheads="1"/>
          </p:cNvPicPr>
          <p:nvPr/>
        </p:nvPicPr>
        <p:blipFill>
          <a:blip r:embed="rId3" cstate="email">
            <a:lum bright="11000" contrast="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4208" y="188640"/>
            <a:ext cx="2126614" cy="12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96" y="6268407"/>
            <a:ext cx="310832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600" b="1" dirty="0" smtClean="0">
                <a:ea typeface="굴림" charset="-127"/>
                <a:cs typeface="굴림" charset="-127"/>
              </a:rPr>
              <a:t>June</a:t>
            </a:r>
            <a:r>
              <a:rPr lang="en-US" altLang="ko-KR" sz="2600" b="1" dirty="0" smtClean="0">
                <a:latin typeface="+mn-lt"/>
                <a:ea typeface="굴림" charset="-127"/>
                <a:cs typeface="굴림" charset="-127"/>
              </a:rPr>
              <a:t> 20</a:t>
            </a:r>
            <a:r>
              <a:rPr lang="en-US" altLang="ko-KR" sz="2600" b="1" baseline="30000" dirty="0" smtClean="0">
                <a:latin typeface="+mn-lt"/>
                <a:ea typeface="굴림" charset="-127"/>
                <a:cs typeface="굴림" charset="-127"/>
              </a:rPr>
              <a:t>th</a:t>
            </a:r>
            <a:r>
              <a:rPr lang="en-US" altLang="ko-KR" sz="2600" b="1" dirty="0" smtClean="0">
                <a:latin typeface="+mn-lt"/>
                <a:ea typeface="굴림" charset="-127"/>
                <a:cs typeface="굴림" charset="-127"/>
              </a:rPr>
              <a:t> 2014</a:t>
            </a:r>
            <a:endParaRPr lang="en-US" altLang="ko-KR" sz="2600" b="1" dirty="0">
              <a:latin typeface="+mn-lt"/>
              <a:ea typeface="굴림" charset="-127"/>
              <a:cs typeface="굴림" charset="-127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635896" y="6268407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/>
              <a:t>PRISM-2 @ ISCA, Minneapolis, MN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094634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8/19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99592" y="2492896"/>
            <a:ext cx="0" cy="3672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01297" y="3854841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Time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0463" y="1196752"/>
            <a:ext cx="2139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CPU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2425" y="1196752"/>
            <a:ext cx="217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GPU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0593" y="1196752"/>
            <a:ext cx="1450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8/19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99592" y="2492896"/>
            <a:ext cx="0" cy="3672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01297" y="3854841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Time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0463" y="1196752"/>
            <a:ext cx="2139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CPU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2425" y="1196752"/>
            <a:ext cx="217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GPU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0593" y="1196752"/>
            <a:ext cx="1450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907704" y="2604393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716016" y="2391271"/>
            <a:ext cx="2780237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16016" y="231926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1000000">
            <a:off x="2827525" y="2303836"/>
            <a:ext cx="126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JS kernel</a:t>
            </a:r>
            <a:endParaRPr lang="ko-KR" altLang="en-US" sz="2400" dirty="0"/>
          </a:p>
        </p:txBody>
      </p:sp>
      <p:sp>
        <p:nvSpPr>
          <p:cNvPr id="47" name="TextBox 46"/>
          <p:cNvSpPr txBox="1"/>
          <p:nvPr/>
        </p:nvSpPr>
        <p:spPr>
          <a:xfrm rot="360000">
            <a:off x="5112920" y="2107309"/>
            <a:ext cx="1902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WebCL kernel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 rot="360000">
            <a:off x="5314028" y="2510303"/>
            <a:ext cx="146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input data</a:t>
            </a:r>
            <a:endParaRPr lang="ko-KR" altLang="en-US" sz="2400" dirty="0"/>
          </a:p>
        </p:txBody>
      </p:sp>
      <p:sp>
        <p:nvSpPr>
          <p:cNvPr id="49" name="TextBox 48"/>
          <p:cNvSpPr txBox="1"/>
          <p:nvPr/>
        </p:nvSpPr>
        <p:spPr>
          <a:xfrm rot="21000000">
            <a:off x="2788844" y="2807892"/>
            <a:ext cx="146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input data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8/19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99592" y="2492896"/>
            <a:ext cx="0" cy="3672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01297" y="3854841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Time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0463" y="1196752"/>
            <a:ext cx="2139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CPU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2425" y="1196752"/>
            <a:ext cx="217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GPU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0593" y="1196752"/>
            <a:ext cx="1450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907704" y="2604393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716016" y="2391271"/>
            <a:ext cx="2780237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2"/>
          <p:cNvGrpSpPr/>
          <p:nvPr/>
        </p:nvGrpSpPr>
        <p:grpSpPr>
          <a:xfrm>
            <a:off x="1792146" y="3183358"/>
            <a:ext cx="216000" cy="756000"/>
            <a:chOff x="1737529" y="2996952"/>
            <a:chExt cx="396498" cy="1368152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3"/>
          <p:cNvGrpSpPr/>
          <p:nvPr/>
        </p:nvGrpSpPr>
        <p:grpSpPr>
          <a:xfrm>
            <a:off x="7444146" y="2751311"/>
            <a:ext cx="216000" cy="1044000"/>
            <a:chOff x="1737529" y="2996952"/>
            <a:chExt cx="396498" cy="1368152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737529" y="4365104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/>
          <p:nvPr/>
        </p:nvCxnSpPr>
        <p:spPr>
          <a:xfrm>
            <a:off x="4716016" y="231926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48264" y="3804669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finished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8/19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99592" y="2492896"/>
            <a:ext cx="0" cy="3672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01297" y="3854841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Time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0463" y="1196752"/>
            <a:ext cx="2139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CPU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2425" y="1196752"/>
            <a:ext cx="217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GPU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0593" y="1196752"/>
            <a:ext cx="1450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907704" y="2604393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716016" y="2391271"/>
            <a:ext cx="2780237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2"/>
          <p:cNvGrpSpPr/>
          <p:nvPr/>
        </p:nvGrpSpPr>
        <p:grpSpPr>
          <a:xfrm>
            <a:off x="1792146" y="3183358"/>
            <a:ext cx="216000" cy="1296000"/>
            <a:chOff x="1737529" y="2996952"/>
            <a:chExt cx="396498" cy="1368152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3"/>
          <p:cNvGrpSpPr/>
          <p:nvPr/>
        </p:nvGrpSpPr>
        <p:grpSpPr>
          <a:xfrm>
            <a:off x="7444146" y="2751311"/>
            <a:ext cx="216000" cy="1044000"/>
            <a:chOff x="1737529" y="2996952"/>
            <a:chExt cx="396498" cy="1368152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737529" y="4365104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/>
          <p:cNvCxnSpPr/>
          <p:nvPr/>
        </p:nvCxnSpPr>
        <p:spPr>
          <a:xfrm flipH="1">
            <a:off x="4716016" y="3828529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16016" y="231926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1000000">
            <a:off x="5284858" y="3563706"/>
            <a:ext cx="165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output data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8/19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99592" y="2492896"/>
            <a:ext cx="0" cy="3672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01297" y="3854841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Time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0463" y="1196752"/>
            <a:ext cx="2139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CPU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2425" y="1196752"/>
            <a:ext cx="217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GPU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0593" y="1196752"/>
            <a:ext cx="1450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907704" y="2604393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716016" y="2391271"/>
            <a:ext cx="2780237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2"/>
          <p:cNvGrpSpPr/>
          <p:nvPr/>
        </p:nvGrpSpPr>
        <p:grpSpPr>
          <a:xfrm>
            <a:off x="1792146" y="3183358"/>
            <a:ext cx="216000" cy="2016225"/>
            <a:chOff x="1737529" y="2996952"/>
            <a:chExt cx="396498" cy="1368152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3"/>
          <p:cNvGrpSpPr/>
          <p:nvPr/>
        </p:nvGrpSpPr>
        <p:grpSpPr>
          <a:xfrm>
            <a:off x="7444146" y="2751311"/>
            <a:ext cx="216000" cy="1044000"/>
            <a:chOff x="1737529" y="2996952"/>
            <a:chExt cx="396498" cy="1368152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737529" y="4365104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/>
          <p:cNvCxnSpPr/>
          <p:nvPr/>
        </p:nvCxnSpPr>
        <p:spPr>
          <a:xfrm flipH="1">
            <a:off x="4716016" y="3828529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1907704" y="4692625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716000" y="433262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16016" y="231926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1000000">
            <a:off x="3087031" y="4508504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kill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8/19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99592" y="2492896"/>
            <a:ext cx="0" cy="3672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01297" y="3854841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Time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0463" y="1196752"/>
            <a:ext cx="2139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CPU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2425" y="1196752"/>
            <a:ext cx="217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GPU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0593" y="1196752"/>
            <a:ext cx="1450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907704" y="2604393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716016" y="2391271"/>
            <a:ext cx="2780237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2"/>
          <p:cNvGrpSpPr/>
          <p:nvPr/>
        </p:nvGrpSpPr>
        <p:grpSpPr>
          <a:xfrm>
            <a:off x="1792146" y="3183358"/>
            <a:ext cx="216000" cy="2016225"/>
            <a:chOff x="1737529" y="2996952"/>
            <a:chExt cx="396498" cy="1368152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3"/>
          <p:cNvGrpSpPr/>
          <p:nvPr/>
        </p:nvGrpSpPr>
        <p:grpSpPr>
          <a:xfrm>
            <a:off x="7444146" y="2751311"/>
            <a:ext cx="216000" cy="1044000"/>
            <a:chOff x="1737529" y="2996952"/>
            <a:chExt cx="396498" cy="1368152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737529" y="4365104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/>
          <p:cNvCxnSpPr/>
          <p:nvPr/>
        </p:nvCxnSpPr>
        <p:spPr>
          <a:xfrm flipH="1">
            <a:off x="4716016" y="3828529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1907704" y="4692625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716000" y="4332625"/>
            <a:ext cx="0" cy="828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16016" y="231926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2799" y="5127575"/>
            <a:ext cx="286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(Execution continues)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8/19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99592" y="2492896"/>
            <a:ext cx="0" cy="3672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01297" y="3854841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Time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0463" y="1196752"/>
            <a:ext cx="2139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CPU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2425" y="1196752"/>
            <a:ext cx="217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GPU worker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0593" y="1196752"/>
            <a:ext cx="1450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907704" y="2604393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716016" y="2391271"/>
            <a:ext cx="2780237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2"/>
          <p:cNvGrpSpPr/>
          <p:nvPr/>
        </p:nvGrpSpPr>
        <p:grpSpPr>
          <a:xfrm>
            <a:off x="1792146" y="3183358"/>
            <a:ext cx="216000" cy="2016225"/>
            <a:chOff x="1737529" y="2996952"/>
            <a:chExt cx="396498" cy="1368152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3"/>
          <p:cNvGrpSpPr/>
          <p:nvPr/>
        </p:nvGrpSpPr>
        <p:grpSpPr>
          <a:xfrm>
            <a:off x="7444146" y="2751311"/>
            <a:ext cx="216000" cy="1044000"/>
            <a:chOff x="1737529" y="2996952"/>
            <a:chExt cx="396498" cy="1368152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1935778" y="2996952"/>
              <a:ext cx="0" cy="136815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1737529" y="2996952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737529" y="4365104"/>
              <a:ext cx="396498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/>
          <p:cNvCxnSpPr/>
          <p:nvPr/>
        </p:nvCxnSpPr>
        <p:spPr>
          <a:xfrm flipH="1">
            <a:off x="4716016" y="3828529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1907704" y="4692625"/>
            <a:ext cx="2808312" cy="5069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716000" y="4332625"/>
            <a:ext cx="0" cy="828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16016" y="231926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중괄호 38"/>
          <p:cNvSpPr/>
          <p:nvPr/>
        </p:nvSpPr>
        <p:spPr>
          <a:xfrm>
            <a:off x="4932041" y="2319263"/>
            <a:ext cx="305914" cy="2373362"/>
          </a:xfrm>
          <a:prstGeom prst="rightBrac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590250" y="3275112"/>
            <a:ext cx="140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FF00"/>
                </a:solidFill>
              </a:rPr>
              <a:t>Exe. Time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2099" y="5487615"/>
            <a:ext cx="531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FF00"/>
                </a:solidFill>
              </a:rPr>
              <a:t>ExeTime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 ≈ MIN(</a:t>
            </a:r>
            <a:r>
              <a:rPr lang="en-US" altLang="ko-KR" sz="2400" b="1" dirty="0" err="1" smtClean="0">
                <a:solidFill>
                  <a:srgbClr val="FFFF00"/>
                </a:solidFill>
              </a:rPr>
              <a:t>ExeTime</a:t>
            </a:r>
            <a:r>
              <a:rPr lang="en-US" altLang="ko-KR" sz="2400" b="1" baseline="-25000" dirty="0" err="1" smtClean="0">
                <a:solidFill>
                  <a:srgbClr val="FFFF00"/>
                </a:solidFill>
              </a:rPr>
              <a:t>CPU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, </a:t>
            </a:r>
            <a:r>
              <a:rPr lang="en-US" altLang="ko-KR" sz="2400" b="1" dirty="0" err="1" smtClean="0">
                <a:solidFill>
                  <a:srgbClr val="FFFF00"/>
                </a:solidFill>
              </a:rPr>
              <a:t>ExeTime</a:t>
            </a:r>
            <a:r>
              <a:rPr lang="en-US" altLang="ko-KR" sz="2400" b="1" baseline="-25000" dirty="0" err="1" smtClean="0">
                <a:solidFill>
                  <a:srgbClr val="FFFF00"/>
                </a:solidFill>
              </a:rPr>
              <a:t>GPU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The good and bad of CGCE: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smtClean="0">
                <a:latin typeface="Consolas"/>
                <a:cs typeface="Consolas"/>
              </a:rPr>
              <a:t>+</a:t>
            </a:r>
            <a:r>
              <a:rPr lang="en-US" altLang="ko-KR" dirty="0" smtClean="0"/>
              <a:t>) Always achieves performance </a:t>
            </a:r>
            <a:r>
              <a:rPr lang="en-US" altLang="ko-KR" dirty="0"/>
              <a:t>comparable </a:t>
            </a:r>
            <a:r>
              <a:rPr lang="en-US" altLang="ko-KR" dirty="0" smtClean="0"/>
              <a:t>to the best performing device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smtClean="0">
                <a:latin typeface="Consolas"/>
                <a:cs typeface="Consolas"/>
              </a:rPr>
              <a:t>-</a:t>
            </a:r>
            <a:r>
              <a:rPr lang="en-US" altLang="ko-KR" dirty="0" smtClean="0"/>
              <a:t>) Produces computation waste due to redundant, two-way execution, hence degrading user experience (e.g., battery life)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9/19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The good and bad of CGCE: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smtClean="0">
                <a:latin typeface="Consolas"/>
                <a:cs typeface="Consolas"/>
              </a:rPr>
              <a:t>+</a:t>
            </a:r>
            <a:r>
              <a:rPr lang="en-US" altLang="ko-KR" dirty="0" smtClean="0"/>
              <a:t>) Always achieves performance </a:t>
            </a:r>
            <a:r>
              <a:rPr lang="en-US" altLang="ko-KR" dirty="0"/>
              <a:t>comparable </a:t>
            </a:r>
            <a:r>
              <a:rPr lang="en-US" altLang="ko-KR" dirty="0" smtClean="0"/>
              <a:t>to the best performing device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smtClean="0">
                <a:latin typeface="Consolas"/>
                <a:cs typeface="Consolas"/>
              </a:rPr>
              <a:t>-</a:t>
            </a:r>
            <a:r>
              <a:rPr lang="en-US" altLang="ko-KR" dirty="0" smtClean="0"/>
              <a:t>) Produces computation waste due to redundant, two-way execution, hence degrading user experience (e.g., battery life)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→ How can we </a:t>
            </a:r>
            <a:r>
              <a:rPr lang="en-US" altLang="ko-KR" b="1" dirty="0" smtClean="0">
                <a:solidFill>
                  <a:srgbClr val="FFFF00"/>
                </a:solidFill>
              </a:rPr>
              <a:t>minimize </a:t>
            </a:r>
            <a:r>
              <a:rPr lang="en-US" altLang="ko-KR" b="1" dirty="0">
                <a:solidFill>
                  <a:srgbClr val="FFFF00"/>
                </a:solidFill>
              </a:rPr>
              <a:t>the waste?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9/19</a:t>
            </a:r>
          </a:p>
        </p:txBody>
      </p:sp>
    </p:spTree>
    <p:extLst>
      <p:ext uri="{BB962C8B-B14F-4D97-AF65-F5344CB8AC3E}">
        <p14:creationId xmlns:p14="http://schemas.microsoft.com/office/powerpoint/2010/main" xmlns="" val="38000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Lifelong Profiling &amp;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T</a:t>
            </a:r>
            <a:r>
              <a:rPr lang="en-US" altLang="ko-KR" sz="3000" dirty="0" smtClean="0"/>
              <a:t>hree execution modes are provided</a:t>
            </a:r>
          </a:p>
          <a:p>
            <a:pPr lvl="1"/>
            <a:r>
              <a:rPr lang="en-US" altLang="ko-KR" sz="2600" dirty="0" smtClean="0"/>
              <a:t>CPU-only</a:t>
            </a:r>
          </a:p>
          <a:p>
            <a:pPr lvl="1"/>
            <a:r>
              <a:rPr lang="en-US" altLang="ko-KR" sz="2600" dirty="0" smtClean="0"/>
              <a:t>GPU-only</a:t>
            </a:r>
          </a:p>
          <a:p>
            <a:pPr lvl="1"/>
            <a:r>
              <a:rPr lang="en-US" altLang="ko-KR" sz="2600" dirty="0" smtClean="0"/>
              <a:t>CGCE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10/19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Strong demands for JavaScript performance to enable complex, compute-intensive web 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2/19</a:t>
            </a:r>
          </a:p>
        </p:txBody>
      </p:sp>
      <p:pic>
        <p:nvPicPr>
          <p:cNvPr id="73732" name="Picture 4" descr="https://lh5.googleusercontent.com/g87_WG7aitzd8CFbT8Vv4-5-d499Ae3aUrHK6v7pcnTYUQlG-RGjgIdWEiWNPU8MndRnJce_W2coG8IfjDEsB3X-2o-xnJT4B9_daUQXfmPR0YupIXZs-mzMR2aa_8NQLdj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5" y="3753272"/>
            <a:ext cx="3063462" cy="2124000"/>
          </a:xfrm>
          <a:prstGeom prst="rect">
            <a:avLst/>
          </a:prstGeom>
          <a:noFill/>
        </p:spPr>
      </p:pic>
      <p:pic>
        <p:nvPicPr>
          <p:cNvPr id="73738" name="Picture 10" descr="https://lh6.googleusercontent.com/CWL7l9OstgOTBS9IYIx2ln8KWeYRiun63JpxjsnBydS4BX-a9GFa9QTfu52fgmz2gCoLcowxSAdRH7m-mLLp4wZ3ITysO2IUScw6pNK2OuT2Uwu9xuuEXkJs9zPgzy0SzbP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7352" y="3753272"/>
            <a:ext cx="2931032" cy="2124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115615" y="3068960"/>
            <a:ext cx="1487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WebCL</a:t>
            </a:r>
            <a:r>
              <a:rPr lang="en-US" altLang="ko-KR" sz="3200" baseline="30000" dirty="0" smtClean="0"/>
              <a:t>1</a:t>
            </a:r>
            <a:endParaRPr lang="ko-KR" altLang="en-US" sz="3200" baseline="30000" dirty="0"/>
          </a:p>
        </p:txBody>
      </p:sp>
      <p:sp>
        <p:nvSpPr>
          <p:cNvPr id="13" name="직사각형 12"/>
          <p:cNvSpPr/>
          <p:nvPr/>
        </p:nvSpPr>
        <p:spPr>
          <a:xfrm>
            <a:off x="5096339" y="3060249"/>
            <a:ext cx="1958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River Trail</a:t>
            </a:r>
            <a:r>
              <a:rPr lang="en-US" altLang="ko-KR" sz="3200" baseline="30000" dirty="0" smtClean="0"/>
              <a:t>2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6111895"/>
            <a:ext cx="3991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aseline="30000" dirty="0" smtClean="0"/>
              <a:t>1</a:t>
            </a:r>
            <a:r>
              <a:rPr lang="en-US" altLang="ko-KR" dirty="0" smtClean="0"/>
              <a:t> https://www.khronos.org/webcl/</a:t>
            </a:r>
          </a:p>
          <a:p>
            <a:r>
              <a:rPr lang="en-US" altLang="ko-KR" baseline="30000" dirty="0" smtClean="0"/>
              <a:t>2 </a:t>
            </a:r>
            <a:r>
              <a:rPr lang="en-US" altLang="ko-KR" dirty="0" smtClean="0"/>
              <a:t>https://github.com/RiverTrail/RiverTrail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Lifelong Profiling &amp;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T</a:t>
            </a:r>
            <a:r>
              <a:rPr lang="en-US" altLang="ko-KR" dirty="0" smtClean="0"/>
              <a:t>hree execution modes are provided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CPU-only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GPU-only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CGCE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Runtime system selects the execution mode predicted to be best via cross-invocation performance characterization.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We call it </a:t>
            </a:r>
            <a:r>
              <a:rPr lang="en-US" altLang="ko-KR" i="1" dirty="0" smtClean="0">
                <a:solidFill>
                  <a:srgbClr val="FFFF00"/>
                </a:solidFill>
              </a:rPr>
              <a:t>lifelong profiling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10/19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2771800" y="2350584"/>
            <a:ext cx="360040" cy="718376"/>
          </a:xfrm>
          <a:prstGeom prst="rightBrac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2478940"/>
            <a:ext cx="290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FF00"/>
                </a:solidFill>
              </a:rPr>
              <a:t>on main process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1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41988" y="1628800"/>
            <a:ext cx="7162459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6842" y="2708920"/>
            <a:ext cx="1852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</a:p>
          <a:p>
            <a:pPr algn="ctr"/>
            <a:r>
              <a:rPr lang="en-US" altLang="ko-KR" sz="2400" b="1" dirty="0" smtClean="0"/>
              <a:t>(CGCE mode)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41988" y="1628800"/>
            <a:ext cx="7162459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43197" y="2708920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12599" y="3861048"/>
            <a:ext cx="1375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GPU wins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41988" y="1628800"/>
            <a:ext cx="7162459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43197" y="2708920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  <a:endParaRPr lang="ko-KR" altLang="en-US" sz="2400" b="1" dirty="0"/>
          </a:p>
        </p:txBody>
      </p:sp>
      <p:sp>
        <p:nvSpPr>
          <p:cNvPr id="18" name="다이아몬드 17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41989" y="1628800"/>
            <a:ext cx="4176000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9702" y="1628800"/>
            <a:ext cx="1188000" cy="3483131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3925" y="2708920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617988" y="1628800"/>
            <a:ext cx="1801713" cy="3483131"/>
          </a:xfrm>
          <a:prstGeom prst="rect">
            <a:avLst/>
          </a:prstGeom>
          <a:solidFill>
            <a:srgbClr val="FF5B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5724024" y="2888940"/>
            <a:ext cx="1583976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7125" y="2708920"/>
            <a:ext cx="1582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GPU</a:t>
            </a:r>
          </a:p>
          <a:p>
            <a:pPr algn="ctr"/>
            <a:r>
              <a:rPr lang="en-US" altLang="ko-KR" sz="2400" b="1" dirty="0" smtClean="0"/>
              <a:t>region</a:t>
            </a:r>
          </a:p>
          <a:p>
            <a:pPr algn="ctr"/>
            <a:r>
              <a:rPr lang="en-US" altLang="ko-KR" sz="2400" b="1" dirty="0" smtClean="0"/>
              <a:t>(GPU-only)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41989" y="1628800"/>
            <a:ext cx="4176000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9702" y="1628800"/>
            <a:ext cx="1188000" cy="3483131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3925" y="2708920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617988" y="1628800"/>
            <a:ext cx="1801713" cy="3483131"/>
          </a:xfrm>
          <a:prstGeom prst="rect">
            <a:avLst/>
          </a:prstGeom>
          <a:solidFill>
            <a:srgbClr val="FF5B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58964" y="4335487"/>
            <a:ext cx="13452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FF00"/>
                </a:solidFill>
              </a:rPr>
              <a:t>CPU wins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724024" y="2888940"/>
            <a:ext cx="1583976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9800" y="2708920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GPU</a:t>
            </a:r>
          </a:p>
          <a:p>
            <a:pPr algn="ctr"/>
            <a:r>
              <a:rPr lang="en-US" altLang="ko-KR" sz="2400" b="1" dirty="0" smtClean="0"/>
              <a:t>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41989" y="1628800"/>
            <a:ext cx="4176000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9702" y="1628800"/>
            <a:ext cx="1188000" cy="3483131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3925" y="2708920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617988" y="1628800"/>
            <a:ext cx="1801713" cy="3483131"/>
          </a:xfrm>
          <a:prstGeom prst="rect">
            <a:avLst/>
          </a:prstGeom>
          <a:solidFill>
            <a:srgbClr val="FF5B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5724024" y="2888940"/>
            <a:ext cx="1583976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2708920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GPU</a:t>
            </a:r>
          </a:p>
          <a:p>
            <a:pPr algn="ctr"/>
            <a:r>
              <a:rPr lang="en-US" altLang="ko-KR" sz="2400" b="1" dirty="0" smtClean="0"/>
              <a:t>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6000" y="1628800"/>
            <a:ext cx="1800000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9702" y="1628800"/>
            <a:ext cx="1188000" cy="3483131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5979" y="2708920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617988" y="1628800"/>
            <a:ext cx="1801713" cy="3483131"/>
          </a:xfrm>
          <a:prstGeom prst="rect">
            <a:avLst/>
          </a:prstGeom>
          <a:solidFill>
            <a:srgbClr val="FF5B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40000" y="1620000"/>
            <a:ext cx="1188000" cy="3492000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28000" y="1637893"/>
            <a:ext cx="1188000" cy="34831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46790" y="2708920"/>
            <a:ext cx="155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CPU</a:t>
            </a:r>
          </a:p>
          <a:p>
            <a:pPr algn="ctr"/>
            <a:r>
              <a:rPr lang="en-US" altLang="ko-KR" sz="2400" b="1" dirty="0" smtClean="0"/>
              <a:t>region</a:t>
            </a:r>
          </a:p>
          <a:p>
            <a:pPr algn="ctr"/>
            <a:r>
              <a:rPr lang="en-US" altLang="ko-KR" sz="2400" b="1" dirty="0" smtClean="0"/>
              <a:t>(CPU-only)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5724024" y="2888940"/>
            <a:ext cx="1583976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9800" y="2708920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GPU</a:t>
            </a:r>
          </a:p>
          <a:p>
            <a:pPr algn="ctr"/>
            <a:r>
              <a:rPr lang="en-US" altLang="ko-KR" sz="2400" b="1" dirty="0" smtClean="0"/>
              <a:t>region</a:t>
            </a: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2736024" y="4121460"/>
            <a:ext cx="971880" cy="636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6000" y="1628800"/>
            <a:ext cx="1800000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9702" y="1628800"/>
            <a:ext cx="1188000" cy="3483131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5979" y="2708920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617988" y="1628800"/>
            <a:ext cx="1801713" cy="3483131"/>
          </a:xfrm>
          <a:prstGeom prst="rect">
            <a:avLst/>
          </a:prstGeom>
          <a:solidFill>
            <a:srgbClr val="FF5B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40000" y="1620000"/>
            <a:ext cx="1188000" cy="3492000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28000" y="1637893"/>
            <a:ext cx="1188000" cy="34831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23434" y="2708920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CPU</a:t>
            </a:r>
          </a:p>
          <a:p>
            <a:pPr algn="ctr"/>
            <a:r>
              <a:rPr lang="en-US" altLang="ko-KR" sz="2400" b="1" dirty="0" smtClean="0"/>
              <a:t>region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8496000" y="17008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5724024" y="2888940"/>
            <a:ext cx="1583976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9800" y="2708920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GPU</a:t>
            </a:r>
          </a:p>
          <a:p>
            <a:pPr algn="ctr"/>
            <a:r>
              <a:rPr lang="en-US" altLang="ko-KR" sz="2400" b="1" dirty="0" smtClean="0"/>
              <a:t>region</a:t>
            </a: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2736024" y="4121460"/>
            <a:ext cx="971880" cy="636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6000" y="1628800"/>
            <a:ext cx="1800000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35979" y="2708920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617988" y="1628800"/>
            <a:ext cx="2988000" cy="3483131"/>
          </a:xfrm>
          <a:prstGeom prst="rect">
            <a:avLst/>
          </a:prstGeom>
          <a:solidFill>
            <a:srgbClr val="FF5B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40000" y="1620000"/>
            <a:ext cx="1188000" cy="3492000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28000" y="1637893"/>
            <a:ext cx="1188000" cy="34831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23434" y="2708920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CPU</a:t>
            </a:r>
          </a:p>
          <a:p>
            <a:pPr algn="ctr"/>
            <a:r>
              <a:rPr lang="en-US" altLang="ko-KR" sz="2400" b="1" dirty="0" smtClean="0"/>
              <a:t>region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8496000" y="17008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0" idx="1"/>
          </p:cNvCxnSpPr>
          <p:nvPr/>
        </p:nvCxnSpPr>
        <p:spPr>
          <a:xfrm flipV="1">
            <a:off x="5724024" y="1808820"/>
            <a:ext cx="2771976" cy="18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3422" y="2708920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GPU</a:t>
            </a:r>
          </a:p>
          <a:p>
            <a:pPr algn="ctr"/>
            <a:r>
              <a:rPr lang="en-US" altLang="ko-KR" sz="2400" b="1" dirty="0" smtClean="0"/>
              <a:t>region</a:t>
            </a:r>
          </a:p>
        </p:txBody>
      </p:sp>
      <p:cxnSp>
        <p:nvCxnSpPr>
          <p:cNvPr id="26" name="직선 연결선 25"/>
          <p:cNvCxnSpPr>
            <a:stCxn id="19" idx="3"/>
            <a:endCxn id="16" idx="1"/>
          </p:cNvCxnSpPr>
          <p:nvPr/>
        </p:nvCxnSpPr>
        <p:spPr>
          <a:xfrm flipV="1">
            <a:off x="2736024" y="4121460"/>
            <a:ext cx="971880" cy="636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a typeface="굴림" charset="-127"/>
              </a:rPr>
              <a:t>Widespread adoption of heterogeneous processors </a:t>
            </a:r>
          </a:p>
          <a:p>
            <a:r>
              <a:rPr lang="en-US" altLang="ko-KR" dirty="0" smtClean="0">
                <a:ea typeface="굴림" charset="-127"/>
              </a:rPr>
              <a:t>Integrating multicore CPU, GPU, and accelerators</a:t>
            </a:r>
          </a:p>
          <a:p>
            <a:r>
              <a:rPr lang="en-US" altLang="ko-KR" dirty="0" smtClean="0"/>
              <a:t>Offering multiple choices to execute a function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3/19</a:t>
            </a:r>
          </a:p>
        </p:txBody>
      </p:sp>
      <p:grpSp>
        <p:nvGrpSpPr>
          <p:cNvPr id="13" name="그룹 4"/>
          <p:cNvGrpSpPr>
            <a:grpSpLocks/>
          </p:cNvGrpSpPr>
          <p:nvPr/>
        </p:nvGrpSpPr>
        <p:grpSpPr bwMode="auto">
          <a:xfrm>
            <a:off x="530225" y="3925888"/>
            <a:ext cx="8074025" cy="2598737"/>
            <a:chOff x="473292" y="4122917"/>
            <a:chExt cx="8074104" cy="2598558"/>
          </a:xfrm>
        </p:grpSpPr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1187624" y="6321365"/>
              <a:ext cx="3752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r>
                <a:rPr lang="en-US" altLang="ko-KR" sz="2000" dirty="0"/>
                <a:t>Sources: AMD, Intel, and Samsung</a:t>
              </a:r>
              <a:endParaRPr lang="ko-KR" altLang="en-US" sz="2000" dirty="0"/>
            </a:p>
          </p:txBody>
        </p:sp>
        <p:pic>
          <p:nvPicPr>
            <p:cNvPr id="15" name="Picture 4" descr="http://www.techspot.com/articles-info/465/images/CPU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9522" y="4624252"/>
              <a:ext cx="2727908" cy="158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 descr="main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3292" y="4624253"/>
              <a:ext cx="2678803" cy="158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6" descr="http://pocketnow.com/wp-content/uploads/2013/03/exynos_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63341" y="4611374"/>
              <a:ext cx="2384055" cy="1605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1144922" y="4168424"/>
              <a:ext cx="14774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r>
                <a:rPr lang="en-US" altLang="ko-KR" sz="2000" dirty="0"/>
                <a:t>AMD’s Llano</a:t>
              </a:r>
              <a:endParaRPr lang="ko-KR" altLang="en-US" sz="2000" dirty="0"/>
            </a:p>
          </p:txBody>
        </p: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3422331" y="4129187"/>
              <a:ext cx="22136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r>
                <a:rPr lang="en-US" altLang="ko-KR" sz="2000"/>
                <a:t>Intel’s Sandy Bridge</a:t>
              </a:r>
              <a:endParaRPr lang="ko-KR" altLang="en-US" sz="2000"/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6215603" y="4122917"/>
              <a:ext cx="2061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r>
                <a:rPr lang="en-US" altLang="ko-KR" sz="2000"/>
                <a:t>Samsung’s Exynos</a:t>
              </a:r>
              <a:endParaRPr lang="ko-KR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11/19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6000" y="1628800"/>
            <a:ext cx="1800000" cy="349222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35979" y="2708920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Undecided</a:t>
            </a:r>
          </a:p>
          <a:p>
            <a:pPr algn="ctr"/>
            <a:r>
              <a:rPr lang="en-US" altLang="ko-KR" sz="2400" b="1" dirty="0" smtClean="0"/>
              <a:t>region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617988" y="1628800"/>
            <a:ext cx="2988000" cy="3483131"/>
          </a:xfrm>
          <a:prstGeom prst="rect">
            <a:avLst/>
          </a:prstGeom>
          <a:solidFill>
            <a:srgbClr val="FF5B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40000" y="1620000"/>
            <a:ext cx="1188000" cy="3492000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28000" y="1637893"/>
            <a:ext cx="1188000" cy="34831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23434" y="2708920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CPU</a:t>
            </a:r>
          </a:p>
          <a:p>
            <a:pPr algn="ctr"/>
            <a:r>
              <a:rPr lang="en-US" altLang="ko-KR" sz="2400" b="1" dirty="0" smtClean="0"/>
              <a:t>region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8496000" y="17008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0" idx="1"/>
          </p:cNvCxnSpPr>
          <p:nvPr/>
        </p:nvCxnSpPr>
        <p:spPr>
          <a:xfrm flipV="1">
            <a:off x="5724024" y="1808820"/>
            <a:ext cx="2771976" cy="18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3422" y="2708920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GPU</a:t>
            </a:r>
          </a:p>
          <a:p>
            <a:pPr algn="ctr"/>
            <a:r>
              <a:rPr lang="en-US" altLang="ko-KR" sz="2400" b="1" dirty="0" smtClean="0"/>
              <a:t>region</a:t>
            </a:r>
          </a:p>
        </p:txBody>
      </p:sp>
      <p:cxnSp>
        <p:nvCxnSpPr>
          <p:cNvPr id="26" name="직선 연결선 25"/>
          <p:cNvCxnSpPr>
            <a:stCxn id="19" idx="3"/>
            <a:endCxn id="16" idx="1"/>
          </p:cNvCxnSpPr>
          <p:nvPr/>
        </p:nvCxnSpPr>
        <p:spPr>
          <a:xfrm flipV="1">
            <a:off x="2736024" y="4121460"/>
            <a:ext cx="971880" cy="636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034060" y="4437112"/>
            <a:ext cx="1169788" cy="129614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4394" y="5795682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CPU-only  mode</a:t>
            </a:r>
            <a:endParaRPr lang="ko-KR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745042" y="579568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GPU-only  mode</a:t>
            </a:r>
            <a:endParaRPr lang="ko-KR" altLang="en-US" sz="2400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092280" y="3861049"/>
            <a:ext cx="518274" cy="192505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19401" y="5654824"/>
            <a:ext cx="25098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5795682"/>
            <a:ext cx="21932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CGCE  mode</a:t>
            </a:r>
            <a:endParaRPr lang="ko-KR" altLang="en-US" sz="2400" dirty="0"/>
          </a:p>
        </p:txBody>
      </p:sp>
      <p:cxnSp>
        <p:nvCxnSpPr>
          <p:cNvPr id="25" name="직선 연결선 24"/>
          <p:cNvCxnSpPr>
            <a:stCxn id="24" idx="0"/>
          </p:cNvCxnSpPr>
          <p:nvPr/>
        </p:nvCxnSpPr>
        <p:spPr>
          <a:xfrm flipH="1" flipV="1">
            <a:off x="4716016" y="3861049"/>
            <a:ext cx="16495" cy="193463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System Structure</a:t>
            </a:r>
            <a:endParaRPr lang="ko-KR" altLang="en-US" dirty="0"/>
          </a:p>
        </p:txBody>
      </p:sp>
      <p:grpSp>
        <p:nvGrpSpPr>
          <p:cNvPr id="3" name="그룹 45"/>
          <p:cNvGrpSpPr/>
          <p:nvPr/>
        </p:nvGrpSpPr>
        <p:grpSpPr>
          <a:xfrm>
            <a:off x="570384" y="1412776"/>
            <a:ext cx="8003232" cy="5256584"/>
            <a:chOff x="2555776" y="1412776"/>
            <a:chExt cx="3846618" cy="44815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676905" y="2504306"/>
              <a:ext cx="3591030" cy="2990850"/>
            </a:xfrm>
            <a:prstGeom prst="roundRect">
              <a:avLst>
                <a:gd name="adj" fmla="val 8504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2555776" y="1700740"/>
              <a:ext cx="1282206" cy="561977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 kernel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(Sequential)</a:t>
              </a: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3837982" y="1700808"/>
              <a:ext cx="1282206" cy="562418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Kernel Parameter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(Input Size)</a:t>
              </a: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5120188" y="1695316"/>
              <a:ext cx="1282206" cy="573314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GPU kernel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(WebCL)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5" idx="4"/>
            </p:cNvCxnSpPr>
            <p:nvPr/>
          </p:nvCxnSpPr>
          <p:spPr>
            <a:xfrm>
              <a:off x="3196879" y="2262717"/>
              <a:ext cx="0" cy="2301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49520" y="2454796"/>
              <a:ext cx="324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alibri" panose="020F0502020204030204" pitchFamily="34" charset="0"/>
                </a:rPr>
                <a:t>Runtime System</a:t>
              </a:r>
              <a:endParaRPr lang="ko-KR" alt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3093" y="3489547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signal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09560" y="5519514"/>
              <a:ext cx="2896244" cy="374848"/>
              <a:chOff x="3233440" y="5135984"/>
              <a:chExt cx="2896244" cy="3748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rot="-5400000">
                <a:off x="3406310" y="5107130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rot="-5400000">
                <a:off x="4613484" y="5101615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795088" y="5135984"/>
                <a:ext cx="1334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Control (kill)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79180" y="5141500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Data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2" name="직선 화살표 연결선 11"/>
            <p:cNvCxnSpPr/>
            <p:nvPr/>
          </p:nvCxnSpPr>
          <p:spPr>
            <a:xfrm>
              <a:off x="4434161" y="2262718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657832" y="2268630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그룹 22"/>
            <p:cNvGrpSpPr/>
            <p:nvPr/>
          </p:nvGrpSpPr>
          <p:grpSpPr>
            <a:xfrm>
              <a:off x="2885911" y="2745606"/>
              <a:ext cx="3160142" cy="1284982"/>
              <a:chOff x="2952207" y="2373060"/>
              <a:chExt cx="3160142" cy="1433912"/>
            </a:xfrm>
          </p:grpSpPr>
          <p:sp>
            <p:nvSpPr>
              <p:cNvPr id="39" name="모서리가 둥근 직사각형 12"/>
              <p:cNvSpPr/>
              <p:nvPr/>
            </p:nvSpPr>
            <p:spPr>
              <a:xfrm>
                <a:off x="2952207" y="2373060"/>
                <a:ext cx="3160142" cy="1433912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직사각형 16"/>
              <p:cNvSpPr/>
              <p:nvPr/>
            </p:nvSpPr>
            <p:spPr>
              <a:xfrm>
                <a:off x="4768011" y="2679048"/>
                <a:ext cx="1108914" cy="57514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Worker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768011" y="3295376"/>
                <a:ext cx="1108914" cy="2890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 kernel</a:t>
                </a:r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8" name="TextBox 17"/>
            <p:cNvSpPr txBox="1"/>
            <p:nvPr/>
          </p:nvSpPr>
          <p:spPr>
            <a:xfrm>
              <a:off x="3065544" y="2723381"/>
              <a:ext cx="28083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anose="020F0502020204030204" pitchFamily="34" charset="0"/>
                </a:rPr>
                <a:t>CGCE Execution Unit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9697" y="298031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3828040" y="3880222"/>
              <a:ext cx="0" cy="2837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5418566" y="3865532"/>
              <a:ext cx="0" cy="2984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2"/>
            <p:cNvGrpSpPr/>
            <p:nvPr/>
          </p:nvGrpSpPr>
          <p:grpSpPr>
            <a:xfrm>
              <a:off x="2885911" y="4163936"/>
              <a:ext cx="3160142" cy="1242319"/>
              <a:chOff x="2952207" y="3807989"/>
              <a:chExt cx="3160142" cy="1278596"/>
            </a:xfrm>
          </p:grpSpPr>
          <p:grpSp>
            <p:nvGrpSpPr>
              <p:cNvPr id="18" name="Group 1"/>
              <p:cNvGrpSpPr/>
              <p:nvPr/>
            </p:nvGrpSpPr>
            <p:grpSpPr>
              <a:xfrm>
                <a:off x="2952207" y="3807989"/>
                <a:ext cx="3160142" cy="1278596"/>
                <a:chOff x="2952207" y="4023889"/>
                <a:chExt cx="3160142" cy="1278596"/>
              </a:xfrm>
            </p:grpSpPr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2952207" y="4042528"/>
                  <a:ext cx="3160142" cy="1259957"/>
                </a:xfrm>
                <a:prstGeom prst="roundRect">
                  <a:avLst>
                    <a:gd name="adj" fmla="val 8504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729669" y="4023889"/>
                  <a:ext cx="1631426" cy="35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atin typeface="Calibri" panose="020F0502020204030204" pitchFamily="34" charset="0"/>
                    </a:rPr>
                    <a:t>Runtime Management System</a:t>
                  </a:r>
                </a:p>
              </p:txBody>
            </p:sp>
            <p:sp>
              <p:nvSpPr>
                <p:cNvPr id="34" name="직사각형 26"/>
                <p:cNvSpPr/>
                <p:nvPr/>
              </p:nvSpPr>
              <p:spPr>
                <a:xfrm>
                  <a:off x="3093464" y="4875390"/>
                  <a:ext cx="2875535" cy="3267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Online Profiler</a:t>
                  </a:r>
                </a:p>
              </p:txBody>
            </p:sp>
          </p:grpSp>
          <p:sp>
            <p:nvSpPr>
              <p:cNvPr id="29" name="직사각형 15"/>
              <p:cNvSpPr/>
              <p:nvPr/>
            </p:nvSpPr>
            <p:spPr>
              <a:xfrm>
                <a:off x="3093696" y="4163424"/>
                <a:ext cx="932204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직사각형 15"/>
              <p:cNvSpPr/>
              <p:nvPr/>
            </p:nvSpPr>
            <p:spPr>
              <a:xfrm>
                <a:off x="5035550" y="4163424"/>
                <a:ext cx="931168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직사각형 15"/>
              <p:cNvSpPr/>
              <p:nvPr/>
            </p:nvSpPr>
            <p:spPr>
              <a:xfrm>
                <a:off x="4076700" y="4163424"/>
                <a:ext cx="914400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CGCE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3497591" y="3875904"/>
              <a:ext cx="1" cy="315498"/>
              <a:chOff x="1763688" y="3356992"/>
              <a:chExt cx="1" cy="361456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1763689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8"/>
            <p:cNvGrpSpPr/>
            <p:nvPr/>
          </p:nvGrpSpPr>
          <p:grpSpPr>
            <a:xfrm>
              <a:off x="5081768" y="3875904"/>
              <a:ext cx="0" cy="315498"/>
              <a:chOff x="1763688" y="3356992"/>
              <a:chExt cx="0" cy="361456"/>
            </a:xfrm>
          </p:grpSpPr>
          <p:cxnSp>
            <p:nvCxnSpPr>
              <p:cNvPr id="24" name="직선 화살표 연결선 37"/>
              <p:cNvCxnSpPr/>
              <p:nvPr/>
            </p:nvCxnSpPr>
            <p:spPr>
              <a:xfrm>
                <a:off x="1763688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740609" y="1412776"/>
              <a:ext cx="1368152" cy="28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User-provided Input</a:t>
              </a:r>
              <a:endParaRPr lang="en-US" sz="1600" b="1" dirty="0"/>
            </a:p>
          </p:txBody>
        </p:sp>
        <p:sp>
          <p:nvSpPr>
            <p:cNvPr id="21" name="직사각형 16"/>
            <p:cNvSpPr/>
            <p:nvPr/>
          </p:nvSpPr>
          <p:spPr>
            <a:xfrm>
              <a:off x="3158665" y="3013463"/>
              <a:ext cx="1108914" cy="51541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PU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Worker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>
              <a:off x="3158665" y="3565778"/>
              <a:ext cx="1108914" cy="2590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 kernel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직사각형 31"/>
            <p:cNvSpPr/>
            <p:nvPr/>
          </p:nvSpPr>
          <p:spPr>
            <a:xfrm>
              <a:off x="3116647" y="297396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12/19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System Structure</a:t>
            </a:r>
            <a:endParaRPr lang="ko-KR" altLang="en-US" dirty="0"/>
          </a:p>
        </p:txBody>
      </p:sp>
      <p:grpSp>
        <p:nvGrpSpPr>
          <p:cNvPr id="3" name="그룹 45"/>
          <p:cNvGrpSpPr/>
          <p:nvPr/>
        </p:nvGrpSpPr>
        <p:grpSpPr>
          <a:xfrm>
            <a:off x="570384" y="1412776"/>
            <a:ext cx="8003232" cy="5256584"/>
            <a:chOff x="2555776" y="1412776"/>
            <a:chExt cx="3846618" cy="44815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676905" y="2504306"/>
              <a:ext cx="3591030" cy="2990850"/>
            </a:xfrm>
            <a:prstGeom prst="roundRect">
              <a:avLst>
                <a:gd name="adj" fmla="val 8504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2555776" y="1700740"/>
              <a:ext cx="1282206" cy="561977"/>
            </a:xfrm>
            <a:prstGeom prst="parallelogram">
              <a:avLst/>
            </a:prstGeom>
            <a:solidFill>
              <a:srgbClr val="FFFF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CPU kernel</a:t>
              </a: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(Sequential)</a:t>
              </a: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3837982" y="1700808"/>
              <a:ext cx="1282206" cy="562418"/>
            </a:xfrm>
            <a:prstGeom prst="parallelogram">
              <a:avLst/>
            </a:prstGeom>
            <a:solidFill>
              <a:srgbClr val="FFFF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Kernel Parameter</a:t>
              </a: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(Input Size)</a:t>
              </a: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5120188" y="1695316"/>
              <a:ext cx="1282206" cy="573314"/>
            </a:xfrm>
            <a:prstGeom prst="parallelogram">
              <a:avLst/>
            </a:prstGeom>
            <a:solidFill>
              <a:srgbClr val="FFFF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GPU kernel</a:t>
              </a: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(WebCL)</a:t>
              </a:r>
              <a:endParaRPr lang="ko-KR" altLang="en-US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5" idx="4"/>
            </p:cNvCxnSpPr>
            <p:nvPr/>
          </p:nvCxnSpPr>
          <p:spPr>
            <a:xfrm>
              <a:off x="3196879" y="2262717"/>
              <a:ext cx="0" cy="2301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49520" y="2454796"/>
              <a:ext cx="324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alibri" panose="020F0502020204030204" pitchFamily="34" charset="0"/>
                </a:rPr>
                <a:t>Runtime System</a:t>
              </a:r>
              <a:endParaRPr lang="ko-KR" alt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3093" y="3489547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signal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09560" y="5519514"/>
              <a:ext cx="2896244" cy="374848"/>
              <a:chOff x="3233440" y="5135984"/>
              <a:chExt cx="2896244" cy="3748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rot="-5400000">
                <a:off x="3406310" y="5107130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rot="-5400000">
                <a:off x="4613484" y="5101615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795088" y="5135984"/>
                <a:ext cx="1334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Control (kill)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79180" y="5141500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Data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2" name="직선 화살표 연결선 11"/>
            <p:cNvCxnSpPr/>
            <p:nvPr/>
          </p:nvCxnSpPr>
          <p:spPr>
            <a:xfrm>
              <a:off x="4434161" y="2262718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657832" y="2268630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그룹 22"/>
            <p:cNvGrpSpPr/>
            <p:nvPr/>
          </p:nvGrpSpPr>
          <p:grpSpPr>
            <a:xfrm>
              <a:off x="2885911" y="2745606"/>
              <a:ext cx="3160142" cy="1284982"/>
              <a:chOff x="2952207" y="2373060"/>
              <a:chExt cx="3160142" cy="1433912"/>
            </a:xfrm>
          </p:grpSpPr>
          <p:sp>
            <p:nvSpPr>
              <p:cNvPr id="39" name="모서리가 둥근 직사각형 12"/>
              <p:cNvSpPr/>
              <p:nvPr/>
            </p:nvSpPr>
            <p:spPr>
              <a:xfrm>
                <a:off x="2952207" y="2373060"/>
                <a:ext cx="3160142" cy="1433912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직사각형 16"/>
              <p:cNvSpPr/>
              <p:nvPr/>
            </p:nvSpPr>
            <p:spPr>
              <a:xfrm>
                <a:off x="4768011" y="2679048"/>
                <a:ext cx="1108914" cy="57514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Worker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768011" y="3295376"/>
                <a:ext cx="1108914" cy="2890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 kernel</a:t>
                </a:r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8" name="TextBox 17"/>
            <p:cNvSpPr txBox="1"/>
            <p:nvPr/>
          </p:nvSpPr>
          <p:spPr>
            <a:xfrm>
              <a:off x="3065544" y="2723381"/>
              <a:ext cx="28083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anose="020F0502020204030204" pitchFamily="34" charset="0"/>
                </a:rPr>
                <a:t>CGCE Execution Unit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9697" y="298031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3828040" y="3880222"/>
              <a:ext cx="0" cy="2837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5418566" y="3865532"/>
              <a:ext cx="0" cy="2984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2"/>
            <p:cNvGrpSpPr/>
            <p:nvPr/>
          </p:nvGrpSpPr>
          <p:grpSpPr>
            <a:xfrm>
              <a:off x="2781923" y="4163936"/>
              <a:ext cx="3394327" cy="1242319"/>
              <a:chOff x="2848219" y="3807989"/>
              <a:chExt cx="3394327" cy="1278596"/>
            </a:xfrm>
          </p:grpSpPr>
          <p:grpSp>
            <p:nvGrpSpPr>
              <p:cNvPr id="18" name="Group 1"/>
              <p:cNvGrpSpPr/>
              <p:nvPr/>
            </p:nvGrpSpPr>
            <p:grpSpPr>
              <a:xfrm>
                <a:off x="2848219" y="3807989"/>
                <a:ext cx="3394327" cy="1278596"/>
                <a:chOff x="2848219" y="4023889"/>
                <a:chExt cx="3394327" cy="1278596"/>
              </a:xfrm>
            </p:grpSpPr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2952207" y="4042528"/>
                  <a:ext cx="3160142" cy="1259957"/>
                </a:xfrm>
                <a:prstGeom prst="roundRect">
                  <a:avLst>
                    <a:gd name="adj" fmla="val 8504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848219" y="4023889"/>
                  <a:ext cx="3394327" cy="4117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Runtime Management System</a:t>
                  </a:r>
                </a:p>
              </p:txBody>
            </p:sp>
            <p:sp>
              <p:nvSpPr>
                <p:cNvPr id="34" name="직사각형 26"/>
                <p:cNvSpPr/>
                <p:nvPr/>
              </p:nvSpPr>
              <p:spPr>
                <a:xfrm>
                  <a:off x="3093464" y="4875390"/>
                  <a:ext cx="2875535" cy="3267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Online Profiler</a:t>
                  </a:r>
                </a:p>
              </p:txBody>
            </p:sp>
          </p:grpSp>
          <p:sp>
            <p:nvSpPr>
              <p:cNvPr id="29" name="직사각형 15"/>
              <p:cNvSpPr/>
              <p:nvPr/>
            </p:nvSpPr>
            <p:spPr>
              <a:xfrm>
                <a:off x="3093696" y="4163424"/>
                <a:ext cx="932204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직사각형 15"/>
              <p:cNvSpPr/>
              <p:nvPr/>
            </p:nvSpPr>
            <p:spPr>
              <a:xfrm>
                <a:off x="5035550" y="4163424"/>
                <a:ext cx="931168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직사각형 15"/>
              <p:cNvSpPr/>
              <p:nvPr/>
            </p:nvSpPr>
            <p:spPr>
              <a:xfrm>
                <a:off x="4076700" y="4163424"/>
                <a:ext cx="914400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CGCE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3497591" y="3875904"/>
              <a:ext cx="1" cy="315498"/>
              <a:chOff x="1763688" y="3356992"/>
              <a:chExt cx="1" cy="361456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1763689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8"/>
            <p:cNvGrpSpPr/>
            <p:nvPr/>
          </p:nvGrpSpPr>
          <p:grpSpPr>
            <a:xfrm>
              <a:off x="5081768" y="3875904"/>
              <a:ext cx="0" cy="315498"/>
              <a:chOff x="1763688" y="3356992"/>
              <a:chExt cx="0" cy="361456"/>
            </a:xfrm>
          </p:grpSpPr>
          <p:cxnSp>
            <p:nvCxnSpPr>
              <p:cNvPr id="24" name="직선 화살표 연결선 37"/>
              <p:cNvCxnSpPr/>
              <p:nvPr/>
            </p:nvCxnSpPr>
            <p:spPr>
              <a:xfrm>
                <a:off x="1763688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740609" y="1412776"/>
              <a:ext cx="1368152" cy="28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User-provided Input</a:t>
              </a:r>
              <a:endParaRPr lang="en-US" sz="1600" b="1" dirty="0"/>
            </a:p>
          </p:txBody>
        </p:sp>
        <p:sp>
          <p:nvSpPr>
            <p:cNvPr id="21" name="직사각형 16"/>
            <p:cNvSpPr/>
            <p:nvPr/>
          </p:nvSpPr>
          <p:spPr>
            <a:xfrm>
              <a:off x="3158665" y="3013463"/>
              <a:ext cx="1108914" cy="51541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PU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Worker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>
              <a:off x="3158665" y="3565778"/>
              <a:ext cx="1108914" cy="2590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 kernel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직사각형 31"/>
            <p:cNvSpPr/>
            <p:nvPr/>
          </p:nvSpPr>
          <p:spPr>
            <a:xfrm>
              <a:off x="3116647" y="297396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12/19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System Structure</a:t>
            </a:r>
            <a:endParaRPr lang="ko-KR" altLang="en-US" dirty="0"/>
          </a:p>
        </p:txBody>
      </p:sp>
      <p:grpSp>
        <p:nvGrpSpPr>
          <p:cNvPr id="3" name="그룹 45"/>
          <p:cNvGrpSpPr/>
          <p:nvPr/>
        </p:nvGrpSpPr>
        <p:grpSpPr>
          <a:xfrm>
            <a:off x="570384" y="1412776"/>
            <a:ext cx="8003232" cy="5256584"/>
            <a:chOff x="2555776" y="1412776"/>
            <a:chExt cx="3846618" cy="44815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676905" y="2504306"/>
              <a:ext cx="3591030" cy="2990850"/>
            </a:xfrm>
            <a:prstGeom prst="roundRect">
              <a:avLst>
                <a:gd name="adj" fmla="val 8504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2555776" y="1700740"/>
              <a:ext cx="1282206" cy="561977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 kernel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(Sequential)</a:t>
              </a: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3837982" y="1700808"/>
              <a:ext cx="1282206" cy="562418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Kernel Parameter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(Input Size)</a:t>
              </a: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5120188" y="1695316"/>
              <a:ext cx="1282206" cy="573314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GPU kernel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(WebCL)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5" idx="4"/>
            </p:cNvCxnSpPr>
            <p:nvPr/>
          </p:nvCxnSpPr>
          <p:spPr>
            <a:xfrm>
              <a:off x="3196879" y="2262717"/>
              <a:ext cx="0" cy="2301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49520" y="2454796"/>
              <a:ext cx="324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alibri" panose="020F0502020204030204" pitchFamily="34" charset="0"/>
                </a:rPr>
                <a:t>Runtime System</a:t>
              </a:r>
              <a:endParaRPr lang="ko-KR" alt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3093" y="3489547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signal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09560" y="5519514"/>
              <a:ext cx="2896244" cy="374848"/>
              <a:chOff x="3233440" y="5135984"/>
              <a:chExt cx="2896244" cy="3748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rot="-5400000">
                <a:off x="3406310" y="5107130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rot="-5400000">
                <a:off x="4613484" y="5101615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795088" y="5135984"/>
                <a:ext cx="1334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Control (kill)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79180" y="5141500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Data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2" name="직선 화살표 연결선 11"/>
            <p:cNvCxnSpPr/>
            <p:nvPr/>
          </p:nvCxnSpPr>
          <p:spPr>
            <a:xfrm>
              <a:off x="4434161" y="2262718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657832" y="2268630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그룹 22"/>
            <p:cNvGrpSpPr/>
            <p:nvPr/>
          </p:nvGrpSpPr>
          <p:grpSpPr>
            <a:xfrm>
              <a:off x="2885911" y="2745606"/>
              <a:ext cx="3160142" cy="1284982"/>
              <a:chOff x="2952207" y="2373060"/>
              <a:chExt cx="3160142" cy="1433912"/>
            </a:xfrm>
          </p:grpSpPr>
          <p:sp>
            <p:nvSpPr>
              <p:cNvPr id="39" name="모서리가 둥근 직사각형 12"/>
              <p:cNvSpPr/>
              <p:nvPr/>
            </p:nvSpPr>
            <p:spPr>
              <a:xfrm>
                <a:off x="2952207" y="2373060"/>
                <a:ext cx="3160142" cy="1433912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직사각형 16"/>
              <p:cNvSpPr/>
              <p:nvPr/>
            </p:nvSpPr>
            <p:spPr>
              <a:xfrm>
                <a:off x="4768011" y="2679048"/>
                <a:ext cx="1108914" cy="57514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Worker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768011" y="3295376"/>
                <a:ext cx="1108914" cy="2890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 kernel</a:t>
                </a:r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8" name="TextBox 17"/>
            <p:cNvSpPr txBox="1"/>
            <p:nvPr/>
          </p:nvSpPr>
          <p:spPr>
            <a:xfrm>
              <a:off x="3065544" y="2723381"/>
              <a:ext cx="28083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anose="020F0502020204030204" pitchFamily="34" charset="0"/>
                </a:rPr>
                <a:t>CGCE Execution Unit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9697" y="298031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3828040" y="3880222"/>
              <a:ext cx="0" cy="2837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5418566" y="3865532"/>
              <a:ext cx="0" cy="2984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2"/>
            <p:cNvGrpSpPr/>
            <p:nvPr/>
          </p:nvGrpSpPr>
          <p:grpSpPr>
            <a:xfrm>
              <a:off x="2885911" y="4163936"/>
              <a:ext cx="3160142" cy="1242319"/>
              <a:chOff x="2952207" y="3807989"/>
              <a:chExt cx="3160142" cy="1278596"/>
            </a:xfrm>
          </p:grpSpPr>
          <p:grpSp>
            <p:nvGrpSpPr>
              <p:cNvPr id="18" name="Group 1"/>
              <p:cNvGrpSpPr/>
              <p:nvPr/>
            </p:nvGrpSpPr>
            <p:grpSpPr>
              <a:xfrm>
                <a:off x="2952207" y="3807989"/>
                <a:ext cx="3160142" cy="1278596"/>
                <a:chOff x="2952207" y="4023889"/>
                <a:chExt cx="3160142" cy="1278596"/>
              </a:xfrm>
            </p:grpSpPr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2952207" y="4042528"/>
                  <a:ext cx="3160142" cy="1259957"/>
                </a:xfrm>
                <a:prstGeom prst="roundRect">
                  <a:avLst>
                    <a:gd name="adj" fmla="val 8504"/>
                  </a:avLst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rgbClr val="FFFF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729669" y="4023889"/>
                  <a:ext cx="1631426" cy="35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Runtime Management System</a:t>
                  </a:r>
                </a:p>
              </p:txBody>
            </p:sp>
            <p:sp>
              <p:nvSpPr>
                <p:cNvPr id="34" name="직사각형 26"/>
                <p:cNvSpPr/>
                <p:nvPr/>
              </p:nvSpPr>
              <p:spPr>
                <a:xfrm>
                  <a:off x="3093464" y="4875390"/>
                  <a:ext cx="2875535" cy="3267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Online Profiler</a:t>
                  </a:r>
                </a:p>
              </p:txBody>
            </p:sp>
          </p:grpSp>
          <p:sp>
            <p:nvSpPr>
              <p:cNvPr id="29" name="직사각형 15"/>
              <p:cNvSpPr/>
              <p:nvPr/>
            </p:nvSpPr>
            <p:spPr>
              <a:xfrm>
                <a:off x="3093696" y="4163424"/>
                <a:ext cx="932204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직사각형 15"/>
              <p:cNvSpPr/>
              <p:nvPr/>
            </p:nvSpPr>
            <p:spPr>
              <a:xfrm>
                <a:off x="5035550" y="4163424"/>
                <a:ext cx="931168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직사각형 15"/>
              <p:cNvSpPr/>
              <p:nvPr/>
            </p:nvSpPr>
            <p:spPr>
              <a:xfrm>
                <a:off x="4076700" y="4163424"/>
                <a:ext cx="914400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CGCE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3497591" y="3875904"/>
              <a:ext cx="1" cy="315498"/>
              <a:chOff x="1763688" y="3356992"/>
              <a:chExt cx="1" cy="361456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1763689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8"/>
            <p:cNvGrpSpPr/>
            <p:nvPr/>
          </p:nvGrpSpPr>
          <p:grpSpPr>
            <a:xfrm>
              <a:off x="5081768" y="3875904"/>
              <a:ext cx="0" cy="315498"/>
              <a:chOff x="1763688" y="3356992"/>
              <a:chExt cx="0" cy="361456"/>
            </a:xfrm>
          </p:grpSpPr>
          <p:cxnSp>
            <p:nvCxnSpPr>
              <p:cNvPr id="24" name="직선 화살표 연결선 37"/>
              <p:cNvCxnSpPr/>
              <p:nvPr/>
            </p:nvCxnSpPr>
            <p:spPr>
              <a:xfrm>
                <a:off x="1763688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740609" y="1412776"/>
              <a:ext cx="1368152" cy="28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User-provided Input</a:t>
              </a:r>
              <a:endParaRPr lang="en-US" sz="1600" b="1" dirty="0"/>
            </a:p>
          </p:txBody>
        </p:sp>
        <p:sp>
          <p:nvSpPr>
            <p:cNvPr id="21" name="직사각형 16"/>
            <p:cNvSpPr/>
            <p:nvPr/>
          </p:nvSpPr>
          <p:spPr>
            <a:xfrm>
              <a:off x="3158665" y="3013463"/>
              <a:ext cx="1108914" cy="51541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PU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Worker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>
              <a:off x="3158665" y="3565778"/>
              <a:ext cx="1108914" cy="2590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 kernel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직사각형 31"/>
            <p:cNvSpPr/>
            <p:nvPr/>
          </p:nvSpPr>
          <p:spPr>
            <a:xfrm>
              <a:off x="3116647" y="297396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12/19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System Structure</a:t>
            </a:r>
            <a:endParaRPr lang="ko-KR" altLang="en-US" dirty="0"/>
          </a:p>
        </p:txBody>
      </p:sp>
      <p:grpSp>
        <p:nvGrpSpPr>
          <p:cNvPr id="3" name="그룹 45"/>
          <p:cNvGrpSpPr/>
          <p:nvPr/>
        </p:nvGrpSpPr>
        <p:grpSpPr>
          <a:xfrm>
            <a:off x="570384" y="1412776"/>
            <a:ext cx="8003232" cy="5256584"/>
            <a:chOff x="2555776" y="1412776"/>
            <a:chExt cx="3846618" cy="44815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676905" y="2504306"/>
              <a:ext cx="3591030" cy="2990850"/>
            </a:xfrm>
            <a:prstGeom prst="roundRect">
              <a:avLst>
                <a:gd name="adj" fmla="val 8504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2555776" y="1700740"/>
              <a:ext cx="1282206" cy="561977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 kernel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(Sequential)</a:t>
              </a: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3837982" y="1700808"/>
              <a:ext cx="1282206" cy="562418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Kernel Parameter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(Input Size)</a:t>
              </a: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5120188" y="1695316"/>
              <a:ext cx="1282206" cy="573314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GPU kernel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(WebCL)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5" idx="4"/>
            </p:cNvCxnSpPr>
            <p:nvPr/>
          </p:nvCxnSpPr>
          <p:spPr>
            <a:xfrm>
              <a:off x="3196879" y="2262717"/>
              <a:ext cx="0" cy="2301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49520" y="2454796"/>
              <a:ext cx="324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alibri" panose="020F0502020204030204" pitchFamily="34" charset="0"/>
                </a:rPr>
                <a:t>Runtime System</a:t>
              </a:r>
              <a:endParaRPr lang="ko-KR" alt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3093" y="3489547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signal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09560" y="5519514"/>
              <a:ext cx="2896244" cy="374848"/>
              <a:chOff x="3233440" y="5135984"/>
              <a:chExt cx="2896244" cy="3748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rot="-5400000">
                <a:off x="3406310" y="5107130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rot="-5400000">
                <a:off x="4613484" y="5101615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795088" y="5135984"/>
                <a:ext cx="1334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Control (kill)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79180" y="5141500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Data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2" name="직선 화살표 연결선 11"/>
            <p:cNvCxnSpPr/>
            <p:nvPr/>
          </p:nvCxnSpPr>
          <p:spPr>
            <a:xfrm>
              <a:off x="4434161" y="2262718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657832" y="2268630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그룹 22"/>
            <p:cNvGrpSpPr/>
            <p:nvPr/>
          </p:nvGrpSpPr>
          <p:grpSpPr>
            <a:xfrm>
              <a:off x="2885911" y="2745606"/>
              <a:ext cx="3160142" cy="1284982"/>
              <a:chOff x="2952207" y="2373060"/>
              <a:chExt cx="3160142" cy="1433912"/>
            </a:xfrm>
          </p:grpSpPr>
          <p:sp>
            <p:nvSpPr>
              <p:cNvPr id="39" name="모서리가 둥근 직사각형 12"/>
              <p:cNvSpPr/>
              <p:nvPr/>
            </p:nvSpPr>
            <p:spPr>
              <a:xfrm>
                <a:off x="2952207" y="2373060"/>
                <a:ext cx="3160142" cy="1433912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직사각형 16"/>
              <p:cNvSpPr/>
              <p:nvPr/>
            </p:nvSpPr>
            <p:spPr>
              <a:xfrm>
                <a:off x="4768011" y="2679048"/>
                <a:ext cx="1108914" cy="57514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Worker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768011" y="3295376"/>
                <a:ext cx="1108914" cy="2890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 kernel</a:t>
                </a:r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8" name="TextBox 17"/>
            <p:cNvSpPr txBox="1"/>
            <p:nvPr/>
          </p:nvSpPr>
          <p:spPr>
            <a:xfrm>
              <a:off x="3065544" y="2723381"/>
              <a:ext cx="28083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anose="020F0502020204030204" pitchFamily="34" charset="0"/>
                </a:rPr>
                <a:t>CGCE Execution Unit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9697" y="298031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3828040" y="3880222"/>
              <a:ext cx="0" cy="2837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5418566" y="3865532"/>
              <a:ext cx="0" cy="2984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2"/>
            <p:cNvGrpSpPr/>
            <p:nvPr/>
          </p:nvGrpSpPr>
          <p:grpSpPr>
            <a:xfrm>
              <a:off x="2885911" y="4163936"/>
              <a:ext cx="3160142" cy="1242319"/>
              <a:chOff x="2952207" y="3807989"/>
              <a:chExt cx="3160142" cy="1278596"/>
            </a:xfrm>
          </p:grpSpPr>
          <p:grpSp>
            <p:nvGrpSpPr>
              <p:cNvPr id="18" name="Group 1"/>
              <p:cNvGrpSpPr/>
              <p:nvPr/>
            </p:nvGrpSpPr>
            <p:grpSpPr>
              <a:xfrm>
                <a:off x="2952207" y="3807989"/>
                <a:ext cx="3160142" cy="1278596"/>
                <a:chOff x="2952207" y="4023889"/>
                <a:chExt cx="3160142" cy="1278596"/>
              </a:xfrm>
            </p:grpSpPr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2952207" y="4042528"/>
                  <a:ext cx="3160142" cy="1259957"/>
                </a:xfrm>
                <a:prstGeom prst="roundRect">
                  <a:avLst>
                    <a:gd name="adj" fmla="val 8504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729669" y="4023889"/>
                  <a:ext cx="1631426" cy="35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atin typeface="Calibri" panose="020F0502020204030204" pitchFamily="34" charset="0"/>
                    </a:rPr>
                    <a:t>Runtime Management System</a:t>
                  </a:r>
                </a:p>
              </p:txBody>
            </p:sp>
            <p:sp>
              <p:nvSpPr>
                <p:cNvPr id="34" name="직사각형 26"/>
                <p:cNvSpPr/>
                <p:nvPr/>
              </p:nvSpPr>
              <p:spPr>
                <a:xfrm>
                  <a:off x="3093464" y="4875390"/>
                  <a:ext cx="2875535" cy="3267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Online Profiler</a:t>
                  </a:r>
                </a:p>
              </p:txBody>
            </p:sp>
          </p:grpSp>
          <p:sp>
            <p:nvSpPr>
              <p:cNvPr id="29" name="직사각형 15"/>
              <p:cNvSpPr/>
              <p:nvPr/>
            </p:nvSpPr>
            <p:spPr>
              <a:xfrm>
                <a:off x="3093696" y="4163424"/>
                <a:ext cx="932204" cy="44577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CPU-only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직사각형 15"/>
              <p:cNvSpPr/>
              <p:nvPr/>
            </p:nvSpPr>
            <p:spPr>
              <a:xfrm>
                <a:off x="5035550" y="4163424"/>
                <a:ext cx="931168" cy="44577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</a:t>
                </a:r>
                <a:r>
                  <a:rPr lang="en-US" altLang="ko-KR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직사각형 15"/>
              <p:cNvSpPr/>
              <p:nvPr/>
            </p:nvSpPr>
            <p:spPr>
              <a:xfrm>
                <a:off x="4076700" y="4163424"/>
                <a:ext cx="914400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CGCE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3497591" y="3875904"/>
              <a:ext cx="1" cy="315498"/>
              <a:chOff x="1763688" y="3356992"/>
              <a:chExt cx="1" cy="361456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1763689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8"/>
            <p:cNvGrpSpPr/>
            <p:nvPr/>
          </p:nvGrpSpPr>
          <p:grpSpPr>
            <a:xfrm>
              <a:off x="5081768" y="3875904"/>
              <a:ext cx="0" cy="315498"/>
              <a:chOff x="1763688" y="3356992"/>
              <a:chExt cx="0" cy="361456"/>
            </a:xfrm>
          </p:grpSpPr>
          <p:cxnSp>
            <p:nvCxnSpPr>
              <p:cNvPr id="24" name="직선 화살표 연결선 37"/>
              <p:cNvCxnSpPr/>
              <p:nvPr/>
            </p:nvCxnSpPr>
            <p:spPr>
              <a:xfrm>
                <a:off x="1763688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740609" y="1412776"/>
              <a:ext cx="1368152" cy="28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User-provided Input</a:t>
              </a:r>
              <a:endParaRPr lang="en-US" sz="1600" b="1" dirty="0"/>
            </a:p>
          </p:txBody>
        </p:sp>
        <p:sp>
          <p:nvSpPr>
            <p:cNvPr id="21" name="직사각형 16"/>
            <p:cNvSpPr/>
            <p:nvPr/>
          </p:nvSpPr>
          <p:spPr>
            <a:xfrm>
              <a:off x="3158665" y="3013463"/>
              <a:ext cx="1108914" cy="51541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PU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Worker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>
              <a:off x="3158665" y="3565778"/>
              <a:ext cx="1108914" cy="2590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 kernel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직사각형 31"/>
            <p:cNvSpPr/>
            <p:nvPr/>
          </p:nvSpPr>
          <p:spPr>
            <a:xfrm>
              <a:off x="3116647" y="297396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12/19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System Structure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22404" y="2693064"/>
            <a:ext cx="7471458" cy="3508056"/>
          </a:xfrm>
          <a:prstGeom prst="roundRect">
            <a:avLst>
              <a:gd name="adj" fmla="val 850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평행 사변형 4"/>
          <p:cNvSpPr/>
          <p:nvPr/>
        </p:nvSpPr>
        <p:spPr>
          <a:xfrm>
            <a:off x="570384" y="1750537"/>
            <a:ext cx="2667744" cy="659159"/>
          </a:xfrm>
          <a:prstGeom prst="parallelogram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CPU kernel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(Sequential)</a:t>
            </a:r>
          </a:p>
        </p:txBody>
      </p:sp>
      <p:sp>
        <p:nvSpPr>
          <p:cNvPr id="6" name="평행 사변형 5"/>
          <p:cNvSpPr/>
          <p:nvPr/>
        </p:nvSpPr>
        <p:spPr>
          <a:xfrm>
            <a:off x="3238128" y="1750617"/>
            <a:ext cx="2667744" cy="659677"/>
          </a:xfrm>
          <a:prstGeom prst="parallelogram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Kernel Parameter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(Input Size)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5905872" y="1744175"/>
            <a:ext cx="2667744" cy="672457"/>
          </a:xfrm>
          <a:prstGeom prst="parallelogram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 kernel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(WebCL)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직선 화살표 연결선 7"/>
          <p:cNvCxnSpPr>
            <a:stCxn id="5" idx="4"/>
          </p:cNvCxnSpPr>
          <p:nvPr/>
        </p:nvCxnSpPr>
        <p:spPr>
          <a:xfrm>
            <a:off x="1904256" y="2409697"/>
            <a:ext cx="0" cy="2699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1545" y="2634992"/>
            <a:ext cx="6741858" cy="4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alibri" panose="020F0502020204030204" pitchFamily="34" charset="0"/>
              </a:rPr>
              <a:t>Runtime System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930640" y="6229690"/>
            <a:ext cx="6025894" cy="439670"/>
            <a:chOff x="3233440" y="5135984"/>
            <a:chExt cx="2896244" cy="374848"/>
          </a:xfrm>
        </p:grpSpPr>
        <p:cxnSp>
          <p:nvCxnSpPr>
            <p:cNvPr id="42" name="직선 화살표 연결선 41"/>
            <p:cNvCxnSpPr/>
            <p:nvPr/>
          </p:nvCxnSpPr>
          <p:spPr>
            <a:xfrm rot="-5400000">
              <a:off x="3406310" y="5107130"/>
              <a:ext cx="0" cy="3457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rot="-5400000">
              <a:off x="4613484" y="5101615"/>
              <a:ext cx="0" cy="34574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795088" y="5135984"/>
              <a:ext cx="133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Control (kill)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79180" y="5141500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Data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4478532" y="2409698"/>
            <a:ext cx="0" cy="269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024488" y="2416632"/>
            <a:ext cx="0" cy="269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모서리가 둥근 직사각형 12"/>
          <p:cNvSpPr/>
          <p:nvPr/>
        </p:nvSpPr>
        <p:spPr>
          <a:xfrm>
            <a:off x="1257259" y="2976091"/>
            <a:ext cx="6574957" cy="1507193"/>
          </a:xfrm>
          <a:prstGeom prst="roundRect">
            <a:avLst>
              <a:gd name="adj" fmla="val 8504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47779" y="3251392"/>
            <a:ext cx="2487099" cy="10490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직사각형 16"/>
          <p:cNvSpPr/>
          <p:nvPr/>
        </p:nvSpPr>
        <p:spPr>
          <a:xfrm>
            <a:off x="5035201" y="3297717"/>
            <a:ext cx="2307194" cy="6045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GPU</a:t>
            </a:r>
          </a:p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35201" y="3945543"/>
            <a:ext cx="2307194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TextBox 17"/>
          <p:cNvSpPr txBox="1"/>
          <p:nvPr/>
        </p:nvSpPr>
        <p:spPr>
          <a:xfrm>
            <a:off x="1631002" y="2950023"/>
            <a:ext cx="58429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CGCE Execution Unit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217443" y="4306916"/>
            <a:ext cx="0" cy="33277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526674" y="4289686"/>
            <a:ext cx="0" cy="350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2"/>
          <p:cNvGrpSpPr/>
          <p:nvPr/>
        </p:nvGrpSpPr>
        <p:grpSpPr>
          <a:xfrm>
            <a:off x="1257259" y="4639692"/>
            <a:ext cx="6574957" cy="1457152"/>
            <a:chOff x="2952207" y="3807989"/>
            <a:chExt cx="3160142" cy="1278596"/>
          </a:xfrm>
        </p:grpSpPr>
        <p:grpSp>
          <p:nvGrpSpPr>
            <p:cNvPr id="11" name="Group 1"/>
            <p:cNvGrpSpPr/>
            <p:nvPr/>
          </p:nvGrpSpPr>
          <p:grpSpPr>
            <a:xfrm>
              <a:off x="2952207" y="3807989"/>
              <a:ext cx="3160142" cy="1278596"/>
              <a:chOff x="2952207" y="4023889"/>
              <a:chExt cx="3160142" cy="127859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2952207" y="4042528"/>
                <a:ext cx="3160142" cy="1259957"/>
              </a:xfrm>
              <a:prstGeom prst="roundRect">
                <a:avLst>
                  <a:gd name="adj" fmla="val 8504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29669" y="4023889"/>
                <a:ext cx="1631426" cy="351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atin typeface="Calibri" panose="020F0502020204030204" pitchFamily="34" charset="0"/>
                  </a:rPr>
                  <a:t>Runtime Management System</a:t>
                </a:r>
              </a:p>
            </p:txBody>
          </p:sp>
          <p:sp>
            <p:nvSpPr>
              <p:cNvPr id="34" name="직사각형 26"/>
              <p:cNvSpPr/>
              <p:nvPr/>
            </p:nvSpPr>
            <p:spPr>
              <a:xfrm>
                <a:off x="3093464" y="4875390"/>
                <a:ext cx="2875535" cy="326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Online Profiler</a:t>
                </a:r>
              </a:p>
            </p:txBody>
          </p:sp>
        </p:grpSp>
        <p:sp>
          <p:nvSpPr>
            <p:cNvPr id="29" name="직사각형 15"/>
            <p:cNvSpPr/>
            <p:nvPr/>
          </p:nvSpPr>
          <p:spPr>
            <a:xfrm>
              <a:off x="3093696" y="4163424"/>
              <a:ext cx="932204" cy="4457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CPU-only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Executor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직사각형 15"/>
            <p:cNvSpPr/>
            <p:nvPr/>
          </p:nvSpPr>
          <p:spPr>
            <a:xfrm>
              <a:off x="5035550" y="4163424"/>
              <a:ext cx="931168" cy="4457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G</a:t>
              </a:r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PU-only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Executor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직사각형 15"/>
            <p:cNvSpPr/>
            <p:nvPr/>
          </p:nvSpPr>
          <p:spPr>
            <a:xfrm>
              <a:off x="4076700" y="4163424"/>
              <a:ext cx="914400" cy="445774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CGCE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Executor</a:t>
              </a:r>
              <a:endParaRPr lang="ko-KR" altLang="en-US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2529914" y="4301851"/>
            <a:ext cx="2" cy="370057"/>
            <a:chOff x="1763688" y="3356992"/>
            <a:chExt cx="1" cy="361456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1763689" y="3521986"/>
              <a:ext cx="0" cy="196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37"/>
            <p:cNvCxnSpPr/>
            <p:nvPr/>
          </p:nvCxnSpPr>
          <p:spPr>
            <a:xfrm flipV="1">
              <a:off x="1763688" y="3356992"/>
              <a:ext cx="0" cy="2272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48"/>
          <p:cNvGrpSpPr/>
          <p:nvPr/>
        </p:nvGrpSpPr>
        <p:grpSpPr>
          <a:xfrm>
            <a:off x="5825936" y="4301851"/>
            <a:ext cx="0" cy="370057"/>
            <a:chOff x="1763688" y="3356992"/>
            <a:chExt cx="0" cy="361456"/>
          </a:xfrm>
        </p:grpSpPr>
        <p:cxnSp>
          <p:nvCxnSpPr>
            <p:cNvPr id="24" name="직선 화살표 연결선 37"/>
            <p:cNvCxnSpPr/>
            <p:nvPr/>
          </p:nvCxnSpPr>
          <p:spPr>
            <a:xfrm>
              <a:off x="1763688" y="3521986"/>
              <a:ext cx="0" cy="196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37"/>
            <p:cNvCxnSpPr/>
            <p:nvPr/>
          </p:nvCxnSpPr>
          <p:spPr>
            <a:xfrm flipV="1">
              <a:off x="1763688" y="3356992"/>
              <a:ext cx="0" cy="2272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35535" y="1412776"/>
            <a:ext cx="284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User-provided Input</a:t>
            </a:r>
            <a:endParaRPr lang="en-US" sz="1600" b="1" dirty="0"/>
          </a:p>
        </p:txBody>
      </p:sp>
      <p:sp>
        <p:nvSpPr>
          <p:cNvPr id="23" name="직사각형 31"/>
          <p:cNvSpPr/>
          <p:nvPr/>
        </p:nvSpPr>
        <p:spPr>
          <a:xfrm>
            <a:off x="1737326" y="3243944"/>
            <a:ext cx="2487099" cy="10490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직사각형 16"/>
          <p:cNvSpPr/>
          <p:nvPr/>
        </p:nvSpPr>
        <p:spPr>
          <a:xfrm>
            <a:off x="1824748" y="3290269"/>
            <a:ext cx="2307195" cy="6045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</a:t>
            </a:r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PU</a:t>
            </a:r>
          </a:p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1824748" y="3938095"/>
            <a:ext cx="2307195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CPU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12/19</a:t>
            </a:r>
          </a:p>
        </p:txBody>
      </p:sp>
      <p:sp>
        <p:nvSpPr>
          <p:cNvPr id="46" name="TextBox 17"/>
          <p:cNvSpPr txBox="1"/>
          <p:nvPr/>
        </p:nvSpPr>
        <p:spPr>
          <a:xfrm>
            <a:off x="1631002" y="2950023"/>
            <a:ext cx="5842944" cy="433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alibri" panose="020F0502020204030204" pitchFamily="34" charset="0"/>
              </a:rPr>
              <a:t>CGCE Execution Unit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Example: Original Code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use only one device</a:t>
            </a:r>
            <a:endParaRPr lang="en-US" altLang="ko-KR" sz="24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Syrk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(C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, A,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, alpha, beta);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13/19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Example: Transformed Code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create </a:t>
            </a:r>
            <a:r>
              <a:rPr lang="en-US" altLang="ko-KR" sz="2400" dirty="0" err="1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with CPU and GPU kernels</a:t>
            </a:r>
            <a:endParaRPr lang="en-US" altLang="ko-KR" sz="2400" b="1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CGCE = new CGCE(Syrk.js, Syrk.cl);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set the kernel parameter to profile</a:t>
            </a:r>
            <a:endParaRPr lang="en-US" altLang="ko-KR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CGCE.setKernelParam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set work group size for WebCL execution</a:t>
            </a:r>
            <a:endParaRPr lang="en-US" altLang="ko-KR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CGCE.setWorkGroup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([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], [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/2,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/2]);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pass the </a:t>
            </a:r>
            <a:r>
              <a:rPr lang="en-US" altLang="ko-KR" sz="2400" dirty="0" err="1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of the kernel</a:t>
            </a:r>
            <a:endParaRPr lang="en-US" altLang="ko-KR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4: CGCE.arg(C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, A,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, alpha, beta);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launch the execution of the kernel</a:t>
            </a:r>
            <a:endParaRPr lang="en-US" altLang="ko-KR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5: 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CGCE.run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14/19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</a:t>
            </a:r>
            <a:r>
              <a:rPr lang="en-US" altLang="ko-KR" dirty="0" err="1" smtClean="0"/>
              <a:t>Methonology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CPU: Intel i5-2500 @ 3.3GHz</a:t>
            </a:r>
          </a:p>
          <a:p>
            <a:r>
              <a:rPr lang="en-US" altLang="ko-KR" dirty="0" smtClean="0"/>
              <a:t>GPU: </a:t>
            </a:r>
            <a:r>
              <a:rPr lang="en-US" altLang="ko-KR" dirty="0" err="1" smtClean="0"/>
              <a:t>Nvidia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GeForce</a:t>
            </a:r>
            <a:r>
              <a:rPr lang="en-US" altLang="ko-KR" dirty="0" smtClean="0"/>
              <a:t> GT 530 with OpenCL 1.1 CUDA 4.2.1</a:t>
            </a:r>
          </a:p>
          <a:p>
            <a:r>
              <a:rPr lang="en-US" altLang="ko-KR" dirty="0" smtClean="0"/>
              <a:t>WebCL extension of 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  (revision 152423)</a:t>
            </a:r>
          </a:p>
          <a:p>
            <a:r>
              <a:rPr lang="en-US" altLang="ko-KR" dirty="0" smtClean="0"/>
              <a:t>2 </a:t>
            </a:r>
            <a:r>
              <a:rPr lang="en-US" altLang="ko-KR" dirty="0" err="1" smtClean="0"/>
              <a:t>PolyBench</a:t>
            </a:r>
            <a:r>
              <a:rPr lang="en-US" altLang="ko-KR" dirty="0" smtClean="0"/>
              <a:t> benchmarks (</a:t>
            </a:r>
            <a:r>
              <a:rPr lang="en-US" altLang="ko-KR" dirty="0" err="1" smtClean="0"/>
              <a:t>Syrk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Gramschmidt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15/19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Results: </a:t>
            </a:r>
            <a:r>
              <a:rPr lang="en-US" altLang="ko-KR" dirty="0" err="1" smtClean="0"/>
              <a:t>Gramschmidt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16/19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(3)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Selection of best-performing device depends on:</a:t>
            </a:r>
          </a:p>
          <a:p>
            <a:r>
              <a:rPr lang="en-US" altLang="ko-KR" sz="2800" dirty="0" smtClean="0"/>
              <a:t>Workloads (e.g., work size)</a:t>
            </a:r>
          </a:p>
          <a:p>
            <a:r>
              <a:rPr lang="en-US" altLang="ko-KR" sz="2800" dirty="0" smtClean="0"/>
              <a:t>Relative execution efficiency</a:t>
            </a:r>
          </a:p>
          <a:p>
            <a:r>
              <a:rPr lang="en-US" altLang="ko-KR" sz="2800" dirty="0" smtClean="0"/>
              <a:t>Execution environment (e.g., core scaling, virtualization)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4/19</a:t>
            </a: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xmlns="" val="3314841318"/>
              </p:ext>
            </p:extLst>
          </p:nvPr>
        </p:nvGraphicFramePr>
        <p:xfrm>
          <a:off x="1943708" y="3717032"/>
          <a:ext cx="5256584" cy="3056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Results: </a:t>
            </a:r>
            <a:r>
              <a:rPr lang="en-US" altLang="ko-KR" dirty="0" err="1" smtClean="0"/>
              <a:t>Gramschmidt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직사각형 3"/>
          <p:cNvSpPr/>
          <p:nvPr/>
        </p:nvSpPr>
        <p:spPr>
          <a:xfrm>
            <a:off x="1187624" y="3717032"/>
            <a:ext cx="4176464" cy="18722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3068960"/>
            <a:ext cx="42707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00"/>
                </a:solidFill>
              </a:rPr>
              <a:t>CPU-only is faster than GPU-only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16/19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Results: </a:t>
            </a:r>
            <a:r>
              <a:rPr lang="en-US" altLang="ko-KR" dirty="0" err="1" smtClean="0"/>
              <a:t>Syrk</a:t>
            </a:r>
            <a:endParaRPr lang="ko-KR" altLang="en-US" dirty="0"/>
          </a:p>
        </p:txBody>
      </p:sp>
      <p:graphicFrame>
        <p:nvGraphicFramePr>
          <p:cNvPr id="5" name="차트 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17/19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Results: </a:t>
            </a:r>
            <a:r>
              <a:rPr lang="en-US" altLang="ko-KR" dirty="0" err="1" smtClean="0"/>
              <a:t>Syrk</a:t>
            </a:r>
            <a:endParaRPr lang="ko-KR" altLang="en-US" dirty="0"/>
          </a:p>
        </p:txBody>
      </p:sp>
      <p:graphicFrame>
        <p:nvGraphicFramePr>
          <p:cNvPr id="5" name="차트 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600" y="4149080"/>
            <a:ext cx="1296144" cy="14401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17/19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 for multi-kernel applications</a:t>
            </a:r>
          </a:p>
          <a:p>
            <a:r>
              <a:rPr lang="en-US" altLang="ko-KR" dirty="0" smtClean="0"/>
              <a:t>Support </a:t>
            </a:r>
            <a:r>
              <a:rPr lang="en-US" altLang="ko-KR" dirty="0" smtClean="0"/>
              <a:t>for 2+ versions of the </a:t>
            </a:r>
            <a:r>
              <a:rPr lang="en-US" altLang="ko-KR" dirty="0" smtClean="0"/>
              <a:t>kernel</a:t>
            </a:r>
          </a:p>
          <a:p>
            <a:r>
              <a:rPr lang="en-US" altLang="ko-KR" dirty="0" smtClean="0"/>
              <a:t>More sophisticated prediction algorithms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18/19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propose a JavaScript runtime framework for </a:t>
            </a:r>
            <a:r>
              <a:rPr lang="en-US" altLang="ko-KR" dirty="0" smtClean="0"/>
              <a:t>selecting best performing device for a kernel.</a:t>
            </a:r>
          </a:p>
          <a:p>
            <a:pPr lvl="1"/>
            <a:r>
              <a:rPr lang="en-US" altLang="ko-KR" dirty="0" smtClean="0"/>
              <a:t>Achieves performance comparable to best performing device</a:t>
            </a:r>
          </a:p>
          <a:p>
            <a:pPr lvl="1"/>
            <a:r>
              <a:rPr lang="en-US" altLang="ko-KR" dirty="0" smtClean="0"/>
              <a:t>Minimizes computational wastes</a:t>
            </a:r>
          </a:p>
          <a:p>
            <a:pPr lvl="1"/>
            <a:r>
              <a:rPr lang="en-US" altLang="ko-KR" dirty="0" smtClean="0"/>
              <a:t>Does not require offline training runs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19/19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Backup slides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/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/>
              <a:t>E</a:t>
            </a:r>
            <a:r>
              <a:rPr lang="en-US" altLang="ko-KR" dirty="0" smtClean="0"/>
              <a:t>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 Conclusion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Increase of compute-intensive web applications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2/24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600201"/>
            <a:ext cx="8229600" cy="303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Media-rich applications</a:t>
            </a:r>
          </a:p>
          <a:p>
            <a:pPr lvl="1"/>
            <a:r>
              <a:rPr lang="en-US" sz="2400" dirty="0" smtClean="0"/>
              <a:t>Image</a:t>
            </a:r>
            <a:r>
              <a:rPr lang="en-US" sz="2400" dirty="0"/>
              <a:t>, video, </a:t>
            </a:r>
            <a:r>
              <a:rPr lang="en-US" sz="2400" dirty="0" smtClean="0"/>
              <a:t>audio and browser-based 3d game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smtClean="0"/>
              <a:t>Mobile </a:t>
            </a:r>
            <a:r>
              <a:rPr lang="en-US" sz="2800" dirty="0" err="1" smtClean="0"/>
              <a:t>MPSoCs</a:t>
            </a:r>
            <a:r>
              <a:rPr lang="en-US" sz="2800" dirty="0" smtClean="0"/>
              <a:t> </a:t>
            </a:r>
            <a:endParaRPr lang="en-US" sz="2400" i="1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05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(3)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Selection of best-performing device depends on:</a:t>
            </a:r>
          </a:p>
          <a:p>
            <a:r>
              <a:rPr lang="en-US" altLang="ko-KR" sz="2800" dirty="0" smtClean="0"/>
              <a:t>Workloads (e.g., work size)</a:t>
            </a:r>
          </a:p>
          <a:p>
            <a:r>
              <a:rPr lang="en-US" altLang="ko-KR" sz="2800" dirty="0" smtClean="0"/>
              <a:t>Relative execution efficiency</a:t>
            </a:r>
          </a:p>
          <a:p>
            <a:r>
              <a:rPr lang="en-US" altLang="ko-KR" sz="2800" dirty="0" smtClean="0"/>
              <a:t>Execution environment (e.g., core scaling, virtualization)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4/19</a:t>
            </a: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xmlns="" val="3314841318"/>
              </p:ext>
            </p:extLst>
          </p:nvPr>
        </p:nvGraphicFramePr>
        <p:xfrm>
          <a:off x="1943708" y="3717032"/>
          <a:ext cx="5256584" cy="3056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5076056" y="5229200"/>
            <a:ext cx="288032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5508104" y="5301240"/>
            <a:ext cx="288000" cy="2880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Existing approaches to parallelize JavaScript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2/24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600200"/>
            <a:ext cx="8363272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Supports parallelization primitives for JS</a:t>
            </a:r>
          </a:p>
          <a:p>
            <a:pPr lvl="1"/>
            <a:r>
              <a:rPr lang="en-US" sz="2400" dirty="0" smtClean="0"/>
              <a:t>Enable GPU: WebCL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RiverTrail</a:t>
            </a:r>
            <a:r>
              <a:rPr lang="en-US" sz="2400" dirty="0" smtClean="0"/>
              <a:t>, </a:t>
            </a:r>
            <a:r>
              <a:rPr lang="en-US" sz="2400" dirty="0" err="1" smtClean="0"/>
              <a:t>ParallelJS</a:t>
            </a:r>
            <a:endParaRPr lang="en-US" sz="2400" dirty="0" smtClean="0"/>
          </a:p>
          <a:p>
            <a:pPr lvl="1"/>
            <a:r>
              <a:rPr lang="en-US" sz="2400" dirty="0" smtClean="0"/>
              <a:t>Enable Multi-core CPU: Web Worker</a:t>
            </a:r>
          </a:p>
          <a:p>
            <a:pPr lvl="1"/>
            <a:r>
              <a:rPr lang="en-US" sz="2400" dirty="0" smtClean="0"/>
              <a:t>More aggressive style: </a:t>
            </a:r>
            <a:r>
              <a:rPr lang="en-US" sz="2400" dirty="0" err="1" smtClean="0"/>
              <a:t>ParaScript</a:t>
            </a:r>
            <a:r>
              <a:rPr lang="en-US" sz="2400" dirty="0" smtClean="0"/>
              <a:t>, </a:t>
            </a:r>
            <a:r>
              <a:rPr lang="en-US" sz="2400" dirty="0" err="1" smtClean="0"/>
              <a:t>TigerQuoll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smtClean="0"/>
              <a:t>Optimization framework with multi-threading</a:t>
            </a:r>
            <a:endParaRPr lang="en-US" sz="2800" i="1" dirty="0" smtClean="0">
              <a:solidFill>
                <a:srgbClr val="FFFF00"/>
              </a:solidFill>
            </a:endParaRPr>
          </a:p>
          <a:p>
            <a:pPr lvl="1"/>
            <a:r>
              <a:rPr lang="en-US" sz="2400" dirty="0" smtClean="0"/>
              <a:t>Work-Sharing: </a:t>
            </a:r>
            <a:r>
              <a:rPr lang="en-US" sz="2400" dirty="0" err="1" smtClean="0"/>
              <a:t>Qilin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Selection: CGO</a:t>
            </a:r>
            <a:endParaRPr lang="en-US" dirty="0"/>
          </a:p>
          <a:p>
            <a:pPr lvl="1"/>
            <a:r>
              <a:rPr lang="en-US" sz="2400" dirty="0" smtClean="0"/>
              <a:t>Execute-all: N-Way, </a:t>
            </a:r>
            <a:r>
              <a:rPr lang="en-US" sz="2400" dirty="0" err="1" smtClean="0"/>
              <a:t>PetaBricks</a:t>
            </a: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3933056"/>
            <a:ext cx="7715200" cy="18722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6642" y="5889241"/>
            <a:ext cx="2397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 for JavaScript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6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web workers are used to manage each device</a:t>
            </a:r>
          </a:p>
          <a:p>
            <a:r>
              <a:rPr lang="en-US" altLang="ko-KR" dirty="0" smtClean="0"/>
              <a:t>Both sequential JavaScript (CPU) and parallel WebCL (GPU) are raced</a:t>
            </a:r>
          </a:p>
          <a:p>
            <a:r>
              <a:rPr lang="en-US" altLang="ko-KR" dirty="0" smtClean="0"/>
              <a:t>The output from the faster device is taken</a:t>
            </a:r>
          </a:p>
          <a:p>
            <a:r>
              <a:rPr lang="en-US" altLang="ko-KR" dirty="0" smtClean="0"/>
              <a:t>The kernel of slower device is killed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Gramschmidt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8/19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710000" y="3933056"/>
            <a:ext cx="0" cy="288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6" y="3327375"/>
            <a:ext cx="34161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FF00"/>
                </a:solidFill>
              </a:rPr>
              <a:t>Communication overhead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System Structure</a:t>
            </a:r>
            <a:endParaRPr lang="ko-KR" altLang="en-US" dirty="0"/>
          </a:p>
        </p:txBody>
      </p:sp>
      <p:grpSp>
        <p:nvGrpSpPr>
          <p:cNvPr id="3" name="그룹 45"/>
          <p:cNvGrpSpPr/>
          <p:nvPr/>
        </p:nvGrpSpPr>
        <p:grpSpPr>
          <a:xfrm>
            <a:off x="570384" y="1412776"/>
            <a:ext cx="8003232" cy="5256584"/>
            <a:chOff x="2555776" y="1412776"/>
            <a:chExt cx="3846618" cy="44815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676905" y="2504306"/>
              <a:ext cx="3591030" cy="2990850"/>
            </a:xfrm>
            <a:prstGeom prst="roundRect">
              <a:avLst>
                <a:gd name="adj" fmla="val 8504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2555776" y="1700740"/>
              <a:ext cx="1282206" cy="561977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 kernel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(Sequential)</a:t>
              </a: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3837982" y="1700808"/>
              <a:ext cx="1282206" cy="562418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Kernel Parameter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(Input Size)</a:t>
              </a: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5120188" y="1695316"/>
              <a:ext cx="1282206" cy="573314"/>
            </a:xfrm>
            <a:prstGeom prst="parallelogram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GPU kernel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(WebCL)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5" idx="4"/>
            </p:cNvCxnSpPr>
            <p:nvPr/>
          </p:nvCxnSpPr>
          <p:spPr>
            <a:xfrm>
              <a:off x="3196879" y="2262717"/>
              <a:ext cx="0" cy="2301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49520" y="2454796"/>
              <a:ext cx="324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alibri" panose="020F0502020204030204" pitchFamily="34" charset="0"/>
                </a:rPr>
                <a:t>Runtime System</a:t>
              </a:r>
              <a:endParaRPr lang="ko-KR" alt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3093" y="3489547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signal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09560" y="5519514"/>
              <a:ext cx="2896244" cy="374848"/>
              <a:chOff x="3233440" y="5135984"/>
              <a:chExt cx="2896244" cy="3748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rot="-5400000">
                <a:off x="3406310" y="5107130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rot="-5400000">
                <a:off x="4613484" y="5101615"/>
                <a:ext cx="0" cy="345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795088" y="5135984"/>
                <a:ext cx="1334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Control (kill)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79180" y="5141500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Data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2" name="직선 화살표 연결선 11"/>
            <p:cNvCxnSpPr/>
            <p:nvPr/>
          </p:nvCxnSpPr>
          <p:spPr>
            <a:xfrm>
              <a:off x="4434161" y="2262718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657832" y="2268630"/>
              <a:ext cx="0" cy="230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그룹 22"/>
            <p:cNvGrpSpPr/>
            <p:nvPr/>
          </p:nvGrpSpPr>
          <p:grpSpPr>
            <a:xfrm>
              <a:off x="2885911" y="2745606"/>
              <a:ext cx="3160142" cy="1284982"/>
              <a:chOff x="2952207" y="2373060"/>
              <a:chExt cx="3160142" cy="1433912"/>
            </a:xfrm>
          </p:grpSpPr>
          <p:sp>
            <p:nvSpPr>
              <p:cNvPr id="39" name="모서리가 둥근 직사각형 12"/>
              <p:cNvSpPr/>
              <p:nvPr/>
            </p:nvSpPr>
            <p:spPr>
              <a:xfrm>
                <a:off x="2952207" y="2373060"/>
                <a:ext cx="3160142" cy="1433912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직사각형 16"/>
              <p:cNvSpPr/>
              <p:nvPr/>
            </p:nvSpPr>
            <p:spPr>
              <a:xfrm>
                <a:off x="4768011" y="2679048"/>
                <a:ext cx="1108914" cy="57514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Worker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768011" y="3295376"/>
                <a:ext cx="1108914" cy="2890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GPU kernel</a:t>
                </a:r>
                <a:endParaRPr lang="ko-KR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8" name="TextBox 17"/>
            <p:cNvSpPr txBox="1"/>
            <p:nvPr/>
          </p:nvSpPr>
          <p:spPr>
            <a:xfrm>
              <a:off x="3065544" y="2723381"/>
              <a:ext cx="28083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anose="020F0502020204030204" pitchFamily="34" charset="0"/>
                </a:rPr>
                <a:t>CGCE Execution Unit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9697" y="298031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3828040" y="3880222"/>
              <a:ext cx="0" cy="2837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5418566" y="3865532"/>
              <a:ext cx="0" cy="2984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2"/>
            <p:cNvGrpSpPr/>
            <p:nvPr/>
          </p:nvGrpSpPr>
          <p:grpSpPr>
            <a:xfrm>
              <a:off x="2885911" y="4163936"/>
              <a:ext cx="3160142" cy="1242319"/>
              <a:chOff x="2952207" y="3807989"/>
              <a:chExt cx="3160142" cy="1278596"/>
            </a:xfrm>
          </p:grpSpPr>
          <p:grpSp>
            <p:nvGrpSpPr>
              <p:cNvPr id="18" name="Group 1"/>
              <p:cNvGrpSpPr/>
              <p:nvPr/>
            </p:nvGrpSpPr>
            <p:grpSpPr>
              <a:xfrm>
                <a:off x="2952207" y="3807989"/>
                <a:ext cx="3160142" cy="1278596"/>
                <a:chOff x="2952207" y="4023889"/>
                <a:chExt cx="3160142" cy="1278596"/>
              </a:xfrm>
            </p:grpSpPr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2952207" y="4042528"/>
                  <a:ext cx="3160142" cy="1259957"/>
                </a:xfrm>
                <a:prstGeom prst="roundRect">
                  <a:avLst>
                    <a:gd name="adj" fmla="val 8504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729669" y="4023889"/>
                  <a:ext cx="1631426" cy="35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atin typeface="Calibri" panose="020F0502020204030204" pitchFamily="34" charset="0"/>
                    </a:rPr>
                    <a:t>Runtime Management System</a:t>
                  </a:r>
                </a:p>
              </p:txBody>
            </p:sp>
            <p:sp>
              <p:nvSpPr>
                <p:cNvPr id="34" name="직사각형 26"/>
                <p:cNvSpPr/>
                <p:nvPr/>
              </p:nvSpPr>
              <p:spPr>
                <a:xfrm>
                  <a:off x="3093464" y="4875390"/>
                  <a:ext cx="2875535" cy="3267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Online Profiler</a:t>
                  </a:r>
                </a:p>
              </p:txBody>
            </p:sp>
          </p:grpSp>
          <p:sp>
            <p:nvSpPr>
              <p:cNvPr id="29" name="직사각형 15"/>
              <p:cNvSpPr/>
              <p:nvPr/>
            </p:nvSpPr>
            <p:spPr>
              <a:xfrm>
                <a:off x="3093696" y="4163424"/>
                <a:ext cx="932204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직사각형 15"/>
              <p:cNvSpPr/>
              <p:nvPr/>
            </p:nvSpPr>
            <p:spPr>
              <a:xfrm>
                <a:off x="5035550" y="4163424"/>
                <a:ext cx="931168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PU-only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직사각형 15"/>
              <p:cNvSpPr/>
              <p:nvPr/>
            </p:nvSpPr>
            <p:spPr>
              <a:xfrm>
                <a:off x="4076700" y="4163424"/>
                <a:ext cx="914400" cy="4457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CGCE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Executor</a:t>
                </a:r>
                <a:endParaRPr lang="ko-KR" altLang="en-US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3497591" y="3875904"/>
              <a:ext cx="1" cy="315498"/>
              <a:chOff x="1763688" y="3356992"/>
              <a:chExt cx="1" cy="361456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1763689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8"/>
            <p:cNvGrpSpPr/>
            <p:nvPr/>
          </p:nvGrpSpPr>
          <p:grpSpPr>
            <a:xfrm>
              <a:off x="5081768" y="3875904"/>
              <a:ext cx="0" cy="315498"/>
              <a:chOff x="1763688" y="3356992"/>
              <a:chExt cx="0" cy="361456"/>
            </a:xfrm>
          </p:grpSpPr>
          <p:cxnSp>
            <p:nvCxnSpPr>
              <p:cNvPr id="24" name="직선 화살표 연결선 37"/>
              <p:cNvCxnSpPr/>
              <p:nvPr/>
            </p:nvCxnSpPr>
            <p:spPr>
              <a:xfrm>
                <a:off x="1763688" y="3521986"/>
                <a:ext cx="0" cy="196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37"/>
              <p:cNvCxnSpPr/>
              <p:nvPr/>
            </p:nvCxnSpPr>
            <p:spPr>
              <a:xfrm flipV="1">
                <a:off x="1763688" y="3356992"/>
                <a:ext cx="0" cy="22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740609" y="1412776"/>
              <a:ext cx="1368152" cy="28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User-provided Input</a:t>
              </a:r>
              <a:endParaRPr lang="en-US" sz="1600" b="1" dirty="0"/>
            </a:p>
          </p:txBody>
        </p:sp>
        <p:sp>
          <p:nvSpPr>
            <p:cNvPr id="21" name="직사각형 16"/>
            <p:cNvSpPr/>
            <p:nvPr/>
          </p:nvSpPr>
          <p:spPr>
            <a:xfrm>
              <a:off x="3158665" y="3013463"/>
              <a:ext cx="1108914" cy="51541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PU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Worker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>
              <a:off x="3158665" y="3565778"/>
              <a:ext cx="1108914" cy="2590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 kernel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직사각형 31"/>
            <p:cNvSpPr/>
            <p:nvPr/>
          </p:nvSpPr>
          <p:spPr>
            <a:xfrm>
              <a:off x="3116647" y="2973968"/>
              <a:ext cx="1195382" cy="8943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System Structure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22404" y="2693064"/>
            <a:ext cx="7471458" cy="3508056"/>
          </a:xfrm>
          <a:prstGeom prst="roundRect">
            <a:avLst>
              <a:gd name="adj" fmla="val 850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평행 사변형 4"/>
          <p:cNvSpPr/>
          <p:nvPr/>
        </p:nvSpPr>
        <p:spPr>
          <a:xfrm>
            <a:off x="570384" y="1750537"/>
            <a:ext cx="2667744" cy="659159"/>
          </a:xfrm>
          <a:prstGeom prst="parallelogram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CPU kernel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(Sequential)</a:t>
            </a:r>
          </a:p>
        </p:txBody>
      </p:sp>
      <p:sp>
        <p:nvSpPr>
          <p:cNvPr id="6" name="평행 사변형 5"/>
          <p:cNvSpPr/>
          <p:nvPr/>
        </p:nvSpPr>
        <p:spPr>
          <a:xfrm>
            <a:off x="3238128" y="1750617"/>
            <a:ext cx="2667744" cy="659677"/>
          </a:xfrm>
          <a:prstGeom prst="parallelogram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Kernel Parameter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(Input Size)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5905872" y="1744175"/>
            <a:ext cx="2667744" cy="672457"/>
          </a:xfrm>
          <a:prstGeom prst="parallelogram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 kernel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(WebCL)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직선 화살표 연결선 7"/>
          <p:cNvCxnSpPr>
            <a:stCxn id="5" idx="4"/>
          </p:cNvCxnSpPr>
          <p:nvPr/>
        </p:nvCxnSpPr>
        <p:spPr>
          <a:xfrm>
            <a:off x="1904256" y="2409697"/>
            <a:ext cx="0" cy="2699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1545" y="2634992"/>
            <a:ext cx="6741858" cy="4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alibri" panose="020F0502020204030204" pitchFamily="34" charset="0"/>
              </a:rPr>
              <a:t>Runtime System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930640" y="6229690"/>
            <a:ext cx="6025894" cy="439670"/>
            <a:chOff x="3233440" y="5135984"/>
            <a:chExt cx="2896244" cy="374848"/>
          </a:xfrm>
        </p:grpSpPr>
        <p:cxnSp>
          <p:nvCxnSpPr>
            <p:cNvPr id="42" name="직선 화살표 연결선 41"/>
            <p:cNvCxnSpPr/>
            <p:nvPr/>
          </p:nvCxnSpPr>
          <p:spPr>
            <a:xfrm rot="-5400000">
              <a:off x="3406310" y="5107130"/>
              <a:ext cx="0" cy="3457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rot="-5400000">
              <a:off x="4613484" y="5101615"/>
              <a:ext cx="0" cy="34574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795088" y="5135984"/>
              <a:ext cx="133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Control (kill)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79180" y="5141500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anose="020F0502020204030204" pitchFamily="34" charset="0"/>
                </a:rPr>
                <a:t>Data</a:t>
              </a:r>
              <a:endParaRPr lang="ko-KR" altLang="en-US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4478532" y="2409698"/>
            <a:ext cx="0" cy="269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024488" y="2416632"/>
            <a:ext cx="0" cy="269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모서리가 둥근 직사각형 12"/>
          <p:cNvSpPr/>
          <p:nvPr/>
        </p:nvSpPr>
        <p:spPr>
          <a:xfrm>
            <a:off x="1257259" y="2976091"/>
            <a:ext cx="6574957" cy="1507193"/>
          </a:xfrm>
          <a:prstGeom prst="roundRect">
            <a:avLst>
              <a:gd name="adj" fmla="val 8504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47779" y="3251392"/>
            <a:ext cx="2487099" cy="10490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직사각형 16"/>
          <p:cNvSpPr/>
          <p:nvPr/>
        </p:nvSpPr>
        <p:spPr>
          <a:xfrm>
            <a:off x="5035201" y="3297717"/>
            <a:ext cx="2307194" cy="6045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GPU</a:t>
            </a:r>
          </a:p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35201" y="3945543"/>
            <a:ext cx="2307194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TextBox 17"/>
          <p:cNvSpPr txBox="1"/>
          <p:nvPr/>
        </p:nvSpPr>
        <p:spPr>
          <a:xfrm>
            <a:off x="1631002" y="2950023"/>
            <a:ext cx="58429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CGCE Execution Unit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217443" y="4306916"/>
            <a:ext cx="0" cy="332779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526674" y="4289686"/>
            <a:ext cx="0" cy="350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2"/>
          <p:cNvGrpSpPr/>
          <p:nvPr/>
        </p:nvGrpSpPr>
        <p:grpSpPr>
          <a:xfrm>
            <a:off x="1257259" y="4639692"/>
            <a:ext cx="6574957" cy="1457152"/>
            <a:chOff x="2952207" y="3807989"/>
            <a:chExt cx="3160142" cy="1278596"/>
          </a:xfrm>
        </p:grpSpPr>
        <p:grpSp>
          <p:nvGrpSpPr>
            <p:cNvPr id="11" name="Group 1"/>
            <p:cNvGrpSpPr/>
            <p:nvPr/>
          </p:nvGrpSpPr>
          <p:grpSpPr>
            <a:xfrm>
              <a:off x="2952207" y="3807989"/>
              <a:ext cx="3160142" cy="1278596"/>
              <a:chOff x="2952207" y="4023889"/>
              <a:chExt cx="3160142" cy="127859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2952207" y="4042528"/>
                <a:ext cx="3160142" cy="1259957"/>
              </a:xfrm>
              <a:prstGeom prst="roundRect">
                <a:avLst>
                  <a:gd name="adj" fmla="val 8504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29669" y="4023889"/>
                <a:ext cx="1631426" cy="351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atin typeface="Calibri" panose="020F0502020204030204" pitchFamily="34" charset="0"/>
                  </a:rPr>
                  <a:t>Runtime Management System</a:t>
                </a:r>
              </a:p>
            </p:txBody>
          </p:sp>
          <p:sp>
            <p:nvSpPr>
              <p:cNvPr id="34" name="직사각형 26"/>
              <p:cNvSpPr/>
              <p:nvPr/>
            </p:nvSpPr>
            <p:spPr>
              <a:xfrm>
                <a:off x="3093464" y="4875390"/>
                <a:ext cx="2875535" cy="326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Online Profiler</a:t>
                </a:r>
              </a:p>
            </p:txBody>
          </p:sp>
        </p:grpSp>
        <p:sp>
          <p:nvSpPr>
            <p:cNvPr id="29" name="직사각형 15"/>
            <p:cNvSpPr/>
            <p:nvPr/>
          </p:nvSpPr>
          <p:spPr>
            <a:xfrm>
              <a:off x="3093696" y="4163424"/>
              <a:ext cx="932204" cy="4457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CPU-only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Executor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직사각형 15"/>
            <p:cNvSpPr/>
            <p:nvPr/>
          </p:nvSpPr>
          <p:spPr>
            <a:xfrm>
              <a:off x="5035550" y="4163424"/>
              <a:ext cx="931168" cy="4457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G</a:t>
              </a:r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PU-only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Executor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직사각형 15"/>
            <p:cNvSpPr/>
            <p:nvPr/>
          </p:nvSpPr>
          <p:spPr>
            <a:xfrm>
              <a:off x="4076700" y="4163424"/>
              <a:ext cx="914400" cy="445774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CGCE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Executor</a:t>
              </a:r>
              <a:endParaRPr lang="ko-KR" altLang="en-US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2529914" y="4301851"/>
            <a:ext cx="2" cy="370057"/>
            <a:chOff x="1763688" y="3356992"/>
            <a:chExt cx="1" cy="361456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1763689" y="3521986"/>
              <a:ext cx="0" cy="196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37"/>
            <p:cNvCxnSpPr/>
            <p:nvPr/>
          </p:nvCxnSpPr>
          <p:spPr>
            <a:xfrm flipV="1">
              <a:off x="1763688" y="3356992"/>
              <a:ext cx="0" cy="2272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48"/>
          <p:cNvGrpSpPr/>
          <p:nvPr/>
        </p:nvGrpSpPr>
        <p:grpSpPr>
          <a:xfrm>
            <a:off x="5825936" y="4301851"/>
            <a:ext cx="0" cy="370057"/>
            <a:chOff x="1763688" y="3356992"/>
            <a:chExt cx="0" cy="361456"/>
          </a:xfrm>
        </p:grpSpPr>
        <p:cxnSp>
          <p:nvCxnSpPr>
            <p:cNvPr id="24" name="직선 화살표 연결선 37"/>
            <p:cNvCxnSpPr/>
            <p:nvPr/>
          </p:nvCxnSpPr>
          <p:spPr>
            <a:xfrm>
              <a:off x="1763688" y="3521986"/>
              <a:ext cx="0" cy="196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37"/>
            <p:cNvCxnSpPr/>
            <p:nvPr/>
          </p:nvCxnSpPr>
          <p:spPr>
            <a:xfrm flipV="1">
              <a:off x="1763688" y="3356992"/>
              <a:ext cx="0" cy="2272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35535" y="1412776"/>
            <a:ext cx="284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User-provided Input</a:t>
            </a:r>
            <a:endParaRPr lang="en-US" sz="1600" b="1" dirty="0"/>
          </a:p>
        </p:txBody>
      </p:sp>
      <p:sp>
        <p:nvSpPr>
          <p:cNvPr id="23" name="직사각형 31"/>
          <p:cNvSpPr/>
          <p:nvPr/>
        </p:nvSpPr>
        <p:spPr>
          <a:xfrm>
            <a:off x="1737326" y="3243944"/>
            <a:ext cx="2487099" cy="10490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직사각형 16"/>
          <p:cNvSpPr/>
          <p:nvPr/>
        </p:nvSpPr>
        <p:spPr>
          <a:xfrm>
            <a:off x="1824748" y="3290269"/>
            <a:ext cx="2307195" cy="6045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PU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1824748" y="3938095"/>
            <a:ext cx="2307195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CPU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9/19</a:t>
            </a:r>
          </a:p>
        </p:txBody>
      </p:sp>
      <p:sp>
        <p:nvSpPr>
          <p:cNvPr id="46" name="TextBox 17"/>
          <p:cNvSpPr txBox="1"/>
          <p:nvPr/>
        </p:nvSpPr>
        <p:spPr>
          <a:xfrm>
            <a:off x="1631002" y="2950023"/>
            <a:ext cx="5842944" cy="433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alibri" panose="020F0502020204030204" pitchFamily="34" charset="0"/>
              </a:rPr>
              <a:t>CGCE Execution Unit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다이아몬드 11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6/19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9180" y="2891246"/>
            <a:ext cx="1375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GPU wins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다이아몬드 11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자유형 10"/>
          <p:cNvSpPr/>
          <p:nvPr/>
        </p:nvSpPr>
        <p:spPr>
          <a:xfrm>
            <a:off x="5617029" y="2891246"/>
            <a:ext cx="1802674" cy="2238103"/>
          </a:xfrm>
          <a:custGeom>
            <a:avLst/>
            <a:gdLst>
              <a:gd name="connsiteX0" fmla="*/ 0 w 1802674"/>
              <a:gd name="connsiteY0" fmla="*/ 731520 h 2238103"/>
              <a:gd name="connsiteX1" fmla="*/ 1802674 w 1802674"/>
              <a:gd name="connsiteY1" fmla="*/ 0 h 2238103"/>
              <a:gd name="connsiteX2" fmla="*/ 1802674 w 1802674"/>
              <a:gd name="connsiteY2" fmla="*/ 2229394 h 2238103"/>
              <a:gd name="connsiteX3" fmla="*/ 8708 w 1802674"/>
              <a:gd name="connsiteY3" fmla="*/ 2238103 h 2238103"/>
              <a:gd name="connsiteX4" fmla="*/ 0 w 1802674"/>
              <a:gd name="connsiteY4" fmla="*/ 731520 h 223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2238103">
                <a:moveTo>
                  <a:pt x="0" y="731520"/>
                </a:moveTo>
                <a:lnTo>
                  <a:pt x="1802674" y="0"/>
                </a:lnTo>
                <a:lnTo>
                  <a:pt x="1802674" y="2229394"/>
                </a:lnTo>
                <a:lnTo>
                  <a:pt x="8708" y="2238103"/>
                </a:lnTo>
                <a:cubicBezTo>
                  <a:pt x="5805" y="1735909"/>
                  <a:pt x="2903" y="1233714"/>
                  <a:pt x="0" y="731520"/>
                </a:cubicBezTo>
                <a:close/>
              </a:path>
            </a:pathLst>
          </a:custGeom>
          <a:solidFill>
            <a:srgbClr val="FF5B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0096" y="3678123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다이아몬드 6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617029" y="2891246"/>
            <a:ext cx="1802674" cy="2238103"/>
          </a:xfrm>
          <a:custGeom>
            <a:avLst/>
            <a:gdLst>
              <a:gd name="connsiteX0" fmla="*/ 0 w 1802674"/>
              <a:gd name="connsiteY0" fmla="*/ 731520 h 2238103"/>
              <a:gd name="connsiteX1" fmla="*/ 1802674 w 1802674"/>
              <a:gd name="connsiteY1" fmla="*/ 0 h 2238103"/>
              <a:gd name="connsiteX2" fmla="*/ 1802674 w 1802674"/>
              <a:gd name="connsiteY2" fmla="*/ 2229394 h 2238103"/>
              <a:gd name="connsiteX3" fmla="*/ 8708 w 1802674"/>
              <a:gd name="connsiteY3" fmla="*/ 2238103 h 2238103"/>
              <a:gd name="connsiteX4" fmla="*/ 0 w 1802674"/>
              <a:gd name="connsiteY4" fmla="*/ 731520 h 223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2238103">
                <a:moveTo>
                  <a:pt x="0" y="731520"/>
                </a:moveTo>
                <a:lnTo>
                  <a:pt x="1802674" y="0"/>
                </a:lnTo>
                <a:lnTo>
                  <a:pt x="1802674" y="2229394"/>
                </a:lnTo>
                <a:lnTo>
                  <a:pt x="8708" y="2238103"/>
                </a:lnTo>
                <a:cubicBezTo>
                  <a:pt x="5805" y="1735909"/>
                  <a:pt x="2903" y="1233714"/>
                  <a:pt x="0" y="731520"/>
                </a:cubicBezTo>
                <a:close/>
              </a:path>
            </a:pathLst>
          </a:custGeom>
          <a:solidFill>
            <a:srgbClr val="FF5B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0096" y="3678123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6/19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8964" y="3429000"/>
            <a:ext cx="13452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FF00"/>
                </a:solidFill>
              </a:rPr>
              <a:t>CPU wins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다이아몬드 5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617029" y="2891246"/>
            <a:ext cx="1802674" cy="2238103"/>
          </a:xfrm>
          <a:custGeom>
            <a:avLst/>
            <a:gdLst>
              <a:gd name="connsiteX0" fmla="*/ 0 w 1802674"/>
              <a:gd name="connsiteY0" fmla="*/ 731520 h 2238103"/>
              <a:gd name="connsiteX1" fmla="*/ 1802674 w 1802674"/>
              <a:gd name="connsiteY1" fmla="*/ 0 h 2238103"/>
              <a:gd name="connsiteX2" fmla="*/ 1802674 w 1802674"/>
              <a:gd name="connsiteY2" fmla="*/ 2229394 h 2238103"/>
              <a:gd name="connsiteX3" fmla="*/ 8708 w 1802674"/>
              <a:gd name="connsiteY3" fmla="*/ 2238103 h 2238103"/>
              <a:gd name="connsiteX4" fmla="*/ 0 w 1802674"/>
              <a:gd name="connsiteY4" fmla="*/ 731520 h 223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2238103">
                <a:moveTo>
                  <a:pt x="0" y="731520"/>
                </a:moveTo>
                <a:lnTo>
                  <a:pt x="1802674" y="0"/>
                </a:lnTo>
                <a:lnTo>
                  <a:pt x="1802674" y="2229394"/>
                </a:lnTo>
                <a:lnTo>
                  <a:pt x="8708" y="2238103"/>
                </a:lnTo>
                <a:cubicBezTo>
                  <a:pt x="5805" y="1735909"/>
                  <a:pt x="2903" y="1233714"/>
                  <a:pt x="0" y="731520"/>
                </a:cubicBezTo>
                <a:close/>
              </a:path>
            </a:pathLst>
          </a:custGeom>
          <a:solidFill>
            <a:srgbClr val="FF5B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6/19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0096" y="3678123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34861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altLang="ko-KR" dirty="0" smtClean="0"/>
              <a:t>Additional challenges for JavaScript on mobile clients</a:t>
            </a:r>
          </a:p>
          <a:p>
            <a:r>
              <a:rPr lang="en-US" altLang="ko-KR" dirty="0" smtClean="0"/>
              <a:t>JavaScript</a:t>
            </a:r>
          </a:p>
          <a:p>
            <a:pPr lvl="1"/>
            <a:r>
              <a:rPr lang="en-US" altLang="ko-KR" dirty="0" smtClean="0"/>
              <a:t>Features highly dynamic execution environment with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JIT, dynamic typing, asynchronous event handling, garbage collection, etc.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→ </a:t>
            </a:r>
            <a:r>
              <a:rPr lang="en-US" altLang="ko-KR" dirty="0" smtClean="0">
                <a:solidFill>
                  <a:srgbClr val="FFFF00"/>
                </a:solidFill>
              </a:rPr>
              <a:t>Make offline profiling less effective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R" dirty="0" smtClean="0"/>
              <a:t>Personalized mobile clients</a:t>
            </a:r>
          </a:p>
          <a:p>
            <a:pPr lvl="1"/>
            <a:r>
              <a:rPr lang="en-US" altLang="ko-KR" dirty="0" smtClean="0"/>
              <a:t>Should not compromise user experience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→ O</a:t>
            </a:r>
            <a:r>
              <a:rPr lang="en-US" altLang="ko-KR" dirty="0" smtClean="0">
                <a:solidFill>
                  <a:srgbClr val="FFFF00"/>
                </a:solidFill>
              </a:rPr>
              <a:t>verhead of device selection must be minimal</a:t>
            </a:r>
            <a:endParaRPr lang="en-US" altLang="ko-KR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자유형 7"/>
          <p:cNvSpPr/>
          <p:nvPr/>
        </p:nvSpPr>
        <p:spPr>
          <a:xfrm>
            <a:off x="2629989" y="4136571"/>
            <a:ext cx="1201782" cy="992778"/>
          </a:xfrm>
          <a:custGeom>
            <a:avLst/>
            <a:gdLst>
              <a:gd name="connsiteX0" fmla="*/ 0 w 1201782"/>
              <a:gd name="connsiteY0" fmla="*/ 52252 h 992778"/>
              <a:gd name="connsiteX1" fmla="*/ 1201782 w 1201782"/>
              <a:gd name="connsiteY1" fmla="*/ 0 h 992778"/>
              <a:gd name="connsiteX2" fmla="*/ 1201782 w 1201782"/>
              <a:gd name="connsiteY2" fmla="*/ 992778 h 992778"/>
              <a:gd name="connsiteX3" fmla="*/ 8708 w 1201782"/>
              <a:gd name="connsiteY3" fmla="*/ 992778 h 992778"/>
              <a:gd name="connsiteX4" fmla="*/ 0 w 1201782"/>
              <a:gd name="connsiteY4" fmla="*/ 52252 h 99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1782" h="992778">
                <a:moveTo>
                  <a:pt x="0" y="52252"/>
                </a:moveTo>
                <a:lnTo>
                  <a:pt x="1201782" y="0"/>
                </a:lnTo>
                <a:lnTo>
                  <a:pt x="1201782" y="992778"/>
                </a:lnTo>
                <a:lnTo>
                  <a:pt x="8708" y="992778"/>
                </a:lnTo>
                <a:cubicBezTo>
                  <a:pt x="5805" y="679269"/>
                  <a:pt x="2903" y="365761"/>
                  <a:pt x="0" y="5225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617029" y="2891246"/>
            <a:ext cx="1802674" cy="2238103"/>
          </a:xfrm>
          <a:custGeom>
            <a:avLst/>
            <a:gdLst>
              <a:gd name="connsiteX0" fmla="*/ 0 w 1802674"/>
              <a:gd name="connsiteY0" fmla="*/ 731520 h 2238103"/>
              <a:gd name="connsiteX1" fmla="*/ 1802674 w 1802674"/>
              <a:gd name="connsiteY1" fmla="*/ 0 h 2238103"/>
              <a:gd name="connsiteX2" fmla="*/ 1802674 w 1802674"/>
              <a:gd name="connsiteY2" fmla="*/ 2229394 h 2238103"/>
              <a:gd name="connsiteX3" fmla="*/ 8708 w 1802674"/>
              <a:gd name="connsiteY3" fmla="*/ 2238103 h 2238103"/>
              <a:gd name="connsiteX4" fmla="*/ 0 w 1802674"/>
              <a:gd name="connsiteY4" fmla="*/ 731520 h 223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2238103">
                <a:moveTo>
                  <a:pt x="0" y="731520"/>
                </a:moveTo>
                <a:lnTo>
                  <a:pt x="1802674" y="0"/>
                </a:lnTo>
                <a:lnTo>
                  <a:pt x="1802674" y="2229394"/>
                </a:lnTo>
                <a:lnTo>
                  <a:pt x="8708" y="2238103"/>
                </a:lnTo>
                <a:cubicBezTo>
                  <a:pt x="5805" y="1735909"/>
                  <a:pt x="2903" y="1233714"/>
                  <a:pt x="0" y="731520"/>
                </a:cubicBezTo>
                <a:close/>
              </a:path>
            </a:pathLst>
          </a:custGeom>
          <a:solidFill>
            <a:srgbClr val="FF5B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32315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CPU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다이아몬드 3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11/19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자유형 7"/>
          <p:cNvSpPr/>
          <p:nvPr/>
        </p:nvSpPr>
        <p:spPr>
          <a:xfrm>
            <a:off x="2629989" y="4136571"/>
            <a:ext cx="1201782" cy="992778"/>
          </a:xfrm>
          <a:custGeom>
            <a:avLst/>
            <a:gdLst>
              <a:gd name="connsiteX0" fmla="*/ 0 w 1201782"/>
              <a:gd name="connsiteY0" fmla="*/ 52252 h 992778"/>
              <a:gd name="connsiteX1" fmla="*/ 1201782 w 1201782"/>
              <a:gd name="connsiteY1" fmla="*/ 0 h 992778"/>
              <a:gd name="connsiteX2" fmla="*/ 1201782 w 1201782"/>
              <a:gd name="connsiteY2" fmla="*/ 992778 h 992778"/>
              <a:gd name="connsiteX3" fmla="*/ 8708 w 1201782"/>
              <a:gd name="connsiteY3" fmla="*/ 992778 h 992778"/>
              <a:gd name="connsiteX4" fmla="*/ 0 w 1201782"/>
              <a:gd name="connsiteY4" fmla="*/ 52252 h 99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1782" h="992778">
                <a:moveTo>
                  <a:pt x="0" y="52252"/>
                </a:moveTo>
                <a:lnTo>
                  <a:pt x="1201782" y="0"/>
                </a:lnTo>
                <a:lnTo>
                  <a:pt x="1201782" y="992778"/>
                </a:lnTo>
                <a:lnTo>
                  <a:pt x="8708" y="992778"/>
                </a:lnTo>
                <a:cubicBezTo>
                  <a:pt x="5805" y="679269"/>
                  <a:pt x="2903" y="365761"/>
                  <a:pt x="0" y="5225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617029" y="2891246"/>
            <a:ext cx="1802674" cy="2238103"/>
          </a:xfrm>
          <a:custGeom>
            <a:avLst/>
            <a:gdLst>
              <a:gd name="connsiteX0" fmla="*/ 0 w 1802674"/>
              <a:gd name="connsiteY0" fmla="*/ 731520 h 2238103"/>
              <a:gd name="connsiteX1" fmla="*/ 1802674 w 1802674"/>
              <a:gd name="connsiteY1" fmla="*/ 0 h 2238103"/>
              <a:gd name="connsiteX2" fmla="*/ 1802674 w 1802674"/>
              <a:gd name="connsiteY2" fmla="*/ 2229394 h 2238103"/>
              <a:gd name="connsiteX3" fmla="*/ 8708 w 1802674"/>
              <a:gd name="connsiteY3" fmla="*/ 2238103 h 2238103"/>
              <a:gd name="connsiteX4" fmla="*/ 0 w 1802674"/>
              <a:gd name="connsiteY4" fmla="*/ 731520 h 223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2238103">
                <a:moveTo>
                  <a:pt x="0" y="731520"/>
                </a:moveTo>
                <a:lnTo>
                  <a:pt x="1802674" y="0"/>
                </a:lnTo>
                <a:lnTo>
                  <a:pt x="1802674" y="2229394"/>
                </a:lnTo>
                <a:lnTo>
                  <a:pt x="8708" y="2238103"/>
                </a:lnTo>
                <a:cubicBezTo>
                  <a:pt x="5805" y="1735909"/>
                  <a:pt x="2903" y="1233714"/>
                  <a:pt x="0" y="731520"/>
                </a:cubicBezTo>
                <a:close/>
              </a:path>
            </a:pathLst>
          </a:custGeom>
          <a:solidFill>
            <a:srgbClr val="FF5B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32315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CPU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9" name="자유형 18"/>
          <p:cNvSpPr/>
          <p:nvPr/>
        </p:nvSpPr>
        <p:spPr>
          <a:xfrm>
            <a:off x="3831771" y="3622766"/>
            <a:ext cx="1793966" cy="1489165"/>
          </a:xfrm>
          <a:custGeom>
            <a:avLst/>
            <a:gdLst>
              <a:gd name="connsiteX0" fmla="*/ 0 w 1793966"/>
              <a:gd name="connsiteY0" fmla="*/ 513805 h 1489165"/>
              <a:gd name="connsiteX1" fmla="*/ 1793966 w 1793966"/>
              <a:gd name="connsiteY1" fmla="*/ 0 h 1489165"/>
              <a:gd name="connsiteX2" fmla="*/ 1785258 w 1793966"/>
              <a:gd name="connsiteY2" fmla="*/ 1489165 h 1489165"/>
              <a:gd name="connsiteX3" fmla="*/ 8709 w 1793966"/>
              <a:gd name="connsiteY3" fmla="*/ 1489165 h 1489165"/>
              <a:gd name="connsiteX4" fmla="*/ 0 w 1793966"/>
              <a:gd name="connsiteY4" fmla="*/ 513805 h 148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966" h="1489165">
                <a:moveTo>
                  <a:pt x="0" y="513805"/>
                </a:moveTo>
                <a:lnTo>
                  <a:pt x="1793966" y="0"/>
                </a:lnTo>
                <a:cubicBezTo>
                  <a:pt x="1791063" y="496388"/>
                  <a:pt x="1788161" y="992777"/>
                  <a:pt x="1785258" y="1489165"/>
                </a:cubicBezTo>
                <a:lnTo>
                  <a:pt x="8709" y="1489165"/>
                </a:lnTo>
                <a:lnTo>
                  <a:pt x="0" y="513805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48734" y="4221088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Undecided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다이아몬드 3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419702" y="2891246"/>
            <a:ext cx="1188000" cy="2220685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41989" y="4221088"/>
            <a:ext cx="1188000" cy="89084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11/19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자유형 7"/>
          <p:cNvSpPr/>
          <p:nvPr/>
        </p:nvSpPr>
        <p:spPr>
          <a:xfrm>
            <a:off x="2629989" y="4136571"/>
            <a:ext cx="1201782" cy="992778"/>
          </a:xfrm>
          <a:custGeom>
            <a:avLst/>
            <a:gdLst>
              <a:gd name="connsiteX0" fmla="*/ 0 w 1201782"/>
              <a:gd name="connsiteY0" fmla="*/ 52252 h 992778"/>
              <a:gd name="connsiteX1" fmla="*/ 1201782 w 1201782"/>
              <a:gd name="connsiteY1" fmla="*/ 0 h 992778"/>
              <a:gd name="connsiteX2" fmla="*/ 1201782 w 1201782"/>
              <a:gd name="connsiteY2" fmla="*/ 992778 h 992778"/>
              <a:gd name="connsiteX3" fmla="*/ 8708 w 1201782"/>
              <a:gd name="connsiteY3" fmla="*/ 992778 h 992778"/>
              <a:gd name="connsiteX4" fmla="*/ 0 w 1201782"/>
              <a:gd name="connsiteY4" fmla="*/ 52252 h 99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1782" h="992778">
                <a:moveTo>
                  <a:pt x="0" y="52252"/>
                </a:moveTo>
                <a:lnTo>
                  <a:pt x="1201782" y="0"/>
                </a:lnTo>
                <a:lnTo>
                  <a:pt x="1201782" y="992778"/>
                </a:lnTo>
                <a:lnTo>
                  <a:pt x="8708" y="992778"/>
                </a:lnTo>
                <a:cubicBezTo>
                  <a:pt x="5805" y="679269"/>
                  <a:pt x="2903" y="365761"/>
                  <a:pt x="0" y="5225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617029" y="2891246"/>
            <a:ext cx="1802674" cy="2238103"/>
          </a:xfrm>
          <a:custGeom>
            <a:avLst/>
            <a:gdLst>
              <a:gd name="connsiteX0" fmla="*/ 0 w 1802674"/>
              <a:gd name="connsiteY0" fmla="*/ 731520 h 2238103"/>
              <a:gd name="connsiteX1" fmla="*/ 1802674 w 1802674"/>
              <a:gd name="connsiteY1" fmla="*/ 0 h 2238103"/>
              <a:gd name="connsiteX2" fmla="*/ 1802674 w 1802674"/>
              <a:gd name="connsiteY2" fmla="*/ 2229394 h 2238103"/>
              <a:gd name="connsiteX3" fmla="*/ 8708 w 1802674"/>
              <a:gd name="connsiteY3" fmla="*/ 2238103 h 2238103"/>
              <a:gd name="connsiteX4" fmla="*/ 0 w 1802674"/>
              <a:gd name="connsiteY4" fmla="*/ 731520 h 223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2238103">
                <a:moveTo>
                  <a:pt x="0" y="731520"/>
                </a:moveTo>
                <a:lnTo>
                  <a:pt x="1802674" y="0"/>
                </a:lnTo>
                <a:lnTo>
                  <a:pt x="1802674" y="2229394"/>
                </a:lnTo>
                <a:lnTo>
                  <a:pt x="8708" y="2238103"/>
                </a:lnTo>
                <a:cubicBezTo>
                  <a:pt x="5805" y="1735909"/>
                  <a:pt x="2903" y="1233714"/>
                  <a:pt x="0" y="731520"/>
                </a:cubicBezTo>
                <a:close/>
              </a:path>
            </a:pathLst>
          </a:custGeom>
          <a:solidFill>
            <a:srgbClr val="FF5B5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32315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CPU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9" name="자유형 18"/>
          <p:cNvSpPr/>
          <p:nvPr/>
        </p:nvSpPr>
        <p:spPr>
          <a:xfrm>
            <a:off x="3831771" y="3622766"/>
            <a:ext cx="1793966" cy="1489165"/>
          </a:xfrm>
          <a:custGeom>
            <a:avLst/>
            <a:gdLst>
              <a:gd name="connsiteX0" fmla="*/ 0 w 1793966"/>
              <a:gd name="connsiteY0" fmla="*/ 513805 h 1489165"/>
              <a:gd name="connsiteX1" fmla="*/ 1793966 w 1793966"/>
              <a:gd name="connsiteY1" fmla="*/ 0 h 1489165"/>
              <a:gd name="connsiteX2" fmla="*/ 1785258 w 1793966"/>
              <a:gd name="connsiteY2" fmla="*/ 1489165 h 1489165"/>
              <a:gd name="connsiteX3" fmla="*/ 8709 w 1793966"/>
              <a:gd name="connsiteY3" fmla="*/ 1489165 h 1489165"/>
              <a:gd name="connsiteX4" fmla="*/ 0 w 1793966"/>
              <a:gd name="connsiteY4" fmla="*/ 513805 h 148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966" h="1489165">
                <a:moveTo>
                  <a:pt x="0" y="513805"/>
                </a:moveTo>
                <a:lnTo>
                  <a:pt x="1793966" y="0"/>
                </a:lnTo>
                <a:cubicBezTo>
                  <a:pt x="1791063" y="496388"/>
                  <a:pt x="1788161" y="992777"/>
                  <a:pt x="1785258" y="1489165"/>
                </a:cubicBezTo>
                <a:lnTo>
                  <a:pt x="8709" y="1489165"/>
                </a:lnTo>
                <a:lnTo>
                  <a:pt x="0" y="513805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48734" y="4221088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Undecided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다이아몬드 3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419702" y="2891246"/>
            <a:ext cx="1188000" cy="2220685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7308000" y="278092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41989" y="4221088"/>
            <a:ext cx="1188000" cy="89084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11/19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8496000" y="1916832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자유형 16"/>
          <p:cNvSpPr/>
          <p:nvPr/>
        </p:nvSpPr>
        <p:spPr>
          <a:xfrm>
            <a:off x="5617029" y="1998617"/>
            <a:ext cx="3004457" cy="3108960"/>
          </a:xfrm>
          <a:custGeom>
            <a:avLst/>
            <a:gdLst>
              <a:gd name="connsiteX0" fmla="*/ 0 w 3004457"/>
              <a:gd name="connsiteY0" fmla="*/ 1580606 h 3108960"/>
              <a:gd name="connsiteX1" fmla="*/ 2991394 w 3004457"/>
              <a:gd name="connsiteY1" fmla="*/ 0 h 3108960"/>
              <a:gd name="connsiteX2" fmla="*/ 3004457 w 3004457"/>
              <a:gd name="connsiteY2" fmla="*/ 3108960 h 3108960"/>
              <a:gd name="connsiteX3" fmla="*/ 0 w 3004457"/>
              <a:gd name="connsiteY3" fmla="*/ 3108960 h 3108960"/>
              <a:gd name="connsiteX4" fmla="*/ 0 w 3004457"/>
              <a:gd name="connsiteY4" fmla="*/ 1580606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457" h="3108960">
                <a:moveTo>
                  <a:pt x="0" y="1580606"/>
                </a:moveTo>
                <a:lnTo>
                  <a:pt x="2991394" y="0"/>
                </a:lnTo>
                <a:cubicBezTo>
                  <a:pt x="2995748" y="1036320"/>
                  <a:pt x="3000103" y="2072640"/>
                  <a:pt x="3004457" y="3108960"/>
                </a:cubicBezTo>
                <a:lnTo>
                  <a:pt x="0" y="3108960"/>
                </a:lnTo>
                <a:lnTo>
                  <a:pt x="0" y="1580606"/>
                </a:lnTo>
                <a:close/>
              </a:path>
            </a:pathLst>
          </a:custGeom>
          <a:solidFill>
            <a:srgbClr val="FF5B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2629989" y="4136571"/>
            <a:ext cx="1201782" cy="992778"/>
          </a:xfrm>
          <a:custGeom>
            <a:avLst/>
            <a:gdLst>
              <a:gd name="connsiteX0" fmla="*/ 0 w 1201782"/>
              <a:gd name="connsiteY0" fmla="*/ 52252 h 992778"/>
              <a:gd name="connsiteX1" fmla="*/ 1201782 w 1201782"/>
              <a:gd name="connsiteY1" fmla="*/ 0 h 992778"/>
              <a:gd name="connsiteX2" fmla="*/ 1201782 w 1201782"/>
              <a:gd name="connsiteY2" fmla="*/ 992778 h 992778"/>
              <a:gd name="connsiteX3" fmla="*/ 8708 w 1201782"/>
              <a:gd name="connsiteY3" fmla="*/ 992778 h 992778"/>
              <a:gd name="connsiteX4" fmla="*/ 0 w 1201782"/>
              <a:gd name="connsiteY4" fmla="*/ 52252 h 99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1782" h="992778">
                <a:moveTo>
                  <a:pt x="0" y="52252"/>
                </a:moveTo>
                <a:lnTo>
                  <a:pt x="1201782" y="0"/>
                </a:lnTo>
                <a:lnTo>
                  <a:pt x="1201782" y="992778"/>
                </a:lnTo>
                <a:lnTo>
                  <a:pt x="8708" y="992778"/>
                </a:lnTo>
                <a:cubicBezTo>
                  <a:pt x="5805" y="679269"/>
                  <a:pt x="2903" y="365761"/>
                  <a:pt x="0" y="5225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32315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CPU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9204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9" name="자유형 18"/>
          <p:cNvSpPr/>
          <p:nvPr/>
        </p:nvSpPr>
        <p:spPr>
          <a:xfrm>
            <a:off x="3831771" y="3622766"/>
            <a:ext cx="1793966" cy="1489165"/>
          </a:xfrm>
          <a:custGeom>
            <a:avLst/>
            <a:gdLst>
              <a:gd name="connsiteX0" fmla="*/ 0 w 1793966"/>
              <a:gd name="connsiteY0" fmla="*/ 513805 h 1489165"/>
              <a:gd name="connsiteX1" fmla="*/ 1793966 w 1793966"/>
              <a:gd name="connsiteY1" fmla="*/ 0 h 1489165"/>
              <a:gd name="connsiteX2" fmla="*/ 1785258 w 1793966"/>
              <a:gd name="connsiteY2" fmla="*/ 1489165 h 1489165"/>
              <a:gd name="connsiteX3" fmla="*/ 8709 w 1793966"/>
              <a:gd name="connsiteY3" fmla="*/ 1489165 h 1489165"/>
              <a:gd name="connsiteX4" fmla="*/ 0 w 1793966"/>
              <a:gd name="connsiteY4" fmla="*/ 513805 h 148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966" h="1489165">
                <a:moveTo>
                  <a:pt x="0" y="513805"/>
                </a:moveTo>
                <a:lnTo>
                  <a:pt x="1793966" y="0"/>
                </a:lnTo>
                <a:cubicBezTo>
                  <a:pt x="1791063" y="496388"/>
                  <a:pt x="1788161" y="992777"/>
                  <a:pt x="1785258" y="1489165"/>
                </a:cubicBezTo>
                <a:lnTo>
                  <a:pt x="8709" y="1489165"/>
                </a:lnTo>
                <a:lnTo>
                  <a:pt x="0" y="513805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48734" y="4221088"/>
            <a:ext cx="156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Undecided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3707904" y="40134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다이아몬드 3"/>
          <p:cNvSpPr/>
          <p:nvPr/>
        </p:nvSpPr>
        <p:spPr>
          <a:xfrm>
            <a:off x="5508000" y="3501008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8496000" y="1916832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41989" y="4221088"/>
            <a:ext cx="1188000" cy="89084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2520000" y="4077072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11/19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Curve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/>
        </p:nvGraphicFramePr>
        <p:xfrm>
          <a:off x="190500" y="1417638"/>
          <a:ext cx="876300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자유형 27"/>
          <p:cNvSpPr/>
          <p:nvPr/>
        </p:nvSpPr>
        <p:spPr>
          <a:xfrm>
            <a:off x="5042263" y="1889760"/>
            <a:ext cx="3579223" cy="3222171"/>
          </a:xfrm>
          <a:custGeom>
            <a:avLst/>
            <a:gdLst>
              <a:gd name="connsiteX0" fmla="*/ 8708 w 3579223"/>
              <a:gd name="connsiteY0" fmla="*/ 2081349 h 3222171"/>
              <a:gd name="connsiteX1" fmla="*/ 3579223 w 3579223"/>
              <a:gd name="connsiteY1" fmla="*/ 0 h 3222171"/>
              <a:gd name="connsiteX2" fmla="*/ 3579223 w 3579223"/>
              <a:gd name="connsiteY2" fmla="*/ 3222171 h 3222171"/>
              <a:gd name="connsiteX3" fmla="*/ 0 w 3579223"/>
              <a:gd name="connsiteY3" fmla="*/ 3213463 h 3222171"/>
              <a:gd name="connsiteX4" fmla="*/ 8708 w 3579223"/>
              <a:gd name="connsiteY4" fmla="*/ 2081349 h 322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9223" h="3222171">
                <a:moveTo>
                  <a:pt x="8708" y="2081349"/>
                </a:moveTo>
                <a:lnTo>
                  <a:pt x="3579223" y="0"/>
                </a:lnTo>
                <a:lnTo>
                  <a:pt x="3579223" y="3222171"/>
                </a:lnTo>
                <a:lnTo>
                  <a:pt x="0" y="3213463"/>
                </a:lnTo>
                <a:cubicBezTo>
                  <a:pt x="2903" y="2836092"/>
                  <a:pt x="5805" y="2458720"/>
                  <a:pt x="8708" y="2081349"/>
                </a:cubicBezTo>
                <a:close/>
              </a:path>
            </a:pathLst>
          </a:custGeom>
          <a:solidFill>
            <a:srgbClr val="FF5B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4932040" y="3861048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8499690" y="1772816"/>
            <a:ext cx="216024" cy="216024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454331" y="3979817"/>
            <a:ext cx="3596640" cy="1149532"/>
          </a:xfrm>
          <a:custGeom>
            <a:avLst/>
            <a:gdLst>
              <a:gd name="connsiteX0" fmla="*/ 0 w 3596640"/>
              <a:gd name="connsiteY0" fmla="*/ 287383 h 1149532"/>
              <a:gd name="connsiteX1" fmla="*/ 3596640 w 3596640"/>
              <a:gd name="connsiteY1" fmla="*/ 0 h 1149532"/>
              <a:gd name="connsiteX2" fmla="*/ 3596640 w 3596640"/>
              <a:gd name="connsiteY2" fmla="*/ 1149532 h 1149532"/>
              <a:gd name="connsiteX3" fmla="*/ 8709 w 3596640"/>
              <a:gd name="connsiteY3" fmla="*/ 1132114 h 1149532"/>
              <a:gd name="connsiteX4" fmla="*/ 0 w 3596640"/>
              <a:gd name="connsiteY4" fmla="*/ 287383 h 114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1149532">
                <a:moveTo>
                  <a:pt x="0" y="287383"/>
                </a:moveTo>
                <a:lnTo>
                  <a:pt x="3596640" y="0"/>
                </a:lnTo>
                <a:lnTo>
                  <a:pt x="3596640" y="1149532"/>
                </a:lnTo>
                <a:lnTo>
                  <a:pt x="8709" y="1132114"/>
                </a:lnTo>
                <a:lnTo>
                  <a:pt x="0" y="287383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54086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CPU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3308" y="4221088"/>
            <a:ext cx="997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1331640" y="4149080"/>
            <a:ext cx="216024" cy="216024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11/19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9/19</a:t>
            </a:r>
          </a:p>
        </p:txBody>
      </p:sp>
      <p:sp>
        <p:nvSpPr>
          <p:cNvPr id="5" name="직사각형 16"/>
          <p:cNvSpPr/>
          <p:nvPr/>
        </p:nvSpPr>
        <p:spPr>
          <a:xfrm>
            <a:off x="5035201" y="2258637"/>
            <a:ext cx="2307194" cy="6045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5201" y="2906463"/>
            <a:ext cx="2307194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47779" y="2212312"/>
            <a:ext cx="2487099" cy="10490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15"/>
          <p:cNvSpPr/>
          <p:nvPr/>
        </p:nvSpPr>
        <p:spPr>
          <a:xfrm>
            <a:off x="1737326" y="4005684"/>
            <a:ext cx="5697551" cy="508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CGCE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Executor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16"/>
          <p:cNvSpPr/>
          <p:nvPr/>
        </p:nvSpPr>
        <p:spPr>
          <a:xfrm>
            <a:off x="1824748" y="2251189"/>
            <a:ext cx="2307195" cy="6045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PU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18"/>
          <p:cNvSpPr/>
          <p:nvPr/>
        </p:nvSpPr>
        <p:spPr>
          <a:xfrm>
            <a:off x="1824748" y="2899015"/>
            <a:ext cx="2307195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CPU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직사각형 31"/>
          <p:cNvSpPr/>
          <p:nvPr/>
        </p:nvSpPr>
        <p:spPr>
          <a:xfrm>
            <a:off x="1737326" y="2204864"/>
            <a:ext cx="2487099" cy="10490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9/19</a:t>
            </a:r>
          </a:p>
        </p:txBody>
      </p:sp>
      <p:sp>
        <p:nvSpPr>
          <p:cNvPr id="8" name="직사각형 15"/>
          <p:cNvSpPr/>
          <p:nvPr/>
        </p:nvSpPr>
        <p:spPr>
          <a:xfrm>
            <a:off x="1737326" y="4005684"/>
            <a:ext cx="5697551" cy="508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CGCE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Executor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47779" y="2212312"/>
            <a:ext cx="2487099" cy="10490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6"/>
          <p:cNvSpPr/>
          <p:nvPr/>
        </p:nvSpPr>
        <p:spPr>
          <a:xfrm>
            <a:off x="5035201" y="2258637"/>
            <a:ext cx="2307194" cy="6045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GPU</a:t>
            </a:r>
          </a:p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5201" y="2906463"/>
            <a:ext cx="2307194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Parallel WebCL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1"/>
          <p:cNvSpPr/>
          <p:nvPr/>
        </p:nvSpPr>
        <p:spPr>
          <a:xfrm>
            <a:off x="1737326" y="2204864"/>
            <a:ext cx="2487099" cy="10490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6"/>
          <p:cNvSpPr/>
          <p:nvPr/>
        </p:nvSpPr>
        <p:spPr>
          <a:xfrm>
            <a:off x="1824748" y="2251189"/>
            <a:ext cx="2307195" cy="6045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</a:t>
            </a:r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PU</a:t>
            </a:r>
          </a:p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8"/>
          <p:cNvSpPr/>
          <p:nvPr/>
        </p:nvSpPr>
        <p:spPr>
          <a:xfrm>
            <a:off x="1824748" y="2899015"/>
            <a:ext cx="2307195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Sequential JS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9/19</a:t>
            </a:r>
          </a:p>
        </p:txBody>
      </p:sp>
      <p:sp>
        <p:nvSpPr>
          <p:cNvPr id="5" name="직사각형 16"/>
          <p:cNvSpPr/>
          <p:nvPr/>
        </p:nvSpPr>
        <p:spPr>
          <a:xfrm>
            <a:off x="5035201" y="2258637"/>
            <a:ext cx="2307194" cy="6045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5201" y="2906463"/>
            <a:ext cx="2307194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47779" y="2212312"/>
            <a:ext cx="2487099" cy="10490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15"/>
          <p:cNvSpPr/>
          <p:nvPr/>
        </p:nvSpPr>
        <p:spPr>
          <a:xfrm>
            <a:off x="1737326" y="4005684"/>
            <a:ext cx="5697551" cy="508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CGCE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Executor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16"/>
          <p:cNvSpPr/>
          <p:nvPr/>
        </p:nvSpPr>
        <p:spPr>
          <a:xfrm>
            <a:off x="1824748" y="2251189"/>
            <a:ext cx="2307195" cy="6045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PU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18"/>
          <p:cNvSpPr/>
          <p:nvPr/>
        </p:nvSpPr>
        <p:spPr>
          <a:xfrm>
            <a:off x="1824748" y="2899015"/>
            <a:ext cx="2307195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CPU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직사각형 31"/>
          <p:cNvSpPr/>
          <p:nvPr/>
        </p:nvSpPr>
        <p:spPr>
          <a:xfrm>
            <a:off x="1737326" y="2204864"/>
            <a:ext cx="2487099" cy="10490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직선 화살표 연결선 37"/>
          <p:cNvCxnSpPr/>
          <p:nvPr/>
        </p:nvCxnSpPr>
        <p:spPr>
          <a:xfrm flipV="1">
            <a:off x="2987824" y="3261357"/>
            <a:ext cx="0" cy="7443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37"/>
          <p:cNvCxnSpPr/>
          <p:nvPr/>
        </p:nvCxnSpPr>
        <p:spPr>
          <a:xfrm flipV="1">
            <a:off x="6228184" y="3253909"/>
            <a:ext cx="0" cy="7443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6"/>
          <p:cNvSpPr/>
          <p:nvPr/>
        </p:nvSpPr>
        <p:spPr>
          <a:xfrm>
            <a:off x="3130746" y="3465704"/>
            <a:ext cx="793182" cy="3953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6"/>
          <p:cNvSpPr/>
          <p:nvPr/>
        </p:nvSpPr>
        <p:spPr>
          <a:xfrm>
            <a:off x="6372200" y="3465704"/>
            <a:ext cx="793182" cy="3953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9/19</a:t>
            </a:r>
          </a:p>
        </p:txBody>
      </p:sp>
      <p:sp>
        <p:nvSpPr>
          <p:cNvPr id="5" name="직사각형 16"/>
          <p:cNvSpPr/>
          <p:nvPr/>
        </p:nvSpPr>
        <p:spPr>
          <a:xfrm>
            <a:off x="5035201" y="2258637"/>
            <a:ext cx="2307194" cy="6045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5201" y="2906463"/>
            <a:ext cx="2307194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47779" y="2212312"/>
            <a:ext cx="2487099" cy="10490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15"/>
          <p:cNvSpPr/>
          <p:nvPr/>
        </p:nvSpPr>
        <p:spPr>
          <a:xfrm>
            <a:off x="1737326" y="4005684"/>
            <a:ext cx="5697551" cy="508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CGCE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Executor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16"/>
          <p:cNvSpPr/>
          <p:nvPr/>
        </p:nvSpPr>
        <p:spPr>
          <a:xfrm>
            <a:off x="1824748" y="2251189"/>
            <a:ext cx="2307195" cy="6045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PU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Worker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18"/>
          <p:cNvSpPr/>
          <p:nvPr/>
        </p:nvSpPr>
        <p:spPr>
          <a:xfrm>
            <a:off x="1824748" y="2899015"/>
            <a:ext cx="2307195" cy="3037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alibri" panose="020F0502020204030204" pitchFamily="34" charset="0"/>
              </a:rPr>
              <a:t>CPU kernel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직사각형 31"/>
          <p:cNvSpPr/>
          <p:nvPr/>
        </p:nvSpPr>
        <p:spPr>
          <a:xfrm>
            <a:off x="1737326" y="2204864"/>
            <a:ext cx="2487099" cy="10490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직선 화살표 연결선 37"/>
          <p:cNvCxnSpPr/>
          <p:nvPr/>
        </p:nvCxnSpPr>
        <p:spPr>
          <a:xfrm flipV="1">
            <a:off x="2987824" y="3261357"/>
            <a:ext cx="0" cy="74432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37"/>
          <p:cNvCxnSpPr/>
          <p:nvPr/>
        </p:nvCxnSpPr>
        <p:spPr>
          <a:xfrm flipV="1">
            <a:off x="6228184" y="3253909"/>
            <a:ext cx="0" cy="7443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6"/>
          <p:cNvSpPr/>
          <p:nvPr/>
        </p:nvSpPr>
        <p:spPr>
          <a:xfrm>
            <a:off x="3130746" y="3465704"/>
            <a:ext cx="793182" cy="3953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kill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6"/>
          <p:cNvSpPr/>
          <p:nvPr/>
        </p:nvSpPr>
        <p:spPr>
          <a:xfrm>
            <a:off x="6372200" y="3465704"/>
            <a:ext cx="793182" cy="3953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Transformed Code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Original Code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8303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0.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Syrk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(C, A,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alpha, beta);</a:t>
            </a:r>
            <a:endParaRPr lang="ko-KR" alt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455613" y="3221285"/>
            <a:ext cx="4041775" cy="63976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Transformed Code</a:t>
            </a:r>
            <a:endParaRPr lang="ko-KR" altLang="en-US" sz="3200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457200" y="3861047"/>
            <a:ext cx="8229600" cy="2265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1.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CGCE = new CGCE(Syrk.js, Syrk.cl);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2.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CGCE.setProfiledDataSize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3.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CGCE.setWorkGroup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([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], [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/2,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/2]);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4. CGCE.arg(C, A,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ni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nj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alpha, beta);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5.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CGCE.run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  <a:endParaRPr lang="ko-KR" alt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13/19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Solution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Our framework consists of two components</a:t>
            </a:r>
          </a:p>
          <a:p>
            <a:r>
              <a:rPr lang="en-US" altLang="ko-KR" dirty="0" smtClean="0"/>
              <a:t>CPU-GPU Competitive Execution (CGCE)</a:t>
            </a:r>
          </a:p>
          <a:p>
            <a:pPr lvl="1"/>
            <a:r>
              <a:rPr lang="en-US" altLang="ko-KR" dirty="0" smtClean="0"/>
              <a:t>Always achieves performance comparable to the best-performing device</a:t>
            </a:r>
          </a:p>
          <a:p>
            <a:pPr marL="457200" lvl="1" indent="0">
              <a:buNone/>
            </a:pPr>
            <a:r>
              <a:rPr lang="en-US" altLang="ko-KR" dirty="0" smtClean="0"/>
              <a:t>→ No degradation of user experience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Lifelong profiling &amp; optimization</a:t>
            </a:r>
          </a:p>
          <a:p>
            <a:pPr lvl="1"/>
            <a:r>
              <a:rPr lang="en-US" altLang="ko-KR" dirty="0" smtClean="0"/>
              <a:t>Minimizes computational waste from two-way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Introduction</a:t>
            </a:r>
            <a:endParaRPr lang="en-US" altLang="ko-K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/>
              <a:t>CPU-GPU Competitive </a:t>
            </a:r>
            <a:r>
              <a:rPr lang="en-US" altLang="ko-KR" dirty="0" smtClean="0"/>
              <a:t>Execution (CGCE)</a:t>
            </a:r>
            <a:endParaRPr lang="en-US" altLang="ko-KR" dirty="0"/>
          </a:p>
          <a:p>
            <a:r>
              <a:rPr lang="en-US" altLang="ko-KR" dirty="0" smtClean="0"/>
              <a:t>Lifelong profiling &amp; optimization</a:t>
            </a:r>
          </a:p>
          <a:p>
            <a:r>
              <a:rPr lang="en-US" altLang="ko-KR" dirty="0" smtClean="0"/>
              <a:t>JavaScript API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7/19</a:t>
            </a:r>
          </a:p>
        </p:txBody>
      </p:sp>
    </p:spTree>
    <p:extLst>
      <p:ext uri="{BB962C8B-B14F-4D97-AF65-F5344CB8AC3E}">
        <p14:creationId xmlns:p14="http://schemas.microsoft.com/office/powerpoint/2010/main" xmlns="" val="38409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PU-</a:t>
            </a:r>
            <a:r>
              <a:rPr lang="en-US" altLang="ko-KR" b="1" dirty="0" smtClean="0">
                <a:solidFill>
                  <a:srgbClr val="FFFF00"/>
                </a:solidFill>
              </a:rPr>
              <a:t>G</a:t>
            </a:r>
            <a:r>
              <a:rPr lang="en-US" altLang="ko-KR" dirty="0" smtClean="0"/>
              <a:t>PU </a:t>
            </a:r>
            <a:r>
              <a:rPr lang="en-US" altLang="ko-KR" b="1" dirty="0" smtClean="0">
                <a:solidFill>
                  <a:srgbClr val="FFFF00"/>
                </a:solidFill>
              </a:rPr>
              <a:t>C</a:t>
            </a:r>
            <a:r>
              <a:rPr lang="en-US" altLang="ko-KR" dirty="0" smtClean="0"/>
              <a:t>ompetitive </a:t>
            </a:r>
            <a:r>
              <a:rPr lang="en-US" altLang="ko-KR" b="1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3161" y="6435061"/>
            <a:ext cx="164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8/19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99592" y="2492896"/>
            <a:ext cx="0" cy="3672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01297" y="3854841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Time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0593" y="1196752"/>
            <a:ext cx="1450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process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20255</TotalTime>
  <Words>4256</Words>
  <Application>Microsoft Office PowerPoint</Application>
  <PresentationFormat>화면 슬라이드 쇼(4:3)</PresentationFormat>
  <Paragraphs>847</Paragraphs>
  <Slides>69</Slides>
  <Notes>69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 Black </vt:lpstr>
      <vt:lpstr>슬라이드 1</vt:lpstr>
      <vt:lpstr>Motivation (1)</vt:lpstr>
      <vt:lpstr>Motivation (2)</vt:lpstr>
      <vt:lpstr>Motivation (3)</vt:lpstr>
      <vt:lpstr>Motivation (3)</vt:lpstr>
      <vt:lpstr>Motivation (4)</vt:lpstr>
      <vt:lpstr>Our Solution  </vt:lpstr>
      <vt:lpstr>Outline</vt:lpstr>
      <vt:lpstr>CPU-GPU Competitive Execution</vt:lpstr>
      <vt:lpstr>CPU-GPU Competitive Execution</vt:lpstr>
      <vt:lpstr>CPU-GPU Competitive Execution</vt:lpstr>
      <vt:lpstr>CPU-GPU Competitive Execution</vt:lpstr>
      <vt:lpstr>CPU-GPU Competitive Execution</vt:lpstr>
      <vt:lpstr>CPU-GPU Competitive Execution</vt:lpstr>
      <vt:lpstr>CPU-GPU Competitive Execution</vt:lpstr>
      <vt:lpstr>CPU-GPU Competitive Execution</vt:lpstr>
      <vt:lpstr>CPU-GPU Competitive Execution</vt:lpstr>
      <vt:lpstr>CPU-GPU Competitive Execution</vt:lpstr>
      <vt:lpstr>Lifelong Profiling &amp; Optimization</vt:lpstr>
      <vt:lpstr>Lifelong Profiling &amp; Optimization</vt:lpstr>
      <vt:lpstr>Constructing Performance Curve</vt:lpstr>
      <vt:lpstr>Constructing Performance Curve</vt:lpstr>
      <vt:lpstr>Constructing Performance Curve</vt:lpstr>
      <vt:lpstr>Constructing Performance Curve</vt:lpstr>
      <vt:lpstr>Constructing Performance Curve</vt:lpstr>
      <vt:lpstr>Constructing Performance Curve</vt:lpstr>
      <vt:lpstr>Constructing Performance Curve</vt:lpstr>
      <vt:lpstr>Constructing Performance Curve</vt:lpstr>
      <vt:lpstr>Constructing Performance Curve</vt:lpstr>
      <vt:lpstr>Constructing Performance Curve</vt:lpstr>
      <vt:lpstr>Overall System Structure</vt:lpstr>
      <vt:lpstr>Overall System Structure</vt:lpstr>
      <vt:lpstr>Overall System Structure</vt:lpstr>
      <vt:lpstr>Overall System Structure</vt:lpstr>
      <vt:lpstr>Overall System Structure</vt:lpstr>
      <vt:lpstr>API Example: Original Code</vt:lpstr>
      <vt:lpstr>API Example: Transformed Code</vt:lpstr>
      <vt:lpstr>Evaluation Methonology</vt:lpstr>
      <vt:lpstr>Results: Gramschmidt</vt:lpstr>
      <vt:lpstr>Results: Gramschmidt</vt:lpstr>
      <vt:lpstr>Results: Syrk</vt:lpstr>
      <vt:lpstr>Results: Syrk</vt:lpstr>
      <vt:lpstr>Future Work</vt:lpstr>
      <vt:lpstr>Summary</vt:lpstr>
      <vt:lpstr>q &amp; A</vt:lpstr>
      <vt:lpstr>Appendix</vt:lpstr>
      <vt:lpstr>Backup slides</vt:lpstr>
      <vt:lpstr>Outline</vt:lpstr>
      <vt:lpstr>Increase of compute-intensive web applications</vt:lpstr>
      <vt:lpstr>Existing approaches to parallelize JavaScript</vt:lpstr>
      <vt:lpstr>CPU-GPU Competitive Execution</vt:lpstr>
      <vt:lpstr>Gramschmidt</vt:lpstr>
      <vt:lpstr>Overall System Structure</vt:lpstr>
      <vt:lpstr>Overall System Structure</vt:lpstr>
      <vt:lpstr>Performance Curve</vt:lpstr>
      <vt:lpstr>Performance Curve</vt:lpstr>
      <vt:lpstr>Performance Curve</vt:lpstr>
      <vt:lpstr>Performance Curve</vt:lpstr>
      <vt:lpstr>Performance Curve</vt:lpstr>
      <vt:lpstr>Performance Curve</vt:lpstr>
      <vt:lpstr>Performance Curve</vt:lpstr>
      <vt:lpstr>Performance Curve</vt:lpstr>
      <vt:lpstr>Performance Curve</vt:lpstr>
      <vt:lpstr>Performance Curve</vt:lpstr>
      <vt:lpstr>CPU-GPU Competitive Execution</vt:lpstr>
      <vt:lpstr>CPU-GPU Competitive Execution</vt:lpstr>
      <vt:lpstr>CPU-GPU Competitive Execution</vt:lpstr>
      <vt:lpstr>CPU-GPU Competitive Execution</vt:lpstr>
      <vt:lpstr>Example: Transformed Code</vt:lpstr>
    </vt:vector>
  </TitlesOfParts>
  <Company>star9170@naver.com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HakBeom Jang</dc:creator>
  <cp:lastModifiedBy>channoh</cp:lastModifiedBy>
  <cp:revision>944</cp:revision>
  <dcterms:created xsi:type="dcterms:W3CDTF">2013-06-04T02:22:44Z</dcterms:created>
  <dcterms:modified xsi:type="dcterms:W3CDTF">2014-06-14T21:00:19Z</dcterms:modified>
</cp:coreProperties>
</file>