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28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notesSlides/notesSlide29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theme/themeOverride5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9.xml" ContentType="application/vnd.openxmlformats-officedocument.drawingml.chart+xml"/>
  <Override PartName="/ppt/theme/themeOverride6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90" r:id="rId3"/>
    <p:sldId id="291" r:id="rId4"/>
    <p:sldId id="292" r:id="rId5"/>
    <p:sldId id="262" r:id="rId6"/>
    <p:sldId id="278" r:id="rId7"/>
    <p:sldId id="470" r:id="rId8"/>
    <p:sldId id="472" r:id="rId9"/>
    <p:sldId id="263" r:id="rId10"/>
    <p:sldId id="264" r:id="rId11"/>
    <p:sldId id="523" r:id="rId12"/>
    <p:sldId id="415" r:id="rId13"/>
    <p:sldId id="561" r:id="rId14"/>
    <p:sldId id="562" r:id="rId15"/>
    <p:sldId id="563" r:id="rId16"/>
    <p:sldId id="564" r:id="rId17"/>
    <p:sldId id="461" r:id="rId18"/>
    <p:sldId id="528" r:id="rId19"/>
    <p:sldId id="404" r:id="rId20"/>
    <p:sldId id="400" r:id="rId21"/>
    <p:sldId id="529" r:id="rId22"/>
    <p:sldId id="265" r:id="rId23"/>
    <p:sldId id="266" r:id="rId24"/>
    <p:sldId id="267" r:id="rId25"/>
    <p:sldId id="268" r:id="rId26"/>
    <p:sldId id="348" r:id="rId27"/>
    <p:sldId id="349" r:id="rId28"/>
    <p:sldId id="297" r:id="rId29"/>
    <p:sldId id="270" r:id="rId30"/>
    <p:sldId id="351" r:id="rId31"/>
    <p:sldId id="299" r:id="rId32"/>
    <p:sldId id="303" r:id="rId33"/>
    <p:sldId id="436" r:id="rId34"/>
    <p:sldId id="530" r:id="rId35"/>
    <p:sldId id="565" r:id="rId36"/>
    <p:sldId id="531" r:id="rId37"/>
    <p:sldId id="558" r:id="rId38"/>
    <p:sldId id="557" r:id="rId39"/>
    <p:sldId id="540" r:id="rId40"/>
    <p:sldId id="542" r:id="rId41"/>
    <p:sldId id="560" r:id="rId42"/>
    <p:sldId id="544" r:id="rId43"/>
    <p:sldId id="545" r:id="rId44"/>
    <p:sldId id="533" r:id="rId45"/>
    <p:sldId id="547" r:id="rId46"/>
    <p:sldId id="541" r:id="rId47"/>
    <p:sldId id="537" r:id="rId48"/>
    <p:sldId id="543" r:id="rId49"/>
    <p:sldId id="546" r:id="rId50"/>
    <p:sldId id="548" r:id="rId51"/>
    <p:sldId id="559" r:id="rId5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  <a:srgbClr val="0E0E70"/>
    <a:srgbClr val="FFF3A8"/>
    <a:srgbClr val="85A9D5"/>
    <a:srgbClr val="F2DCDB"/>
    <a:srgbClr val="FFCBB6"/>
    <a:srgbClr val="FFC001"/>
    <a:srgbClr val="0070C0"/>
    <a:srgbClr val="E6B9B9"/>
    <a:srgbClr val="FFF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76633" autoAdjust="0"/>
  </p:normalViewPr>
  <p:slideViewPr>
    <p:cSldViewPr>
      <p:cViewPr>
        <p:scale>
          <a:sx n="108" d="100"/>
          <a:sy n="108" d="100"/>
        </p:scale>
        <p:origin x="-1736" y="-80"/>
      </p:cViewPr>
      <p:guideLst>
        <p:guide orient="horz" pos="2160"/>
        <p:guide pos="2880"/>
      </p:guideLst>
    </p:cSldViewPr>
  </p:slid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7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localhost\Users\channoh\workspace\papers\asplos17_typed\talk\asplos17-tal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\\localhost\Users\channoh\workspace\papers\asplos17_typed\talk\asplos17-tal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\\localhost\Users\channoh\workspace\papers\asplos17_typed\talk\asplos17-tal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\\localhost\Users\channoh\workspace\papers\asplos17_typed\talk\asplos17-tal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localhost\Users\channoh\workspace\papers\asplos17_typed\talk\asplos17-talk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localhost\Users\channoh\workspace\papers\asplos17_typed\talk\asplos17-talk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4" Type="http://schemas.microsoft.com/office/2011/relationships/chartColorStyle" Target="colors3.xml"/><Relationship Id="rId1" Type="http://schemas.openxmlformats.org/officeDocument/2006/relationships/themeOverride" Target="../theme/themeOverride4.xml"/><Relationship Id="rId2" Type="http://schemas.openxmlformats.org/officeDocument/2006/relationships/oleObject" Target="file:///\\localhost\Users\channoh\workspace\papers\asplos17_typed\talk\asplos17-talk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4" Type="http://schemas.microsoft.com/office/2011/relationships/chartColorStyle" Target="colors4.xml"/><Relationship Id="rId1" Type="http://schemas.openxmlformats.org/officeDocument/2006/relationships/themeOverride" Target="../theme/themeOverride5.xml"/><Relationship Id="rId2" Type="http://schemas.openxmlformats.org/officeDocument/2006/relationships/oleObject" Target="file:///\\localhost\Users\channoh\workspace\papers\asplos17_typed\talk\asplos17-talk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file:///\\localhost\Users\channoh\workspace\papers\asplos17_typed\talk\asplos17-tal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8465883558543"/>
          <c:y val="0.0334161615802539"/>
          <c:w val="0.837755223377958"/>
          <c:h val="0.65848986864707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guards!$C$1</c:f>
              <c:strCache>
                <c:ptCount val="1"/>
                <c:pt idx="0">
                  <c:v>Non-Guard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</c:spPr>
          <c:invertIfNegative val="0"/>
          <c:cat>
            <c:multiLvlStrRef>
              <c:f>guards!$A$2:$B$17</c:f>
              <c:multiLvlStrCache>
                <c:ptCount val="16"/>
                <c:lvl>
                  <c:pt idx="0">
                    <c:v>(Int,Int)</c:v>
                  </c:pt>
                  <c:pt idx="1">
                    <c:v>(Int,Flt)</c:v>
                  </c:pt>
                  <c:pt idx="2">
                    <c:v>(Flt,Int)</c:v>
                  </c:pt>
                  <c:pt idx="3">
                    <c:v>(Flt,Flt)</c:v>
                  </c:pt>
                  <c:pt idx="4">
                    <c:v>(Int,Int)</c:v>
                  </c:pt>
                  <c:pt idx="5">
                    <c:v>(Int,Flt)</c:v>
                  </c:pt>
                  <c:pt idx="6">
                    <c:v>(Flt,Int)</c:v>
                  </c:pt>
                  <c:pt idx="7">
                    <c:v>(Flt,Flt)</c:v>
                  </c:pt>
                  <c:pt idx="8">
                    <c:v>(Int,Int)</c:v>
                  </c:pt>
                  <c:pt idx="9">
                    <c:v>(Int,Flt)</c:v>
                  </c:pt>
                  <c:pt idx="10">
                    <c:v>(Flt,Int)</c:v>
                  </c:pt>
                  <c:pt idx="11">
                    <c:v>(Flt,Flt)</c:v>
                  </c:pt>
                  <c:pt idx="12">
                    <c:v>(Tab,Int)</c:v>
                  </c:pt>
                  <c:pt idx="13">
                    <c:v>(Tab,Str)</c:v>
                  </c:pt>
                  <c:pt idx="14">
                    <c:v>(Tab,Int)</c:v>
                  </c:pt>
                  <c:pt idx="15">
                    <c:v>(Tab,Str)</c:v>
                  </c:pt>
                </c:lvl>
                <c:lvl>
                  <c:pt idx="0">
                    <c:v>ADD</c:v>
                  </c:pt>
                  <c:pt idx="4">
                    <c:v>SUB</c:v>
                  </c:pt>
                  <c:pt idx="8">
                    <c:v>MUL</c:v>
                  </c:pt>
                  <c:pt idx="12">
                    <c:v>GET_x000d_TABLE</c:v>
                  </c:pt>
                  <c:pt idx="14">
                    <c:v>SET_x000d_TABLE</c:v>
                  </c:pt>
                </c:lvl>
              </c:multiLvlStrCache>
            </c:multiLvlStrRef>
          </c:cat>
          <c:val>
            <c:numRef>
              <c:f>guards!$C$2:$C$17</c:f>
              <c:numCache>
                <c:formatCode>General</c:formatCode>
                <c:ptCount val="16"/>
                <c:pt idx="0">
                  <c:v>5.0</c:v>
                </c:pt>
                <c:pt idx="1">
                  <c:v>6.0</c:v>
                </c:pt>
                <c:pt idx="2">
                  <c:v>7.0</c:v>
                </c:pt>
                <c:pt idx="3">
                  <c:v>8.0</c:v>
                </c:pt>
                <c:pt idx="4">
                  <c:v>5.0</c:v>
                </c:pt>
                <c:pt idx="5">
                  <c:v>7.0</c:v>
                </c:pt>
                <c:pt idx="6">
                  <c:v>9.0</c:v>
                </c:pt>
                <c:pt idx="7">
                  <c:v>6.0</c:v>
                </c:pt>
                <c:pt idx="8">
                  <c:v>5.0</c:v>
                </c:pt>
                <c:pt idx="9">
                  <c:v>7.0</c:v>
                </c:pt>
                <c:pt idx="10">
                  <c:v>9.0</c:v>
                </c:pt>
                <c:pt idx="11">
                  <c:v>6.0</c:v>
                </c:pt>
                <c:pt idx="12">
                  <c:v>27.0</c:v>
                </c:pt>
                <c:pt idx="13">
                  <c:v>31.0</c:v>
                </c:pt>
                <c:pt idx="14">
                  <c:v>37.0</c:v>
                </c:pt>
                <c:pt idx="15">
                  <c:v>34.0</c:v>
                </c:pt>
              </c:numCache>
            </c:numRef>
          </c:val>
        </c:ser>
        <c:ser>
          <c:idx val="1"/>
          <c:order val="1"/>
          <c:tx>
            <c:strRef>
              <c:f>guards!$D$1</c:f>
              <c:strCache>
                <c:ptCount val="1"/>
                <c:pt idx="0">
                  <c:v>Guard</c:v>
                </c:pt>
              </c:strCache>
            </c:strRef>
          </c:tx>
          <c:spPr>
            <a:solidFill>
              <a:srgbClr val="EC2332"/>
            </a:solidFill>
            <a:ln>
              <a:noFill/>
            </a:ln>
          </c:spPr>
          <c:invertIfNegative val="0"/>
          <c:cat>
            <c:multiLvlStrRef>
              <c:f>guards!$A$2:$B$17</c:f>
              <c:multiLvlStrCache>
                <c:ptCount val="16"/>
                <c:lvl>
                  <c:pt idx="0">
                    <c:v>(Int,Int)</c:v>
                  </c:pt>
                  <c:pt idx="1">
                    <c:v>(Int,Flt)</c:v>
                  </c:pt>
                  <c:pt idx="2">
                    <c:v>(Flt,Int)</c:v>
                  </c:pt>
                  <c:pt idx="3">
                    <c:v>(Flt,Flt)</c:v>
                  </c:pt>
                  <c:pt idx="4">
                    <c:v>(Int,Int)</c:v>
                  </c:pt>
                  <c:pt idx="5">
                    <c:v>(Int,Flt)</c:v>
                  </c:pt>
                  <c:pt idx="6">
                    <c:v>(Flt,Int)</c:v>
                  </c:pt>
                  <c:pt idx="7">
                    <c:v>(Flt,Flt)</c:v>
                  </c:pt>
                  <c:pt idx="8">
                    <c:v>(Int,Int)</c:v>
                  </c:pt>
                  <c:pt idx="9">
                    <c:v>(Int,Flt)</c:v>
                  </c:pt>
                  <c:pt idx="10">
                    <c:v>(Flt,Int)</c:v>
                  </c:pt>
                  <c:pt idx="11">
                    <c:v>(Flt,Flt)</c:v>
                  </c:pt>
                  <c:pt idx="12">
                    <c:v>(Tab,Int)</c:v>
                  </c:pt>
                  <c:pt idx="13">
                    <c:v>(Tab,Str)</c:v>
                  </c:pt>
                  <c:pt idx="14">
                    <c:v>(Tab,Int)</c:v>
                  </c:pt>
                  <c:pt idx="15">
                    <c:v>(Tab,Str)</c:v>
                  </c:pt>
                </c:lvl>
                <c:lvl>
                  <c:pt idx="0">
                    <c:v>ADD</c:v>
                  </c:pt>
                  <c:pt idx="4">
                    <c:v>SUB</c:v>
                  </c:pt>
                  <c:pt idx="8">
                    <c:v>MUL</c:v>
                  </c:pt>
                  <c:pt idx="12">
                    <c:v>GET_x000d_TABLE</c:v>
                  </c:pt>
                  <c:pt idx="14">
                    <c:v>SET_x000d_TABLE</c:v>
                  </c:pt>
                </c:lvl>
              </c:multiLvlStrCache>
            </c:multiLvlStrRef>
          </c:cat>
          <c:val>
            <c:numRef>
              <c:f>guards!$D$2:$D$17</c:f>
              <c:numCache>
                <c:formatCode>General</c:formatCode>
                <c:ptCount val="16"/>
                <c:pt idx="0">
                  <c:v>5.0</c:v>
                </c:pt>
                <c:pt idx="1">
                  <c:v>7.0</c:v>
                </c:pt>
                <c:pt idx="2">
                  <c:v>7.0</c:v>
                </c:pt>
                <c:pt idx="3">
                  <c:v>10.0</c:v>
                </c:pt>
                <c:pt idx="4">
                  <c:v>5.0</c:v>
                </c:pt>
                <c:pt idx="5">
                  <c:v>7.0</c:v>
                </c:pt>
                <c:pt idx="6">
                  <c:v>9.0</c:v>
                </c:pt>
                <c:pt idx="7">
                  <c:v>8.0</c:v>
                </c:pt>
                <c:pt idx="8">
                  <c:v>5.0</c:v>
                </c:pt>
                <c:pt idx="9">
                  <c:v>7.0</c:v>
                </c:pt>
                <c:pt idx="10">
                  <c:v>10.0</c:v>
                </c:pt>
                <c:pt idx="11">
                  <c:v>8.0</c:v>
                </c:pt>
                <c:pt idx="12">
                  <c:v>9.0</c:v>
                </c:pt>
                <c:pt idx="13">
                  <c:v>14.0</c:v>
                </c:pt>
                <c:pt idx="14">
                  <c:v>13.0</c:v>
                </c:pt>
                <c:pt idx="15">
                  <c:v>11.0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1751365064"/>
        <c:axId val="-2020660104"/>
      </c:barChart>
      <c:catAx>
        <c:axId val="1751365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 sz="1200">
                <a:latin typeface="+mn-lt"/>
                <a:ea typeface="Arial Unicode MS" pitchFamily="50" charset="-127"/>
                <a:cs typeface="Arial Unicode MS" pitchFamily="50" charset="-127"/>
              </a:defRPr>
            </a:pPr>
            <a:endParaRPr lang="en-US"/>
          </a:p>
        </c:txPr>
        <c:crossAx val="-2020660104"/>
        <c:crosses val="autoZero"/>
        <c:auto val="1"/>
        <c:lblAlgn val="ctr"/>
        <c:lblOffset val="100"/>
        <c:noMultiLvlLbl val="0"/>
      </c:catAx>
      <c:valAx>
        <c:axId val="-2020660104"/>
        <c:scaling>
          <c:orientation val="minMax"/>
          <c:max val="60.0"/>
          <c:min val="0.0"/>
        </c:scaling>
        <c:delete val="0"/>
        <c:axPos val="l"/>
        <c:majorGridlines>
          <c:spPr>
            <a:ln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smtClean="0"/>
                  <a:t>Instructions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0.0156578788094855"/>
              <c:y val="0.24584362421269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751365064"/>
        <c:crosses val="autoZero"/>
        <c:crossBetween val="between"/>
        <c:majorUnit val="10.0"/>
      </c:valAx>
    </c:plotArea>
    <c:legend>
      <c:legendPos val="r"/>
      <c:layout>
        <c:manualLayout>
          <c:xMode val="edge"/>
          <c:yMode val="edge"/>
          <c:x val="0.159039750143848"/>
          <c:y val="0.0573124353704289"/>
          <c:w val="0.259308098763437"/>
          <c:h val="0.0986116401007702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97849227179935"/>
          <c:y val="0.0290900713325862"/>
          <c:w val="0.890934310294546"/>
          <c:h val="0.3966921261501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Speedups!$C$1</c:f>
              <c:strCache>
                <c:ptCount val="1"/>
                <c:pt idx="0">
                  <c:v>CheckedLoad*</c:v>
                </c:pt>
              </c:strCache>
            </c:strRef>
          </c:tx>
          <c:spPr>
            <a:solidFill>
              <a:srgbClr val="FFFFFF">
                <a:lumMod val="65000"/>
              </a:srgbClr>
            </a:solidFill>
            <a:ln>
              <a:solidFill>
                <a:srgbClr val="000000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cat>
            <c:multiLvlStrRef>
              <c:f>Speedups!$A$2:$B$27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Speedups!$C$2:$C$27</c:f>
              <c:numCache>
                <c:formatCode>General</c:formatCode>
                <c:ptCount val="26"/>
                <c:pt idx="1">
                  <c:v>2.319999999999998</c:v>
                </c:pt>
                <c:pt idx="2">
                  <c:v>4.159999999999997</c:v>
                </c:pt>
                <c:pt idx="3">
                  <c:v>38.6</c:v>
                </c:pt>
                <c:pt idx="4">
                  <c:v>11.48</c:v>
                </c:pt>
                <c:pt idx="5">
                  <c:v>-1.39</c:v>
                </c:pt>
                <c:pt idx="6">
                  <c:v>-2.06</c:v>
                </c:pt>
                <c:pt idx="7">
                  <c:v>-7.21</c:v>
                </c:pt>
                <c:pt idx="8">
                  <c:v>38.51</c:v>
                </c:pt>
                <c:pt idx="9">
                  <c:v>5.89</c:v>
                </c:pt>
                <c:pt idx="10">
                  <c:v>0.73</c:v>
                </c:pt>
                <c:pt idx="11">
                  <c:v>6.03</c:v>
                </c:pt>
                <c:pt idx="12">
                  <c:v>7.91</c:v>
                </c:pt>
                <c:pt idx="14">
                  <c:v>8.44</c:v>
                </c:pt>
                <c:pt idx="15">
                  <c:v>2.93</c:v>
                </c:pt>
                <c:pt idx="16">
                  <c:v>29.87</c:v>
                </c:pt>
                <c:pt idx="17">
                  <c:v>2.72</c:v>
                </c:pt>
                <c:pt idx="18">
                  <c:v>-8.1</c:v>
                </c:pt>
                <c:pt idx="19">
                  <c:v>1.48</c:v>
                </c:pt>
                <c:pt idx="20">
                  <c:v>-3.24</c:v>
                </c:pt>
                <c:pt idx="21">
                  <c:v>11.71</c:v>
                </c:pt>
                <c:pt idx="22">
                  <c:v>-8.34</c:v>
                </c:pt>
                <c:pt idx="23">
                  <c:v>6.25</c:v>
                </c:pt>
                <c:pt idx="24">
                  <c:v>2.97</c:v>
                </c:pt>
                <c:pt idx="25">
                  <c:v>3.79</c:v>
                </c:pt>
              </c:numCache>
            </c:numRef>
          </c:val>
        </c:ser>
        <c:ser>
          <c:idx val="1"/>
          <c:order val="1"/>
          <c:tx>
            <c:strRef>
              <c:f>Speedups!$D$1</c:f>
              <c:strCache>
                <c:ptCount val="1"/>
                <c:pt idx="0">
                  <c:v>TypedArch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000000"/>
              </a:solidFill>
            </a:ln>
          </c:spPr>
          <c:invertIfNegative val="0"/>
          <c:cat>
            <c:multiLvlStrRef>
              <c:f>Speedups!$A$2:$B$27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Speedups!$D$2:$D$27</c:f>
              <c:numCache>
                <c:formatCode>General</c:formatCode>
                <c:ptCount val="26"/>
                <c:pt idx="1">
                  <c:v>3.1</c:v>
                </c:pt>
                <c:pt idx="2">
                  <c:v>8.040000000000001</c:v>
                </c:pt>
                <c:pt idx="3">
                  <c:v>45.97</c:v>
                </c:pt>
                <c:pt idx="4">
                  <c:v>5.91</c:v>
                </c:pt>
                <c:pt idx="5">
                  <c:v>3.17</c:v>
                </c:pt>
                <c:pt idx="6">
                  <c:v>28.3</c:v>
                </c:pt>
                <c:pt idx="7">
                  <c:v>4.96</c:v>
                </c:pt>
                <c:pt idx="8">
                  <c:v>36.43</c:v>
                </c:pt>
                <c:pt idx="9">
                  <c:v>15.52</c:v>
                </c:pt>
                <c:pt idx="10">
                  <c:v>1.93</c:v>
                </c:pt>
                <c:pt idx="11">
                  <c:v>11.03</c:v>
                </c:pt>
                <c:pt idx="12">
                  <c:v>14.1</c:v>
                </c:pt>
                <c:pt idx="14">
                  <c:v>8.81</c:v>
                </c:pt>
                <c:pt idx="15">
                  <c:v>9.98</c:v>
                </c:pt>
                <c:pt idx="16">
                  <c:v>29.88</c:v>
                </c:pt>
                <c:pt idx="17">
                  <c:v>7.52</c:v>
                </c:pt>
                <c:pt idx="18">
                  <c:v>3.78</c:v>
                </c:pt>
                <c:pt idx="19">
                  <c:v>6.6</c:v>
                </c:pt>
                <c:pt idx="20">
                  <c:v>18.11</c:v>
                </c:pt>
                <c:pt idx="21">
                  <c:v>13.44</c:v>
                </c:pt>
                <c:pt idx="22">
                  <c:v>-1.58</c:v>
                </c:pt>
                <c:pt idx="23">
                  <c:v>13.42</c:v>
                </c:pt>
                <c:pt idx="24">
                  <c:v>22.02</c:v>
                </c:pt>
                <c:pt idx="25">
                  <c:v>11.69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121545448"/>
        <c:axId val="-2121542024"/>
      </c:barChart>
      <c:catAx>
        <c:axId val="-2121545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21542024"/>
        <c:crossesAt val="0.0"/>
        <c:auto val="0"/>
        <c:lblAlgn val="ctr"/>
        <c:lblOffset val="500"/>
        <c:tickMarkSkip val="1"/>
        <c:noMultiLvlLbl val="0"/>
      </c:catAx>
      <c:valAx>
        <c:axId val="-2121542024"/>
        <c:scaling>
          <c:orientation val="minMax"/>
          <c:max val="50.0"/>
          <c:min val="-1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pPr>
                <a:r>
                  <a:rPr lang="en-US" sz="1800" b="1" i="0" baseline="0" smtClean="0">
                    <a:effectLst/>
                  </a:rPr>
                  <a:t>Speedups over Baseline (%)</a:t>
                </a:r>
                <a:endParaRPr lang="en-US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cross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21545448"/>
        <c:crosses val="autoZero"/>
        <c:crossBetween val="between"/>
        <c:majorUnit val="10.0"/>
        <c:minorUnit val="5.0"/>
      </c:valAx>
      <c:spPr>
        <a:noFill/>
        <a:ln w="9525">
          <a:solidFill>
            <a:srgbClr val="000000"/>
          </a:solidFill>
        </a:ln>
        <a:effectLst/>
      </c:spPr>
    </c:plotArea>
    <c:legend>
      <c:legendPos val="t"/>
      <c:layout/>
      <c:overlay val="0"/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97849227179935"/>
          <c:y val="0.0290900713325862"/>
          <c:w val="0.890934310294546"/>
          <c:h val="0.3966921261501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insts!$C$1</c:f>
              <c:strCache>
                <c:ptCount val="1"/>
                <c:pt idx="0">
                  <c:v>CheckedLoad</c:v>
                </c:pt>
              </c:strCache>
            </c:strRef>
          </c:tx>
          <c:spPr>
            <a:solidFill>
              <a:srgbClr val="FFFFFF">
                <a:lumMod val="65000"/>
              </a:srgbClr>
            </a:solidFill>
            <a:ln>
              <a:solidFill>
                <a:srgbClr val="000000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cat>
            <c:multiLvlStrRef>
              <c:f>insts!$A$2:$B$27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insts!$C$2:$C$27</c:f>
              <c:numCache>
                <c:formatCode>General</c:formatCode>
                <c:ptCount val="26"/>
                <c:pt idx="1">
                  <c:v>0.35</c:v>
                </c:pt>
                <c:pt idx="2">
                  <c:v>8.86</c:v>
                </c:pt>
                <c:pt idx="3">
                  <c:v>30.94</c:v>
                </c:pt>
                <c:pt idx="4">
                  <c:v>10.32</c:v>
                </c:pt>
                <c:pt idx="5">
                  <c:v>-0.85</c:v>
                </c:pt>
                <c:pt idx="6">
                  <c:v>-1.41</c:v>
                </c:pt>
                <c:pt idx="7">
                  <c:v>-0.29</c:v>
                </c:pt>
                <c:pt idx="8">
                  <c:v>30.81</c:v>
                </c:pt>
                <c:pt idx="9">
                  <c:v>11.69</c:v>
                </c:pt>
                <c:pt idx="10">
                  <c:v>0.45</c:v>
                </c:pt>
                <c:pt idx="11">
                  <c:v>3.69</c:v>
                </c:pt>
                <c:pt idx="12">
                  <c:v>9.39</c:v>
                </c:pt>
                <c:pt idx="14">
                  <c:v>1.99</c:v>
                </c:pt>
                <c:pt idx="15">
                  <c:v>1.03</c:v>
                </c:pt>
                <c:pt idx="16">
                  <c:v>7.18</c:v>
                </c:pt>
                <c:pt idx="17">
                  <c:v>2.52</c:v>
                </c:pt>
                <c:pt idx="18">
                  <c:v>-0.22</c:v>
                </c:pt>
                <c:pt idx="19">
                  <c:v>-0.23</c:v>
                </c:pt>
                <c:pt idx="20">
                  <c:v>-0.53</c:v>
                </c:pt>
                <c:pt idx="21">
                  <c:v>3.24</c:v>
                </c:pt>
                <c:pt idx="22">
                  <c:v>-0.85</c:v>
                </c:pt>
                <c:pt idx="23">
                  <c:v>0.84</c:v>
                </c:pt>
                <c:pt idx="24">
                  <c:v>1.69</c:v>
                </c:pt>
                <c:pt idx="25">
                  <c:v>1.54</c:v>
                </c:pt>
              </c:numCache>
            </c:numRef>
          </c:val>
        </c:ser>
        <c:ser>
          <c:idx val="1"/>
          <c:order val="1"/>
          <c:tx>
            <c:strRef>
              <c:f>insts!$D$1</c:f>
              <c:strCache>
                <c:ptCount val="1"/>
                <c:pt idx="0">
                  <c:v>TypedArch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000000"/>
              </a:solidFill>
            </a:ln>
          </c:spPr>
          <c:invertIfNegative val="0"/>
          <c:cat>
            <c:multiLvlStrRef>
              <c:f>insts!$A$2:$B$27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insts!$D$2:$D$27</c:f>
              <c:numCache>
                <c:formatCode>General</c:formatCode>
                <c:ptCount val="26"/>
                <c:pt idx="1">
                  <c:v>2.07</c:v>
                </c:pt>
                <c:pt idx="2">
                  <c:v>10.2</c:v>
                </c:pt>
                <c:pt idx="3">
                  <c:v>34.21</c:v>
                </c:pt>
                <c:pt idx="4">
                  <c:v>7.59</c:v>
                </c:pt>
                <c:pt idx="5">
                  <c:v>1.54</c:v>
                </c:pt>
                <c:pt idx="6">
                  <c:v>14.36</c:v>
                </c:pt>
                <c:pt idx="7">
                  <c:v>7.27</c:v>
                </c:pt>
                <c:pt idx="8">
                  <c:v>33.03</c:v>
                </c:pt>
                <c:pt idx="9">
                  <c:v>14.44</c:v>
                </c:pt>
                <c:pt idx="10">
                  <c:v>1.56</c:v>
                </c:pt>
                <c:pt idx="11">
                  <c:v>6.94</c:v>
                </c:pt>
                <c:pt idx="12">
                  <c:v>12.88</c:v>
                </c:pt>
                <c:pt idx="14">
                  <c:v>3.26</c:v>
                </c:pt>
                <c:pt idx="15">
                  <c:v>1.65</c:v>
                </c:pt>
                <c:pt idx="16">
                  <c:v>7.95</c:v>
                </c:pt>
                <c:pt idx="17">
                  <c:v>4.06</c:v>
                </c:pt>
                <c:pt idx="18">
                  <c:v>0.33</c:v>
                </c:pt>
                <c:pt idx="19">
                  <c:v>3.66</c:v>
                </c:pt>
                <c:pt idx="20">
                  <c:v>9.98</c:v>
                </c:pt>
                <c:pt idx="21">
                  <c:v>4.619999999999996</c:v>
                </c:pt>
                <c:pt idx="22">
                  <c:v>1.19</c:v>
                </c:pt>
                <c:pt idx="23">
                  <c:v>1.68</c:v>
                </c:pt>
                <c:pt idx="24">
                  <c:v>6.31</c:v>
                </c:pt>
                <c:pt idx="25">
                  <c:v>4.109999999999999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031741720"/>
        <c:axId val="-2134591272"/>
      </c:barChart>
      <c:catAx>
        <c:axId val="-2031741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34591272"/>
        <c:crossesAt val="0.0"/>
        <c:auto val="0"/>
        <c:lblAlgn val="ctr"/>
        <c:lblOffset val="300"/>
        <c:tickMarkSkip val="1"/>
        <c:noMultiLvlLbl val="0"/>
      </c:catAx>
      <c:valAx>
        <c:axId val="-2134591272"/>
        <c:scaling>
          <c:orientation val="minMax"/>
          <c:max val="40.0"/>
          <c:min val="-5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cross"/>
        <c:minorTickMark val="in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031741720"/>
        <c:crosses val="autoZero"/>
        <c:crossBetween val="between"/>
        <c:majorUnit val="10.0"/>
        <c:minorUnit val="5.0"/>
      </c:valAx>
      <c:spPr>
        <a:noFill/>
        <a:ln w="9525">
          <a:solidFill>
            <a:srgbClr val="000000"/>
          </a:solidFill>
        </a:ln>
        <a:effectLst/>
      </c:spPr>
    </c:plotArea>
    <c:legend>
      <c:legendPos val="t"/>
      <c:layout>
        <c:manualLayout>
          <c:xMode val="edge"/>
          <c:yMode val="edge"/>
          <c:x val="0.219016477107028"/>
          <c:y val="0.0239144803119804"/>
          <c:w val="0.561967045785943"/>
          <c:h val="0.0784417220383875"/>
        </c:manualLayout>
      </c:layout>
      <c:overlay val="0"/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1328132594537"/>
          <c:y val="0.078280654234112"/>
          <c:w val="0.890934310294546"/>
          <c:h val="0.4186296849079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Icmiss!$C$1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>
              <a:solidFill>
                <a:srgbClr val="000000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cat>
            <c:multiLvlStrRef>
              <c:f>Icmiss!$A$2:$B$27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Icmiss!$C$2:$C$27</c:f>
              <c:numCache>
                <c:formatCode>General</c:formatCode>
                <c:ptCount val="26"/>
                <c:pt idx="1">
                  <c:v>0.03</c:v>
                </c:pt>
                <c:pt idx="2">
                  <c:v>0.17</c:v>
                </c:pt>
                <c:pt idx="3">
                  <c:v>0.0</c:v>
                </c:pt>
                <c:pt idx="4">
                  <c:v>1.64</c:v>
                </c:pt>
                <c:pt idx="5">
                  <c:v>2.43</c:v>
                </c:pt>
                <c:pt idx="6">
                  <c:v>0.15</c:v>
                </c:pt>
                <c:pt idx="7">
                  <c:v>0.0</c:v>
                </c:pt>
                <c:pt idx="8">
                  <c:v>0.0</c:v>
                </c:pt>
                <c:pt idx="9">
                  <c:v>0.11</c:v>
                </c:pt>
                <c:pt idx="10">
                  <c:v>0.0</c:v>
                </c:pt>
                <c:pt idx="11">
                  <c:v>0.0</c:v>
                </c:pt>
                <c:pt idx="12">
                  <c:v>0.01</c:v>
                </c:pt>
                <c:pt idx="14">
                  <c:v>2.97</c:v>
                </c:pt>
                <c:pt idx="15">
                  <c:v>14.76</c:v>
                </c:pt>
                <c:pt idx="16">
                  <c:v>0.0</c:v>
                </c:pt>
                <c:pt idx="17">
                  <c:v>0.0</c:v>
                </c:pt>
                <c:pt idx="18">
                  <c:v>11.26</c:v>
                </c:pt>
                <c:pt idx="19">
                  <c:v>2.35</c:v>
                </c:pt>
                <c:pt idx="20">
                  <c:v>2.94</c:v>
                </c:pt>
                <c:pt idx="21">
                  <c:v>0.01</c:v>
                </c:pt>
                <c:pt idx="22">
                  <c:v>3.86</c:v>
                </c:pt>
                <c:pt idx="23">
                  <c:v>14.27</c:v>
                </c:pt>
                <c:pt idx="24">
                  <c:v>7.59</c:v>
                </c:pt>
                <c:pt idx="25">
                  <c:v>0.47</c:v>
                </c:pt>
              </c:numCache>
            </c:numRef>
          </c:val>
        </c:ser>
        <c:ser>
          <c:idx val="1"/>
          <c:order val="1"/>
          <c:tx>
            <c:strRef>
              <c:f>Icmiss!$D$1</c:f>
              <c:strCache>
                <c:ptCount val="1"/>
                <c:pt idx="0">
                  <c:v>CheckedLoad</c:v>
                </c:pt>
              </c:strCache>
            </c:strRef>
          </c:tx>
          <c:spPr>
            <a:solidFill>
              <a:sysClr val="windowText" lastClr="000000">
                <a:lumMod val="50000"/>
                <a:lumOff val="50000"/>
              </a:sysClr>
            </a:solidFill>
            <a:ln>
              <a:solidFill>
                <a:srgbClr val="000000"/>
              </a:solidFill>
            </a:ln>
          </c:spPr>
          <c:invertIfNegative val="0"/>
          <c:cat>
            <c:multiLvlStrRef>
              <c:f>Icmiss!$A$2:$B$27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Icmiss!$D$2:$D$27</c:f>
              <c:numCache>
                <c:formatCode>General</c:formatCode>
                <c:ptCount val="26"/>
                <c:pt idx="1">
                  <c:v>0.0</c:v>
                </c:pt>
                <c:pt idx="2">
                  <c:v>1.66</c:v>
                </c:pt>
                <c:pt idx="3">
                  <c:v>0.0</c:v>
                </c:pt>
                <c:pt idx="4">
                  <c:v>1.75</c:v>
                </c:pt>
                <c:pt idx="5">
                  <c:v>2.42</c:v>
                </c:pt>
                <c:pt idx="6">
                  <c:v>0.21</c:v>
                </c:pt>
                <c:pt idx="7">
                  <c:v>0.0</c:v>
                </c:pt>
                <c:pt idx="8">
                  <c:v>0.0</c:v>
                </c:pt>
                <c:pt idx="9">
                  <c:v>1.68</c:v>
                </c:pt>
                <c:pt idx="10">
                  <c:v>0.0</c:v>
                </c:pt>
                <c:pt idx="11">
                  <c:v>0.0</c:v>
                </c:pt>
                <c:pt idx="12">
                  <c:v>0.02</c:v>
                </c:pt>
                <c:pt idx="14">
                  <c:v>0.0</c:v>
                </c:pt>
                <c:pt idx="15">
                  <c:v>13.59</c:v>
                </c:pt>
                <c:pt idx="16">
                  <c:v>0.0</c:v>
                </c:pt>
                <c:pt idx="17">
                  <c:v>0.0</c:v>
                </c:pt>
                <c:pt idx="18">
                  <c:v>16.79</c:v>
                </c:pt>
                <c:pt idx="19">
                  <c:v>1.12</c:v>
                </c:pt>
                <c:pt idx="20">
                  <c:v>3.86</c:v>
                </c:pt>
                <c:pt idx="21">
                  <c:v>0.0</c:v>
                </c:pt>
                <c:pt idx="22">
                  <c:v>6.56</c:v>
                </c:pt>
                <c:pt idx="23">
                  <c:v>10.33</c:v>
                </c:pt>
                <c:pt idx="24">
                  <c:v>4.72</c:v>
                </c:pt>
                <c:pt idx="25">
                  <c:v>0.19</c:v>
                </c:pt>
              </c:numCache>
            </c:numRef>
          </c:val>
        </c:ser>
        <c:ser>
          <c:idx val="2"/>
          <c:order val="2"/>
          <c:tx>
            <c:strRef>
              <c:f>Icmiss!$E$1</c:f>
              <c:strCache>
                <c:ptCount val="1"/>
                <c:pt idx="0">
                  <c:v>TypedArch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000000"/>
              </a:solidFill>
            </a:ln>
          </c:spPr>
          <c:invertIfNegative val="0"/>
          <c:cat>
            <c:multiLvlStrRef>
              <c:f>Icmiss!$A$2:$B$27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Icmiss!$E$2:$E$27</c:f>
              <c:numCache>
                <c:formatCode>General</c:formatCode>
                <c:ptCount val="26"/>
                <c:pt idx="1">
                  <c:v>0.0</c:v>
                </c:pt>
                <c:pt idx="2">
                  <c:v>0.91</c:v>
                </c:pt>
                <c:pt idx="3">
                  <c:v>0.0</c:v>
                </c:pt>
                <c:pt idx="4">
                  <c:v>1.86</c:v>
                </c:pt>
                <c:pt idx="5">
                  <c:v>0.51</c:v>
                </c:pt>
                <c:pt idx="6">
                  <c:v>0.24</c:v>
                </c:pt>
                <c:pt idx="7">
                  <c:v>0.29</c:v>
                </c:pt>
                <c:pt idx="8">
                  <c:v>0.0</c:v>
                </c:pt>
                <c:pt idx="9">
                  <c:v>0.17</c:v>
                </c:pt>
                <c:pt idx="10">
                  <c:v>0.0</c:v>
                </c:pt>
                <c:pt idx="11">
                  <c:v>0.0</c:v>
                </c:pt>
                <c:pt idx="12">
                  <c:v>0.02</c:v>
                </c:pt>
                <c:pt idx="14">
                  <c:v>0.0</c:v>
                </c:pt>
                <c:pt idx="15">
                  <c:v>11.83</c:v>
                </c:pt>
                <c:pt idx="16">
                  <c:v>0.0</c:v>
                </c:pt>
                <c:pt idx="17">
                  <c:v>0.0</c:v>
                </c:pt>
                <c:pt idx="18">
                  <c:v>10.06</c:v>
                </c:pt>
                <c:pt idx="19">
                  <c:v>0.73</c:v>
                </c:pt>
                <c:pt idx="20">
                  <c:v>1.29</c:v>
                </c:pt>
                <c:pt idx="21">
                  <c:v>0.0</c:v>
                </c:pt>
                <c:pt idx="22">
                  <c:v>3.83</c:v>
                </c:pt>
                <c:pt idx="23">
                  <c:v>8.140000000000001</c:v>
                </c:pt>
                <c:pt idx="24">
                  <c:v>1.39</c:v>
                </c:pt>
                <c:pt idx="25">
                  <c:v>0.14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2121751848"/>
        <c:axId val="-2121732040"/>
      </c:barChart>
      <c:catAx>
        <c:axId val="-2121751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21732040"/>
        <c:crossesAt val="0.0"/>
        <c:auto val="1"/>
        <c:lblAlgn val="ctr"/>
        <c:lblOffset val="0"/>
        <c:noMultiLvlLbl val="0"/>
      </c:catAx>
      <c:valAx>
        <c:axId val="-2121732040"/>
        <c:scaling>
          <c:orientation val="minMax"/>
          <c:max val="2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cross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21751848"/>
        <c:crosses val="autoZero"/>
        <c:crossBetween val="between"/>
        <c:majorUnit val="5.0"/>
        <c:minorUnit val="5.0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220559686983571"/>
          <c:y val="0.00513723657986183"/>
          <c:w val="0.593457762224166"/>
          <c:h val="0.0784417220383875"/>
        </c:manualLayout>
      </c:layout>
      <c:overlay val="0"/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1"/>
          <c:order val="0"/>
          <c:dPt>
            <c:idx val="0"/>
            <c:bubble3D val="0"/>
            <c:explosion val="9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explosion val="9"/>
            <c:spPr>
              <a:solidFill>
                <a:schemeClr val="accent3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'area and power'!$A$2:$A$7</c:f>
              <c:strCache>
                <c:ptCount val="6"/>
                <c:pt idx="0">
                  <c:v>Core</c:v>
                </c:pt>
                <c:pt idx="1">
                  <c:v>I$</c:v>
                </c:pt>
                <c:pt idx="2">
                  <c:v>D$</c:v>
                </c:pt>
                <c:pt idx="3">
                  <c:v>FPU</c:v>
                </c:pt>
                <c:pt idx="4">
                  <c:v>Uncore</c:v>
                </c:pt>
                <c:pt idx="5">
                  <c:v>Wrapping</c:v>
                </c:pt>
              </c:strCache>
            </c:strRef>
          </c:cat>
          <c:val>
            <c:numRef>
              <c:f>'area and power'!$B$2:$B$7</c:f>
              <c:numCache>
                <c:formatCode>General</c:formatCode>
                <c:ptCount val="6"/>
                <c:pt idx="0">
                  <c:v>0.047</c:v>
                </c:pt>
                <c:pt idx="1">
                  <c:v>0.251</c:v>
                </c:pt>
                <c:pt idx="2">
                  <c:v>0.25</c:v>
                </c:pt>
                <c:pt idx="3">
                  <c:v>0.089</c:v>
                </c:pt>
                <c:pt idx="4">
                  <c:v>0.046</c:v>
                </c:pt>
                <c:pt idx="5">
                  <c:v>0.011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75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24972268143791"/>
          <c:y val="0.239794944529603"/>
          <c:w val="0.194670921270155"/>
          <c:h val="0.5204101109407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1"/>
          <c:order val="0"/>
          <c:spPr>
            <a:solidFill>
              <a:schemeClr val="bg1">
                <a:lumMod val="75000"/>
              </a:schemeClr>
            </a:solidFill>
            <a:ln w="19050">
              <a:solidFill>
                <a:srgbClr val="0E0E70"/>
              </a:solidFill>
            </a:ln>
            <a:effectLst/>
          </c:spPr>
          <c:invertIfNegative val="0"/>
          <c:dPt>
            <c:idx val="1"/>
            <c:invertIfNegative val="0"/>
            <c:bubble3D val="0"/>
          </c:dPt>
          <c:cat>
            <c:strRef>
              <c:f>('area and power'!$A$2,'area and power'!$A$4)</c:f>
              <c:strCache>
                <c:ptCount val="2"/>
                <c:pt idx="0">
                  <c:v>Core</c:v>
                </c:pt>
                <c:pt idx="1">
                  <c:v>D$</c:v>
                </c:pt>
              </c:strCache>
            </c:strRef>
          </c:cat>
          <c:val>
            <c:numRef>
              <c:f>('area and power'!$C$2,'area and power'!$C$4)</c:f>
              <c:numCache>
                <c:formatCode>General</c:formatCode>
                <c:ptCount val="2"/>
                <c:pt idx="0">
                  <c:v>0.038</c:v>
                </c:pt>
                <c:pt idx="1">
                  <c:v>0.249</c:v>
                </c:pt>
              </c:numCache>
            </c:numRef>
          </c:val>
        </c:ser>
        <c:ser>
          <c:idx val="2"/>
          <c:order val="1"/>
          <c:spPr>
            <a:solidFill>
              <a:srgbClr val="FF0000"/>
            </a:solidFill>
            <a:ln w="19050">
              <a:solidFill>
                <a:srgbClr val="0E0E70"/>
              </a:solidFill>
            </a:ln>
            <a:effectLst/>
          </c:spPr>
          <c:invertIfNegative val="0"/>
          <c:cat>
            <c:strRef>
              <c:f>('area and power'!$A$2,'area and power'!$A$4)</c:f>
              <c:strCache>
                <c:ptCount val="2"/>
                <c:pt idx="0">
                  <c:v>Core</c:v>
                </c:pt>
                <c:pt idx="1">
                  <c:v>D$</c:v>
                </c:pt>
              </c:strCache>
            </c:strRef>
          </c:cat>
          <c:val>
            <c:numRef>
              <c:f>('area and power'!$D$2,'area and power'!$D$4)</c:f>
              <c:numCache>
                <c:formatCode>General</c:formatCode>
                <c:ptCount val="2"/>
                <c:pt idx="0">
                  <c:v>0.009</c:v>
                </c:pt>
                <c:pt idx="1">
                  <c:v>0.001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2122082376"/>
        <c:axId val="-2122083416"/>
      </c:barChart>
      <c:catAx>
        <c:axId val="-2122082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2083416"/>
        <c:crosses val="autoZero"/>
        <c:auto val="1"/>
        <c:lblAlgn val="ctr"/>
        <c:lblOffset val="100"/>
        <c:noMultiLvlLbl val="0"/>
      </c:catAx>
      <c:valAx>
        <c:axId val="-2122083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k-SK" b="1"/>
                  <a:t>mm</a:t>
                </a:r>
                <a:r>
                  <a:rPr lang="sk-SK" b="1" baseline="30000"/>
                  <a:t>2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2082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ser>
          <c:idx val="1"/>
          <c:order val="0"/>
          <c:dPt>
            <c:idx val="0"/>
            <c:bubble3D val="0"/>
            <c:explosion val="9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9"/>
            <c:spPr>
              <a:solidFill>
                <a:schemeClr val="accent3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3"/>
            <c:bubble3D val="0"/>
            <c:explosion val="9"/>
            <c:spPr>
              <a:solidFill>
                <a:schemeClr val="accent4"/>
              </a:solidFill>
              <a:ln w="19050">
                <a:solidFill>
                  <a:srgbClr val="000000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'area and power'!$A$13:$A$18</c:f>
              <c:strCache>
                <c:ptCount val="6"/>
                <c:pt idx="0">
                  <c:v>Core</c:v>
                </c:pt>
                <c:pt idx="1">
                  <c:v>I$</c:v>
                </c:pt>
                <c:pt idx="2">
                  <c:v>D$</c:v>
                </c:pt>
                <c:pt idx="3">
                  <c:v>FPU</c:v>
                </c:pt>
                <c:pt idx="4">
                  <c:v>Uncore</c:v>
                </c:pt>
                <c:pt idx="5">
                  <c:v>Wrapping</c:v>
                </c:pt>
              </c:strCache>
            </c:strRef>
          </c:cat>
          <c:val>
            <c:numRef>
              <c:f>'area and power'!$B$13:$B$18</c:f>
              <c:numCache>
                <c:formatCode>General</c:formatCode>
                <c:ptCount val="6"/>
                <c:pt idx="0">
                  <c:v>2.74</c:v>
                </c:pt>
                <c:pt idx="1">
                  <c:v>3.5</c:v>
                </c:pt>
                <c:pt idx="2">
                  <c:v>3.82</c:v>
                </c:pt>
                <c:pt idx="3">
                  <c:v>3.23</c:v>
                </c:pt>
                <c:pt idx="4">
                  <c:v>4.74</c:v>
                </c:pt>
                <c:pt idx="5">
                  <c:v>1.38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75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24972268143791"/>
          <c:y val="0.239794944529603"/>
          <c:w val="0.194670921270155"/>
          <c:h val="0.5204101109407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1"/>
          <c:order val="0"/>
          <c:spPr>
            <a:solidFill>
              <a:schemeClr val="bg1">
                <a:lumMod val="75000"/>
              </a:schemeClr>
            </a:solidFill>
            <a:ln w="19050">
              <a:solidFill>
                <a:srgbClr val="000000"/>
              </a:solidFill>
            </a:ln>
            <a:effectLst/>
          </c:spPr>
          <c:invertIfNegative val="0"/>
          <c:dPt>
            <c:idx val="1"/>
            <c:invertIfNegative val="0"/>
            <c:bubble3D val="0"/>
          </c:dPt>
          <c:cat>
            <c:strRef>
              <c:f>('area and power'!$A$13,'area and power'!$A$15,'area and power'!$A$16)</c:f>
              <c:strCache>
                <c:ptCount val="3"/>
                <c:pt idx="0">
                  <c:v>Core</c:v>
                </c:pt>
                <c:pt idx="1">
                  <c:v>D$</c:v>
                </c:pt>
                <c:pt idx="2">
                  <c:v>FPU</c:v>
                </c:pt>
              </c:strCache>
            </c:strRef>
          </c:cat>
          <c:val>
            <c:numRef>
              <c:f>('area and power'!$C$13,'area and power'!$C$15,'area and power'!$C$16)</c:f>
              <c:numCache>
                <c:formatCode>General</c:formatCode>
                <c:ptCount val="3"/>
                <c:pt idx="0">
                  <c:v>2.22</c:v>
                </c:pt>
                <c:pt idx="1">
                  <c:v>3.71</c:v>
                </c:pt>
                <c:pt idx="2">
                  <c:v>3.18</c:v>
                </c:pt>
              </c:numCache>
            </c:numRef>
          </c:val>
        </c:ser>
        <c:ser>
          <c:idx val="2"/>
          <c:order val="1"/>
          <c:spPr>
            <a:solidFill>
              <a:srgbClr val="FF0000"/>
            </a:solidFill>
            <a:ln w="19050">
              <a:solidFill>
                <a:srgbClr val="000000"/>
              </a:solidFill>
            </a:ln>
            <a:effectLst/>
          </c:spPr>
          <c:invertIfNegative val="0"/>
          <c:cat>
            <c:strRef>
              <c:f>('area and power'!$A$13,'area and power'!$A$15,'area and power'!$A$16)</c:f>
              <c:strCache>
                <c:ptCount val="3"/>
                <c:pt idx="0">
                  <c:v>Core</c:v>
                </c:pt>
                <c:pt idx="1">
                  <c:v>D$</c:v>
                </c:pt>
                <c:pt idx="2">
                  <c:v>FPU</c:v>
                </c:pt>
              </c:strCache>
            </c:strRef>
          </c:cat>
          <c:val>
            <c:numRef>
              <c:f>('area and power'!$D$13,'area and power'!$D$15,'area and power'!$D$16)</c:f>
              <c:numCache>
                <c:formatCode>General</c:formatCode>
                <c:ptCount val="3"/>
                <c:pt idx="0">
                  <c:v>0.52</c:v>
                </c:pt>
                <c:pt idx="1">
                  <c:v>0.11</c:v>
                </c:pt>
                <c:pt idx="2">
                  <c:v>0.0499999999999998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020130408"/>
        <c:axId val="-2031982008"/>
      </c:barChart>
      <c:catAx>
        <c:axId val="2020130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1982008"/>
        <c:crosses val="autoZero"/>
        <c:auto val="1"/>
        <c:lblAlgn val="ctr"/>
        <c:lblOffset val="100"/>
        <c:noMultiLvlLbl val="0"/>
      </c:catAx>
      <c:valAx>
        <c:axId val="-2031982008"/>
        <c:scaling>
          <c:orientation val="minMax"/>
          <c:max val="4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err="1" smtClean="0"/>
                  <a:t>mW</a:t>
                </a:r>
                <a:endParaRPr lang="en-US"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0130408"/>
        <c:crosses val="autoZero"/>
        <c:crossBetween val="between"/>
        <c:majorUnit val="1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997849227179935"/>
          <c:y val="0.107787848850694"/>
          <c:w val="0.890934310294546"/>
          <c:h val="0.4186296849079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Branches!$C$1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4"/>
            <c:invertIfNegative val="0"/>
            <c:bubble3D val="0"/>
          </c:dPt>
          <c:dPt>
            <c:idx val="15"/>
            <c:invertIfNegative val="0"/>
            <c:bubble3D val="0"/>
          </c:dPt>
          <c:dPt>
            <c:idx val="16"/>
            <c:invertIfNegative val="0"/>
            <c:bubble3D val="0"/>
          </c:dPt>
          <c:dPt>
            <c:idx val="17"/>
            <c:invertIfNegative val="0"/>
            <c:bubble3D val="0"/>
          </c:dPt>
          <c:dPt>
            <c:idx val="18"/>
            <c:invertIfNegative val="0"/>
            <c:bubble3D val="0"/>
          </c:dPt>
          <c:dPt>
            <c:idx val="19"/>
            <c:invertIfNegative val="0"/>
            <c:bubble3D val="0"/>
          </c:dPt>
          <c:dPt>
            <c:idx val="20"/>
            <c:invertIfNegative val="0"/>
            <c:bubble3D val="0"/>
          </c:dPt>
          <c:dPt>
            <c:idx val="21"/>
            <c:invertIfNegative val="0"/>
            <c:bubble3D val="0"/>
          </c:dPt>
          <c:dPt>
            <c:idx val="22"/>
            <c:invertIfNegative val="0"/>
            <c:bubble3D val="0"/>
          </c:dPt>
          <c:dPt>
            <c:idx val="23"/>
            <c:invertIfNegative val="0"/>
            <c:bubble3D val="0"/>
          </c:dPt>
          <c:dPt>
            <c:idx val="24"/>
            <c:invertIfNegative val="0"/>
            <c:bubble3D val="0"/>
          </c:dPt>
          <c:dPt>
            <c:idx val="25"/>
            <c:invertIfNegative val="0"/>
            <c:bubble3D val="0"/>
          </c:dPt>
          <c:cat>
            <c:multiLvlStrRef>
              <c:f>Branches!$A$2:$B$27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Branches!$C$2:$C$27</c:f>
              <c:numCache>
                <c:formatCode>General</c:formatCode>
                <c:ptCount val="26"/>
                <c:pt idx="1">
                  <c:v>17.55</c:v>
                </c:pt>
                <c:pt idx="2">
                  <c:v>29.44</c:v>
                </c:pt>
                <c:pt idx="3">
                  <c:v>7.6</c:v>
                </c:pt>
                <c:pt idx="4">
                  <c:v>16.66</c:v>
                </c:pt>
                <c:pt idx="5">
                  <c:v>37.09</c:v>
                </c:pt>
                <c:pt idx="6">
                  <c:v>23.0</c:v>
                </c:pt>
                <c:pt idx="7">
                  <c:v>27.32</c:v>
                </c:pt>
                <c:pt idx="8">
                  <c:v>12.95</c:v>
                </c:pt>
                <c:pt idx="9">
                  <c:v>33.35</c:v>
                </c:pt>
                <c:pt idx="10">
                  <c:v>42.13</c:v>
                </c:pt>
                <c:pt idx="11">
                  <c:v>47.38</c:v>
                </c:pt>
                <c:pt idx="12">
                  <c:v>23.68</c:v>
                </c:pt>
                <c:pt idx="14">
                  <c:v>38.47</c:v>
                </c:pt>
                <c:pt idx="15">
                  <c:v>46.22</c:v>
                </c:pt>
                <c:pt idx="16">
                  <c:v>19.95</c:v>
                </c:pt>
                <c:pt idx="17">
                  <c:v>42.64</c:v>
                </c:pt>
                <c:pt idx="18">
                  <c:v>32.98</c:v>
                </c:pt>
                <c:pt idx="19">
                  <c:v>34.86</c:v>
                </c:pt>
                <c:pt idx="20">
                  <c:v>39.46</c:v>
                </c:pt>
                <c:pt idx="21">
                  <c:v>22.17</c:v>
                </c:pt>
                <c:pt idx="22">
                  <c:v>26.83</c:v>
                </c:pt>
                <c:pt idx="23">
                  <c:v>38.5</c:v>
                </c:pt>
                <c:pt idx="24">
                  <c:v>40.2</c:v>
                </c:pt>
                <c:pt idx="25">
                  <c:v>33.67</c:v>
                </c:pt>
              </c:numCache>
            </c:numRef>
          </c:val>
        </c:ser>
        <c:ser>
          <c:idx val="1"/>
          <c:order val="1"/>
          <c:tx>
            <c:strRef>
              <c:f>Branches!$D$1</c:f>
              <c:strCache>
                <c:ptCount val="1"/>
                <c:pt idx="0">
                  <c:v>CheckedLoad</c:v>
                </c:pt>
              </c:strCache>
            </c:strRef>
          </c:tx>
          <c:spPr>
            <a:solidFill>
              <a:sysClr val="windowText" lastClr="000000">
                <a:lumMod val="50000"/>
                <a:lumOff val="50000"/>
              </a:sysClr>
            </a:solidFill>
            <a:ln>
              <a:noFill/>
            </a:ln>
          </c:spPr>
          <c:invertIfNegative val="0"/>
          <c:cat>
            <c:multiLvlStrRef>
              <c:f>Branches!$A$2:$B$27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Branches!$D$2:$D$27</c:f>
              <c:numCache>
                <c:formatCode>General</c:formatCode>
                <c:ptCount val="26"/>
                <c:pt idx="1">
                  <c:v>9.57</c:v>
                </c:pt>
                <c:pt idx="2">
                  <c:v>28.12</c:v>
                </c:pt>
                <c:pt idx="3">
                  <c:v>5.95</c:v>
                </c:pt>
                <c:pt idx="4">
                  <c:v>15.72</c:v>
                </c:pt>
                <c:pt idx="5">
                  <c:v>34.09</c:v>
                </c:pt>
                <c:pt idx="6">
                  <c:v>17.21</c:v>
                </c:pt>
                <c:pt idx="7">
                  <c:v>35.05</c:v>
                </c:pt>
                <c:pt idx="8">
                  <c:v>0.38</c:v>
                </c:pt>
                <c:pt idx="9">
                  <c:v>36.6</c:v>
                </c:pt>
                <c:pt idx="10">
                  <c:v>39.82</c:v>
                </c:pt>
                <c:pt idx="11">
                  <c:v>42.61</c:v>
                </c:pt>
                <c:pt idx="12">
                  <c:v>15.47</c:v>
                </c:pt>
                <c:pt idx="14">
                  <c:v>38.94</c:v>
                </c:pt>
                <c:pt idx="15">
                  <c:v>44.6</c:v>
                </c:pt>
                <c:pt idx="16">
                  <c:v>10.73</c:v>
                </c:pt>
                <c:pt idx="17">
                  <c:v>40.13</c:v>
                </c:pt>
                <c:pt idx="18">
                  <c:v>32.52</c:v>
                </c:pt>
                <c:pt idx="19">
                  <c:v>30.13</c:v>
                </c:pt>
                <c:pt idx="20">
                  <c:v>34.25</c:v>
                </c:pt>
                <c:pt idx="21">
                  <c:v>15.78</c:v>
                </c:pt>
                <c:pt idx="22">
                  <c:v>26.0</c:v>
                </c:pt>
                <c:pt idx="23">
                  <c:v>35.09</c:v>
                </c:pt>
                <c:pt idx="24">
                  <c:v>39.26</c:v>
                </c:pt>
                <c:pt idx="25">
                  <c:v>29.4</c:v>
                </c:pt>
              </c:numCache>
            </c:numRef>
          </c:val>
        </c:ser>
        <c:ser>
          <c:idx val="2"/>
          <c:order val="2"/>
          <c:tx>
            <c:strRef>
              <c:f>Branches!$E$1</c:f>
              <c:strCache>
                <c:ptCount val="1"/>
                <c:pt idx="0">
                  <c:v>TypedArch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multiLvlStrRef>
              <c:f>Branches!$A$2:$B$27</c:f>
              <c:multiLvlStrCache>
                <c:ptCount val="26"/>
                <c:lvl>
                  <c:pt idx="1">
                    <c:v>ackermann</c:v>
                  </c:pt>
                  <c:pt idx="2">
                    <c:v>binary-trees</c:v>
                  </c:pt>
                  <c:pt idx="3">
                    <c:v>fannkuch-redux</c:v>
                  </c:pt>
                  <c:pt idx="4">
                    <c:v>fibo</c:v>
                  </c:pt>
                  <c:pt idx="5">
                    <c:v>k-nucleotide</c:v>
                  </c:pt>
                  <c:pt idx="6">
                    <c:v>mandelbrot</c:v>
                  </c:pt>
                  <c:pt idx="7">
                    <c:v>n-body</c:v>
                  </c:pt>
                  <c:pt idx="8">
                    <c:v>n-seive</c:v>
                  </c:pt>
                  <c:pt idx="9">
                    <c:v>pidigit</c:v>
                  </c:pt>
                  <c:pt idx="10">
                    <c:v>random</c:v>
                  </c:pt>
                  <c:pt idx="11">
                    <c:v>spectral-norm</c:v>
                  </c:pt>
                  <c:pt idx="12">
                    <c:v>GEOMEAN</c:v>
                  </c:pt>
                  <c:pt idx="14">
                    <c:v>ackermann</c:v>
                  </c:pt>
                  <c:pt idx="15">
                    <c:v>binary-trees</c:v>
                  </c:pt>
                  <c:pt idx="16">
                    <c:v>fannkuch-redux</c:v>
                  </c:pt>
                  <c:pt idx="17">
                    <c:v>fibo</c:v>
                  </c:pt>
                  <c:pt idx="18">
                    <c:v>k-nucleotide</c:v>
                  </c:pt>
                  <c:pt idx="19">
                    <c:v>mandelbrot</c:v>
                  </c:pt>
                  <c:pt idx="20">
                    <c:v>n-body</c:v>
                  </c:pt>
                  <c:pt idx="21">
                    <c:v>n-seive</c:v>
                  </c:pt>
                  <c:pt idx="22">
                    <c:v>pidigit</c:v>
                  </c:pt>
                  <c:pt idx="23">
                    <c:v>random</c:v>
                  </c:pt>
                  <c:pt idx="24">
                    <c:v>spectral-norm</c:v>
                  </c:pt>
                  <c:pt idx="25">
                    <c:v>GEOMEAN</c:v>
                  </c:pt>
                </c:lvl>
                <c:lvl>
                  <c:pt idx="0">
                    <c:v>Lua</c:v>
                  </c:pt>
                  <c:pt idx="13">
                    <c:v>JavaScript</c:v>
                  </c:pt>
                </c:lvl>
              </c:multiLvlStrCache>
            </c:multiLvlStrRef>
          </c:cat>
          <c:val>
            <c:numRef>
              <c:f>Branches!$E$2:$E$27</c:f>
              <c:numCache>
                <c:formatCode>General</c:formatCode>
                <c:ptCount val="26"/>
                <c:pt idx="1">
                  <c:v>10.81</c:v>
                </c:pt>
                <c:pt idx="2">
                  <c:v>26.36</c:v>
                </c:pt>
                <c:pt idx="3">
                  <c:v>6.38</c:v>
                </c:pt>
                <c:pt idx="4">
                  <c:v>16.5</c:v>
                </c:pt>
                <c:pt idx="5">
                  <c:v>35.91</c:v>
                </c:pt>
                <c:pt idx="6">
                  <c:v>1.46</c:v>
                </c:pt>
                <c:pt idx="7">
                  <c:v>26.31</c:v>
                </c:pt>
                <c:pt idx="8">
                  <c:v>10.45</c:v>
                </c:pt>
                <c:pt idx="9">
                  <c:v>35.12</c:v>
                </c:pt>
                <c:pt idx="10">
                  <c:v>40.91</c:v>
                </c:pt>
                <c:pt idx="11">
                  <c:v>42.81</c:v>
                </c:pt>
                <c:pt idx="12">
                  <c:v>16.61</c:v>
                </c:pt>
                <c:pt idx="14">
                  <c:v>37.8</c:v>
                </c:pt>
                <c:pt idx="15">
                  <c:v>44.5</c:v>
                </c:pt>
                <c:pt idx="16">
                  <c:v>10.47</c:v>
                </c:pt>
                <c:pt idx="17">
                  <c:v>38.15</c:v>
                </c:pt>
                <c:pt idx="18">
                  <c:v>31.69</c:v>
                </c:pt>
                <c:pt idx="19">
                  <c:v>28.31</c:v>
                </c:pt>
                <c:pt idx="20">
                  <c:v>29.73</c:v>
                </c:pt>
                <c:pt idx="21">
                  <c:v>14.15</c:v>
                </c:pt>
                <c:pt idx="22">
                  <c:v>25.21</c:v>
                </c:pt>
                <c:pt idx="23">
                  <c:v>36.24</c:v>
                </c:pt>
                <c:pt idx="24">
                  <c:v>36.28</c:v>
                </c:pt>
                <c:pt idx="25">
                  <c:v>28.03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-2143888920"/>
        <c:axId val="-2144140200"/>
      </c:barChart>
      <c:catAx>
        <c:axId val="-2143888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44140200"/>
        <c:crossesAt val="0.0"/>
        <c:auto val="1"/>
        <c:lblAlgn val="ctr"/>
        <c:lblOffset val="0"/>
        <c:noMultiLvlLbl val="0"/>
      </c:catAx>
      <c:valAx>
        <c:axId val="-2144140200"/>
        <c:scaling>
          <c:orientation val="minMax"/>
          <c:max val="5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cross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pPr>
            <a:endParaRPr lang="en-US"/>
          </a:p>
        </c:txPr>
        <c:crossAx val="-2143888920"/>
        <c:crosses val="autoZero"/>
        <c:crossBetween val="between"/>
        <c:majorUnit val="10.0"/>
        <c:minorUnit val="5.0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219016477107028"/>
          <c:y val="0.0239144803119804"/>
          <c:w val="0.593457762224166"/>
          <c:h val="0.0784417220383875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Arial" charset="0"/>
          <a:ea typeface="Arial" charset="0"/>
          <a:cs typeface="Arial" charset="0"/>
        </a:defRPr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ABC87793-35E0-4A37-98A2-B8BAE7D4212D}" type="datetimeFigureOut">
              <a:rPr lang="ko-KR" altLang="en-US" smtClean="0">
                <a:uFillTx/>
              </a:rPr>
              <a:t>4/10/17</a:t>
            </a:fld>
            <a:endParaRPr lang="ko-KR" altLang="en-US">
              <a:uFillTx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ko-KR" altLang="en-US">
              <a:uFillTx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22B1B9E7-CC6D-4AC0-AB5A-AD45289F2002}" type="slidenum">
              <a:rPr lang="ko-KR" altLang="en-US" smtClean="0">
                <a:uFillTx/>
              </a:rPr>
              <a:t>‹#›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1201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uFillTx/>
              </a:defRPr>
            </a:lvl1pPr>
            <a:lvl2pPr>
              <a:spcBef>
                <a:spcPts val="0"/>
              </a:spcBef>
              <a:defRPr>
                <a:uFillTx/>
              </a:defRPr>
            </a:lvl2pPr>
            <a:lvl3pPr>
              <a:spcBef>
                <a:spcPts val="0"/>
              </a:spcBef>
              <a:defRPr>
                <a:uFillTx/>
              </a:defRPr>
            </a:lvl3pPr>
            <a:lvl4pPr>
              <a:spcBef>
                <a:spcPts val="0"/>
              </a:spcBef>
              <a:defRPr>
                <a:uFillTx/>
              </a:defRPr>
            </a:lvl4pPr>
            <a:lvl5pPr>
              <a:spcBef>
                <a:spcPts val="0"/>
              </a:spcBef>
              <a:defRPr>
                <a:uFillTx/>
              </a:defRPr>
            </a:lvl5pPr>
            <a:lvl6pPr>
              <a:spcBef>
                <a:spcPts val="0"/>
              </a:spcBef>
              <a:defRPr>
                <a:uFillTx/>
              </a:defRPr>
            </a:lvl6pPr>
            <a:lvl7pPr>
              <a:spcBef>
                <a:spcPts val="0"/>
              </a:spcBef>
              <a:defRPr>
                <a:uFillTx/>
              </a:defRPr>
            </a:lvl7pPr>
            <a:lvl8pPr>
              <a:spcBef>
                <a:spcPts val="0"/>
              </a:spcBef>
              <a:defRPr>
                <a:uFillTx/>
              </a:defRPr>
            </a:lvl8pPr>
            <a:lvl9pPr>
              <a:spcBef>
                <a:spcPts val="0"/>
              </a:spcBef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 sz="1200" b="0" i="0" u="none" strike="noStrike" cap="none" baseline="0">
                <a:uFillTx/>
              </a:defRPr>
            </a:lvl1pPr>
            <a:lvl2pPr>
              <a:spcBef>
                <a:spcPts val="0"/>
              </a:spcBef>
              <a:defRPr>
                <a:uFillTx/>
              </a:defRPr>
            </a:lvl2pPr>
            <a:lvl3pPr>
              <a:spcBef>
                <a:spcPts val="0"/>
              </a:spcBef>
              <a:defRPr>
                <a:uFillTx/>
              </a:defRPr>
            </a:lvl3pPr>
            <a:lvl4pPr>
              <a:spcBef>
                <a:spcPts val="0"/>
              </a:spcBef>
              <a:defRPr>
                <a:uFillTx/>
              </a:defRPr>
            </a:lvl4pPr>
            <a:lvl5pPr>
              <a:spcBef>
                <a:spcPts val="0"/>
              </a:spcBef>
              <a:defRPr>
                <a:uFillTx/>
              </a:defRPr>
            </a:lvl5pPr>
            <a:lvl6pPr>
              <a:spcBef>
                <a:spcPts val="0"/>
              </a:spcBef>
              <a:defRPr>
                <a:uFillTx/>
              </a:defRPr>
            </a:lvl6pPr>
            <a:lvl7pPr>
              <a:spcBef>
                <a:spcPts val="0"/>
              </a:spcBef>
              <a:defRPr>
                <a:uFillTx/>
              </a:defRPr>
            </a:lvl7pPr>
            <a:lvl8pPr>
              <a:spcBef>
                <a:spcPts val="0"/>
              </a:spcBef>
              <a:defRPr>
                <a:uFillTx/>
              </a:defRPr>
            </a:lvl8pPr>
            <a:lvl9pPr>
              <a:spcBef>
                <a:spcPts val="0"/>
              </a:spcBef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>
                <a:uFillTx/>
              </a:defRPr>
            </a:lvl1pPr>
            <a:lvl2pPr>
              <a:spcBef>
                <a:spcPts val="0"/>
              </a:spcBef>
              <a:defRPr>
                <a:uFillTx/>
              </a:defRPr>
            </a:lvl2pPr>
            <a:lvl3pPr>
              <a:spcBef>
                <a:spcPts val="0"/>
              </a:spcBef>
              <a:defRPr>
                <a:uFillTx/>
              </a:defRPr>
            </a:lvl3pPr>
            <a:lvl4pPr>
              <a:spcBef>
                <a:spcPts val="0"/>
              </a:spcBef>
              <a:defRPr>
                <a:uFillTx/>
              </a:defRPr>
            </a:lvl4pPr>
            <a:lvl5pPr>
              <a:spcBef>
                <a:spcPts val="0"/>
              </a:spcBef>
              <a:defRPr>
                <a:uFillTx/>
              </a:defRPr>
            </a:lvl5pPr>
            <a:lvl6pPr>
              <a:spcBef>
                <a:spcPts val="0"/>
              </a:spcBef>
              <a:defRPr>
                <a:uFillTx/>
              </a:defRPr>
            </a:lvl6pPr>
            <a:lvl7pPr>
              <a:spcBef>
                <a:spcPts val="0"/>
              </a:spcBef>
              <a:defRPr>
                <a:uFillTx/>
              </a:defRPr>
            </a:lvl7pPr>
            <a:lvl8pPr>
              <a:spcBef>
                <a:spcPts val="0"/>
              </a:spcBef>
              <a:defRPr>
                <a:uFillTx/>
              </a:defRPr>
            </a:lvl8pPr>
            <a:lvl9pPr>
              <a:spcBef>
                <a:spcPts val="0"/>
              </a:spcBef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uFillTx/>
              </a:defRPr>
            </a:lvl1pPr>
            <a:lvl2pPr>
              <a:spcBef>
                <a:spcPts val="0"/>
              </a:spcBef>
              <a:defRPr>
                <a:uFillTx/>
              </a:defRPr>
            </a:lvl2pPr>
            <a:lvl3pPr>
              <a:spcBef>
                <a:spcPts val="0"/>
              </a:spcBef>
              <a:defRPr>
                <a:uFillTx/>
              </a:defRPr>
            </a:lvl3pPr>
            <a:lvl4pPr>
              <a:spcBef>
                <a:spcPts val="0"/>
              </a:spcBef>
              <a:defRPr>
                <a:uFillTx/>
              </a:defRPr>
            </a:lvl4pPr>
            <a:lvl5pPr>
              <a:spcBef>
                <a:spcPts val="0"/>
              </a:spcBef>
              <a:defRPr>
                <a:uFillTx/>
              </a:defRPr>
            </a:lvl5pPr>
            <a:lvl6pPr>
              <a:spcBef>
                <a:spcPts val="0"/>
              </a:spcBef>
              <a:defRPr>
                <a:uFillTx/>
              </a:defRPr>
            </a:lvl6pPr>
            <a:lvl7pPr>
              <a:spcBef>
                <a:spcPts val="0"/>
              </a:spcBef>
              <a:defRPr>
                <a:uFillTx/>
              </a:defRPr>
            </a:lvl7pPr>
            <a:lvl8pPr>
              <a:spcBef>
                <a:spcPts val="0"/>
              </a:spcBef>
              <a:defRPr>
                <a:uFillTx/>
              </a:defRPr>
            </a:lvl8pPr>
            <a:lvl9pPr>
              <a:spcBef>
                <a:spcPts val="0"/>
              </a:spcBef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sz="1200" b="0" i="0" u="none" strike="noStrike" cap="none" baseline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9844069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자신있게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천천히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또박또박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화이팅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!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mr-IN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–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Presenter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view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안 보이면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이 교수에게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SOS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]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Hello, everyone. ⬇ Welcome to my talk. I am Channoh Kim from Sungkyunkwan University.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Today, // I will talk about my work, // titled // Typed Architectures, // which provide architectural support for // lightweight scripting.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work is done with my colleagues // at both // Sungkyunkwan University and Seoul National University.</a:t>
            </a:r>
            <a:endParaRPr lang="en-US" dirty="0"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1661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move on // the details</a:t>
            </a:r>
            <a:r>
              <a:rPr lang="en-US" baseline="0" dirty="0" smtClean="0"/>
              <a:t> of // the proposed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support // dynamic-type checking // in hardware, // we extend // the baseline RISC ISA // with the following three components: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Unified register file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Tagged ALU instructions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and, tagged memory instructions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&lt;click&gt; We also add // four special-purpose registers // to flexibly support // multiple scripting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97288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 me explain // the three components // one by one.</a:t>
            </a:r>
          </a:p>
          <a:p>
            <a:endParaRPr lang="en-US" dirty="0" smtClean="0"/>
          </a:p>
          <a:p>
            <a:r>
              <a:rPr lang="en-US" dirty="0" smtClean="0"/>
              <a:t>First, // we extend the register file // to hold both integer and floating-point values.</a:t>
            </a:r>
          </a:p>
          <a:p>
            <a:r>
              <a:rPr lang="en-US" dirty="0" smtClean="0"/>
              <a:t>We called this // a unified register file.</a:t>
            </a:r>
          </a:p>
          <a:p>
            <a:endParaRPr lang="en-US" dirty="0" smtClean="0"/>
          </a:p>
          <a:p>
            <a:r>
              <a:rPr lang="en-US" dirty="0" smtClean="0"/>
              <a:t>And // each entry // is extended // with two fields, // a type field and a FI bit.</a:t>
            </a:r>
          </a:p>
          <a:p>
            <a:r>
              <a:rPr lang="en-US" dirty="0" smtClean="0"/>
              <a:t>The type field // stores // the type encoding // of the value, and the FI bit // indicates // whether it is an integer // or a floating-point subtype.</a:t>
            </a:r>
          </a:p>
          <a:p>
            <a:endParaRPr lang="en-US" dirty="0" smtClean="0"/>
          </a:p>
          <a:p>
            <a:r>
              <a:rPr lang="en-US" dirty="0" smtClean="0"/>
              <a:t>&lt;click&gt;</a:t>
            </a:r>
          </a:p>
          <a:p>
            <a:r>
              <a:rPr lang="en-US" dirty="0" smtClean="0"/>
              <a:t>This is</a:t>
            </a:r>
            <a:r>
              <a:rPr lang="ko-KR" altLang="en-US" dirty="0" smtClean="0"/>
              <a:t> </a:t>
            </a:r>
            <a:r>
              <a:rPr lang="en-US" altLang="ko-KR" dirty="0" smtClean="0"/>
              <a:t>//</a:t>
            </a:r>
            <a:r>
              <a:rPr lang="en-US" baseline="0" dirty="0" smtClean="0"/>
              <a:t> the original assembly for </a:t>
            </a:r>
            <a:r>
              <a:rPr lang="en-US" altLang="ko-KR" baseline="0" dirty="0" smtClean="0"/>
              <a:t>//</a:t>
            </a:r>
            <a:r>
              <a:rPr lang="ko-KR" altLang="en-US" baseline="0" dirty="0" smtClean="0"/>
              <a:t> </a:t>
            </a:r>
            <a:r>
              <a:rPr lang="en-US" baseline="0" dirty="0" smtClean="0"/>
              <a:t>bytecode ADD.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</a:t>
            </a:r>
            <a:r>
              <a:rPr lang="en-US" baseline="0" dirty="0" smtClean="0"/>
              <a:t> the unified register file, // the code is transformed </a:t>
            </a:r>
            <a:r>
              <a:rPr lang="en-US" altLang="ko-KR" baseline="0" dirty="0" smtClean="0"/>
              <a:t>//</a:t>
            </a:r>
            <a:r>
              <a:rPr lang="ko-KR" altLang="en-US" baseline="0" dirty="0" smtClean="0"/>
              <a:t> </a:t>
            </a:r>
            <a:r>
              <a:rPr lang="en-US" baseline="0" dirty="0" smtClean="0"/>
              <a:t>like this. //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&lt;click&gt;</a:t>
            </a:r>
            <a:endParaRPr lang="en-US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// each register has </a:t>
            </a:r>
            <a:r>
              <a:rPr lang="en-US" altLang="ko-KR" baseline="0" dirty="0" smtClean="0"/>
              <a:t>//</a:t>
            </a:r>
            <a:r>
              <a:rPr lang="ko-KR" altLang="en-US" baseline="0" dirty="0" smtClean="0"/>
              <a:t> </a:t>
            </a:r>
            <a:r>
              <a:rPr lang="en-US" baseline="0" dirty="0" smtClean="0"/>
              <a:t>both value and type fields, // which are denoted by .v and .t suffix, respectively.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1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second component is tagged ALU instructions.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Let me take an example// of an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xadd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instruction // to implement // a polymorphic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plus operator.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 Case 1, // let's assume // both source operands are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integers.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 this case, // the two source operands //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are dispatched to // the integer ALU // based on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value of the F/I bit.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At the same time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type rule table is looked up // using the two source type tags, // which are integers in this case,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and the opcode, which is add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as input.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Because it hits, // the output type and f/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bit // are retrieved from the type rule table.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writeback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stage // these fields // are written back // to the destination register // together with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calculated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10662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 Case 2, // let's assume // the two source registers // hold floating-point values.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 this case, // the two operands // are dispatched // to the floating-point unit // based on the value of the F/I bit.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Again, // the type rule table // is looked up // using the type tags // at the same time.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Because it hits, // the output type and f/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bit // are retrieved from the type rule table, //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to take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//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the fast path of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3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 the last case, // let's assume // we add an integer // to a floating-point value.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 this case, // it misses at the type rule table, // which we call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type miss, // 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PC is redirected to the slow path // whose starting address // is stored at // the handler register, // 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Rhdl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slow path // executes // this instruction in software.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It first converts // the integer value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//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to a floating-point value, // and then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executes a floating-point add // along with // storing a type tag.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06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We introduce // an instruction // to set // the value of the handler register, // called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thdl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thdl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loads // the starting address of //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slow path // into the handler register.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30665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Finally, // we introduce // two new instructions // for memory operations, // tagged load and tagged store.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 tagged load // not only loads // a requested value // from memory // but also loads // its type tag and FI bit.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 tagged store works // similarly, // but // in the opposite direction.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To flexibly control // tag extraction and insertion, // we introduce three special-purpose registers.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Offset register, // which indicates // which quad-word // the tag will be extracted from.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Shift amount register, // which holds // the bit position // of the type field.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Mask register, // which holds // 8-bit mask // to extract an 8-bit type tag.</a:t>
            </a:r>
          </a:p>
          <a:p>
            <a:pPr marL="171450" indent="-171450">
              <a:buFontTx/>
              <a:buChar char="-"/>
            </a:pP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Those registers are // typically set // only once // at program launch.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21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data layout // for storing a tag-value pair // may vary // depending on the languages // and implementations.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Therefore, // we introduce // a programmable // tag extraction logic // to support multiple engines.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&lt;click&gt;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logic // is implemented by // combining // shift and mask operations, // which is // configurable // using a mask register // and a shift amount register.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tagged store instruction // uses // the same set of the registers // to store a value // together with its type tag.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1172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Typed Architectures // also // provide support for // table access bytecodes.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code shows // a simplified table access bytecode // from JavaScript.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&lt;click&gt;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Lua has // gettable and settable bytecodes // for table access, // and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SpiderMonkey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JavaScript engine //  has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getelem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setelem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for it.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Each bytecode // consists of two parts,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address calculation for // the requested element // 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element access or // update // with boundary checking.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14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Today // scripting languages are // widely used // in various application domains.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For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EXAMple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// JavaScript // is the default language // for programming the web, // enabling billions of web pages.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Lua // is a lightweight scripting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language (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랭귀지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)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adopted for game programming // and writing plug-ins.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Python, PHP,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Ruby, R, and Perl // are also popular // in various application domains.</a:t>
            </a:r>
          </a:p>
          <a:p>
            <a:endParaRPr lang="en-US" sz="1200" b="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These scripting languages // are becoming // general-purpose programming platforms.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5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 shows // the transformed code // for table access // with typed architecture.</a:t>
            </a:r>
          </a:p>
          <a:p>
            <a:r>
              <a:rPr lang="en-US" dirty="0" smtClean="0"/>
              <a:t>To do this, // we introduce // a new instruction, // which is called </a:t>
            </a:r>
            <a:r>
              <a:rPr lang="en-US" dirty="0" err="1" smtClean="0"/>
              <a:t>tchk</a:t>
            </a:r>
            <a:r>
              <a:rPr lang="en-US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085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tchk</a:t>
            </a:r>
            <a:r>
              <a:rPr lang="en-US" baseline="0" dirty="0" smtClean="0"/>
              <a:t> // only looks up // the type rule table // without calculating // any output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it hits, // the program proceeds // to the next instruction // which is the fast path.</a:t>
            </a:r>
          </a:p>
          <a:p>
            <a:r>
              <a:rPr lang="en-US" baseline="0" dirty="0" smtClean="0"/>
              <a:t>If not, // it jumps to the slow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55980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Due to time constraints, // this presentation // does not cover // all aspects of our design // and evaluation.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slide enumerates // some of these topics.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If you are interested, please refer to the paper // or find us // at the poster session.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[13:00]</a:t>
            </a:r>
            <a:endParaRPr lang="en-US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46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now move on to the evaluation.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[13:30]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4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// FPGA // to evaluate Typed Architecture.</a:t>
            </a:r>
          </a:p>
          <a:p>
            <a:endParaRPr lang="en-US" dirty="0" smtClean="0"/>
          </a:p>
          <a:p>
            <a:r>
              <a:rPr lang="en-US" dirty="0" smtClean="0"/>
              <a:t>We use // the default parameters of</a:t>
            </a:r>
            <a:r>
              <a:rPr lang="en-US" baseline="0" dirty="0" smtClean="0"/>
              <a:t> </a:t>
            </a:r>
            <a:r>
              <a:rPr lang="en-US" dirty="0" smtClean="0"/>
              <a:t>// RISC-V Rocket Core.</a:t>
            </a:r>
          </a:p>
          <a:p>
            <a:r>
              <a:rPr lang="en-US" dirty="0" smtClean="0"/>
              <a:t>which are summarized</a:t>
            </a:r>
            <a:r>
              <a:rPr lang="ko-KR" altLang="en-US" dirty="0" smtClean="0"/>
              <a:t> </a:t>
            </a:r>
            <a:r>
              <a:rPr lang="en-US" dirty="0" smtClean="0"/>
              <a:t>// in the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9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workloads, // we use // two production-grade </a:t>
            </a:r>
            <a:r>
              <a:rPr lang="ko-KR" altLang="en-US" dirty="0" smtClean="0"/>
              <a:t>스크립팅 엔진스 </a:t>
            </a:r>
            <a:r>
              <a:rPr lang="en-US" altLang="ko-KR" dirty="0" smtClean="0"/>
              <a:t>(</a:t>
            </a:r>
            <a:r>
              <a:rPr lang="en-US" dirty="0" smtClean="0"/>
              <a:t>scripting engines</a:t>
            </a:r>
            <a:r>
              <a:rPr lang="en-US" altLang="ko-KR" dirty="0" smtClean="0"/>
              <a:t>)</a:t>
            </a:r>
            <a:r>
              <a:rPr lang="en-US" dirty="0" smtClean="0"/>
              <a:t>, // Lua and </a:t>
            </a:r>
            <a:r>
              <a:rPr lang="en-US" dirty="0" err="1" smtClean="0"/>
              <a:t>SpiderMonkey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Lua has 47 distinct bytecodes.</a:t>
            </a:r>
          </a:p>
          <a:p>
            <a:r>
              <a:rPr lang="en-US" dirty="0" smtClean="0"/>
              <a:t>We retarget // the five bytecodes of // ADD, SUB, MUL, GETTABLE, and SETTABLE.</a:t>
            </a:r>
          </a:p>
          <a:p>
            <a:endParaRPr lang="en-US" dirty="0" smtClean="0"/>
          </a:p>
          <a:p>
            <a:r>
              <a:rPr lang="en-US" dirty="0" smtClean="0"/>
              <a:t>We also use // </a:t>
            </a:r>
            <a:r>
              <a:rPr lang="en-US" dirty="0" err="1" smtClean="0"/>
              <a:t>SpiderMonkey</a:t>
            </a:r>
            <a:r>
              <a:rPr lang="en-US" dirty="0" smtClean="0"/>
              <a:t> // which is // the</a:t>
            </a:r>
            <a:r>
              <a:rPr lang="en-US" baseline="0" dirty="0" smtClean="0"/>
              <a:t> default JavaScript engine // for </a:t>
            </a:r>
            <a:r>
              <a:rPr lang="en-US" dirty="0" err="1" smtClean="0"/>
              <a:t>FireFox</a:t>
            </a:r>
            <a:r>
              <a:rPr lang="en-US" dirty="0" smtClean="0"/>
              <a:t> web browser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en-US" dirty="0" err="1" smtClean="0"/>
              <a:t>SpiderMonkey</a:t>
            </a:r>
            <a:r>
              <a:rPr lang="en-US" dirty="0" smtClean="0"/>
              <a:t> has 229 bytecodes. and</a:t>
            </a:r>
          </a:p>
          <a:p>
            <a:r>
              <a:rPr lang="en-US" dirty="0" smtClean="0"/>
              <a:t>We retarget</a:t>
            </a:r>
            <a:r>
              <a:rPr lang="en-US" baseline="0" dirty="0" smtClean="0"/>
              <a:t> the five </a:t>
            </a:r>
            <a:r>
              <a:rPr lang="en-US" dirty="0" smtClean="0"/>
              <a:t>bytecodes of them</a:t>
            </a:r>
            <a:r>
              <a:rPr lang="en-US" baseline="0" dirty="0" smtClean="0"/>
              <a:t>, </a:t>
            </a:r>
            <a:r>
              <a:rPr lang="en-US" dirty="0" smtClean="0"/>
              <a:t>// ADD, SUB, MUL, GETELEM, and SETELEM.</a:t>
            </a:r>
          </a:p>
          <a:p>
            <a:endParaRPr lang="en-US" dirty="0" smtClean="0"/>
          </a:p>
          <a:p>
            <a:r>
              <a:rPr lang="en-US" dirty="0" smtClean="0"/>
              <a:t>We turned off JIT in</a:t>
            </a:r>
            <a:r>
              <a:rPr lang="en-US" baseline="0" dirty="0" smtClean="0"/>
              <a:t> both cases.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take 11 scripts for both engines // from the Computer Language Benchmarks Game.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823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We first show // the overall speedups // over // the out-of-the-box baseline // on FPGA.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We also // compare the results // with Checked Load, // a state-of-the-art // hardware-based // type-checking technique.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the way, // we have //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RECently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fixed // a couple of performance bugs  // in our RTL implementation, //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and report // the most //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업투데이트 넘버스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up-to-date numbers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)</a:t>
            </a: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For Lua, Typed Architecture achieves //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geomean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speedup of //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14.1%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with a maximum speedup of 46%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fannkuch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-redux.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SpiderMonkey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Typed Architecture achieves //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geomean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speedup of 11.7%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with a maximum speedup of // 29.9%// 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fannkuch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-redux.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70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two major sources of // performance improvements are // the reduction in // dynamic instruction counts //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reduction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of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instruction cache miss rate.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As shown in this graph, // Typed Architecture // significantly // reduces // the dynamic instruction count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by 12.9% for Lua // and 4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.1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% for JavaScript on average.</a:t>
            </a:r>
            <a:endParaRPr lang="en-US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98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second source of // performance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improvements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is // the reduction of // the instruction cache miss rate.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As shown in this graph, // there is a significant reduction in // instruction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cache rates // for some benchmarks,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such as k-nucleotide and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ackermann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for Lua,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and random and spectral-norm for JavaScript.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2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Finally, // we estimate the area and power overhead // by synthesizing our RTL model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using the Synopsys Design Compiler //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TSMC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40nm technology.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total area is // increased by // 1.61%, // with most of this // coming from // the core module.</a:t>
            </a:r>
            <a:endParaRPr lang="en-US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58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Scripting languages // provide // productivity benefits // with a high level of abstraction // and powerful built-in functions.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HowE⬆ver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// scripting languages are // still // much slower // than native programming languages like // C.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dynamic type checking is one of the major performance bottlenecks.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code shows //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USages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of bytecode ADD.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plus operator is // polymorphic; // so, // it must be // properly guarded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to invoke the correct version // of the operator function // depending on // the types of the operand.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00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power consumption // is increased by // 3.69%.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leads to // EDP improvements // of 20.6% // and 17.1% // for Lua and JavaScript, // respectively.</a:t>
            </a:r>
            <a:endParaRPr lang="en-US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7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 summary, // dynamic-type checking is // one of the major sources of inefficiency for // scripting languages.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To solve this problem, // we propose Typed Architectures, // which provide low-cost architectural support for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efficient type checking.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With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 minimal hardware cost, // we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achieve // significant speedups // for two production grade // VM interpreters.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concludes my talk, and thank you for your attention.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[17:00]</a:t>
            </a:r>
            <a:endParaRPr lang="en-US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99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30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instruction shows a checked load instruction which loads a type value AND check whether it's an integer type.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you can see, the type for comparison is fixed at compile time. So, this instruction performs poorly for floating-point workloads.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Furthermore, checked load doesn’t support for polymorphic instructions, tag extraction and insertion.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Type architecture can check types both integer and floating point at the same instruction via polymorphic instruction, which checked load can not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And also it is not suitable for fixed length RISC 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83314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SpiderMonkey</a:t>
            </a:r>
            <a:r>
              <a:rPr lang="en-US" baseline="0" dirty="0" smtClean="0"/>
              <a:t> exploits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values to represent non-floating point values, which look like this figure.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the 64-bit value is not a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value, that means it is a floating point value.</a:t>
            </a:r>
          </a:p>
          <a:p>
            <a:r>
              <a:rPr lang="en-US" baseline="0" dirty="0" smtClean="0"/>
              <a:t>However, for an Integer value, the lower 32 bits are used for value, and the 4-bit type field, which is colored in red, is set to 0001.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extract the 4-bit type field for non-FP values, we use a </a:t>
            </a:r>
            <a:r>
              <a:rPr lang="en-US" baseline="0" dirty="0" err="1" smtClean="0"/>
              <a:t>NaN</a:t>
            </a:r>
            <a:r>
              <a:rPr lang="en-US" baseline="0" dirty="0" smtClean="0"/>
              <a:t> detection logic which is included in the tagged extraction and insertion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086395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Nothing stops us from applying our</a:t>
            </a:r>
            <a:r>
              <a:rPr lang="en-US" baseline="0" dirty="0" smtClean="0"/>
              <a:t> technique to higher-performance cores.</a:t>
            </a: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However, in higher performance core, other software techniques like JIT compilation are also viable, so we primarily target embedded platforms.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91758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work aims to complement the JIT compiler,</a:t>
            </a:r>
            <a:r>
              <a:rPr lang="en-US" baseline="0" dirty="0" smtClean="0"/>
              <a:t> but not replace it.</a:t>
            </a:r>
          </a:p>
          <a:p>
            <a:endParaRPr lang="en-US" dirty="0" smtClean="0"/>
          </a:p>
          <a:p>
            <a:r>
              <a:rPr lang="en-US" dirty="0" smtClean="0"/>
              <a:t>JIT compilation</a:t>
            </a:r>
            <a:r>
              <a:rPr lang="en-US" baseline="0" dirty="0" smtClean="0"/>
              <a:t> can be applied on Typed Architectures.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resource constraint</a:t>
            </a:r>
          </a:p>
          <a:p>
            <a:endParaRPr lang="en-US" dirty="0" smtClean="0"/>
          </a:p>
          <a:p>
            <a:r>
              <a:rPr lang="en-US" dirty="0" smtClean="0"/>
              <a:t>Even if JIT is feasible, the effeteness</a:t>
            </a:r>
            <a:r>
              <a:rPr lang="en-US" baseline="0" dirty="0" smtClean="0"/>
              <a:t> of JIT depends on a small number of hot methods dominating total execution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Therefore, Typed architecture augment JIT in terms of the applicability. </a:t>
            </a:r>
            <a:r>
              <a:rPr lang="ko-KR" altLang="en-US" baseline="0" dirty="0" smtClean="0"/>
              <a:t>어플리커빌리티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2188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Those benchmarks</a:t>
            </a:r>
            <a:r>
              <a:rPr lang="en-US" baseline="0" dirty="0" smtClean="0"/>
              <a:t> achieve great performance for the following reasons.</a:t>
            </a:r>
            <a:endParaRPr lang="en-US" dirty="0" smtClean="0"/>
          </a:p>
          <a:p>
            <a:r>
              <a:rPr lang="en-US" dirty="0" smtClean="0"/>
              <a:t>First, they use</a:t>
            </a:r>
            <a:r>
              <a:rPr lang="en-US" baseline="0" dirty="0" smtClean="0"/>
              <a:t> a lot of table access bytecodes with high type hit rates.</a:t>
            </a:r>
          </a:p>
          <a:p>
            <a:r>
              <a:rPr lang="en-US" baseline="0" dirty="0" smtClean="0"/>
              <a:t>Second, we bypass complex if-chains in table access bytecodes in our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034485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 another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source of // performance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improvements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for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these programs //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is the reduction of // the branch miss rate.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As shown in this graph, // there is a reduction in // the miss rate of MPKI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for both Lua and JavaScript.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77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fix two</a:t>
            </a:r>
            <a:r>
              <a:rPr lang="en-US" baseline="0" dirty="0" smtClean="0"/>
              <a:t> performance bugs in our RTL implementation.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we removes unnecessary bubbles for floating point calculation.</a:t>
            </a:r>
          </a:p>
          <a:p>
            <a:r>
              <a:rPr lang="en-US" baseline="0" dirty="0" smtClean="0"/>
              <a:t>Second, we increase type hit rates by eliminating false type misses</a:t>
            </a:r>
          </a:p>
          <a:p>
            <a:r>
              <a:rPr lang="en-US" baseline="0" dirty="0" smtClean="0"/>
              <a:t>which can be occurred when a load-use instruction pair causes a cache miss.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that there are no correctness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9551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On the hardware front, // single-board computers have //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RECently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emerged to enable // various IoT applications, // such as Arduino and Raspberry Pi.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These platforms are inexpensive, // consume little power, // and have small form factors, which are good.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HowE⬆ver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they have severe // resource constraints,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because they typically use // a single-core // in-order pipeline // running at tens to hundreds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Mhz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with limited memory // and storage space // and power budgets.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873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shows the primitive types of Lua and JavaScript.</a:t>
            </a:r>
          </a:p>
          <a:p>
            <a:r>
              <a:rPr lang="en-US" baseline="0" dirty="0" smtClean="0"/>
              <a:t>And the number type includes both integer and float.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choose the number and table type, because they easily can be implemented on our proposed architecture.</a:t>
            </a:r>
          </a:p>
          <a:p>
            <a:r>
              <a:rPr lang="en-US" baseline="0" dirty="0" smtClean="0"/>
              <a:t>We also may extend other types, such as Boolean and String.</a:t>
            </a:r>
          </a:p>
          <a:p>
            <a:r>
              <a:rPr lang="en-US" baseline="0" dirty="0" smtClean="0"/>
              <a:t>However, it may difficult for some other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35935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proposed 8-bit type tag can support up to 256 distinct types.</a:t>
            </a:r>
          </a:p>
          <a:p>
            <a:r>
              <a:rPr lang="en-US" baseline="0" dirty="0" smtClean="0"/>
              <a:t>We believe it can accommodate most engines by re-encoding the type values to fit in 8 bits if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823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53652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want</a:t>
            </a:r>
            <a:r>
              <a:rPr lang="en-US" baseline="0" dirty="0" smtClean="0"/>
              <a:t> to</a:t>
            </a:r>
            <a:r>
              <a:rPr lang="en-US" dirty="0" smtClean="0"/>
              <a:t> measure the execution time of script which does not include GC time.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It's</a:t>
            </a:r>
            <a:r>
              <a:rPr lang="en-US" baseline="0" dirty="0" smtClean="0"/>
              <a:t> because GC performans depends heavily on many factors, such as heap size, GC algorithm, which are orthogonal (</a:t>
            </a:r>
            <a:r>
              <a:rPr lang="ko-KR" altLang="en-US" baseline="0" dirty="0" smtClean="0"/>
              <a:t>올</a:t>
            </a:r>
            <a:r>
              <a:rPr lang="en-US" altLang="ko-KR" baseline="0" dirty="0" smtClean="0"/>
              <a:t>*</a:t>
            </a:r>
            <a:r>
              <a:rPr lang="ko-KR" altLang="en-US" baseline="0" dirty="0" smtClean="0"/>
              <a:t>쏘</a:t>
            </a:r>
            <a:r>
              <a:rPr lang="en-US" altLang="ko-KR" baseline="0" dirty="0" smtClean="0"/>
              <a:t>*</a:t>
            </a:r>
            <a:r>
              <a:rPr lang="ko-KR" altLang="en-US" baseline="0" dirty="0" smtClean="0"/>
              <a:t>고널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to our work.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GC is NOT frequently occurred in our benchmark suite,</a:t>
            </a:r>
            <a:r>
              <a:rPr lang="en-US" baseline="0" dirty="0" smtClean="0"/>
              <a:t> so its performance impact is minimal.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308640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graph shows the type hit and miss rates // normalized to dynamic bytecode count // for Lua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SpiderMonkey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787580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three sources of performance improvement.</a:t>
            </a:r>
          </a:p>
          <a:p>
            <a:r>
              <a:rPr lang="en-US" dirty="0" smtClean="0"/>
              <a:t>First, the reduction in dynamic instruction count.</a:t>
            </a:r>
          </a:p>
          <a:p>
            <a:r>
              <a:rPr lang="en-US" dirty="0" smtClean="0"/>
              <a:t>As shown in this figure, the dynamic instruction count is reduced from 10 to 5 for integer addition.</a:t>
            </a:r>
          </a:p>
          <a:p>
            <a:endParaRPr lang="en-US" dirty="0" smtClean="0"/>
          </a:p>
          <a:p>
            <a:r>
              <a:rPr lang="en-US" dirty="0" smtClean="0"/>
              <a:t>And because of this, the instruction cache miss and branch miss are also reduced.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>
              <a:uFillTx/>
            </a:endParaRPr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>
              <a:uFillTx/>
            </a:endParaRPr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>
              <a:uFillTx/>
            </a:endParaRPr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>
              <a:uFillTx/>
            </a:endParaRPr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6178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What if // we run those scripting languages // on single board computers?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Certainly, // THERE are some productivity benefits //, such as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ease of programming and testing,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natural support for event-driven programming models, and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seamless client-server integration.</a:t>
            </a:r>
          </a:p>
          <a:p>
            <a:pPr marL="171450" indent="-171450">
              <a:buFontTx/>
              <a:buChar char="-"/>
            </a:pP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HowEver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//</a:t>
            </a:r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**Again**, they are just too slow.</a:t>
            </a:r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JIT compilation may **not** be  viable // due to severe resource constraints.</a:t>
            </a:r>
          </a:p>
          <a:p>
            <a:pPr marL="0" indent="0">
              <a:buFontTx/>
              <a:buNone/>
            </a:pP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In contrast, // VM interpreters have smaller resource footprints // but waste CPU cycles // for: 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Bytecode dispatch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Dynamic type checking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Boxing/unboxing objects, // and</a:t>
            </a:r>
          </a:p>
          <a:p>
            <a:pPr marL="171450" indent="-171450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Garbage collection</a:t>
            </a:r>
          </a:p>
          <a:p>
            <a:pPr marL="171450" indent="-171450">
              <a:buFontTx/>
              <a:buChar char="-"/>
            </a:pP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&lt;click&gt; In this work, we focus on the second one, dynamic type checking.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4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Then, why // dynamic-type checking is // so slow?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This **C** code // shows // a simplified ADD bytecode // taken from the Lua interpreter.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Because the ADD operation // is polymorphic, // type guards, // must be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EXecuted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to bind to the correct function.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which are shown in gray.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숨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sigNI-ficant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fraction // of the instructions // are spent // executing type guards.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We count // the number of dynamic instructions per bytecode // for the five most frequently used bytecodes,  with // different operand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types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As shown in this graph, // for these five bytecodes, //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overhead of type guard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is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sigNI-ficant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// which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is shown in red.</a:t>
            </a:r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11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 dynamic type check // is composed of the following three operations: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&lt;click&gt; type tag extraction,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&lt;click&gt; tag checking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&lt;click&gt; and tag insertion.</a:t>
            </a:r>
            <a:endParaRPr lang="en-US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type tag // of an operand // should be extracted for // a given value // for type checking.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Tag extraction is // typically realized by // a load instruction, // which may be followed by // shift and mask instructions.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&lt;click&gt;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And then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tag checking examines // the types of input operands //and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dispatches // the correct version of the operator 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오퍼레이터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Typically, // this is realized by // multiple-type guards, // each of which // consists of // a type tag comparison // followed by a conditional branch.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&lt;click&gt;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Tag insertion // is an inverse operation // of type tag extraction.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When a new value 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proDU-ced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, // the type tag // must be stored // together with it.</a:t>
            </a:r>
            <a:endParaRPr lang="en-US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87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To accelerate // those three operations in hardware // we propose Typed Architecture, // a high-efficiency, //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low-cost execution substrate // for dynamic script languages.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The key idea is // to retain the high-level type information // of a variable // at an ISA level.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And then // type checking is performed // in parallel with value calculation // within the pipeline.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With Typed Architecture, // we achieve //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sigNI-ficant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speedups // for two production grade scripting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엔진스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engines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 // with minimal hardware cost.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</a:rPr>
              <a:t>[5:50]</a:t>
            </a:r>
            <a:endParaRPr lang="en-US" sz="1200" kern="1200" dirty="0"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z="1200" b="0" i="0" u="none" strike="noStrike" cap="none" baseline="0" smtClean="0"/>
          </a:p>
          <a:p>
            <a:pPr marL="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 smtClean="0"/>
          </a:p>
          <a:p>
            <a:pPr marL="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 lang="en-US" smtClean="0"/>
          </a:p>
          <a:p>
            <a:pPr marL="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 lang="en-US" smtClean="0"/>
          </a:p>
          <a:p>
            <a:pPr marL="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4F6128"/>
              </a:buClr>
              <a:buFont typeface="Arial"/>
              <a:buNone/>
              <a:defRPr sz="3600" b="1" i="0" u="none" strike="noStrike" cap="none" baseline="0">
                <a:solidFill>
                  <a:srgbClr val="0F0F7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>
                <a:uFillTx/>
              </a:defRPr>
            </a:lvl2pPr>
            <a:lvl3pPr marL="0" marR="0" indent="0" algn="l" rtl="0">
              <a:spcBef>
                <a:spcPts val="0"/>
              </a:spcBef>
              <a:defRPr>
                <a:uFillTx/>
              </a:defRPr>
            </a:lvl3pPr>
            <a:lvl4pPr marL="0" marR="0" indent="0" algn="l" rtl="0">
              <a:spcBef>
                <a:spcPts val="0"/>
              </a:spcBef>
              <a:defRPr>
                <a:uFillTx/>
              </a:defRPr>
            </a:lvl4pPr>
            <a:lvl5pPr marL="0" marR="0" indent="0" algn="l" rtl="0">
              <a:spcBef>
                <a:spcPts val="0"/>
              </a:spcBef>
              <a:defRPr>
                <a:uFillTx/>
              </a:defRPr>
            </a:lvl5pPr>
            <a:lvl6pPr marL="0" marR="0" indent="0" algn="l" rtl="0">
              <a:spcBef>
                <a:spcPts val="0"/>
              </a:spcBef>
              <a:defRPr>
                <a:uFillTx/>
              </a:defRPr>
            </a:lvl6pPr>
            <a:lvl7pPr marL="0" marR="0" indent="0" algn="l" rtl="0">
              <a:spcBef>
                <a:spcPts val="0"/>
              </a:spcBef>
              <a:defRPr>
                <a:uFillTx/>
              </a:defRPr>
            </a:lvl7pPr>
            <a:lvl8pPr marL="0" marR="0" indent="0" algn="l" rtl="0">
              <a:spcBef>
                <a:spcPts val="0"/>
              </a:spcBef>
              <a:defRPr>
                <a:uFillTx/>
              </a:defRPr>
            </a:lvl8pPr>
            <a:lvl9pPr marL="0" marR="0" indent="0" algn="l" rtl="0">
              <a:spcBef>
                <a:spcPts val="0"/>
              </a:spcBef>
              <a:defRPr>
                <a:uFillTx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14000"/>
              </a:lnSpc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lnSpc>
                <a:spcPct val="114000"/>
              </a:lnSpc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lnSpc>
                <a:spcPct val="114000"/>
              </a:lnSpc>
              <a:spcBef>
                <a:spcPts val="240"/>
              </a:spcBef>
              <a:buClr>
                <a:srgbClr val="888888"/>
              </a:buClr>
              <a:buFont typeface="Arial"/>
              <a:buNone/>
              <a:defRPr sz="1200"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lnSpc>
                <a:spcPct val="114000"/>
              </a:lnSpc>
              <a:spcBef>
                <a:spcPts val="220"/>
              </a:spcBef>
              <a:buClr>
                <a:srgbClr val="888888"/>
              </a:buClr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lnSpc>
                <a:spcPct val="114000"/>
              </a:lnSpc>
              <a:spcBef>
                <a:spcPts val="220"/>
              </a:spcBef>
              <a:buClr>
                <a:srgbClr val="888888"/>
              </a:buClr>
              <a:buFont typeface="Arial"/>
              <a:buNone/>
              <a:defRPr sz="1100"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0800" y="274320"/>
            <a:ext cx="2117407" cy="2194560"/>
          </a:xfrm>
          <a:prstGeom prst="rect">
            <a:avLst/>
          </a:prstGeom>
        </p:spPr>
      </p:pic>
      <p:sp>
        <p:nvSpPr>
          <p:cNvPr id="6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604448" y="6381328"/>
            <a:ext cx="477416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uFillTx/>
              </a:defRPr>
            </a:lvl1pPr>
          </a:lstStyle>
          <a:p>
            <a:fld id="{7FC8AF85-8231-4197-89E3-158A98E6C70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4F6128"/>
              </a:buClr>
              <a:buFont typeface="Arial"/>
              <a:buNone/>
              <a:defRPr sz="2000" b="1">
                <a:solidFill>
                  <a:srgbClr val="0F0F7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>
                <a:uFillTx/>
              </a:defRPr>
            </a:lvl2pPr>
            <a:lvl3pPr rtl="0">
              <a:spcBef>
                <a:spcPts val="0"/>
              </a:spcBef>
              <a:defRPr>
                <a:uFillTx/>
              </a:defRPr>
            </a:lvl3pPr>
            <a:lvl4pPr rtl="0">
              <a:spcBef>
                <a:spcPts val="0"/>
              </a:spcBef>
              <a:defRPr>
                <a:uFillTx/>
              </a:defRPr>
            </a:lvl4pPr>
            <a:lvl5pPr rtl="0">
              <a:spcBef>
                <a:spcPts val="0"/>
              </a:spcBef>
              <a:defRPr>
                <a:uFillTx/>
              </a:defRPr>
            </a:lvl5pPr>
            <a:lvl6pPr rtl="0">
              <a:spcBef>
                <a:spcPts val="0"/>
              </a:spcBef>
              <a:defRPr>
                <a:uFillTx/>
              </a:defRPr>
            </a:lvl6pPr>
            <a:lvl7pPr rtl="0">
              <a:spcBef>
                <a:spcPts val="0"/>
              </a:spcBef>
              <a:defRPr>
                <a:uFillTx/>
              </a:defRPr>
            </a:lvl7pPr>
            <a:lvl8pPr rtl="0">
              <a:spcBef>
                <a:spcPts val="0"/>
              </a:spcBef>
              <a:defRPr>
                <a:uFillTx/>
              </a:defRPr>
            </a:lvl8pPr>
            <a:lvl9pPr rtl="0">
              <a:spcBef>
                <a:spcPts val="0"/>
              </a:spcBef>
              <a:defRPr>
                <a:uFillTx/>
              </a:defRPr>
            </a:lvl9pPr>
          </a:lstStyle>
          <a:p>
            <a:endParaRPr dirty="0">
              <a:uFillTx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>
            <a:solidFill>
              <a:srgbClr val="0F0F7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rtl="0">
              <a:spcBef>
                <a:spcPts val="0"/>
              </a:spcBef>
              <a:buFont typeface="Arial"/>
              <a:buChar char="•"/>
              <a:defRPr sz="1800" b="1">
                <a:uFillTx/>
              </a:defRPr>
            </a:lvl1pPr>
            <a:lvl2pPr marL="742950" indent="-285750" rtl="0">
              <a:spcBef>
                <a:spcPts val="0"/>
              </a:spcBef>
              <a:buSzPct val="100000"/>
              <a:buFont typeface="Lucida Grande"/>
              <a:buChar char="−"/>
              <a:defRPr sz="1600">
                <a:uFillTx/>
              </a:defRPr>
            </a:lvl2pPr>
            <a:lvl3pPr marL="914400" indent="0" rtl="0">
              <a:spcBef>
                <a:spcPts val="0"/>
              </a:spcBef>
              <a:buSzPct val="100000"/>
              <a:buFont typeface="Arial"/>
              <a:buNone/>
              <a:defRPr sz="1200">
                <a:uFillTx/>
              </a:defRPr>
            </a:lvl3pPr>
            <a:lvl4pPr marL="1371600" indent="0" rtl="0">
              <a:spcBef>
                <a:spcPts val="0"/>
              </a:spcBef>
              <a:buSzPct val="100000"/>
              <a:buFont typeface="Arial"/>
              <a:buNone/>
              <a:defRPr sz="1100">
                <a:uFillTx/>
              </a:defRPr>
            </a:lvl4pPr>
            <a:lvl5pPr marL="1828800" indent="0" rtl="0">
              <a:spcBef>
                <a:spcPts val="0"/>
              </a:spcBef>
              <a:buFont typeface="Arial"/>
              <a:buNone/>
              <a:defRPr>
                <a:uFillTx/>
              </a:defRPr>
            </a:lvl5pPr>
            <a:lvl6pPr rtl="0">
              <a:spcBef>
                <a:spcPts val="0"/>
              </a:spcBef>
              <a:buSzPct val="100000"/>
              <a:defRPr sz="1100">
                <a:uFillTx/>
              </a:defRPr>
            </a:lvl6pPr>
            <a:lvl7pPr rtl="0">
              <a:spcBef>
                <a:spcPts val="0"/>
              </a:spcBef>
              <a:buSzPct val="100000"/>
              <a:defRPr sz="1100">
                <a:uFillTx/>
              </a:defRPr>
            </a:lvl7pPr>
            <a:lvl8pPr rtl="0">
              <a:spcBef>
                <a:spcPts val="0"/>
              </a:spcBef>
              <a:buSzPct val="100000"/>
              <a:defRPr sz="1100">
                <a:uFillTx/>
              </a:defRPr>
            </a:lvl8pPr>
            <a:lvl9pPr rtl="0">
              <a:spcBef>
                <a:spcPts val="0"/>
              </a:spcBef>
              <a:buSzPct val="100000"/>
              <a:defRPr sz="1100">
                <a:uFillTx/>
              </a:defRPr>
            </a:lvl9pPr>
          </a:lstStyle>
          <a:p>
            <a:endParaRPr lang="en-US" dirty="0" smtClean="0">
              <a:uFillTx/>
            </a:endParaRPr>
          </a:p>
          <a:p>
            <a:pPr lvl="1"/>
            <a:endParaRPr lang="en-US" dirty="0" smtClean="0">
              <a:uFillTx/>
            </a:endParaRPr>
          </a:p>
          <a:p>
            <a:pPr lvl="1"/>
            <a:endParaRPr dirty="0">
              <a:uFillTx/>
            </a:endParaRPr>
          </a:p>
        </p:txBody>
      </p:sp>
      <p:pic>
        <p:nvPicPr>
          <p:cNvPr id="7" name="Picture 6" descr="Untitl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16016" y="6386195"/>
            <a:ext cx="504056" cy="467173"/>
          </a:xfrm>
          <a:prstGeom prst="rect">
            <a:avLst/>
          </a:prstGeom>
        </p:spPr>
      </p:pic>
      <p:cxnSp>
        <p:nvCxnSpPr>
          <p:cNvPr id="8" name="Shape 12"/>
          <p:cNvCxnSpPr/>
          <p:nvPr userDrawn="1"/>
        </p:nvCxnSpPr>
        <p:spPr>
          <a:xfrm>
            <a:off x="8566575" y="6506005"/>
            <a:ext cx="0" cy="227891"/>
          </a:xfrm>
          <a:prstGeom prst="straightConnector1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604448" y="6381328"/>
            <a:ext cx="477416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uFillTx/>
              </a:defRPr>
            </a:lvl1pPr>
          </a:lstStyle>
          <a:p>
            <a:fld id="{7FC8AF85-8231-4197-89E3-158A98E6C70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>
                <a:solidFill>
                  <a:srgbClr val="0F0F70"/>
                </a:solidFill>
                <a:uFillTx/>
              </a:defRPr>
            </a:lvl1pPr>
            <a:lvl2pPr rtl="0">
              <a:spcBef>
                <a:spcPts val="0"/>
              </a:spcBef>
              <a:defRPr>
                <a:uFillTx/>
              </a:defRPr>
            </a:lvl2pPr>
            <a:lvl3pPr rtl="0">
              <a:spcBef>
                <a:spcPts val="0"/>
              </a:spcBef>
              <a:defRPr>
                <a:uFillTx/>
              </a:defRPr>
            </a:lvl3pPr>
            <a:lvl4pPr rtl="0">
              <a:spcBef>
                <a:spcPts val="0"/>
              </a:spcBef>
              <a:defRPr>
                <a:uFillTx/>
              </a:defRPr>
            </a:lvl4pPr>
            <a:lvl5pPr rtl="0">
              <a:spcBef>
                <a:spcPts val="0"/>
              </a:spcBef>
              <a:defRPr>
                <a:uFillTx/>
              </a:defRPr>
            </a:lvl5pPr>
            <a:lvl6pPr rtl="0">
              <a:spcBef>
                <a:spcPts val="0"/>
              </a:spcBef>
              <a:defRPr>
                <a:uFillTx/>
              </a:defRPr>
            </a:lvl6pPr>
            <a:lvl7pPr rtl="0">
              <a:spcBef>
                <a:spcPts val="0"/>
              </a:spcBef>
              <a:defRPr>
                <a:uFillTx/>
              </a:defRPr>
            </a:lvl7pPr>
            <a:lvl8pPr rtl="0">
              <a:spcBef>
                <a:spcPts val="0"/>
              </a:spcBef>
              <a:defRPr>
                <a:uFillTx/>
              </a:defRPr>
            </a:lvl8pPr>
            <a:lvl9pPr rtl="0">
              <a:spcBef>
                <a:spcPts val="0"/>
              </a:spcBef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750714"/>
            <a:ext cx="4040187" cy="351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 b="1">
                <a:uFillTx/>
              </a:defRPr>
            </a:lvl1pPr>
            <a:lvl2pPr marL="457200" indent="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  <a:defRPr sz="1000" b="1">
                <a:uFillTx/>
              </a:defRPr>
            </a:lvl2pPr>
            <a:lvl3pPr marL="914400" indent="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  <a:defRPr sz="1000" b="1">
                <a:uFillTx/>
              </a:defRPr>
            </a:lvl3pPr>
            <a:lvl4pPr marL="1371600" indent="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  <a:defRPr sz="1000" b="1">
                <a:uFillTx/>
              </a:defRPr>
            </a:lvl4pPr>
            <a:lvl5pPr marL="1828800" indent="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  <a:defRPr sz="1000" b="1">
                <a:uFillTx/>
              </a:defRPr>
            </a:lvl5pPr>
            <a:lvl6pPr marL="2286000" indent="0" rtl="0">
              <a:lnSpc>
                <a:spcPct val="100000"/>
              </a:lnSpc>
              <a:spcBef>
                <a:spcPts val="0"/>
              </a:spcBef>
              <a:buSzPct val="100000"/>
              <a:buNone/>
              <a:defRPr sz="1000" b="1">
                <a:uFillTx/>
              </a:defRPr>
            </a:lvl6pPr>
            <a:lvl7pPr marL="2743200" indent="0" rtl="0">
              <a:lnSpc>
                <a:spcPct val="100000"/>
              </a:lnSpc>
              <a:spcBef>
                <a:spcPts val="0"/>
              </a:spcBef>
              <a:buSzPct val="100000"/>
              <a:buNone/>
              <a:defRPr sz="1000" b="1">
                <a:uFillTx/>
              </a:defRPr>
            </a:lvl7pPr>
            <a:lvl8pPr marL="3200400" indent="0" rtl="0">
              <a:lnSpc>
                <a:spcPct val="100000"/>
              </a:lnSpc>
              <a:spcBef>
                <a:spcPts val="0"/>
              </a:spcBef>
              <a:buSzPct val="100000"/>
              <a:buNone/>
              <a:defRPr sz="1000" b="1">
                <a:uFillTx/>
              </a:defRPr>
            </a:lvl8pPr>
            <a:lvl9pPr marL="3657600" indent="0" rtl="0">
              <a:lnSpc>
                <a:spcPct val="100000"/>
              </a:lnSpc>
              <a:spcBef>
                <a:spcPts val="0"/>
              </a:spcBef>
              <a:buSzPct val="100000"/>
              <a:buNone/>
              <a:defRPr sz="1000" b="1"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1196751"/>
            <a:ext cx="4040187" cy="49294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uFillTx/>
              </a:defRPr>
            </a:lvl1pPr>
            <a:lvl2pPr rtl="0">
              <a:spcBef>
                <a:spcPts val="0"/>
              </a:spcBef>
              <a:defRPr>
                <a:uFillTx/>
              </a:defRPr>
            </a:lvl2pPr>
            <a:lvl3pPr rtl="0">
              <a:spcBef>
                <a:spcPts val="0"/>
              </a:spcBef>
              <a:defRPr>
                <a:uFillTx/>
              </a:defRPr>
            </a:lvl3pPr>
            <a:lvl4pPr rtl="0">
              <a:spcBef>
                <a:spcPts val="0"/>
              </a:spcBef>
              <a:defRPr>
                <a:uFillTx/>
              </a:defRPr>
            </a:lvl4pPr>
            <a:lvl5pPr rtl="0">
              <a:spcBef>
                <a:spcPts val="0"/>
              </a:spcBef>
              <a:defRPr sz="1100">
                <a:uFillTx/>
              </a:defRPr>
            </a:lvl5pPr>
            <a:lvl6pPr rtl="0">
              <a:spcBef>
                <a:spcPts val="0"/>
              </a:spcBef>
              <a:buSzPct val="100000"/>
              <a:defRPr sz="1000">
                <a:uFillTx/>
              </a:defRPr>
            </a:lvl6pPr>
            <a:lvl7pPr rtl="0">
              <a:spcBef>
                <a:spcPts val="0"/>
              </a:spcBef>
              <a:buSzPct val="100000"/>
              <a:defRPr sz="1000">
                <a:uFillTx/>
              </a:defRPr>
            </a:lvl7pPr>
            <a:lvl8pPr rtl="0">
              <a:spcBef>
                <a:spcPts val="0"/>
              </a:spcBef>
              <a:buSzPct val="100000"/>
              <a:defRPr sz="1000">
                <a:uFillTx/>
              </a:defRPr>
            </a:lvl8pPr>
            <a:lvl9pPr rtl="0">
              <a:spcBef>
                <a:spcPts val="0"/>
              </a:spcBef>
              <a:buSzPct val="100000"/>
              <a:defRPr sz="1000"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body" idx="3"/>
          </p:nvPr>
        </p:nvSpPr>
        <p:spPr>
          <a:xfrm>
            <a:off x="4645025" y="750714"/>
            <a:ext cx="4041774" cy="3517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lnSpc>
                <a:spcPct val="100000"/>
              </a:lnSpc>
              <a:spcBef>
                <a:spcPts val="0"/>
              </a:spcBef>
              <a:buFont typeface="Arial"/>
              <a:buNone/>
              <a:defRPr b="1">
                <a:uFillTx/>
              </a:defRPr>
            </a:lvl1pPr>
            <a:lvl2pPr marL="457200" indent="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  <a:defRPr sz="1000" b="1">
                <a:uFillTx/>
              </a:defRPr>
            </a:lvl2pPr>
            <a:lvl3pPr marL="914400" indent="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  <a:defRPr sz="1000" b="1">
                <a:uFillTx/>
              </a:defRPr>
            </a:lvl3pPr>
            <a:lvl4pPr marL="1371600" indent="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  <a:defRPr sz="1000" b="1">
                <a:uFillTx/>
              </a:defRPr>
            </a:lvl4pPr>
            <a:lvl5pPr marL="1828800" indent="0" rtl="0">
              <a:lnSpc>
                <a:spcPct val="100000"/>
              </a:lnSpc>
              <a:spcBef>
                <a:spcPts val="0"/>
              </a:spcBef>
              <a:buSzPct val="100000"/>
              <a:buFont typeface="Arial"/>
              <a:buNone/>
              <a:defRPr sz="1000" b="1">
                <a:uFillTx/>
              </a:defRPr>
            </a:lvl5pPr>
            <a:lvl6pPr marL="2286000" indent="0" rtl="0">
              <a:lnSpc>
                <a:spcPct val="100000"/>
              </a:lnSpc>
              <a:spcBef>
                <a:spcPts val="0"/>
              </a:spcBef>
              <a:buSzPct val="100000"/>
              <a:buNone/>
              <a:defRPr sz="1000" b="1">
                <a:uFillTx/>
              </a:defRPr>
            </a:lvl6pPr>
            <a:lvl7pPr marL="2743200" indent="0" rtl="0">
              <a:lnSpc>
                <a:spcPct val="100000"/>
              </a:lnSpc>
              <a:spcBef>
                <a:spcPts val="0"/>
              </a:spcBef>
              <a:buSzPct val="100000"/>
              <a:buNone/>
              <a:defRPr sz="1000" b="1">
                <a:uFillTx/>
              </a:defRPr>
            </a:lvl7pPr>
            <a:lvl8pPr marL="3200400" indent="0" rtl="0">
              <a:lnSpc>
                <a:spcPct val="100000"/>
              </a:lnSpc>
              <a:spcBef>
                <a:spcPts val="0"/>
              </a:spcBef>
              <a:buSzPct val="100000"/>
              <a:buNone/>
              <a:defRPr sz="1000" b="1">
                <a:uFillTx/>
              </a:defRPr>
            </a:lvl8pPr>
            <a:lvl9pPr marL="3657600" indent="0" rtl="0">
              <a:lnSpc>
                <a:spcPct val="100000"/>
              </a:lnSpc>
              <a:spcBef>
                <a:spcPts val="0"/>
              </a:spcBef>
              <a:buSzPct val="100000"/>
              <a:buNone/>
              <a:defRPr sz="1000" b="1"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body" idx="4"/>
          </p:nvPr>
        </p:nvSpPr>
        <p:spPr>
          <a:xfrm>
            <a:off x="4645025" y="1196751"/>
            <a:ext cx="4041774" cy="49294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uFillTx/>
              </a:defRPr>
            </a:lvl1pPr>
            <a:lvl2pPr rtl="0">
              <a:spcBef>
                <a:spcPts val="0"/>
              </a:spcBef>
              <a:defRPr>
                <a:uFillTx/>
              </a:defRPr>
            </a:lvl2pPr>
            <a:lvl3pPr rtl="0">
              <a:spcBef>
                <a:spcPts val="0"/>
              </a:spcBef>
              <a:defRPr>
                <a:uFillTx/>
              </a:defRPr>
            </a:lvl3pPr>
            <a:lvl4pPr rtl="0">
              <a:spcBef>
                <a:spcPts val="0"/>
              </a:spcBef>
              <a:defRPr>
                <a:uFillTx/>
              </a:defRPr>
            </a:lvl4pPr>
            <a:lvl5pPr rtl="0">
              <a:spcBef>
                <a:spcPts val="0"/>
              </a:spcBef>
              <a:defRPr sz="1100">
                <a:uFillTx/>
              </a:defRPr>
            </a:lvl5pPr>
            <a:lvl6pPr rtl="0">
              <a:spcBef>
                <a:spcPts val="0"/>
              </a:spcBef>
              <a:buSzPct val="100000"/>
              <a:defRPr sz="1000">
                <a:uFillTx/>
              </a:defRPr>
            </a:lvl6pPr>
            <a:lvl7pPr rtl="0">
              <a:spcBef>
                <a:spcPts val="0"/>
              </a:spcBef>
              <a:buSzPct val="100000"/>
              <a:defRPr sz="1000">
                <a:uFillTx/>
              </a:defRPr>
            </a:lvl7pPr>
            <a:lvl8pPr rtl="0">
              <a:spcBef>
                <a:spcPts val="0"/>
              </a:spcBef>
              <a:buSzPct val="100000"/>
              <a:defRPr sz="1000">
                <a:uFillTx/>
              </a:defRPr>
            </a:lvl8pPr>
            <a:lvl9pPr rtl="0">
              <a:spcBef>
                <a:spcPts val="0"/>
              </a:spcBef>
              <a:buSzPct val="100000"/>
              <a:defRPr sz="1000">
                <a:uFillTx/>
              </a:defRPr>
            </a:lvl9pPr>
          </a:lstStyle>
          <a:p>
            <a:endParaRPr>
              <a:uFillTx/>
            </a:endParaRPr>
          </a:p>
        </p:txBody>
      </p:sp>
      <p:cxnSp>
        <p:nvCxnSpPr>
          <p:cNvPr id="36" name="Shape 36"/>
          <p:cNvCxnSpPr/>
          <p:nvPr/>
        </p:nvCxnSpPr>
        <p:spPr>
          <a:xfrm>
            <a:off x="467543" y="638639"/>
            <a:ext cx="8208899" cy="0"/>
          </a:xfrm>
          <a:prstGeom prst="straightConnector1">
            <a:avLst/>
          </a:prstGeom>
          <a:noFill/>
          <a:ln w="12700" cap="flat">
            <a:solidFill>
              <a:srgbClr val="0F0F7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 descr="Untitl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16016" y="6386195"/>
            <a:ext cx="504056" cy="467173"/>
          </a:xfrm>
          <a:prstGeom prst="rect">
            <a:avLst/>
          </a:prstGeom>
        </p:spPr>
      </p:pic>
      <p:cxnSp>
        <p:nvCxnSpPr>
          <p:cNvPr id="10" name="Shape 12"/>
          <p:cNvCxnSpPr/>
          <p:nvPr userDrawn="1"/>
        </p:nvCxnSpPr>
        <p:spPr>
          <a:xfrm>
            <a:off x="8566575" y="6506005"/>
            <a:ext cx="0" cy="227891"/>
          </a:xfrm>
          <a:prstGeom prst="straightConnector1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슬라이드 번호 개체 틀 7"/>
          <p:cNvSpPr>
            <a:spLocks noGrp="1"/>
          </p:cNvSpPr>
          <p:nvPr>
            <p:ph type="sldNum" sz="quarter" idx="10"/>
          </p:nvPr>
        </p:nvSpPr>
        <p:spPr>
          <a:xfrm>
            <a:off x="8604448" y="6381328"/>
            <a:ext cx="477416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uFillTx/>
              </a:defRPr>
            </a:lvl1pPr>
          </a:lstStyle>
          <a:p>
            <a:fld id="{7FC8AF85-8231-4197-89E3-158A98E6C70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titl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16016" y="6386195"/>
            <a:ext cx="504056" cy="467173"/>
          </a:xfrm>
          <a:prstGeom prst="rect">
            <a:avLst/>
          </a:prstGeom>
        </p:spPr>
      </p:pic>
      <p:cxnSp>
        <p:nvCxnSpPr>
          <p:cNvPr id="4" name="Shape 12"/>
          <p:cNvCxnSpPr/>
          <p:nvPr userDrawn="1"/>
        </p:nvCxnSpPr>
        <p:spPr>
          <a:xfrm>
            <a:off x="8566575" y="6506005"/>
            <a:ext cx="0" cy="227891"/>
          </a:xfrm>
          <a:prstGeom prst="straightConnector1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604448" y="6381328"/>
            <a:ext cx="477416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uFillTx/>
              </a:defRPr>
            </a:lvl1pPr>
          </a:lstStyle>
          <a:p>
            <a:fld id="{7FC8AF85-8231-4197-89E3-158A98E6C70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>
                <a:solidFill>
                  <a:srgbClr val="0F0F70"/>
                </a:solidFill>
                <a:uFillTx/>
              </a:defRPr>
            </a:lvl1pPr>
            <a:lvl2pPr rtl="0">
              <a:spcBef>
                <a:spcPts val="0"/>
              </a:spcBef>
              <a:defRPr>
                <a:uFillTx/>
              </a:defRPr>
            </a:lvl2pPr>
            <a:lvl3pPr rtl="0">
              <a:spcBef>
                <a:spcPts val="0"/>
              </a:spcBef>
              <a:defRPr>
                <a:uFillTx/>
              </a:defRPr>
            </a:lvl3pPr>
            <a:lvl4pPr rtl="0">
              <a:spcBef>
                <a:spcPts val="0"/>
              </a:spcBef>
              <a:defRPr>
                <a:uFillTx/>
              </a:defRPr>
            </a:lvl4pPr>
            <a:lvl5pPr rtl="0">
              <a:spcBef>
                <a:spcPts val="0"/>
              </a:spcBef>
              <a:defRPr>
                <a:uFillTx/>
              </a:defRPr>
            </a:lvl5pPr>
            <a:lvl6pPr rtl="0">
              <a:spcBef>
                <a:spcPts val="0"/>
              </a:spcBef>
              <a:defRPr>
                <a:uFillTx/>
              </a:defRPr>
            </a:lvl6pPr>
            <a:lvl7pPr rtl="0">
              <a:spcBef>
                <a:spcPts val="0"/>
              </a:spcBef>
              <a:defRPr>
                <a:uFillTx/>
              </a:defRPr>
            </a:lvl7pPr>
            <a:lvl8pPr rtl="0">
              <a:spcBef>
                <a:spcPts val="0"/>
              </a:spcBef>
              <a:defRPr>
                <a:uFillTx/>
              </a:defRPr>
            </a:lvl8pPr>
            <a:lvl9pPr rtl="0">
              <a:spcBef>
                <a:spcPts val="0"/>
              </a:spcBef>
              <a:defRPr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43" name="Shape 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 sz="3200" b="1" i="0" u="none" strike="noStrike" cap="none" baseline="0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400">
                <a:uFillTx/>
              </a:defRPr>
            </a:lvl1pPr>
            <a:lvl2pPr marL="457200" indent="0" rtl="0">
              <a:spcBef>
                <a:spcPts val="0"/>
              </a:spcBef>
              <a:buFont typeface="Arial"/>
              <a:buNone/>
              <a:defRPr sz="1200">
                <a:uFillTx/>
              </a:defRPr>
            </a:lvl2pPr>
            <a:lvl3pPr marL="914400" indent="0" rtl="0">
              <a:spcBef>
                <a:spcPts val="0"/>
              </a:spcBef>
              <a:buFont typeface="Arial"/>
              <a:buNone/>
              <a:defRPr sz="1000">
                <a:uFillTx/>
              </a:defRPr>
            </a:lvl3pPr>
            <a:lvl4pPr marL="1371600" indent="0" rtl="0">
              <a:spcBef>
                <a:spcPts val="0"/>
              </a:spcBef>
              <a:buFont typeface="Arial"/>
              <a:buNone/>
              <a:defRPr sz="900">
                <a:uFillTx/>
              </a:defRPr>
            </a:lvl4pPr>
            <a:lvl5pPr marL="1828800" indent="0" rtl="0">
              <a:spcBef>
                <a:spcPts val="0"/>
              </a:spcBef>
              <a:buFont typeface="Arial"/>
              <a:buNone/>
              <a:defRPr sz="900">
                <a:uFillTx/>
              </a:defRPr>
            </a:lvl5pPr>
            <a:lvl6pPr marL="2286000" indent="0" rtl="0">
              <a:spcBef>
                <a:spcPts val="0"/>
              </a:spcBef>
              <a:buNone/>
              <a:defRPr sz="900">
                <a:uFillTx/>
              </a:defRPr>
            </a:lvl6pPr>
            <a:lvl7pPr marL="2743200" indent="0" rtl="0">
              <a:spcBef>
                <a:spcPts val="0"/>
              </a:spcBef>
              <a:buNone/>
              <a:defRPr sz="900">
                <a:uFillTx/>
              </a:defRPr>
            </a:lvl7pPr>
            <a:lvl8pPr marL="3200400" indent="0" rtl="0">
              <a:spcBef>
                <a:spcPts val="0"/>
              </a:spcBef>
              <a:buNone/>
              <a:defRPr sz="900">
                <a:uFillTx/>
              </a:defRPr>
            </a:lvl8pPr>
            <a:lvl9pPr marL="3657600" indent="0" rtl="0">
              <a:spcBef>
                <a:spcPts val="0"/>
              </a:spcBef>
              <a:buNone/>
              <a:defRPr sz="900">
                <a:uFillTx/>
              </a:defRPr>
            </a:lvl9pPr>
          </a:lstStyle>
          <a:p>
            <a:endParaRPr>
              <a:uFillTx/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16016" y="6386195"/>
            <a:ext cx="504056" cy="467173"/>
          </a:xfrm>
          <a:prstGeom prst="rect">
            <a:avLst/>
          </a:prstGeom>
        </p:spPr>
      </p:pic>
      <p:cxnSp>
        <p:nvCxnSpPr>
          <p:cNvPr id="7" name="Shape 12"/>
          <p:cNvCxnSpPr/>
          <p:nvPr userDrawn="1"/>
        </p:nvCxnSpPr>
        <p:spPr>
          <a:xfrm>
            <a:off x="8566575" y="6506005"/>
            <a:ext cx="0" cy="227891"/>
          </a:xfrm>
          <a:prstGeom prst="straightConnector1">
            <a:avLst/>
          </a:prstGeom>
          <a:noFill/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604448" y="6381328"/>
            <a:ext cx="477416" cy="476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uFillTx/>
              </a:defRPr>
            </a:lvl1pPr>
          </a:lstStyle>
          <a:p>
            <a:fld id="{7FC8AF85-8231-4197-89E3-158A98E6C702}" type="slidenum">
              <a:rPr lang="ko-KR" altLang="en-US" smtClean="0">
                <a:uFillTx/>
              </a:rPr>
              <a:pPr/>
              <a:t>‹#›</a:t>
            </a:fld>
            <a:endParaRPr lang="ko-KR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/>
          </p:cNvSpPr>
          <p:nvPr/>
        </p:nvSpPr>
        <p:spPr>
          <a:xfrm>
            <a:off x="0" y="6372139"/>
            <a:ext cx="9144000" cy="495599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0F0F70"/>
              </a:solidFill>
              <a:uFillTx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45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4F6128"/>
              </a:buClr>
              <a:buFont typeface="Arial"/>
              <a:buNone/>
              <a:defRPr sz="2000" b="1" i="0" u="none" strike="noStrike" cap="none" baseline="0">
                <a:solidFill>
                  <a:srgbClr val="4F6128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spcBef>
                <a:spcPts val="0"/>
              </a:spcBef>
              <a:defRPr>
                <a:uFillTx/>
              </a:defRPr>
            </a:lvl2pPr>
            <a:lvl3pPr marL="0" marR="0" indent="0" algn="l" rtl="0">
              <a:spcBef>
                <a:spcPts val="0"/>
              </a:spcBef>
              <a:defRPr>
                <a:uFillTx/>
              </a:defRPr>
            </a:lvl3pPr>
            <a:lvl4pPr marL="0" marR="0" indent="0" algn="l" rtl="0">
              <a:spcBef>
                <a:spcPts val="0"/>
              </a:spcBef>
              <a:defRPr>
                <a:uFillTx/>
              </a:defRPr>
            </a:lvl4pPr>
            <a:lvl5pPr marL="0" marR="0" indent="0" algn="l" rtl="0">
              <a:spcBef>
                <a:spcPts val="0"/>
              </a:spcBef>
              <a:defRPr>
                <a:uFillTx/>
              </a:defRPr>
            </a:lvl5pPr>
            <a:lvl6pPr marL="0" marR="0" indent="0" algn="l" rtl="0">
              <a:spcBef>
                <a:spcPts val="0"/>
              </a:spcBef>
              <a:defRPr>
                <a:uFillTx/>
              </a:defRPr>
            </a:lvl6pPr>
            <a:lvl7pPr marL="0" marR="0" indent="0" algn="l" rtl="0">
              <a:spcBef>
                <a:spcPts val="0"/>
              </a:spcBef>
              <a:defRPr>
                <a:uFillTx/>
              </a:defRPr>
            </a:lvl7pPr>
            <a:lvl8pPr marL="0" marR="0" indent="0" algn="l" rtl="0">
              <a:spcBef>
                <a:spcPts val="0"/>
              </a:spcBef>
              <a:defRPr>
                <a:uFillTx/>
              </a:defRPr>
            </a:lvl8pPr>
            <a:lvl9pPr marL="0" marR="0" indent="0" algn="l" rtl="0">
              <a:spcBef>
                <a:spcPts val="0"/>
              </a:spcBef>
              <a:defRPr>
                <a:uFillTx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764704"/>
            <a:ext cx="8229600" cy="5361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50000"/>
              </a:lnSpc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lnSpc>
                <a:spcPct val="150000"/>
              </a:lnSpc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50000"/>
              </a:lnSpc>
              <a:spcBef>
                <a:spcPts val="24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50000"/>
              </a:lnSpc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50000"/>
              </a:lnSpc>
              <a:spcBef>
                <a:spcPts val="220"/>
              </a:spcBef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3" name="Shape 13"/>
          <p:cNvSpPr txBox="1">
            <a:spLocks/>
          </p:cNvSpPr>
          <p:nvPr/>
        </p:nvSpPr>
        <p:spPr>
          <a:xfrm>
            <a:off x="119550" y="6381907"/>
            <a:ext cx="7692810" cy="476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1" i="0" u="none" strike="noStrike" cap="none" baseline="0" smtClean="0">
                <a:solidFill>
                  <a:schemeClr val="lt1"/>
                </a:solidFill>
                <a:uFillTx/>
                <a:latin typeface="Arial"/>
                <a:ea typeface="Arial"/>
                <a:cs typeface="Arial"/>
                <a:sym typeface="Arial"/>
              </a:rPr>
              <a:t>Architecture and Code Optimization (ARC) Laboratory @ SNU</a:t>
            </a:r>
            <a:endParaRPr lang="en-US" sz="1200" b="1" i="0" u="none" strike="noStrike" cap="none" baseline="0">
              <a:solidFill>
                <a:schemeClr val="lt1"/>
              </a:solidFill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F0F70"/>
          </a:solidFill>
          <a:uFillTx/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chart" Target="../charts/char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683568" y="1785869"/>
            <a:ext cx="7297554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dirty="0" smtClean="0"/>
              <a:t>Typed Architectures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Architectural Support for Lightweight Scripting </a:t>
            </a:r>
            <a:endParaRPr sz="2200" dirty="0">
              <a:uFillTx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61503" y="3851756"/>
            <a:ext cx="7420995" cy="369332"/>
            <a:chOff x="908484" y="4047756"/>
            <a:chExt cx="7420995" cy="369332"/>
          </a:xfrm>
        </p:grpSpPr>
        <p:sp>
          <p:nvSpPr>
            <p:cNvPr id="11" name="Rectangle 10"/>
            <p:cNvSpPr/>
            <p:nvPr/>
          </p:nvSpPr>
          <p:spPr>
            <a:xfrm>
              <a:off x="908484" y="4047756"/>
              <a:ext cx="18982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altLang="ko-KR" sz="1800" b="1" dirty="0">
                  <a:solidFill>
                    <a:srgbClr val="FF0000"/>
                  </a:solidFill>
                </a:rPr>
                <a:t>Channoh </a:t>
              </a:r>
              <a:r>
                <a:rPr lang="hu-HU" altLang="ko-KR" sz="1800" b="1" dirty="0" smtClean="0">
                  <a:solidFill>
                    <a:srgbClr val="FF0000"/>
                  </a:solidFill>
                </a:rPr>
                <a:t>Kim</a:t>
              </a:r>
              <a:r>
                <a:rPr lang="hu-HU" altLang="ko-KR" sz="1800" b="1" baseline="30000" dirty="0" smtClean="0">
                  <a:solidFill>
                    <a:srgbClr val="FF0000"/>
                  </a:solidFill>
                </a:rPr>
                <a:t>1†</a:t>
              </a:r>
              <a:endParaRPr 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75038" y="4047756"/>
              <a:ext cx="19495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altLang="ko-KR" sz="1800" b="1" dirty="0" err="1" smtClean="0"/>
                <a:t>Jaehyeok</a:t>
              </a:r>
              <a:r>
                <a:rPr lang="hu-HU" altLang="ko-KR" sz="1800" b="1" smtClean="0"/>
                <a:t> Kim</a:t>
              </a:r>
              <a:r>
                <a:rPr lang="hu-HU" altLang="ko-KR" sz="1800" b="1" baseline="30000" smtClean="0"/>
                <a:t>1†</a:t>
              </a:r>
              <a:endParaRPr lang="en-US" sz="1800" b="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92888" y="4047756"/>
              <a:ext cx="1757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altLang="ko-KR" sz="1800" b="1" smtClean="0"/>
                <a:t>Sun</a:t>
              </a:r>
              <a:r>
                <a:rPr lang="en-US" altLang="ko-KR" sz="1800" b="1"/>
                <a:t>g</a:t>
              </a:r>
              <a:r>
                <a:rPr lang="hu-HU" altLang="ko-KR" sz="1800" b="1" smtClean="0"/>
                <a:t>min Kim</a:t>
              </a:r>
              <a:r>
                <a:rPr lang="hu-HU" altLang="ko-KR" sz="1800" b="1" baseline="30000"/>
                <a:t>1</a:t>
              </a:r>
              <a:endParaRPr lang="en-US" sz="1800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18378" y="4047756"/>
              <a:ext cx="19111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spcBef>
                  <a:spcPct val="20000"/>
                </a:spcBef>
              </a:pPr>
              <a:r>
                <a:rPr lang="en-US" altLang="ko-KR" sz="1800" b="1" dirty="0" err="1"/>
                <a:t>Dooyoung</a:t>
              </a:r>
              <a:r>
                <a:rPr lang="en-US" altLang="ko-KR" sz="1800" b="1" dirty="0"/>
                <a:t> </a:t>
              </a:r>
              <a:r>
                <a:rPr lang="en-US" altLang="ko-KR" sz="1800" b="1" dirty="0" smtClean="0"/>
                <a:t>Kim</a:t>
              </a:r>
              <a:r>
                <a:rPr lang="hu-HU" altLang="ko-KR" sz="1800" b="1" baseline="30000" dirty="0"/>
                <a:t>1</a:t>
              </a:r>
              <a:endParaRPr lang="en-US" altLang="ko-KR" sz="18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549543" y="4941168"/>
            <a:ext cx="4044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altLang="ko-KR" sz="2000" b="1" baseline="30000"/>
              <a:t>1</a:t>
            </a:r>
            <a:r>
              <a:rPr lang="en-US" sz="2000" i="1" smtClean="0"/>
              <a:t>Sungkyunkwan University, Korea</a:t>
            </a:r>
          </a:p>
          <a:p>
            <a:r>
              <a:rPr lang="hu-HU" sz="2000" b="1" baseline="30000" smtClean="0"/>
              <a:t>2</a:t>
            </a:r>
            <a:r>
              <a:rPr lang="en-US" sz="2000" i="1" smtClean="0"/>
              <a:t>Seoul National </a:t>
            </a:r>
            <a:r>
              <a:rPr lang="en-US" sz="2000" i="1"/>
              <a:t>University, </a:t>
            </a:r>
            <a:r>
              <a:rPr lang="en-US" sz="2000" i="1" smtClean="0"/>
              <a:t>Korea</a:t>
            </a:r>
            <a:endParaRPr lang="en-US" sz="2000" i="1"/>
          </a:p>
        </p:txBody>
      </p:sp>
      <p:sp>
        <p:nvSpPr>
          <p:cNvPr id="16" name="TextBox 15"/>
          <p:cNvSpPr txBox="1"/>
          <p:nvPr/>
        </p:nvSpPr>
        <p:spPr>
          <a:xfrm>
            <a:off x="683568" y="6021288"/>
            <a:ext cx="6120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baseline="30000" smtClean="0">
                <a:solidFill>
                  <a:schemeClr val="tx1"/>
                </a:solidFill>
              </a:rPr>
              <a:t>†</a:t>
            </a:r>
            <a:r>
              <a:rPr lang="sk-SK" sz="1600" smtClean="0">
                <a:solidFill>
                  <a:schemeClr val="tx1"/>
                </a:solidFill>
              </a:rPr>
              <a:t>Equal</a:t>
            </a:r>
            <a:r>
              <a:rPr lang="ko-KR" altLang="en-US" sz="1600" smtClean="0">
                <a:solidFill>
                  <a:schemeClr val="tx1"/>
                </a:solidFill>
              </a:rPr>
              <a:t> </a:t>
            </a:r>
            <a:r>
              <a:rPr lang="en-US" altLang="ko-KR" sz="1600" smtClean="0">
                <a:solidFill>
                  <a:schemeClr val="tx1"/>
                </a:solidFill>
              </a:rPr>
              <a:t>contributions</a:t>
            </a:r>
            <a:endParaRPr lang="sk-SK" sz="1600">
              <a:solidFill>
                <a:schemeClr val="tx1"/>
              </a:solidFill>
            </a:endParaRPr>
          </a:p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84652" y="4293096"/>
            <a:ext cx="7999679" cy="369332"/>
            <a:chOff x="584652" y="4553505"/>
            <a:chExt cx="7999679" cy="369332"/>
          </a:xfrm>
        </p:grpSpPr>
        <p:sp>
          <p:nvSpPr>
            <p:cNvPr id="8" name="Rectangle 7"/>
            <p:cNvSpPr/>
            <p:nvPr/>
          </p:nvSpPr>
          <p:spPr>
            <a:xfrm>
              <a:off x="3419218" y="4553505"/>
              <a:ext cx="16674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/>
                <a:t>Young H. </a:t>
              </a:r>
              <a:r>
                <a:rPr lang="en-US" altLang="ko-KR" sz="1800" b="1" smtClean="0"/>
                <a:t>Oh</a:t>
              </a:r>
              <a:r>
                <a:rPr lang="hu-HU" altLang="ko-KR" sz="1800" b="1" baseline="30000"/>
                <a:t>1</a:t>
              </a:r>
              <a:endParaRPr lang="en-US" sz="1800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5040" y="4553505"/>
              <a:ext cx="20008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err="1" smtClean="0"/>
                <a:t>Hyeon</a:t>
              </a:r>
              <a:r>
                <a:rPr lang="en-US" altLang="ko-KR" sz="1800" b="1" smtClean="0"/>
                <a:t> </a:t>
              </a:r>
              <a:r>
                <a:rPr lang="en-US" altLang="ko-KR" sz="1800" b="1" err="1" smtClean="0"/>
                <a:t>Gyu</a:t>
              </a:r>
              <a:r>
                <a:rPr lang="en-US" altLang="ko-KR" sz="1800" b="1" smtClean="0"/>
                <a:t> Cho</a:t>
              </a:r>
              <a:r>
                <a:rPr lang="hu-HU" altLang="ko-KR" sz="1800" b="1" baseline="30000"/>
                <a:t>1</a:t>
              </a:r>
              <a:endParaRPr lang="en-US" sz="1800" b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22071" y="4553505"/>
              <a:ext cx="14622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57200">
                <a:spcBef>
                  <a:spcPct val="20000"/>
                </a:spcBef>
              </a:pPr>
              <a:r>
                <a:rPr lang="nl-NL" altLang="ko-KR" sz="1800" b="1" err="1"/>
                <a:t>Jae</a:t>
              </a:r>
              <a:r>
                <a:rPr lang="nl-NL" altLang="ko-KR" sz="1800" b="1"/>
                <a:t> W. </a:t>
              </a:r>
              <a:r>
                <a:rPr lang="nl-NL" altLang="ko-KR" sz="1800" b="1" smtClean="0"/>
                <a:t>Lee</a:t>
              </a:r>
              <a:r>
                <a:rPr lang="hu-HU" altLang="ko-KR" sz="1800" b="1" baseline="30000" smtClean="0"/>
                <a:t>2</a:t>
              </a:r>
              <a:endParaRPr lang="en-US" sz="1800" b="1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75059" y="4553505"/>
              <a:ext cx="1205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err="1" smtClean="0"/>
                <a:t>Gitae</a:t>
              </a:r>
              <a:r>
                <a:rPr lang="en-US" altLang="ko-KR" sz="1800" b="1" smtClean="0"/>
                <a:t> Na</a:t>
              </a:r>
              <a:r>
                <a:rPr lang="hu-HU" altLang="ko-KR" sz="1800" b="1" baseline="30000"/>
                <a:t>1</a:t>
              </a:r>
              <a:endParaRPr lang="en-US" sz="1800" b="1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4652" y="4553505"/>
              <a:ext cx="1552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800" b="1" err="1" smtClean="0"/>
                <a:t>Namho</a:t>
              </a:r>
              <a:r>
                <a:rPr lang="en-US" altLang="ko-KR" sz="1800" b="1" smtClean="0"/>
                <a:t> Kim</a:t>
              </a:r>
              <a:r>
                <a:rPr lang="hu-HU" altLang="ko-KR" sz="1800" b="1" baseline="30000" smtClean="0"/>
                <a:t>2</a:t>
              </a:r>
              <a:endParaRPr lang="en-US" sz="1800" b="1"/>
            </a:p>
          </p:txBody>
        </p:sp>
      </p:grp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tx1">
                    <a:alpha val="40000"/>
                  </a:schemeClr>
                </a:solidFill>
              </a:rPr>
              <a:t>Motivation and key idea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Typed Architecture</a:t>
            </a:r>
          </a:p>
          <a:p>
            <a:pPr lvl="1"/>
            <a:r>
              <a:rPr lang="en-US" sz="1600" dirty="0" smtClean="0">
                <a:ea typeface="PT Mono Regular" charset="0"/>
                <a:cs typeface="PT Mono Regular" charset="0"/>
              </a:rPr>
              <a:t>Component #1: Unified Register File</a:t>
            </a:r>
          </a:p>
          <a:p>
            <a:pPr lvl="1"/>
            <a:r>
              <a:rPr lang="en-US" dirty="0">
                <a:ea typeface="PT Mono Regular" charset="0"/>
                <a:cs typeface="PT Mono Regular" charset="0"/>
              </a:rPr>
              <a:t>Component </a:t>
            </a:r>
            <a:r>
              <a:rPr lang="en-US" dirty="0" smtClean="0">
                <a:ea typeface="PT Mono Regular" charset="0"/>
                <a:cs typeface="PT Mono Regular" charset="0"/>
              </a:rPr>
              <a:t>#2: Tagged ALU Instructions</a:t>
            </a:r>
            <a:endParaRPr lang="en-US" dirty="0">
              <a:ea typeface="PT Mono Regular" charset="0"/>
              <a:cs typeface="PT Mono Regular" charset="0"/>
            </a:endParaRPr>
          </a:p>
          <a:p>
            <a:pPr lvl="1"/>
            <a:r>
              <a:rPr lang="en-US" dirty="0">
                <a:ea typeface="PT Mono Regular" charset="0"/>
                <a:cs typeface="PT Mono Regular" charset="0"/>
              </a:rPr>
              <a:t>Component </a:t>
            </a:r>
            <a:r>
              <a:rPr lang="en-US" dirty="0" smtClean="0">
                <a:ea typeface="PT Mono Regular" charset="0"/>
                <a:cs typeface="PT Mono Regular" charset="0"/>
              </a:rPr>
              <a:t>#3: Tagged Memory Instructions</a:t>
            </a:r>
          </a:p>
          <a:p>
            <a:pPr lvl="1"/>
            <a:r>
              <a:rPr lang="en-US" dirty="0" smtClean="0">
                <a:ea typeface="PT Mono Regular" charset="0"/>
                <a:cs typeface="PT Mono Regular" charset="0"/>
              </a:rPr>
              <a:t>Table Access</a:t>
            </a:r>
          </a:p>
          <a:p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Evaluation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10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389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0091"/>
              </p:ext>
            </p:extLst>
          </p:nvPr>
        </p:nvGraphicFramePr>
        <p:xfrm>
          <a:off x="108000" y="3139200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1156944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9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09540"/>
              </p:ext>
            </p:extLst>
          </p:nvPr>
        </p:nvGraphicFramePr>
        <p:xfrm>
          <a:off x="2483936" y="4738896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cxnSp>
        <p:nvCxnSpPr>
          <p:cNvPr id="215" name="Straight Arrow Connector 214"/>
          <p:cNvCxnSpPr/>
          <p:nvPr/>
        </p:nvCxnSpPr>
        <p:spPr>
          <a:xfrm flipV="1">
            <a:off x="4784365" y="2996952"/>
            <a:ext cx="0" cy="331199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7372993" y="2996952"/>
            <a:ext cx="0" cy="331199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2188418" y="2996952"/>
            <a:ext cx="0" cy="331199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Architecture: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11</a:t>
            </a:fld>
            <a:endParaRPr lang="ko-KR" altLang="en-US">
              <a:uFillTx/>
            </a:endParaRPr>
          </a:p>
        </p:txBody>
      </p:sp>
      <p:graphicFrame>
        <p:nvGraphicFramePr>
          <p:cNvPr id="6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691"/>
              </p:ext>
            </p:extLst>
          </p:nvPr>
        </p:nvGraphicFramePr>
        <p:xfrm>
          <a:off x="107504" y="3140968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1" idx="6"/>
            <a:endCxn id="139" idx="1"/>
          </p:cNvCxnSpPr>
          <p:nvPr/>
        </p:nvCxnSpPr>
        <p:spPr>
          <a:xfrm>
            <a:off x="1951232" y="4012670"/>
            <a:ext cx="172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4" idx="6"/>
            <a:endCxn id="133" idx="1"/>
          </p:cNvCxnSpPr>
          <p:nvPr/>
        </p:nvCxnSpPr>
        <p:spPr>
          <a:xfrm>
            <a:off x="1799680" y="4315545"/>
            <a:ext cx="3240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9" idx="3"/>
            <a:endCxn id="44" idx="2"/>
          </p:cNvCxnSpPr>
          <p:nvPr/>
        </p:nvCxnSpPr>
        <p:spPr>
          <a:xfrm>
            <a:off x="1605037" y="4315545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8" idx="3"/>
            <a:endCxn id="31" idx="2"/>
          </p:cNvCxnSpPr>
          <p:nvPr/>
        </p:nvCxnSpPr>
        <p:spPr>
          <a:xfrm>
            <a:off x="1605037" y="4012670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843232" y="395867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3" name="Straight Arrow Connector 42"/>
          <p:cNvCxnSpPr>
            <a:stCxn id="24" idx="3"/>
            <a:endCxn id="113" idx="1"/>
          </p:cNvCxnSpPr>
          <p:nvPr/>
        </p:nvCxnSpPr>
        <p:spPr>
          <a:xfrm flipV="1">
            <a:off x="3999752" y="4167096"/>
            <a:ext cx="716264" cy="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91680" y="426154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7" name="Straight Arrow Connector 46"/>
          <p:cNvCxnSpPr>
            <a:stCxn id="113" idx="3"/>
            <a:endCxn id="62" idx="1"/>
          </p:cNvCxnSpPr>
          <p:nvPr/>
        </p:nvCxnSpPr>
        <p:spPr>
          <a:xfrm flipV="1">
            <a:off x="4845397" y="4165616"/>
            <a:ext cx="349546" cy="14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64"/>
          <p:cNvSpPr/>
          <p:nvPr/>
        </p:nvSpPr>
        <p:spPr>
          <a:xfrm>
            <a:off x="2483768" y="3112390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3768" y="3148422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3768" y="3436454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2" name="Straight Arrow Connector 51"/>
          <p:cNvCxnSpPr>
            <a:stCxn id="121" idx="3"/>
            <a:endCxn id="25" idx="1"/>
          </p:cNvCxnSpPr>
          <p:nvPr/>
        </p:nvCxnSpPr>
        <p:spPr>
          <a:xfrm flipV="1">
            <a:off x="2253109" y="3273784"/>
            <a:ext cx="230659" cy="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8" idx="3"/>
            <a:endCxn id="26" idx="1"/>
          </p:cNvCxnSpPr>
          <p:nvPr/>
        </p:nvCxnSpPr>
        <p:spPr>
          <a:xfrm>
            <a:off x="2253109" y="3562454"/>
            <a:ext cx="23065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0"/>
            <a:endCxn id="118" idx="1"/>
          </p:cNvCxnSpPr>
          <p:nvPr/>
        </p:nvCxnSpPr>
        <p:spPr>
          <a:xfrm rot="5400000" flipH="1" flipV="1">
            <a:off x="1812372" y="3647314"/>
            <a:ext cx="396216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121" idx="1"/>
          </p:cNvCxnSpPr>
          <p:nvPr/>
        </p:nvCxnSpPr>
        <p:spPr>
          <a:xfrm rot="5400000" flipH="1" flipV="1">
            <a:off x="1441143" y="3578960"/>
            <a:ext cx="987123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94943" y="3844864"/>
            <a:ext cx="208802" cy="496799"/>
            <a:chOff x="5588564" y="4387429"/>
            <a:chExt cx="278204" cy="899002"/>
          </a:xfrm>
        </p:grpSpPr>
        <p:sp>
          <p:nvSpPr>
            <p:cNvPr id="61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64" name="Elbow Connector 63"/>
          <p:cNvCxnSpPr>
            <a:stCxn id="49" idx="3"/>
            <a:endCxn id="63" idx="1"/>
          </p:cNvCxnSpPr>
          <p:nvPr/>
        </p:nvCxnSpPr>
        <p:spPr>
          <a:xfrm>
            <a:off x="4860032" y="3414711"/>
            <a:ext cx="334916" cy="6020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7" idx="6"/>
            <a:endCxn id="92" idx="1"/>
          </p:cNvCxnSpPr>
          <p:nvPr/>
        </p:nvCxnSpPr>
        <p:spPr>
          <a:xfrm>
            <a:off x="5760120" y="4093264"/>
            <a:ext cx="154818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4716016" y="404109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08303" y="396726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7" name="Oval 96"/>
          <p:cNvSpPr/>
          <p:nvPr/>
        </p:nvSpPr>
        <p:spPr>
          <a:xfrm>
            <a:off x="5652120" y="403926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98" name="Straight Arrow Connector 97"/>
          <p:cNvCxnSpPr>
            <a:stCxn id="61" idx="0"/>
            <a:endCxn id="97" idx="2"/>
          </p:cNvCxnSpPr>
          <p:nvPr/>
        </p:nvCxnSpPr>
        <p:spPr>
          <a:xfrm>
            <a:off x="5403742" y="4093264"/>
            <a:ext cx="2483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64"/>
          <p:cNvSpPr/>
          <p:nvPr/>
        </p:nvSpPr>
        <p:spPr>
          <a:xfrm>
            <a:off x="2483768" y="3783741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83768" y="3886671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483768" y="4189546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123728" y="343645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123728" y="314842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2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123728" y="418954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123728" y="38866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1" name="Straight Arrow Connector 140"/>
          <p:cNvCxnSpPr>
            <a:stCxn id="139" idx="3"/>
            <a:endCxn id="107" idx="1"/>
          </p:cNvCxnSpPr>
          <p:nvPr/>
        </p:nvCxnSpPr>
        <p:spPr>
          <a:xfrm>
            <a:off x="2253109" y="4012670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3" idx="3"/>
            <a:endCxn id="111" idx="1"/>
          </p:cNvCxnSpPr>
          <p:nvPr/>
        </p:nvCxnSpPr>
        <p:spPr>
          <a:xfrm>
            <a:off x="2253109" y="4315545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7812539" y="3920464"/>
            <a:ext cx="208800" cy="496799"/>
            <a:chOff x="5588563" y="4387430"/>
            <a:chExt cx="278198" cy="899002"/>
          </a:xfrm>
        </p:grpSpPr>
        <p:sp>
          <p:nvSpPr>
            <p:cNvPr id="172" name="Trapezoid 171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175" name="Straight Arrow Connector 174"/>
          <p:cNvCxnSpPr>
            <a:stCxn id="92" idx="3"/>
            <a:endCxn id="174" idx="1"/>
          </p:cNvCxnSpPr>
          <p:nvPr/>
        </p:nvCxnSpPr>
        <p:spPr>
          <a:xfrm flipV="1">
            <a:off x="7437684" y="4092338"/>
            <a:ext cx="374856" cy="9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70" idx="3"/>
            <a:endCxn id="173" idx="1"/>
          </p:cNvCxnSpPr>
          <p:nvPr/>
        </p:nvCxnSpPr>
        <p:spPr>
          <a:xfrm flipV="1">
            <a:off x="7452320" y="4241216"/>
            <a:ext cx="360220" cy="238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직사각형 96"/>
          <p:cNvSpPr/>
          <p:nvPr/>
        </p:nvSpPr>
        <p:spPr>
          <a:xfrm>
            <a:off x="1475656" y="3882237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직사각형 96"/>
          <p:cNvSpPr/>
          <p:nvPr/>
        </p:nvSpPr>
        <p:spPr>
          <a:xfrm>
            <a:off x="1475656" y="4185112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8172400" y="4024864"/>
            <a:ext cx="792088" cy="2893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chemeClr val="tx1"/>
                </a:solidFill>
                <a:uFillTx/>
              </a:rPr>
              <a:t>Value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267" name="Straight Arrow Connector 266"/>
          <p:cNvCxnSpPr>
            <a:stCxn id="172" idx="0"/>
            <a:endCxn id="266" idx="1"/>
          </p:cNvCxnSpPr>
          <p:nvPr/>
        </p:nvCxnSpPr>
        <p:spPr>
          <a:xfrm>
            <a:off x="8021340" y="4168865"/>
            <a:ext cx="151060" cy="6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6221016" y="5236592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407209" y="4869160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5911091" y="4270007"/>
            <a:ext cx="1541229" cy="420353"/>
            <a:chOff x="4802103" y="3645024"/>
            <a:chExt cx="1541229" cy="420353"/>
          </a:xfrm>
        </p:grpSpPr>
        <p:sp>
          <p:nvSpPr>
            <p:cNvPr id="70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197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404594" y="4509120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6696376" y="5236592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06121" y="4147263"/>
            <a:ext cx="1746199" cy="1695812"/>
            <a:chOff x="5706121" y="4147263"/>
            <a:chExt cx="1746199" cy="1695812"/>
          </a:xfrm>
        </p:grpSpPr>
        <p:cxnSp>
          <p:nvCxnSpPr>
            <p:cNvPr id="103" name="Elbow Connector 102"/>
            <p:cNvCxnSpPr>
              <a:stCxn id="97" idx="4"/>
              <a:endCxn id="145" idx="1"/>
            </p:cNvCxnSpPr>
            <p:nvPr/>
          </p:nvCxnSpPr>
          <p:spPr>
            <a:xfrm rot="16200000" flipH="1">
              <a:off x="5324415" y="4528969"/>
              <a:ext cx="983791" cy="220380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64"/>
            <p:cNvSpPr/>
            <p:nvPr/>
          </p:nvSpPr>
          <p:spPr>
            <a:xfrm>
              <a:off x="5926500" y="4888893"/>
              <a:ext cx="1525820" cy="484323"/>
            </a:xfrm>
            <a:prstGeom prst="rect">
              <a:avLst/>
            </a:prstGeom>
            <a:solidFill>
              <a:srgbClr val="8EB4E3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Tag Extraction</a:t>
              </a:r>
              <a:endPara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/ </a:t>
              </a:r>
              <a:r>
                <a:rPr lang="en-US" altLang="ko-KR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Insertion Logic</a:t>
              </a:r>
              <a:endPara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6" name="Elbow Connector 165"/>
            <p:cNvCxnSpPr>
              <a:stCxn id="169" idx="2"/>
              <a:endCxn id="193" idx="1"/>
            </p:cNvCxnSpPr>
            <p:nvPr/>
          </p:nvCxnSpPr>
          <p:spPr>
            <a:xfrm rot="16200000" flipH="1">
              <a:off x="6335882" y="5363947"/>
              <a:ext cx="187798" cy="17285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cxnSpLocks/>
            </p:cNvCxnSpPr>
            <p:nvPr/>
          </p:nvCxnSpPr>
          <p:spPr>
            <a:xfrm flipH="1">
              <a:off x="6531135" y="4689111"/>
              <a:ext cx="2556" cy="18004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Elbow Connector 210"/>
            <p:cNvCxnSpPr>
              <a:stCxn id="210" idx="2"/>
              <a:endCxn id="205" idx="1"/>
            </p:cNvCxnSpPr>
            <p:nvPr/>
          </p:nvCxnSpPr>
          <p:spPr>
            <a:xfrm rot="16200000" flipH="1">
              <a:off x="6654510" y="5520679"/>
              <a:ext cx="486598" cy="15819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cxnSpLocks/>
            </p:cNvCxnSpPr>
            <p:nvPr/>
          </p:nvCxnSpPr>
          <p:spPr>
            <a:xfrm>
              <a:off x="6818712" y="4689111"/>
              <a:ext cx="0" cy="1997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Rectangle 178"/>
          <p:cNvSpPr/>
          <p:nvPr/>
        </p:nvSpPr>
        <p:spPr>
          <a:xfrm>
            <a:off x="6693508" y="4869160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690893" y="4509120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82" name="Content Placeholder 2"/>
          <p:cNvSpPr txBox="1">
            <a:spLocks/>
          </p:cNvSpPr>
          <p:nvPr/>
        </p:nvSpPr>
        <p:spPr>
          <a:xfrm>
            <a:off x="457200" y="763200"/>
            <a:ext cx="8507288" cy="24724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cida Grande"/>
              <a:buChar char="−"/>
              <a:defRPr sz="16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>
                <a:ea typeface="PT Mono Regular" charset="0"/>
                <a:cs typeface="PT Mono Regular" charset="0"/>
              </a:rPr>
              <a:t>Extending ISA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Unified register file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Tagged ALU instructions (Type Rule Table)</a:t>
            </a:r>
          </a:p>
          <a:p>
            <a:pPr lvl="1">
              <a:lnSpc>
                <a:spcPct val="140000"/>
              </a:lnSpc>
            </a:pPr>
            <a:r>
              <a:rPr lang="en-US" dirty="0"/>
              <a:t>Tagged memory </a:t>
            </a:r>
            <a:r>
              <a:rPr lang="en-US" dirty="0" smtClean="0"/>
              <a:t>instructions </a:t>
            </a:r>
            <a:r>
              <a:rPr lang="en-US" dirty="0"/>
              <a:t>(tag </a:t>
            </a:r>
            <a:r>
              <a:rPr lang="en-US" dirty="0" smtClean="0"/>
              <a:t>extraction/insertion</a:t>
            </a:r>
            <a:r>
              <a:rPr lang="en-US" dirty="0"/>
              <a:t>)</a:t>
            </a:r>
          </a:p>
          <a:p>
            <a:pPr>
              <a:lnSpc>
                <a:spcPct val="140000"/>
              </a:lnSpc>
            </a:pPr>
            <a:r>
              <a:rPr lang="en-US" dirty="0">
                <a:ea typeface="PT Mono Regular" charset="0"/>
                <a:cs typeface="PT Mono Regular" charset="0"/>
              </a:rPr>
              <a:t>Special-purpose registers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ea typeface="PT Mono Regular" charset="0"/>
                <a:cs typeface="PT Mono Regular" charset="0"/>
              </a:rPr>
              <a:t>Three registers for flexible tag extraction and insertion; one for type miss handling</a:t>
            </a:r>
          </a:p>
        </p:txBody>
      </p:sp>
      <p:cxnSp>
        <p:nvCxnSpPr>
          <p:cNvPr id="212" name="Elbow Connector 211"/>
          <p:cNvCxnSpPr>
            <a:stCxn id="97" idx="4"/>
            <a:endCxn id="70" idx="1"/>
          </p:cNvCxnSpPr>
          <p:nvPr/>
        </p:nvCxnSpPr>
        <p:spPr>
          <a:xfrm rot="16200000" flipH="1">
            <a:off x="5642145" y="4211238"/>
            <a:ext cx="332920" cy="2049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745681" y="4066670"/>
            <a:ext cx="7218807" cy="2030719"/>
            <a:chOff x="1745681" y="4066670"/>
            <a:chExt cx="7218807" cy="2030719"/>
          </a:xfrm>
        </p:grpSpPr>
        <p:grpSp>
          <p:nvGrpSpPr>
            <p:cNvPr id="231" name="Group 230"/>
            <p:cNvGrpSpPr/>
            <p:nvPr/>
          </p:nvGrpSpPr>
          <p:grpSpPr>
            <a:xfrm>
              <a:off x="1745681" y="4066670"/>
              <a:ext cx="7218807" cy="2030719"/>
              <a:chOff x="1745681" y="4066670"/>
              <a:chExt cx="7218807" cy="2030719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4104000" y="5085184"/>
                <a:ext cx="325060" cy="33779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latinLnBrk="1"/>
                <a:r>
                  <a:rPr lang="en-US" altLang="ko-KR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H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it</a:t>
                </a:r>
                <a:endParaRPr lang="ko-KR" alt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84" name="Straight Arrow Connector 83"/>
              <p:cNvCxnSpPr>
                <a:stCxn id="71" idx="3"/>
                <a:endCxn id="61" idx="3"/>
              </p:cNvCxnSpPr>
              <p:nvPr/>
            </p:nvCxnSpPr>
            <p:spPr>
              <a:xfrm flipH="1" flipV="1">
                <a:off x="5299343" y="4286582"/>
                <a:ext cx="5" cy="4385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6516210" y="5461264"/>
                <a:ext cx="115374" cy="295252"/>
                <a:chOff x="8611490" y="3435342"/>
                <a:chExt cx="208982" cy="491594"/>
              </a:xfrm>
            </p:grpSpPr>
            <p:sp>
              <p:nvSpPr>
                <p:cNvPr id="183" name="Trapezoid 182"/>
                <p:cNvSpPr/>
                <p:nvPr/>
              </p:nvSpPr>
              <p:spPr>
                <a:xfrm rot="5400000">
                  <a:off x="8470183" y="3576649"/>
                  <a:ext cx="491594" cy="208979"/>
                </a:xfrm>
                <a:prstGeom prst="trapezoid">
                  <a:avLst>
                    <a:gd name="adj" fmla="val 5276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uFillTx/>
                  </a:endParaRPr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8611490" y="3501556"/>
                  <a:ext cx="208982" cy="359164"/>
                  <a:chOff x="8611490" y="3501884"/>
                  <a:chExt cx="208982" cy="359164"/>
                </a:xfrm>
              </p:grpSpPr>
              <p:sp>
                <p:nvSpPr>
                  <p:cNvPr id="190" name="Rectangle 189"/>
                  <p:cNvSpPr/>
                  <p:nvPr/>
                </p:nvSpPr>
                <p:spPr>
                  <a:xfrm>
                    <a:off x="8611495" y="3717048"/>
                    <a:ext cx="208977" cy="14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0" rIns="0" bIns="0" rtlCol="0" anchor="ctr"/>
                  <a:lstStyle/>
                  <a:p>
                    <a:endParaRPr lang="en-US" baseline="-25000" dirty="0">
                      <a:solidFill>
                        <a:schemeClr val="tx1"/>
                      </a:solidFill>
                      <a:uFillTx/>
                    </a:endParaRPr>
                  </a:p>
                </p:txBody>
              </p:sp>
              <p:sp>
                <p:nvSpPr>
                  <p:cNvPr id="193" name="Rectangle 192"/>
                  <p:cNvSpPr/>
                  <p:nvPr/>
                </p:nvSpPr>
                <p:spPr>
                  <a:xfrm>
                    <a:off x="8611490" y="3501884"/>
                    <a:ext cx="208977" cy="14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0" rIns="0" bIns="0" rtlCol="0" anchor="ctr"/>
                  <a:lstStyle/>
                  <a:p>
                    <a:endParaRPr lang="en-US" baseline="-25000" dirty="0">
                      <a:solidFill>
                        <a:schemeClr val="tx1"/>
                      </a:solidFill>
                      <a:uFillTx/>
                    </a:endParaRPr>
                  </a:p>
                </p:txBody>
              </p:sp>
            </p:grpSp>
          </p:grpSp>
          <p:cxnSp>
            <p:nvCxnSpPr>
              <p:cNvPr id="206" name="Straight Arrow Connector 205"/>
              <p:cNvCxnSpPr>
                <a:stCxn id="202" idx="0"/>
                <a:endCxn id="105" idx="1"/>
              </p:cNvCxnSpPr>
              <p:nvPr/>
            </p:nvCxnSpPr>
            <p:spPr>
              <a:xfrm flipV="1">
                <a:off x="7092278" y="5907664"/>
                <a:ext cx="216025" cy="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88" idx="3"/>
                <a:endCxn id="192" idx="1"/>
              </p:cNvCxnSpPr>
              <p:nvPr/>
            </p:nvCxnSpPr>
            <p:spPr>
              <a:xfrm>
                <a:off x="2253109" y="5797380"/>
                <a:ext cx="23065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/>
              <p:cNvCxnSpPr>
                <a:stCxn id="31" idx="4"/>
                <a:endCxn id="185" idx="1"/>
              </p:cNvCxnSpPr>
              <p:nvPr/>
            </p:nvCxnSpPr>
            <p:spPr>
              <a:xfrm rot="16200000" flipH="1">
                <a:off x="1307198" y="4656704"/>
                <a:ext cx="1406564" cy="226496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85" idx="3"/>
                <a:endCxn id="191" idx="1"/>
              </p:cNvCxnSpPr>
              <p:nvPr/>
            </p:nvCxnSpPr>
            <p:spPr>
              <a:xfrm>
                <a:off x="2253109" y="5473234"/>
                <a:ext cx="23065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36" idx="3"/>
                <a:endCxn id="87" idx="1"/>
              </p:cNvCxnSpPr>
              <p:nvPr/>
            </p:nvCxnSpPr>
            <p:spPr>
              <a:xfrm flipV="1">
                <a:off x="3995936" y="5359633"/>
                <a:ext cx="72008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137" idx="3"/>
                <a:endCxn id="95" idx="1"/>
              </p:cNvCxnSpPr>
              <p:nvPr/>
            </p:nvCxnSpPr>
            <p:spPr>
              <a:xfrm flipV="1">
                <a:off x="3995936" y="5673998"/>
                <a:ext cx="72008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38" idx="3"/>
                <a:endCxn id="101" idx="1"/>
              </p:cNvCxnSpPr>
              <p:nvPr/>
            </p:nvCxnSpPr>
            <p:spPr>
              <a:xfrm flipV="1">
                <a:off x="3995936" y="5971389"/>
                <a:ext cx="720080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>
                <a:stCxn id="44" idx="4"/>
                <a:endCxn id="188" idx="1"/>
              </p:cNvCxnSpPr>
              <p:nvPr/>
            </p:nvCxnSpPr>
            <p:spPr>
              <a:xfrm rot="16200000" flipH="1">
                <a:off x="1220787" y="4894438"/>
                <a:ext cx="1427835" cy="378048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95" idx="3"/>
                <a:endCxn id="66" idx="2"/>
              </p:cNvCxnSpPr>
              <p:nvPr/>
            </p:nvCxnSpPr>
            <p:spPr>
              <a:xfrm>
                <a:off x="4845397" y="5673998"/>
                <a:ext cx="49347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5338872" y="5619998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uFillTx/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119328" y="4725144"/>
                <a:ext cx="360040" cy="454665"/>
                <a:chOff x="5640262" y="3380489"/>
                <a:chExt cx="469740" cy="449404"/>
              </a:xfrm>
            </p:grpSpPr>
            <p:sp>
              <p:nvSpPr>
                <p:cNvPr id="71" name="Delay 70"/>
                <p:cNvSpPr/>
                <p:nvPr/>
              </p:nvSpPr>
              <p:spPr>
                <a:xfrm rot="16200000">
                  <a:off x="5650430" y="3370321"/>
                  <a:ext cx="449403" cy="469740"/>
                </a:xfrm>
                <a:prstGeom prst="flowChartDelay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bIns="54000" rtlCol="0" anchor="ctr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uFillTx/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5907576" y="3645024"/>
                  <a:ext cx="176592" cy="1848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100" baseline="-25000" dirty="0">
                    <a:solidFill>
                      <a:schemeClr val="tx1"/>
                    </a:solidFill>
                    <a:uFillTx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5679694" y="3645024"/>
                  <a:ext cx="176592" cy="1848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sz="1100" baseline="-25000" dirty="0">
                    <a:solidFill>
                      <a:schemeClr val="tx1"/>
                    </a:solidFill>
                    <a:uFillTx/>
                  </a:endParaRPr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4716016" y="5233633"/>
                <a:ext cx="129381" cy="252000"/>
                <a:chOff x="5996146" y="4576327"/>
                <a:chExt cx="129381" cy="252000"/>
              </a:xfrm>
              <a:solidFill>
                <a:schemeClr val="bg1"/>
              </a:solidFill>
            </p:grpSpPr>
            <p:sp>
              <p:nvSpPr>
                <p:cNvPr id="87" name="직사각형 96"/>
                <p:cNvSpPr/>
                <p:nvPr/>
              </p:nvSpPr>
              <p:spPr>
                <a:xfrm>
                  <a:off x="5996146" y="4576327"/>
                  <a:ext cx="129381" cy="252000"/>
                </a:xfrm>
                <a:prstGeom prst="rect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8" name="이등변 삼각형 93"/>
                <p:cNvSpPr/>
                <p:nvPr/>
              </p:nvSpPr>
              <p:spPr>
                <a:xfrm rot="5400000">
                  <a:off x="5987490" y="4730191"/>
                  <a:ext cx="105333" cy="88021"/>
                </a:xfrm>
                <a:prstGeom prst="triangl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4716016" y="5547998"/>
                <a:ext cx="129381" cy="252000"/>
                <a:chOff x="5996146" y="4576327"/>
                <a:chExt cx="129381" cy="252000"/>
              </a:xfrm>
              <a:solidFill>
                <a:schemeClr val="bg1"/>
              </a:solidFill>
            </p:grpSpPr>
            <p:sp>
              <p:nvSpPr>
                <p:cNvPr id="95" name="직사각형 96"/>
                <p:cNvSpPr/>
                <p:nvPr/>
              </p:nvSpPr>
              <p:spPr>
                <a:xfrm>
                  <a:off x="5996146" y="4576327"/>
                  <a:ext cx="129381" cy="252000"/>
                </a:xfrm>
                <a:prstGeom prst="rect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6" name="이등변 삼각형 93"/>
                <p:cNvSpPr/>
                <p:nvPr/>
              </p:nvSpPr>
              <p:spPr>
                <a:xfrm rot="5400000">
                  <a:off x="5987490" y="4730191"/>
                  <a:ext cx="105333" cy="88021"/>
                </a:xfrm>
                <a:prstGeom prst="triangl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4716016" y="5845389"/>
                <a:ext cx="129381" cy="252000"/>
                <a:chOff x="5996146" y="4576327"/>
                <a:chExt cx="129381" cy="252000"/>
              </a:xfrm>
              <a:solidFill>
                <a:schemeClr val="bg1"/>
              </a:solidFill>
            </p:grpSpPr>
            <p:sp>
              <p:nvSpPr>
                <p:cNvPr id="101" name="직사각형 96"/>
                <p:cNvSpPr/>
                <p:nvPr/>
              </p:nvSpPr>
              <p:spPr>
                <a:xfrm>
                  <a:off x="5996146" y="4576327"/>
                  <a:ext cx="129381" cy="252000"/>
                </a:xfrm>
                <a:prstGeom prst="rect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이등변 삼각형 93"/>
                <p:cNvSpPr/>
                <p:nvPr/>
              </p:nvSpPr>
              <p:spPr>
                <a:xfrm rot="5400000">
                  <a:off x="5987490" y="4730191"/>
                  <a:ext cx="105333" cy="88021"/>
                </a:xfrm>
                <a:prstGeom prst="triangl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7308303" y="5781664"/>
                <a:ext cx="129381" cy="252000"/>
                <a:chOff x="5996146" y="4576327"/>
                <a:chExt cx="129381" cy="252000"/>
              </a:xfrm>
              <a:solidFill>
                <a:schemeClr val="bg1"/>
              </a:solidFill>
            </p:grpSpPr>
            <p:sp>
              <p:nvSpPr>
                <p:cNvPr id="105" name="직사각형 96"/>
                <p:cNvSpPr/>
                <p:nvPr/>
              </p:nvSpPr>
              <p:spPr>
                <a:xfrm>
                  <a:off x="5996146" y="4576327"/>
                  <a:ext cx="129381" cy="252000"/>
                </a:xfrm>
                <a:prstGeom prst="rect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6" name="이등변 삼각형 93"/>
                <p:cNvSpPr/>
                <p:nvPr/>
              </p:nvSpPr>
              <p:spPr>
                <a:xfrm rot="5400000">
                  <a:off x="5987490" y="4730191"/>
                  <a:ext cx="105333" cy="88021"/>
                </a:xfrm>
                <a:prstGeom prst="triangl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7308303" y="5482864"/>
                <a:ext cx="129381" cy="252000"/>
                <a:chOff x="5996146" y="4576327"/>
                <a:chExt cx="129381" cy="252000"/>
              </a:xfrm>
              <a:solidFill>
                <a:schemeClr val="bg1"/>
              </a:solidFill>
            </p:grpSpPr>
            <p:sp>
              <p:nvSpPr>
                <p:cNvPr id="109" name="직사각형 96"/>
                <p:cNvSpPr/>
                <p:nvPr/>
              </p:nvSpPr>
              <p:spPr>
                <a:xfrm>
                  <a:off x="5996146" y="4576327"/>
                  <a:ext cx="129381" cy="252000"/>
                </a:xfrm>
                <a:prstGeom prst="rect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이등변 삼각형 93"/>
                <p:cNvSpPr/>
                <p:nvPr/>
              </p:nvSpPr>
              <p:spPr>
                <a:xfrm rot="5400000">
                  <a:off x="5987490" y="4730191"/>
                  <a:ext cx="105333" cy="88021"/>
                </a:xfrm>
                <a:prstGeom prst="triangl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22" name="Straight Arrow Connector 121"/>
              <p:cNvCxnSpPr>
                <a:cxnSpLocks/>
                <a:stCxn id="66" idx="0"/>
                <a:endCxn id="76" idx="2"/>
              </p:cNvCxnSpPr>
              <p:nvPr/>
            </p:nvCxnSpPr>
            <p:spPr>
              <a:xfrm flipH="1" flipV="1">
                <a:off x="5391891" y="5179809"/>
                <a:ext cx="981" cy="4401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직사각형 96"/>
              <p:cNvSpPr/>
              <p:nvPr/>
            </p:nvSpPr>
            <p:spPr>
              <a:xfrm>
                <a:off x="3866555" y="5233634"/>
                <a:ext cx="129381" cy="251999"/>
              </a:xfrm>
              <a:prstGeom prst="rect">
                <a:avLst/>
              </a:prstGeom>
              <a:noFill/>
              <a:ln w="285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직사각형 96"/>
              <p:cNvSpPr/>
              <p:nvPr/>
            </p:nvSpPr>
            <p:spPr>
              <a:xfrm>
                <a:off x="3866555" y="5547999"/>
                <a:ext cx="129381" cy="251999"/>
              </a:xfrm>
              <a:prstGeom prst="rect">
                <a:avLst/>
              </a:prstGeom>
              <a:noFill/>
              <a:ln w="285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직사각형 96"/>
              <p:cNvSpPr/>
              <p:nvPr/>
            </p:nvSpPr>
            <p:spPr>
              <a:xfrm>
                <a:off x="3866555" y="5845390"/>
                <a:ext cx="129381" cy="251999"/>
              </a:xfrm>
              <a:prstGeom prst="rect">
                <a:avLst/>
              </a:prstGeom>
              <a:noFill/>
              <a:ln w="285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8172400" y="5443264"/>
                <a:ext cx="792088" cy="3279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pPr latinLnBrk="1"/>
                <a:r>
                  <a:rPr lang="en-US" altLang="ko-KR" sz="1800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F/</a:t>
                </a:r>
                <a:r>
                  <a:rPr lang="en-US" altLang="ko-KR" sz="1800" dirty="0" err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Ī</a:t>
                </a:r>
                <a:endParaRPr lang="ko-KR" altLang="en-US" sz="18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68" name="Straight Arrow Connector 167"/>
              <p:cNvCxnSpPr>
                <a:stCxn id="109" idx="3"/>
                <a:endCxn id="167" idx="1"/>
              </p:cNvCxnSpPr>
              <p:nvPr/>
            </p:nvCxnSpPr>
            <p:spPr>
              <a:xfrm flipV="1">
                <a:off x="7437684" y="5607259"/>
                <a:ext cx="734716" cy="16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" name="Group 183"/>
              <p:cNvGrpSpPr/>
              <p:nvPr/>
            </p:nvGrpSpPr>
            <p:grpSpPr>
              <a:xfrm>
                <a:off x="2123728" y="5347234"/>
                <a:ext cx="129381" cy="252000"/>
                <a:chOff x="5996146" y="4576327"/>
                <a:chExt cx="129381" cy="252000"/>
              </a:xfrm>
              <a:solidFill>
                <a:schemeClr val="bg1"/>
              </a:solidFill>
            </p:grpSpPr>
            <p:sp>
              <p:nvSpPr>
                <p:cNvPr id="185" name="직사각형 96"/>
                <p:cNvSpPr/>
                <p:nvPr/>
              </p:nvSpPr>
              <p:spPr>
                <a:xfrm>
                  <a:off x="5996146" y="4576327"/>
                  <a:ext cx="129381" cy="252000"/>
                </a:xfrm>
                <a:prstGeom prst="rect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6" name="이등변 삼각형 93"/>
                <p:cNvSpPr/>
                <p:nvPr/>
              </p:nvSpPr>
              <p:spPr>
                <a:xfrm rot="5400000">
                  <a:off x="5987490" y="4730191"/>
                  <a:ext cx="105333" cy="88021"/>
                </a:xfrm>
                <a:prstGeom prst="triangl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2123728" y="5671380"/>
                <a:ext cx="129381" cy="252000"/>
                <a:chOff x="5996146" y="4576327"/>
                <a:chExt cx="129381" cy="252000"/>
              </a:xfrm>
              <a:solidFill>
                <a:schemeClr val="bg1"/>
              </a:solidFill>
            </p:grpSpPr>
            <p:sp>
              <p:nvSpPr>
                <p:cNvPr id="188" name="직사각형 96"/>
                <p:cNvSpPr/>
                <p:nvPr/>
              </p:nvSpPr>
              <p:spPr>
                <a:xfrm>
                  <a:off x="5996146" y="4576327"/>
                  <a:ext cx="129381" cy="252000"/>
                </a:xfrm>
                <a:prstGeom prst="rect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9" name="이등변 삼각형 93"/>
                <p:cNvSpPr/>
                <p:nvPr/>
              </p:nvSpPr>
              <p:spPr>
                <a:xfrm rot="5400000">
                  <a:off x="5987490" y="4730191"/>
                  <a:ext cx="105333" cy="88021"/>
                </a:xfrm>
                <a:prstGeom prst="triangle">
                  <a:avLst/>
                </a:prstGeom>
                <a:grpFill/>
                <a:ln w="285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91" name="직사각형 96"/>
              <p:cNvSpPr/>
              <p:nvPr/>
            </p:nvSpPr>
            <p:spPr>
              <a:xfrm>
                <a:off x="2483768" y="5347235"/>
                <a:ext cx="129381" cy="251999"/>
              </a:xfrm>
              <a:prstGeom prst="rect">
                <a:avLst/>
              </a:prstGeom>
              <a:noFill/>
              <a:ln w="285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직사각형 96"/>
              <p:cNvSpPr/>
              <p:nvPr/>
            </p:nvSpPr>
            <p:spPr>
              <a:xfrm>
                <a:off x="2483768" y="5671381"/>
                <a:ext cx="129381" cy="251999"/>
              </a:xfrm>
              <a:prstGeom prst="rect">
                <a:avLst/>
              </a:prstGeom>
              <a:noFill/>
              <a:ln w="28575" cap="rnd">
                <a:noFill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8172400" y="5742064"/>
                <a:ext cx="792088" cy="32798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0" bIns="0" rtlCol="0" anchor="ctr"/>
              <a:lstStyle/>
              <a:p>
                <a:r>
                  <a:rPr lang="en-US" sz="1800" dirty="0" smtClean="0">
                    <a:solidFill>
                      <a:schemeClr val="tx1"/>
                    </a:solidFill>
                    <a:uFillTx/>
                  </a:rPr>
                  <a:t>Type</a:t>
                </a:r>
                <a:endParaRPr lang="en-US" sz="1800" dirty="0">
                  <a:solidFill>
                    <a:schemeClr val="tx1"/>
                  </a:solidFill>
                  <a:uFillTx/>
                </a:endParaRPr>
              </a:p>
            </p:txBody>
          </p:sp>
          <p:cxnSp>
            <p:nvCxnSpPr>
              <p:cNvPr id="163" name="Straight Arrow Connector 162"/>
              <p:cNvCxnSpPr>
                <a:stCxn id="105" idx="3"/>
                <a:endCxn id="281" idx="1"/>
              </p:cNvCxnSpPr>
              <p:nvPr/>
            </p:nvCxnSpPr>
            <p:spPr>
              <a:xfrm flipV="1">
                <a:off x="7437684" y="5906059"/>
                <a:ext cx="734716" cy="16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>
                <a:stCxn id="66" idx="6"/>
                <a:endCxn id="190" idx="1"/>
              </p:cNvCxnSpPr>
              <p:nvPr/>
            </p:nvCxnSpPr>
            <p:spPr>
              <a:xfrm flipV="1">
                <a:off x="5446872" y="5673503"/>
                <a:ext cx="1069341" cy="49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183" idx="0"/>
                <a:endCxn id="109" idx="1"/>
              </p:cNvCxnSpPr>
              <p:nvPr/>
            </p:nvCxnSpPr>
            <p:spPr>
              <a:xfrm flipV="1">
                <a:off x="6631582" y="5608864"/>
                <a:ext cx="676721" cy="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>
              <a:xfrm>
                <a:off x="6976906" y="5760064"/>
                <a:ext cx="115374" cy="295252"/>
                <a:chOff x="8611490" y="3435342"/>
                <a:chExt cx="208982" cy="491594"/>
              </a:xfrm>
            </p:grpSpPr>
            <p:sp>
              <p:nvSpPr>
                <p:cNvPr id="202" name="Trapezoid 201"/>
                <p:cNvSpPr/>
                <p:nvPr/>
              </p:nvSpPr>
              <p:spPr>
                <a:xfrm rot="5400000">
                  <a:off x="8470183" y="3576649"/>
                  <a:ext cx="491594" cy="208979"/>
                </a:xfrm>
                <a:prstGeom prst="trapezoid">
                  <a:avLst>
                    <a:gd name="adj" fmla="val 5276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uFillTx/>
                  </a:endParaRPr>
                </a:p>
              </p:txBody>
            </p:sp>
            <p:grpSp>
              <p:nvGrpSpPr>
                <p:cNvPr id="203" name="Group 202"/>
                <p:cNvGrpSpPr/>
                <p:nvPr/>
              </p:nvGrpSpPr>
              <p:grpSpPr>
                <a:xfrm>
                  <a:off x="8611490" y="3501556"/>
                  <a:ext cx="208982" cy="359164"/>
                  <a:chOff x="8611490" y="3501884"/>
                  <a:chExt cx="208982" cy="359164"/>
                </a:xfrm>
              </p:grpSpPr>
              <p:sp>
                <p:nvSpPr>
                  <p:cNvPr id="204" name="Rectangle 203"/>
                  <p:cNvSpPr/>
                  <p:nvPr/>
                </p:nvSpPr>
                <p:spPr>
                  <a:xfrm>
                    <a:off x="8611495" y="3717048"/>
                    <a:ext cx="208977" cy="14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0" rIns="0" bIns="0" rtlCol="0" anchor="ctr"/>
                  <a:lstStyle/>
                  <a:p>
                    <a:endParaRPr lang="en-US" baseline="-25000" dirty="0">
                      <a:solidFill>
                        <a:schemeClr val="tx1"/>
                      </a:solidFill>
                      <a:uFillTx/>
                    </a:endParaRPr>
                  </a:p>
                </p:txBody>
              </p:sp>
              <p:sp>
                <p:nvSpPr>
                  <p:cNvPr id="205" name="Rectangle 204"/>
                  <p:cNvSpPr/>
                  <p:nvPr/>
                </p:nvSpPr>
                <p:spPr>
                  <a:xfrm>
                    <a:off x="8611490" y="3501884"/>
                    <a:ext cx="208977" cy="144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0" rIns="0" bIns="0" rtlCol="0" anchor="ctr"/>
                  <a:lstStyle/>
                  <a:p>
                    <a:endParaRPr lang="en-US" baseline="-25000" dirty="0">
                      <a:solidFill>
                        <a:schemeClr val="tx1"/>
                      </a:solidFill>
                      <a:uFillTx/>
                    </a:endParaRPr>
                  </a:p>
                </p:txBody>
              </p:sp>
            </p:grpSp>
          </p:grpSp>
          <p:cxnSp>
            <p:nvCxnSpPr>
              <p:cNvPr id="213" name="Straight Arrow Connector 212"/>
              <p:cNvCxnSpPr>
                <a:stCxn id="101" idx="3"/>
                <a:endCxn id="204" idx="1"/>
              </p:cNvCxnSpPr>
              <p:nvPr/>
            </p:nvCxnSpPr>
            <p:spPr>
              <a:xfrm>
                <a:off x="4845397" y="5971389"/>
                <a:ext cx="2131512" cy="9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Elbow Connector 169"/>
              <p:cNvCxnSpPr>
                <a:stCxn id="87" idx="3"/>
                <a:endCxn id="77" idx="2"/>
              </p:cNvCxnSpPr>
              <p:nvPr/>
            </p:nvCxnSpPr>
            <p:spPr>
              <a:xfrm flipV="1">
                <a:off x="4845397" y="5179809"/>
                <a:ext cx="371830" cy="179824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Rectangle 145"/>
            <p:cNvSpPr/>
            <p:nvPr/>
          </p:nvSpPr>
          <p:spPr>
            <a:xfrm>
              <a:off x="4104000" y="5373216"/>
              <a:ext cx="325060" cy="3377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latinLnBrk="1"/>
              <a:r>
                <a:rPr lang="en-US" altLang="ko-KR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F/</a:t>
              </a:r>
              <a:r>
                <a:rPr lang="en-US" altLang="ko-KR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Ī</a:t>
              </a:r>
              <a:endParaRPr lang="ko-KR" alt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4104000" y="5683497"/>
              <a:ext cx="468000" cy="337791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latinLnBrk="1"/>
              <a:r>
                <a:rPr lang="en-US" altLang="ko-KR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Type</a:t>
              </a:r>
              <a:endParaRPr lang="ko-KR" alt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951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#1</a:t>
            </a:r>
            <a:r>
              <a:rPr lang="en-US" dirty="0"/>
              <a:t>: Unified Register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12</a:t>
            </a:fld>
            <a:endParaRPr lang="ko-KR" altLang="en-US">
              <a:uFillTx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36544" y="771556"/>
            <a:ext cx="274891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Bytecode ADD</a:t>
            </a:r>
            <a:endParaRPr lang="en-US" sz="1800" b="1" baseline="-25000" dirty="0"/>
          </a:p>
        </p:txBody>
      </p:sp>
      <p:grpSp>
        <p:nvGrpSpPr>
          <p:cNvPr id="3" name="Group 2"/>
          <p:cNvGrpSpPr/>
          <p:nvPr/>
        </p:nvGrpSpPr>
        <p:grpSpPr>
          <a:xfrm>
            <a:off x="5436544" y="1140984"/>
            <a:ext cx="3527944" cy="5175519"/>
            <a:chOff x="5436544" y="1140984"/>
            <a:chExt cx="3527944" cy="5175519"/>
          </a:xfrm>
        </p:grpSpPr>
        <p:sp>
          <p:nvSpPr>
            <p:cNvPr id="23" name="Rectangle 22"/>
            <p:cNvSpPr/>
            <p:nvPr/>
          </p:nvSpPr>
          <p:spPr>
            <a:xfrm>
              <a:off x="5436544" y="1140984"/>
              <a:ext cx="2916000" cy="86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ld</a:t>
              </a:r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a2  0(s9)</a:t>
              </a:r>
              <a:endPara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18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lw</a:t>
              </a:r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a3 </a:t>
              </a:r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8(s9)</a:t>
              </a:r>
            </a:p>
            <a:p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li   a4  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INT</a:t>
              </a:r>
              <a:endPara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36544" y="3196792"/>
              <a:ext cx="2916000" cy="6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ctr"/>
            <a:lstStyle/>
            <a:p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ld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a5  0(s10)</a:t>
              </a:r>
              <a:endPara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lw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a6 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8(s10)</a:t>
              </a:r>
            </a:p>
          </p:txBody>
        </p:sp>
        <p:sp>
          <p:nvSpPr>
            <p:cNvPr id="25" name="Diamond 24"/>
            <p:cNvSpPr/>
            <p:nvPr/>
          </p:nvSpPr>
          <p:spPr>
            <a:xfrm>
              <a:off x="5436544" y="2204888"/>
              <a:ext cx="2916000" cy="792000"/>
            </a:xfrm>
            <a:prstGeom prst="diamond">
              <a:avLst/>
            </a:prstGeom>
            <a:solidFill>
              <a:srgbClr val="FFF3A8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bne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a3,a4,isFlt</a:t>
              </a:r>
              <a:r>
                <a:rPr lang="en-US" sz="1800" baseline="-25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RB</a:t>
              </a:r>
              <a:endParaRPr lang="en-US" sz="1800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</p:txBody>
        </p:sp>
        <p:sp>
          <p:nvSpPr>
            <p:cNvPr id="26" name="Diamond 25"/>
            <p:cNvSpPr/>
            <p:nvPr/>
          </p:nvSpPr>
          <p:spPr>
            <a:xfrm>
              <a:off x="5436544" y="4044696"/>
              <a:ext cx="2916000" cy="792000"/>
            </a:xfrm>
            <a:prstGeom prst="diamond">
              <a:avLst/>
            </a:prstGeom>
            <a:solidFill>
              <a:srgbClr val="FFF3A8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bne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a6,a4,isFlt</a:t>
              </a:r>
              <a:r>
                <a:rPr lang="en-US" sz="1800" baseline="-25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RB</a:t>
              </a:r>
              <a:endParaRPr lang="en-US" sz="1800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36544" y="5036600"/>
              <a:ext cx="2916000" cy="432000"/>
            </a:xfrm>
            <a:prstGeom prst="rect">
              <a:avLst/>
            </a:prstGeom>
            <a:solidFill>
              <a:srgbClr val="FFF3A8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08000" tIns="0" rIns="0" bIns="0" rtlCol="0" anchor="ctr"/>
            <a:lstStyle/>
            <a:p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add  a5  a5, a2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36544" y="5668503"/>
              <a:ext cx="2916000" cy="648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ctr"/>
            <a:lstStyle/>
            <a:p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sd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0(s14)  a5</a:t>
              </a:r>
            </a:p>
            <a:p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sw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8(s14)  a4</a:t>
              </a:r>
              <a:endPara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5" idx="3"/>
              <a:endCxn id="57" idx="1"/>
            </p:cNvCxnSpPr>
            <p:nvPr/>
          </p:nvCxnSpPr>
          <p:spPr>
            <a:xfrm>
              <a:off x="8352544" y="2600888"/>
              <a:ext cx="39592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3"/>
              <a:endCxn id="58" idx="1"/>
            </p:cNvCxnSpPr>
            <p:nvPr/>
          </p:nvCxnSpPr>
          <p:spPr>
            <a:xfrm>
              <a:off x="8352544" y="4440696"/>
              <a:ext cx="39592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12000" y="4777407"/>
              <a:ext cx="413896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mtClean="0"/>
                <a:t>No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12000" y="2924944"/>
              <a:ext cx="413896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mtClean="0"/>
                <a:t>No</a:t>
              </a:r>
              <a:endParaRPr lang="en-US"/>
            </a:p>
          </p:txBody>
        </p:sp>
        <p:cxnSp>
          <p:nvCxnSpPr>
            <p:cNvPr id="34" name="Straight Arrow Connector 33"/>
            <p:cNvCxnSpPr>
              <a:stCxn id="23" idx="2"/>
              <a:endCxn id="25" idx="0"/>
            </p:cNvCxnSpPr>
            <p:nvPr/>
          </p:nvCxnSpPr>
          <p:spPr>
            <a:xfrm>
              <a:off x="6894544" y="2004984"/>
              <a:ext cx="0" cy="19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5" idx="2"/>
              <a:endCxn id="24" idx="0"/>
            </p:cNvCxnSpPr>
            <p:nvPr/>
          </p:nvCxnSpPr>
          <p:spPr>
            <a:xfrm>
              <a:off x="6894544" y="2996888"/>
              <a:ext cx="0" cy="19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4" idx="2"/>
              <a:endCxn id="26" idx="0"/>
            </p:cNvCxnSpPr>
            <p:nvPr/>
          </p:nvCxnSpPr>
          <p:spPr>
            <a:xfrm>
              <a:off x="6894544" y="3844792"/>
              <a:ext cx="0" cy="19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6" idx="2"/>
              <a:endCxn id="27" idx="0"/>
            </p:cNvCxnSpPr>
            <p:nvPr/>
          </p:nvCxnSpPr>
          <p:spPr>
            <a:xfrm>
              <a:off x="6894544" y="4836696"/>
              <a:ext cx="0" cy="19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7" idx="2"/>
              <a:endCxn id="28" idx="0"/>
            </p:cNvCxnSpPr>
            <p:nvPr/>
          </p:nvCxnSpPr>
          <p:spPr>
            <a:xfrm>
              <a:off x="6894544" y="5468600"/>
              <a:ext cx="0" cy="199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8748464" y="2385445"/>
              <a:ext cx="21602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No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748464" y="4225253"/>
              <a:ext cx="21602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No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352000" y="4248000"/>
              <a:ext cx="309380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r>
                <a:rPr lang="en-US" smtClean="0"/>
                <a:t>Yes</a:t>
              </a:r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352000" y="2412000"/>
              <a:ext cx="309380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r>
                <a:rPr lang="en-US" smtClean="0"/>
                <a:t>Yes</a:t>
              </a:r>
              <a:endParaRPr lang="en-US"/>
            </a:p>
          </p:txBody>
        </p:sp>
      </p:grpSp>
      <p:sp>
        <p:nvSpPr>
          <p:cNvPr id="35" name="Rectangle 4"/>
          <p:cNvSpPr/>
          <p:nvPr/>
        </p:nvSpPr>
        <p:spPr>
          <a:xfrm>
            <a:off x="529207" y="798959"/>
            <a:ext cx="4175775" cy="50783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b="1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// from Lua interpreter</a:t>
            </a:r>
          </a:p>
          <a:p>
            <a:endParaRPr lang="en-US" altLang="ko-KR" sz="1800" b="1" dirty="0">
              <a:solidFill>
                <a:srgbClr val="000000">
                  <a:alpha val="40000"/>
                </a:srgb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800" b="1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ADD:</a:t>
            </a:r>
          </a:p>
          <a:p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Value *</a:t>
            </a:r>
            <a:r>
              <a:rPr lang="en-US" altLang="ko-KR" sz="1800" dirty="0" err="1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rb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= RB(Bytecode); </a:t>
            </a:r>
          </a:p>
          <a:p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Value *</a:t>
            </a:r>
            <a:r>
              <a:rPr lang="en-US" altLang="ko-KR" sz="1800" dirty="0" err="1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rc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= RC(Bytecode);</a:t>
            </a:r>
          </a:p>
          <a:p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Number </a:t>
            </a:r>
            <a:r>
              <a:rPr lang="en-US" altLang="ko-KR" sz="1800" dirty="0" err="1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800" dirty="0" err="1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nn-NO" altLang="ko-KR" sz="1800" b="1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n-NO" altLang="ko-KR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isInt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) &amp;&amp; 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isInt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(ra) = 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)+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  type(</a:t>
            </a:r>
            <a:r>
              <a:rPr lang="en-US" altLang="ko-KR" sz="1800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) = INT;</a:t>
            </a:r>
            <a:endParaRPr lang="nn-NO" altLang="ko-KR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} </a:t>
            </a:r>
          </a:p>
          <a:p>
            <a:r>
              <a:rPr lang="en-US" altLang="ko-KR" sz="1800" b="1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else if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toNumber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rb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) &amp;&amp;</a:t>
            </a:r>
          </a:p>
          <a:p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toNumber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rc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fval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) = 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type(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) = </a:t>
            </a:r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FLT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} </a:t>
            </a:r>
            <a:endParaRPr lang="en-US" altLang="ko-KR" sz="1800" dirty="0">
              <a:solidFill>
                <a:schemeClr val="tx1">
                  <a:alpha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800" dirty="0">
                <a:solidFill>
                  <a:schemeClr val="bg1">
                    <a:lumMod val="50000"/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dirty="0" smtClean="0">
                <a:solidFill>
                  <a:schemeClr val="bg1">
                    <a:lumMod val="50000"/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 /* </a:t>
            </a:r>
            <a:r>
              <a:rPr lang="en-US" altLang="ko-KR" sz="1800" dirty="0">
                <a:solidFill>
                  <a:schemeClr val="bg1">
                    <a:lumMod val="50000"/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do exception */</a:t>
            </a:r>
          </a:p>
          <a:p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  <a:endParaRPr lang="en-US" sz="1800" dirty="0">
              <a:solidFill>
                <a:schemeClr val="tx1">
                  <a:alpha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 Placeholder 2"/>
          <p:cNvSpPr>
            <a:spLocks noGrp="1"/>
          </p:cNvSpPr>
          <p:nvPr>
            <p:ph type="body" idx="1"/>
          </p:nvPr>
        </p:nvSpPr>
        <p:spPr>
          <a:xfrm>
            <a:off x="461864" y="764704"/>
            <a:ext cx="4686200" cy="5472608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Both integer and floating-point values stored in a unified register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/>
              <a:t>Each entry extended with two fields</a:t>
            </a:r>
          </a:p>
          <a:p>
            <a:pPr lvl="1"/>
            <a:r>
              <a:rPr lang="en-US" b="1" dirty="0"/>
              <a:t>Type field</a:t>
            </a:r>
            <a:r>
              <a:rPr lang="en-US" dirty="0"/>
              <a:t> (8 bits): stores type encoding of the value</a:t>
            </a:r>
          </a:p>
          <a:p>
            <a:pPr lvl="1"/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F/</a:t>
            </a:r>
            <a:r>
              <a:rPr lang="en-US" altLang="ko-KR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Ī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(1 bit): indicates whether it is an </a:t>
            </a:r>
            <a: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integer (</a:t>
            </a:r>
            <a:r>
              <a:rPr lang="en-US" altLang="ko-K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0) 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 </a:t>
            </a:r>
            <a:r>
              <a:rPr lang="en-US" altLang="ko-K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floating-point (1) </a:t>
            </a:r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subtype</a:t>
            </a:r>
          </a:p>
        </p:txBody>
      </p:sp>
      <p:graphicFrame>
        <p:nvGraphicFramePr>
          <p:cNvPr id="37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33337"/>
              </p:ext>
            </p:extLst>
          </p:nvPr>
        </p:nvGraphicFramePr>
        <p:xfrm>
          <a:off x="1082129" y="3846176"/>
          <a:ext cx="3445671" cy="2178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/>
                <a:gridCol w="612000"/>
                <a:gridCol w="792000"/>
                <a:gridCol w="1537671"/>
              </a:tblGrid>
              <a:tr h="228176">
                <a:tc>
                  <a:txBody>
                    <a:bodyPr/>
                    <a:lstStyle/>
                    <a:p>
                      <a:pPr algn="l" latinLnBrk="1"/>
                      <a:endParaRPr lang="ko-KR" altLang="en-US" sz="18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/</a:t>
                      </a:r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ype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</a:t>
                      </a:r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alue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R0.fi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R0.t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R0.v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R1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R2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37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817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R29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R30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2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R31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Rounded Rectangle 37"/>
          <p:cNvSpPr/>
          <p:nvPr/>
        </p:nvSpPr>
        <p:spPr>
          <a:xfrm>
            <a:off x="1530000" y="3780000"/>
            <a:ext cx="1512000" cy="2403312"/>
          </a:xfrm>
          <a:prstGeom prst="roundRect">
            <a:avLst>
              <a:gd name="adj" fmla="val 9612"/>
            </a:avLst>
          </a:prstGeom>
          <a:noFill/>
          <a:ln w="28575">
            <a:solidFill>
              <a:srgbClr val="EC00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5436000" y="1141200"/>
            <a:ext cx="3527944" cy="5175519"/>
            <a:chOff x="5436544" y="1140984"/>
            <a:chExt cx="3527944" cy="5175519"/>
          </a:xfrm>
        </p:grpSpPr>
        <p:sp>
          <p:nvSpPr>
            <p:cNvPr id="68" name="Rectangle 67"/>
            <p:cNvSpPr/>
            <p:nvPr/>
          </p:nvSpPr>
          <p:spPr>
            <a:xfrm>
              <a:off x="5436544" y="1140984"/>
              <a:ext cx="2916000" cy="86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ld</a:t>
              </a:r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a2</a:t>
              </a:r>
              <a:r>
                <a:rPr lang="en-US" sz="18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0(s9</a:t>
              </a:r>
              <a:r>
                <a:rPr lang="en-US" sz="18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)</a:t>
              </a:r>
              <a:endPara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1800" dirty="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lw</a:t>
              </a:r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a2</a:t>
              </a:r>
              <a:r>
                <a:rPr lang="en-US" sz="18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.t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8(s9</a:t>
              </a:r>
              <a:r>
                <a:rPr lang="en-US" sz="18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)</a:t>
              </a:r>
              <a:endPara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  <a:p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li   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a4</a:t>
              </a:r>
              <a:r>
                <a:rPr lang="en-US" sz="18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.t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INT</a:t>
              </a:r>
              <a:endPara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436544" y="3196792"/>
              <a:ext cx="2916000" cy="64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ctr"/>
            <a:lstStyle/>
            <a:p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ld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a5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0(s10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)</a:t>
              </a:r>
              <a:endPara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lw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a5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.t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8(s10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)</a:t>
              </a:r>
              <a:endPara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</p:txBody>
        </p:sp>
        <p:sp>
          <p:nvSpPr>
            <p:cNvPr id="70" name="Diamond 69"/>
            <p:cNvSpPr/>
            <p:nvPr/>
          </p:nvSpPr>
          <p:spPr>
            <a:xfrm>
              <a:off x="5436544" y="2204888"/>
              <a:ext cx="2916000" cy="792000"/>
            </a:xfrm>
            <a:prstGeom prst="diamond">
              <a:avLst/>
            </a:prstGeom>
            <a:solidFill>
              <a:srgbClr val="FFF3A8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US" sz="1800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bne</a:t>
              </a:r>
              <a:endPara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  <a:p>
              <a:pPr algn="ctr"/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a2</a:t>
              </a:r>
              <a:r>
                <a:rPr lang="en-US" sz="18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.t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,a4</a:t>
              </a:r>
              <a:r>
                <a:rPr lang="en-US" sz="1800" b="1" dirty="0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.t</a:t>
              </a:r>
              <a:r>
                <a:rPr lang="en-US" sz="18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,isFlt</a:t>
              </a:r>
              <a:r>
                <a:rPr lang="en-US" sz="1800" baseline="-250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RB</a:t>
              </a:r>
            </a:p>
            <a:p>
              <a:pPr algn="ctr"/>
              <a:endParaRPr lang="en-US" sz="1800" baseline="-25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</p:txBody>
        </p:sp>
        <p:sp>
          <p:nvSpPr>
            <p:cNvPr id="71" name="Diamond 70"/>
            <p:cNvSpPr/>
            <p:nvPr/>
          </p:nvSpPr>
          <p:spPr>
            <a:xfrm>
              <a:off x="5436544" y="4044696"/>
              <a:ext cx="2916000" cy="792000"/>
            </a:xfrm>
            <a:prstGeom prst="diamond">
              <a:avLst/>
            </a:prstGeom>
            <a:solidFill>
              <a:srgbClr val="FFF3A8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80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bne</a:t>
              </a:r>
              <a:endPara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  <a:p>
              <a:pPr algn="ctr"/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a5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.t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,a4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.t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,isFlt</a:t>
              </a:r>
              <a:r>
                <a:rPr lang="en-US" sz="1800" baseline="-250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RB</a:t>
              </a:r>
            </a:p>
            <a:p>
              <a:pPr algn="ctr"/>
              <a:endParaRPr lang="en-US" sz="1800" baseline="-250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36544" y="5036600"/>
              <a:ext cx="2916000" cy="432000"/>
            </a:xfrm>
            <a:prstGeom prst="rect">
              <a:avLst/>
            </a:prstGeom>
            <a:solidFill>
              <a:srgbClr val="FFF3A8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08000" tIns="0" rIns="0" bIns="0" rtlCol="0" anchor="ctr"/>
            <a:lstStyle/>
            <a:p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add 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a5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a5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,a2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endParaRPr lang="en-US" sz="1800" b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436544" y="5668503"/>
              <a:ext cx="2916000" cy="648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ctr"/>
            <a:lstStyle/>
            <a:p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sd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0(s14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) 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a5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endParaRPr lang="en-US" sz="1800" b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endParaRPr>
            </a:p>
            <a:p>
              <a:r>
                <a:rPr lang="en-US" sz="1800" err="1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sw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  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8(s14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.v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) </a:t>
              </a:r>
              <a:r>
                <a:rPr lang="en-US" sz="18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 </a:t>
              </a:r>
              <a:r>
                <a:rPr lang="en-US" sz="180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a5</a:t>
              </a:r>
              <a:r>
                <a:rPr lang="en-US" sz="1800" b="1" smtClean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  <a:sym typeface="Wingdings"/>
                </a:rPr>
                <a:t>.t</a:t>
              </a:r>
              <a:endParaRPr lang="en-US" sz="18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8352544" y="2600888"/>
              <a:ext cx="39592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8352544" y="4440696"/>
              <a:ext cx="39592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912000" y="4777407"/>
              <a:ext cx="413896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mtClean="0"/>
                <a:t>No</a:t>
              </a:r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12000" y="2924944"/>
              <a:ext cx="413896" cy="307777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mtClean="0"/>
                <a:t>No</a:t>
              </a:r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>
              <a:off x="6894544" y="2004984"/>
              <a:ext cx="0" cy="19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6894544" y="2996888"/>
              <a:ext cx="0" cy="19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894544" y="3844792"/>
              <a:ext cx="0" cy="19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6894544" y="4836696"/>
              <a:ext cx="0" cy="1999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6894544" y="5468600"/>
              <a:ext cx="0" cy="199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8748464" y="2385445"/>
              <a:ext cx="21602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No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748464" y="4225253"/>
              <a:ext cx="21602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No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352000" y="4248000"/>
              <a:ext cx="309380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r>
                <a:rPr lang="en-US" smtClean="0"/>
                <a:t>Yes</a:t>
              </a:r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352000" y="2412000"/>
              <a:ext cx="309380" cy="21544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r>
                <a:rPr lang="en-US" smtClean="0"/>
                <a:t>Yes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802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Placeholder 2"/>
          <p:cNvSpPr txBox="1">
            <a:spLocks/>
          </p:cNvSpPr>
          <p:nvPr/>
        </p:nvSpPr>
        <p:spPr>
          <a:xfrm>
            <a:off x="461864" y="764704"/>
            <a:ext cx="8646640" cy="5472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cida Grande"/>
              <a:buChar char="−"/>
              <a:defRPr sz="16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96863" indent="-285750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Example: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xadd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r30  r30,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r31 // for polymorphic ”+” operator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pPr marL="696913" lvl="1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Case 1: R30 (Integer) + R31 (Integer)</a:t>
            </a:r>
          </a:p>
          <a:p>
            <a:pPr marL="696913" lvl="1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Vaules dispatched to integer ALU and type checking performed in parallel (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type hit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)</a:t>
            </a:r>
            <a:endParaRPr lang="en-US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</p:txBody>
      </p:sp>
      <p:cxnSp>
        <p:nvCxnSpPr>
          <p:cNvPr id="261" name="Elbow Connector 260"/>
          <p:cNvCxnSpPr>
            <a:stCxn id="255" idx="4"/>
            <a:endCxn id="222" idx="1"/>
          </p:cNvCxnSpPr>
          <p:nvPr/>
        </p:nvCxnSpPr>
        <p:spPr>
          <a:xfrm rot="16200000" flipH="1">
            <a:off x="3257876" y="4617116"/>
            <a:ext cx="2106248" cy="1620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9" name="표 73"/>
          <p:cNvGraphicFramePr>
            <a:graphicFrameLocks noGrp="1"/>
          </p:cNvGraphicFramePr>
          <p:nvPr>
            <p:extLst/>
          </p:nvPr>
        </p:nvGraphicFramePr>
        <p:xfrm>
          <a:off x="2483936" y="4162832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cxnSp>
        <p:nvCxnSpPr>
          <p:cNvPr id="215" name="Straight Arrow Connector 214"/>
          <p:cNvCxnSpPr/>
          <p:nvPr/>
        </p:nvCxnSpPr>
        <p:spPr>
          <a:xfrm flipV="1">
            <a:off x="4784365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7372993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2188418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#2: Tagged ALU Instructions </a:t>
            </a:r>
            <a:r>
              <a:rPr lang="en-US" dirty="0" smtClean="0"/>
              <a:t>(</a:t>
            </a:r>
            <a:r>
              <a:rPr lang="en-US" altLang="ko-KR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13</a:t>
            </a:fld>
            <a:endParaRPr lang="ko-KR" altLang="en-US">
              <a:uFillTx/>
            </a:endParaRPr>
          </a:p>
        </p:txBody>
      </p:sp>
      <p:graphicFrame>
        <p:nvGraphicFramePr>
          <p:cNvPr id="6" name="표 73"/>
          <p:cNvGraphicFramePr>
            <a:graphicFrameLocks noGrp="1"/>
          </p:cNvGraphicFramePr>
          <p:nvPr>
            <p:extLst/>
          </p:nvPr>
        </p:nvGraphicFramePr>
        <p:xfrm>
          <a:off x="107504" y="2564904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1" idx="6"/>
            <a:endCxn id="139" idx="1"/>
          </p:cNvCxnSpPr>
          <p:nvPr/>
        </p:nvCxnSpPr>
        <p:spPr>
          <a:xfrm>
            <a:off x="1951232" y="3436606"/>
            <a:ext cx="17249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4" idx="6"/>
            <a:endCxn id="133" idx="1"/>
          </p:cNvCxnSpPr>
          <p:nvPr/>
        </p:nvCxnSpPr>
        <p:spPr>
          <a:xfrm>
            <a:off x="1799680" y="3739481"/>
            <a:ext cx="32404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9" idx="3"/>
            <a:endCxn id="44" idx="2"/>
          </p:cNvCxnSpPr>
          <p:nvPr/>
        </p:nvCxnSpPr>
        <p:spPr>
          <a:xfrm>
            <a:off x="1605037" y="3739481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8" idx="3"/>
            <a:endCxn id="192" idx="1"/>
          </p:cNvCxnSpPr>
          <p:nvPr/>
        </p:nvCxnSpPr>
        <p:spPr>
          <a:xfrm>
            <a:off x="2253109" y="5221316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8" idx="3"/>
            <a:endCxn id="31" idx="2"/>
          </p:cNvCxnSpPr>
          <p:nvPr/>
        </p:nvCxnSpPr>
        <p:spPr>
          <a:xfrm>
            <a:off x="1605037" y="3436606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1" idx="4"/>
            <a:endCxn id="185" idx="1"/>
          </p:cNvCxnSpPr>
          <p:nvPr/>
        </p:nvCxnSpPr>
        <p:spPr>
          <a:xfrm rot="16200000" flipH="1">
            <a:off x="1307198" y="4080640"/>
            <a:ext cx="1406564" cy="226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5" idx="3"/>
            <a:endCxn id="191" idx="1"/>
          </p:cNvCxnSpPr>
          <p:nvPr/>
        </p:nvCxnSpPr>
        <p:spPr>
          <a:xfrm>
            <a:off x="2253109" y="4897170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843232" y="33826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39" name="Straight Arrow Connector 38"/>
          <p:cNvCxnSpPr>
            <a:stCxn id="136" idx="3"/>
            <a:endCxn id="87" idx="1"/>
          </p:cNvCxnSpPr>
          <p:nvPr/>
        </p:nvCxnSpPr>
        <p:spPr>
          <a:xfrm flipV="1">
            <a:off x="3995936" y="4783569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7" idx="3"/>
            <a:endCxn id="95" idx="1"/>
          </p:cNvCxnSpPr>
          <p:nvPr/>
        </p:nvCxnSpPr>
        <p:spPr>
          <a:xfrm flipV="1">
            <a:off x="3995936" y="5097934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8" idx="3"/>
            <a:endCxn id="101" idx="1"/>
          </p:cNvCxnSpPr>
          <p:nvPr/>
        </p:nvCxnSpPr>
        <p:spPr>
          <a:xfrm flipV="1">
            <a:off x="3995936" y="5395325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5" idx="6"/>
            <a:endCxn id="113" idx="1"/>
          </p:cNvCxnSpPr>
          <p:nvPr/>
        </p:nvCxnSpPr>
        <p:spPr>
          <a:xfrm>
            <a:off x="4283968" y="3591024"/>
            <a:ext cx="432048" cy="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91680" y="368548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5" name="Elbow Connector 44"/>
          <p:cNvCxnSpPr>
            <a:stCxn id="44" idx="4"/>
            <a:endCxn id="188" idx="1"/>
          </p:cNvCxnSpPr>
          <p:nvPr/>
        </p:nvCxnSpPr>
        <p:spPr>
          <a:xfrm rot="16200000" flipH="1">
            <a:off x="1220787" y="4318374"/>
            <a:ext cx="1427835" cy="3780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3" idx="3"/>
            <a:endCxn id="62" idx="1"/>
          </p:cNvCxnSpPr>
          <p:nvPr/>
        </p:nvCxnSpPr>
        <p:spPr>
          <a:xfrm flipV="1">
            <a:off x="4845397" y="3589552"/>
            <a:ext cx="349546" cy="14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64"/>
          <p:cNvSpPr/>
          <p:nvPr/>
        </p:nvSpPr>
        <p:spPr>
          <a:xfrm>
            <a:off x="2483768" y="2420888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3768" y="2456920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3768" y="2744952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2" name="Straight Arrow Connector 51"/>
          <p:cNvCxnSpPr>
            <a:stCxn id="121" idx="3"/>
            <a:endCxn id="25" idx="1"/>
          </p:cNvCxnSpPr>
          <p:nvPr/>
        </p:nvCxnSpPr>
        <p:spPr>
          <a:xfrm flipV="1">
            <a:off x="2253109" y="2582282"/>
            <a:ext cx="230659" cy="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8" idx="3"/>
            <a:endCxn id="26" idx="1"/>
          </p:cNvCxnSpPr>
          <p:nvPr/>
        </p:nvCxnSpPr>
        <p:spPr>
          <a:xfrm>
            <a:off x="2253109" y="2870952"/>
            <a:ext cx="23065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0"/>
            <a:endCxn id="118" idx="1"/>
          </p:cNvCxnSpPr>
          <p:nvPr/>
        </p:nvCxnSpPr>
        <p:spPr>
          <a:xfrm rot="5400000" flipH="1" flipV="1">
            <a:off x="1754653" y="3013531"/>
            <a:ext cx="511654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121" idx="1"/>
          </p:cNvCxnSpPr>
          <p:nvPr/>
        </p:nvCxnSpPr>
        <p:spPr>
          <a:xfrm rot="5400000" flipH="1" flipV="1">
            <a:off x="1383424" y="2945177"/>
            <a:ext cx="1102561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94943" y="3268800"/>
            <a:ext cx="208802" cy="496799"/>
            <a:chOff x="5588564" y="4387429"/>
            <a:chExt cx="278204" cy="899002"/>
          </a:xfrm>
        </p:grpSpPr>
        <p:sp>
          <p:nvSpPr>
            <p:cNvPr id="61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64" name="Elbow Connector 63"/>
          <p:cNvCxnSpPr>
            <a:stCxn id="49" idx="3"/>
            <a:endCxn id="63" idx="1"/>
          </p:cNvCxnSpPr>
          <p:nvPr/>
        </p:nvCxnSpPr>
        <p:spPr>
          <a:xfrm>
            <a:off x="4860032" y="2723209"/>
            <a:ext cx="334916" cy="7174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7" idx="6"/>
            <a:endCxn id="92" idx="1"/>
          </p:cNvCxnSpPr>
          <p:nvPr/>
        </p:nvCxnSpPr>
        <p:spPr>
          <a:xfrm>
            <a:off x="5760120" y="3517200"/>
            <a:ext cx="154818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338872" y="504393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119328" y="4149080"/>
            <a:ext cx="360040" cy="454665"/>
            <a:chOff x="5640262" y="3380489"/>
            <a:chExt cx="469740" cy="449404"/>
          </a:xfrm>
        </p:grpSpPr>
        <p:sp>
          <p:nvSpPr>
            <p:cNvPr id="71" name="Delay 70"/>
            <p:cNvSpPr/>
            <p:nvPr/>
          </p:nvSpPr>
          <p:spPr>
            <a:xfrm rot="16200000">
              <a:off x="5650430" y="3370321"/>
              <a:ext cx="449403" cy="46974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07576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9694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id="84" name="Straight Arrow Connector 83"/>
          <p:cNvCxnSpPr>
            <a:stCxn id="71" idx="3"/>
            <a:endCxn id="61" idx="3"/>
          </p:cNvCxnSpPr>
          <p:nvPr/>
        </p:nvCxnSpPr>
        <p:spPr>
          <a:xfrm flipH="1" flipV="1">
            <a:off x="5299343" y="3710518"/>
            <a:ext cx="5" cy="438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4716016" y="497193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16016" y="526932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08303" y="52056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308303" y="49068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716016" y="346503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2" name="Straight Arrow Connector 121"/>
          <p:cNvCxnSpPr>
            <a:cxnSpLocks/>
            <a:stCxn id="66" idx="0"/>
            <a:endCxn id="76" idx="2"/>
          </p:cNvCxnSpPr>
          <p:nvPr/>
        </p:nvCxnSpPr>
        <p:spPr>
          <a:xfrm flipH="1" flipV="1">
            <a:off x="5391891" y="4603745"/>
            <a:ext cx="981" cy="4401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5162472" y="472956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127" name="Straight Arrow Connector 126"/>
          <p:cNvCxnSpPr>
            <a:stCxn id="87" idx="3"/>
            <a:endCxn id="126" idx="2"/>
          </p:cNvCxnSpPr>
          <p:nvPr/>
        </p:nvCxnSpPr>
        <p:spPr>
          <a:xfrm>
            <a:off x="4845397" y="4783569"/>
            <a:ext cx="3170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0"/>
            <a:endCxn id="77" idx="2"/>
          </p:cNvCxnSpPr>
          <p:nvPr/>
        </p:nvCxnSpPr>
        <p:spPr>
          <a:xfrm flipV="1">
            <a:off x="5216472" y="4603745"/>
            <a:ext cx="755" cy="125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직사각형 96"/>
          <p:cNvSpPr/>
          <p:nvPr/>
        </p:nvSpPr>
        <p:spPr>
          <a:xfrm>
            <a:off x="3866555" y="465757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직사각형 96"/>
          <p:cNvSpPr/>
          <p:nvPr/>
        </p:nvSpPr>
        <p:spPr>
          <a:xfrm>
            <a:off x="3866555" y="4971935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직사각형 96"/>
          <p:cNvSpPr/>
          <p:nvPr/>
        </p:nvSpPr>
        <p:spPr>
          <a:xfrm>
            <a:off x="3866555" y="5269326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308303" y="33912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7" name="Oval 96"/>
          <p:cNvSpPr/>
          <p:nvPr/>
        </p:nvSpPr>
        <p:spPr>
          <a:xfrm>
            <a:off x="5652120" y="34632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98" name="Straight Arrow Connector 97"/>
          <p:cNvCxnSpPr>
            <a:stCxn id="61" idx="0"/>
            <a:endCxn id="97" idx="2"/>
          </p:cNvCxnSpPr>
          <p:nvPr/>
        </p:nvCxnSpPr>
        <p:spPr>
          <a:xfrm>
            <a:off x="5403742" y="3517200"/>
            <a:ext cx="24837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7" idx="4"/>
            <a:endCxn id="145" idx="1"/>
          </p:cNvCxnSpPr>
          <p:nvPr/>
        </p:nvCxnSpPr>
        <p:spPr>
          <a:xfrm rot="16200000" flipH="1">
            <a:off x="5324415" y="3952905"/>
            <a:ext cx="983791" cy="2203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64"/>
          <p:cNvSpPr/>
          <p:nvPr/>
        </p:nvSpPr>
        <p:spPr>
          <a:xfrm>
            <a:off x="2483768" y="3207677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83768" y="3310607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483768" y="3613482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123728" y="274495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123728" y="245692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2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123728" y="3613481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123728" y="331060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1" name="Straight Arrow Connector 140"/>
          <p:cNvCxnSpPr>
            <a:stCxn id="139" idx="3"/>
            <a:endCxn id="107" idx="1"/>
          </p:cNvCxnSpPr>
          <p:nvPr/>
        </p:nvCxnSpPr>
        <p:spPr>
          <a:xfrm>
            <a:off x="2253109" y="3436606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3" idx="3"/>
            <a:endCxn id="111" idx="1"/>
          </p:cNvCxnSpPr>
          <p:nvPr/>
        </p:nvCxnSpPr>
        <p:spPr>
          <a:xfrm>
            <a:off x="2253109" y="3739481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직사각형 64"/>
          <p:cNvSpPr/>
          <p:nvPr/>
        </p:nvSpPr>
        <p:spPr>
          <a:xfrm>
            <a:off x="5926500" y="4312829"/>
            <a:ext cx="1525820" cy="484323"/>
          </a:xfrm>
          <a:prstGeom prst="rect">
            <a:avLst/>
          </a:prstGeom>
          <a:solidFill>
            <a:srgbClr val="8EB4E3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Tag Extraction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Insertion Logic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810394" y="4868831"/>
            <a:ext cx="115194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F/Ī (0)</a:t>
            </a:r>
            <a:endParaRPr lang="ko-KR" alt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8" name="Straight Arrow Connector 167"/>
          <p:cNvCxnSpPr>
            <a:stCxn id="109" idx="3"/>
            <a:endCxn id="167" idx="1"/>
          </p:cNvCxnSpPr>
          <p:nvPr/>
        </p:nvCxnSpPr>
        <p:spPr>
          <a:xfrm>
            <a:off x="7437684" y="5032800"/>
            <a:ext cx="372710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7812539" y="3344400"/>
            <a:ext cx="208800" cy="496799"/>
            <a:chOff x="5588563" y="4387430"/>
            <a:chExt cx="278198" cy="899002"/>
          </a:xfrm>
        </p:grpSpPr>
        <p:sp>
          <p:nvSpPr>
            <p:cNvPr id="172" name="Trapezoid 171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175" name="Straight Arrow Connector 174"/>
          <p:cNvCxnSpPr>
            <a:stCxn id="92" idx="3"/>
            <a:endCxn id="174" idx="1"/>
          </p:cNvCxnSpPr>
          <p:nvPr/>
        </p:nvCxnSpPr>
        <p:spPr>
          <a:xfrm flipV="1">
            <a:off x="7437684" y="3516274"/>
            <a:ext cx="374856" cy="9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70" idx="3"/>
            <a:endCxn id="173" idx="1"/>
          </p:cNvCxnSpPr>
          <p:nvPr/>
        </p:nvCxnSpPr>
        <p:spPr>
          <a:xfrm flipV="1">
            <a:off x="7452320" y="3665152"/>
            <a:ext cx="360220" cy="238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2123728" y="47711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123728" y="509531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1" name="직사각형 96"/>
          <p:cNvSpPr/>
          <p:nvPr/>
        </p:nvSpPr>
        <p:spPr>
          <a:xfrm>
            <a:off x="2483768" y="4771171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직사각형 96"/>
          <p:cNvSpPr/>
          <p:nvPr/>
        </p:nvSpPr>
        <p:spPr>
          <a:xfrm>
            <a:off x="2483768" y="5095317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직사각형 96"/>
          <p:cNvSpPr/>
          <p:nvPr/>
        </p:nvSpPr>
        <p:spPr>
          <a:xfrm>
            <a:off x="1475656" y="3306173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직사각형 96"/>
          <p:cNvSpPr/>
          <p:nvPr/>
        </p:nvSpPr>
        <p:spPr>
          <a:xfrm>
            <a:off x="1475656" y="3609048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392032" y="5625272"/>
            <a:ext cx="468000" cy="252000"/>
            <a:chOff x="5708114" y="4576327"/>
            <a:chExt cx="468000" cy="252000"/>
          </a:xfrm>
          <a:solidFill>
            <a:srgbClr val="8EB4E3"/>
          </a:solidFill>
        </p:grpSpPr>
        <p:sp>
          <p:nvSpPr>
            <p:cNvPr id="222" name="직사각형 96"/>
            <p:cNvSpPr/>
            <p:nvPr/>
          </p:nvSpPr>
          <p:spPr>
            <a:xfrm>
              <a:off x="5708114" y="4576327"/>
              <a:ext cx="468000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ko-KR" b="1" baseline="-25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hdl</a:t>
              </a:r>
              <a:endParaRPr lang="ko-KR" altLang="en-US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이등변 삼각형 93"/>
            <p:cNvSpPr/>
            <p:nvPr/>
          </p:nvSpPr>
          <p:spPr>
            <a:xfrm rot="5400000">
              <a:off x="5699458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716016" y="593159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2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112072" y="5580000"/>
            <a:ext cx="208800" cy="496799"/>
            <a:chOff x="5588563" y="4387430"/>
            <a:chExt cx="278198" cy="899002"/>
          </a:xfrm>
        </p:grpSpPr>
        <p:sp>
          <p:nvSpPr>
            <p:cNvPr id="228" name="Trapezoid 227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237" name="Elbow Connector 236"/>
          <p:cNvCxnSpPr>
            <a:stCxn id="225" idx="3"/>
            <a:endCxn id="229" idx="1"/>
          </p:cNvCxnSpPr>
          <p:nvPr/>
        </p:nvCxnSpPr>
        <p:spPr>
          <a:xfrm flipV="1">
            <a:off x="4845397" y="5900752"/>
            <a:ext cx="266676" cy="15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22" idx="3"/>
            <a:endCxn id="230" idx="1"/>
          </p:cNvCxnSpPr>
          <p:nvPr/>
        </p:nvCxnSpPr>
        <p:spPr>
          <a:xfrm>
            <a:off x="4860032" y="5751272"/>
            <a:ext cx="252041" cy="6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26" idx="4"/>
            <a:endCxn id="228" idx="1"/>
          </p:cNvCxnSpPr>
          <p:nvPr/>
        </p:nvCxnSpPr>
        <p:spPr>
          <a:xfrm>
            <a:off x="5216472" y="4837569"/>
            <a:ext cx="1" cy="7975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75968" y="35370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57" name="Straight Arrow Connector 256"/>
          <p:cNvCxnSpPr>
            <a:stCxn id="24" idx="3"/>
            <a:endCxn id="255" idx="2"/>
          </p:cNvCxnSpPr>
          <p:nvPr/>
        </p:nvCxnSpPr>
        <p:spPr>
          <a:xfrm flipV="1">
            <a:off x="3999752" y="3591024"/>
            <a:ext cx="176216" cy="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8172400" y="3324114"/>
            <a:ext cx="792088" cy="5369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uFillTx/>
              </a:rPr>
              <a:t>Value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(3)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  <p:cxnSp>
        <p:nvCxnSpPr>
          <p:cNvPr id="267" name="Straight Arrow Connector 266"/>
          <p:cNvCxnSpPr>
            <a:stCxn id="172" idx="0"/>
            <a:endCxn id="266" idx="1"/>
          </p:cNvCxnSpPr>
          <p:nvPr/>
        </p:nvCxnSpPr>
        <p:spPr>
          <a:xfrm flipV="1">
            <a:off x="8021340" y="3592581"/>
            <a:ext cx="151060" cy="2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85" idx="3"/>
            <a:endCxn id="225" idx="1"/>
          </p:cNvCxnSpPr>
          <p:nvPr/>
        </p:nvCxnSpPr>
        <p:spPr>
          <a:xfrm flipV="1">
            <a:off x="1882126" y="6057595"/>
            <a:ext cx="28338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7812540" y="5167631"/>
            <a:ext cx="1295964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rgbClr val="FF0000"/>
                </a:solidFill>
                <a:uFillTx/>
              </a:rPr>
              <a:t>Type (INT)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259632" y="5931899"/>
            <a:ext cx="622494" cy="251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PC+4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163" name="Straight Arrow Connector 162"/>
          <p:cNvCxnSpPr>
            <a:stCxn id="105" idx="3"/>
            <a:endCxn id="281" idx="1"/>
          </p:cNvCxnSpPr>
          <p:nvPr/>
        </p:nvCxnSpPr>
        <p:spPr>
          <a:xfrm>
            <a:off x="7437684" y="5331600"/>
            <a:ext cx="374856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69" idx="2"/>
            <a:endCxn id="193" idx="1"/>
          </p:cNvCxnSpPr>
          <p:nvPr/>
        </p:nvCxnSpPr>
        <p:spPr>
          <a:xfrm rot="16200000" flipH="1">
            <a:off x="6335882" y="4787883"/>
            <a:ext cx="187798" cy="1728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622101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6531135" y="4113047"/>
            <a:ext cx="2556" cy="1800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516210" y="4885200"/>
            <a:ext cx="115374" cy="295252"/>
            <a:chOff x="8611490" y="3435342"/>
            <a:chExt cx="208982" cy="491594"/>
          </a:xfrm>
        </p:grpSpPr>
        <p:sp>
          <p:nvSpPr>
            <p:cNvPr id="183" name="Trapezoid 182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194" name="Straight Arrow Connector 193"/>
          <p:cNvCxnSpPr>
            <a:stCxn id="66" idx="6"/>
            <a:endCxn id="190" idx="1"/>
          </p:cNvCxnSpPr>
          <p:nvPr/>
        </p:nvCxnSpPr>
        <p:spPr>
          <a:xfrm flipV="1">
            <a:off x="5446872" y="5097439"/>
            <a:ext cx="1069341" cy="4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407209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96" name="Straight Arrow Connector 195"/>
          <p:cNvCxnSpPr>
            <a:stCxn id="183" idx="0"/>
            <a:endCxn id="109" idx="1"/>
          </p:cNvCxnSpPr>
          <p:nvPr/>
        </p:nvCxnSpPr>
        <p:spPr>
          <a:xfrm flipV="1">
            <a:off x="6631582" y="5032800"/>
            <a:ext cx="676721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5911091" y="3693943"/>
            <a:ext cx="1541229" cy="420353"/>
            <a:chOff x="4802103" y="3645024"/>
            <a:chExt cx="1541229" cy="420353"/>
          </a:xfrm>
        </p:grpSpPr>
        <p:sp>
          <p:nvSpPr>
            <p:cNvPr id="70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197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404594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6976906" y="5184000"/>
            <a:ext cx="115374" cy="295252"/>
            <a:chOff x="8611490" y="3435342"/>
            <a:chExt cx="208982" cy="491594"/>
          </a:xfrm>
        </p:grpSpPr>
        <p:sp>
          <p:nvSpPr>
            <p:cNvPr id="202" name="Trapezoid 201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206" name="Straight Arrow Connector 205"/>
          <p:cNvCxnSpPr>
            <a:stCxn id="202" idx="0"/>
            <a:endCxn id="105" idx="1"/>
          </p:cNvCxnSpPr>
          <p:nvPr/>
        </p:nvCxnSpPr>
        <p:spPr>
          <a:xfrm flipV="1">
            <a:off x="7092278" y="5331600"/>
            <a:ext cx="216025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69637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11" name="Elbow Connector 210"/>
          <p:cNvCxnSpPr>
            <a:stCxn id="210" idx="2"/>
            <a:endCxn id="205" idx="1"/>
          </p:cNvCxnSpPr>
          <p:nvPr/>
        </p:nvCxnSpPr>
        <p:spPr>
          <a:xfrm rot="16200000" flipH="1">
            <a:off x="6654510" y="4944615"/>
            <a:ext cx="486598" cy="1581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01" idx="3"/>
            <a:endCxn id="204" idx="1"/>
          </p:cNvCxnSpPr>
          <p:nvPr/>
        </p:nvCxnSpPr>
        <p:spPr>
          <a:xfrm>
            <a:off x="4845397" y="5395325"/>
            <a:ext cx="2131512" cy="9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/>
          </p:cNvCxnSpPr>
          <p:nvPr/>
        </p:nvCxnSpPr>
        <p:spPr>
          <a:xfrm>
            <a:off x="6818712" y="4113047"/>
            <a:ext cx="0" cy="1997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693508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690893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283968" y="4509120"/>
            <a:ext cx="32506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>
            <a:stCxn id="95" idx="3"/>
            <a:endCxn id="66" idx="2"/>
          </p:cNvCxnSpPr>
          <p:nvPr/>
        </p:nvCxnSpPr>
        <p:spPr>
          <a:xfrm>
            <a:off x="4845397" y="5097934"/>
            <a:ext cx="4934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320873" y="5828401"/>
            <a:ext cx="403255" cy="2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4283968" y="4797152"/>
            <a:ext cx="32506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283968" y="5107433"/>
            <a:ext cx="36000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724128" y="5677200"/>
            <a:ext cx="1368000" cy="30297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chemeClr val="tx1"/>
                </a:solidFill>
                <a:uFillTx/>
              </a:rPr>
              <a:t>NextPC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  <a:uFillTx/>
              </a:rPr>
              <a:t>(PC+4)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4716016" y="4657569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87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022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 Placeholder 2"/>
          <p:cNvSpPr txBox="1">
            <a:spLocks/>
          </p:cNvSpPr>
          <p:nvPr/>
        </p:nvSpPr>
        <p:spPr>
          <a:xfrm>
            <a:off x="461864" y="764704"/>
            <a:ext cx="8646640" cy="5472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cida Grande"/>
              <a:buChar char="−"/>
              <a:defRPr sz="16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96863" indent="-285750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Example: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xadd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r30  r30, r31</a:t>
            </a:r>
            <a:r>
              <a:rPr lang="en-US" altLang="ko-KR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// for polymorphic “+” operator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pPr marL="696913" lvl="1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Case 2: R30 (Float) + R31 (Float)</a:t>
            </a:r>
          </a:p>
          <a:p>
            <a:pPr marL="696913" lvl="1"/>
            <a:r>
              <a:rPr lang="en-US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Vaules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dispatched to FP Unit and type checking performed in parallel (</a:t>
            </a:r>
            <a:r>
              <a:rPr lang="en-US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type hit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)</a:t>
            </a:r>
          </a:p>
        </p:txBody>
      </p:sp>
      <p:graphicFrame>
        <p:nvGraphicFramePr>
          <p:cNvPr id="199" name="표 73"/>
          <p:cNvGraphicFramePr>
            <a:graphicFrameLocks noGrp="1"/>
          </p:cNvGraphicFramePr>
          <p:nvPr>
            <p:extLst/>
          </p:nvPr>
        </p:nvGraphicFramePr>
        <p:xfrm>
          <a:off x="2483936" y="4162832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5" name="Straight Arrow Connector 214"/>
          <p:cNvCxnSpPr/>
          <p:nvPr/>
        </p:nvCxnSpPr>
        <p:spPr>
          <a:xfrm flipV="1">
            <a:off x="4784365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7372993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2188418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#2: Tagged ALU Instructions </a:t>
            </a:r>
            <a:r>
              <a:rPr lang="en-US" dirty="0" smtClean="0"/>
              <a:t>(</a:t>
            </a:r>
            <a:r>
              <a:rPr lang="en-US" altLang="ko-KR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14</a:t>
            </a:fld>
            <a:endParaRPr lang="ko-KR" altLang="en-US">
              <a:uFillTx/>
            </a:endParaRPr>
          </a:p>
        </p:txBody>
      </p:sp>
      <p:graphicFrame>
        <p:nvGraphicFramePr>
          <p:cNvPr id="6" name="표 73"/>
          <p:cNvGraphicFramePr>
            <a:graphicFrameLocks noGrp="1"/>
          </p:cNvGraphicFramePr>
          <p:nvPr>
            <p:extLst/>
          </p:nvPr>
        </p:nvGraphicFramePr>
        <p:xfrm>
          <a:off x="107504" y="2564904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1.1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2.2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1" idx="6"/>
            <a:endCxn id="139" idx="1"/>
          </p:cNvCxnSpPr>
          <p:nvPr/>
        </p:nvCxnSpPr>
        <p:spPr>
          <a:xfrm>
            <a:off x="1951232" y="3436606"/>
            <a:ext cx="172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4" idx="6"/>
            <a:endCxn id="133" idx="1"/>
          </p:cNvCxnSpPr>
          <p:nvPr/>
        </p:nvCxnSpPr>
        <p:spPr>
          <a:xfrm>
            <a:off x="1799680" y="3739481"/>
            <a:ext cx="3240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9" idx="3"/>
            <a:endCxn id="44" idx="2"/>
          </p:cNvCxnSpPr>
          <p:nvPr/>
        </p:nvCxnSpPr>
        <p:spPr>
          <a:xfrm>
            <a:off x="1605037" y="3739481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8" idx="3"/>
            <a:endCxn id="192" idx="1"/>
          </p:cNvCxnSpPr>
          <p:nvPr/>
        </p:nvCxnSpPr>
        <p:spPr>
          <a:xfrm>
            <a:off x="2253109" y="5221316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8" idx="3"/>
            <a:endCxn id="31" idx="2"/>
          </p:cNvCxnSpPr>
          <p:nvPr/>
        </p:nvCxnSpPr>
        <p:spPr>
          <a:xfrm>
            <a:off x="1605037" y="3436606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1" idx="4"/>
            <a:endCxn id="185" idx="1"/>
          </p:cNvCxnSpPr>
          <p:nvPr/>
        </p:nvCxnSpPr>
        <p:spPr>
          <a:xfrm rot="16200000" flipH="1">
            <a:off x="1307198" y="4080640"/>
            <a:ext cx="1406564" cy="226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5" idx="3"/>
            <a:endCxn id="191" idx="1"/>
          </p:cNvCxnSpPr>
          <p:nvPr/>
        </p:nvCxnSpPr>
        <p:spPr>
          <a:xfrm>
            <a:off x="2253109" y="4897170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843232" y="33826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0" name="Straight Arrow Connector 39"/>
          <p:cNvCxnSpPr>
            <a:stCxn id="137" idx="3"/>
            <a:endCxn id="95" idx="1"/>
          </p:cNvCxnSpPr>
          <p:nvPr/>
        </p:nvCxnSpPr>
        <p:spPr>
          <a:xfrm flipV="1">
            <a:off x="3995936" y="5097934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8" idx="3"/>
            <a:endCxn id="101" idx="1"/>
          </p:cNvCxnSpPr>
          <p:nvPr/>
        </p:nvCxnSpPr>
        <p:spPr>
          <a:xfrm flipV="1">
            <a:off x="3995936" y="5395325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5" idx="6"/>
            <a:endCxn id="113" idx="1"/>
          </p:cNvCxnSpPr>
          <p:nvPr/>
        </p:nvCxnSpPr>
        <p:spPr>
          <a:xfrm>
            <a:off x="4283968" y="3591024"/>
            <a:ext cx="432048" cy="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91680" y="368548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5" name="Elbow Connector 44"/>
          <p:cNvCxnSpPr>
            <a:stCxn id="44" idx="4"/>
            <a:endCxn id="188" idx="1"/>
          </p:cNvCxnSpPr>
          <p:nvPr/>
        </p:nvCxnSpPr>
        <p:spPr>
          <a:xfrm rot="16200000" flipH="1">
            <a:off x="1220787" y="4318374"/>
            <a:ext cx="1427835" cy="3780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5" idx="3"/>
            <a:endCxn id="66" idx="2"/>
          </p:cNvCxnSpPr>
          <p:nvPr/>
        </p:nvCxnSpPr>
        <p:spPr>
          <a:xfrm>
            <a:off x="4845397" y="5097934"/>
            <a:ext cx="4934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3" idx="3"/>
            <a:endCxn id="62" idx="1"/>
          </p:cNvCxnSpPr>
          <p:nvPr/>
        </p:nvCxnSpPr>
        <p:spPr>
          <a:xfrm flipV="1">
            <a:off x="4845397" y="3589552"/>
            <a:ext cx="349546" cy="14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64"/>
          <p:cNvSpPr/>
          <p:nvPr/>
        </p:nvSpPr>
        <p:spPr>
          <a:xfrm>
            <a:off x="2483768" y="2420888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3768" y="2456920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3768" y="2744952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2" name="Straight Arrow Connector 51"/>
          <p:cNvCxnSpPr>
            <a:stCxn id="121" idx="3"/>
            <a:endCxn id="25" idx="1"/>
          </p:cNvCxnSpPr>
          <p:nvPr/>
        </p:nvCxnSpPr>
        <p:spPr>
          <a:xfrm flipV="1">
            <a:off x="2253109" y="2582282"/>
            <a:ext cx="230659" cy="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8" idx="3"/>
            <a:endCxn id="26" idx="1"/>
          </p:cNvCxnSpPr>
          <p:nvPr/>
        </p:nvCxnSpPr>
        <p:spPr>
          <a:xfrm>
            <a:off x="2253109" y="2870952"/>
            <a:ext cx="23065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0"/>
            <a:endCxn id="118" idx="1"/>
          </p:cNvCxnSpPr>
          <p:nvPr/>
        </p:nvCxnSpPr>
        <p:spPr>
          <a:xfrm rot="5400000" flipH="1" flipV="1">
            <a:off x="1754653" y="3013531"/>
            <a:ext cx="511654" cy="226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121" idx="1"/>
          </p:cNvCxnSpPr>
          <p:nvPr/>
        </p:nvCxnSpPr>
        <p:spPr>
          <a:xfrm rot="5400000" flipH="1" flipV="1">
            <a:off x="1383424" y="2945177"/>
            <a:ext cx="1102561" cy="3780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94943" y="3268800"/>
            <a:ext cx="208802" cy="496799"/>
            <a:chOff x="5588564" y="4387429"/>
            <a:chExt cx="278204" cy="899002"/>
          </a:xfrm>
        </p:grpSpPr>
        <p:sp>
          <p:nvSpPr>
            <p:cNvPr id="61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64" name="Elbow Connector 63"/>
          <p:cNvCxnSpPr>
            <a:stCxn id="49" idx="3"/>
            <a:endCxn id="63" idx="1"/>
          </p:cNvCxnSpPr>
          <p:nvPr/>
        </p:nvCxnSpPr>
        <p:spPr>
          <a:xfrm>
            <a:off x="4860032" y="2723209"/>
            <a:ext cx="334916" cy="71746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7" idx="6"/>
            <a:endCxn id="92" idx="1"/>
          </p:cNvCxnSpPr>
          <p:nvPr/>
        </p:nvCxnSpPr>
        <p:spPr>
          <a:xfrm>
            <a:off x="5760120" y="3517200"/>
            <a:ext cx="154818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338872" y="504393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119328" y="4149080"/>
            <a:ext cx="360040" cy="454665"/>
            <a:chOff x="5640262" y="3380489"/>
            <a:chExt cx="469740" cy="449404"/>
          </a:xfrm>
        </p:grpSpPr>
        <p:sp>
          <p:nvSpPr>
            <p:cNvPr id="71" name="Delay 70"/>
            <p:cNvSpPr/>
            <p:nvPr/>
          </p:nvSpPr>
          <p:spPr>
            <a:xfrm rot="16200000">
              <a:off x="5650430" y="3370321"/>
              <a:ext cx="449403" cy="46974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07576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9694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id="84" name="Straight Arrow Connector 83"/>
          <p:cNvCxnSpPr>
            <a:stCxn id="71" idx="3"/>
            <a:endCxn id="61" idx="3"/>
          </p:cNvCxnSpPr>
          <p:nvPr/>
        </p:nvCxnSpPr>
        <p:spPr>
          <a:xfrm flipH="1" flipV="1">
            <a:off x="5299343" y="3710518"/>
            <a:ext cx="5" cy="43856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716016" y="4657569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87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16016" y="497193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16016" y="526932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08303" y="52056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308303" y="49068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716016" y="346503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2" name="Straight Arrow Connector 121"/>
          <p:cNvCxnSpPr>
            <a:cxnSpLocks/>
            <a:stCxn id="66" idx="0"/>
            <a:endCxn id="76" idx="2"/>
          </p:cNvCxnSpPr>
          <p:nvPr/>
        </p:nvCxnSpPr>
        <p:spPr>
          <a:xfrm flipH="1" flipV="1">
            <a:off x="5391891" y="4603745"/>
            <a:ext cx="981" cy="4401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5162472" y="472956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127" name="Straight Arrow Connector 126"/>
          <p:cNvCxnSpPr>
            <a:stCxn id="87" idx="3"/>
            <a:endCxn id="126" idx="2"/>
          </p:cNvCxnSpPr>
          <p:nvPr/>
        </p:nvCxnSpPr>
        <p:spPr>
          <a:xfrm>
            <a:off x="4845397" y="4783569"/>
            <a:ext cx="3170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0"/>
            <a:endCxn id="77" idx="2"/>
          </p:cNvCxnSpPr>
          <p:nvPr/>
        </p:nvCxnSpPr>
        <p:spPr>
          <a:xfrm flipV="1">
            <a:off x="5216472" y="4603745"/>
            <a:ext cx="755" cy="1258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직사각형 96"/>
          <p:cNvSpPr/>
          <p:nvPr/>
        </p:nvSpPr>
        <p:spPr>
          <a:xfrm>
            <a:off x="3866555" y="465757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직사각형 96"/>
          <p:cNvSpPr/>
          <p:nvPr/>
        </p:nvSpPr>
        <p:spPr>
          <a:xfrm>
            <a:off x="3866555" y="4971935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직사각형 96"/>
          <p:cNvSpPr/>
          <p:nvPr/>
        </p:nvSpPr>
        <p:spPr>
          <a:xfrm>
            <a:off x="3866555" y="5269326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308303" y="33912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7" name="Oval 96"/>
          <p:cNvSpPr/>
          <p:nvPr/>
        </p:nvSpPr>
        <p:spPr>
          <a:xfrm>
            <a:off x="5652120" y="34632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98" name="Straight Arrow Connector 97"/>
          <p:cNvCxnSpPr>
            <a:stCxn id="61" idx="0"/>
            <a:endCxn id="97" idx="2"/>
          </p:cNvCxnSpPr>
          <p:nvPr/>
        </p:nvCxnSpPr>
        <p:spPr>
          <a:xfrm>
            <a:off x="5403742" y="3517200"/>
            <a:ext cx="24837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7" idx="4"/>
            <a:endCxn id="145" idx="1"/>
          </p:cNvCxnSpPr>
          <p:nvPr/>
        </p:nvCxnSpPr>
        <p:spPr>
          <a:xfrm rot="16200000" flipH="1">
            <a:off x="5324415" y="3952905"/>
            <a:ext cx="983791" cy="2203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64"/>
          <p:cNvSpPr/>
          <p:nvPr/>
        </p:nvSpPr>
        <p:spPr>
          <a:xfrm>
            <a:off x="2483768" y="3207677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83768" y="3310607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483768" y="3613482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123728" y="274495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123728" y="245692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2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123728" y="3613481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123728" y="331060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1" name="Straight Arrow Connector 140"/>
          <p:cNvCxnSpPr>
            <a:stCxn id="139" idx="3"/>
            <a:endCxn id="107" idx="1"/>
          </p:cNvCxnSpPr>
          <p:nvPr/>
        </p:nvCxnSpPr>
        <p:spPr>
          <a:xfrm>
            <a:off x="2253109" y="3436606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3" idx="3"/>
            <a:endCxn id="111" idx="1"/>
          </p:cNvCxnSpPr>
          <p:nvPr/>
        </p:nvCxnSpPr>
        <p:spPr>
          <a:xfrm>
            <a:off x="2253109" y="3739481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직사각형 64"/>
          <p:cNvSpPr/>
          <p:nvPr/>
        </p:nvSpPr>
        <p:spPr>
          <a:xfrm>
            <a:off x="5926500" y="4312829"/>
            <a:ext cx="1525820" cy="484323"/>
          </a:xfrm>
          <a:prstGeom prst="rect">
            <a:avLst/>
          </a:prstGeom>
          <a:solidFill>
            <a:srgbClr val="8EB4E3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Tag Extraction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Insertion Logic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2123728" y="47711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123728" y="509531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1" name="직사각형 96"/>
          <p:cNvSpPr/>
          <p:nvPr/>
        </p:nvSpPr>
        <p:spPr>
          <a:xfrm>
            <a:off x="2483768" y="4771171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직사각형 96"/>
          <p:cNvSpPr/>
          <p:nvPr/>
        </p:nvSpPr>
        <p:spPr>
          <a:xfrm>
            <a:off x="2483768" y="5095317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직사각형 96"/>
          <p:cNvSpPr/>
          <p:nvPr/>
        </p:nvSpPr>
        <p:spPr>
          <a:xfrm>
            <a:off x="1475656" y="3306173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직사각형 96"/>
          <p:cNvSpPr/>
          <p:nvPr/>
        </p:nvSpPr>
        <p:spPr>
          <a:xfrm>
            <a:off x="1475656" y="3609048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392032" y="5625272"/>
            <a:ext cx="468000" cy="252000"/>
            <a:chOff x="5708114" y="4576327"/>
            <a:chExt cx="468000" cy="252000"/>
          </a:xfrm>
          <a:solidFill>
            <a:srgbClr val="8EB4E3"/>
          </a:solidFill>
        </p:grpSpPr>
        <p:sp>
          <p:nvSpPr>
            <p:cNvPr id="222" name="직사각형 96"/>
            <p:cNvSpPr/>
            <p:nvPr/>
          </p:nvSpPr>
          <p:spPr>
            <a:xfrm>
              <a:off x="5708114" y="4576327"/>
              <a:ext cx="468000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ko-KR" b="1" baseline="-25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hdl</a:t>
              </a:r>
              <a:endParaRPr lang="ko-KR" altLang="en-US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이등변 삼각형 93"/>
            <p:cNvSpPr/>
            <p:nvPr/>
          </p:nvSpPr>
          <p:spPr>
            <a:xfrm rot="5400000">
              <a:off x="5699458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716016" y="593159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2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112072" y="5580000"/>
            <a:ext cx="208800" cy="496799"/>
            <a:chOff x="5588563" y="4387430"/>
            <a:chExt cx="278198" cy="899002"/>
          </a:xfrm>
        </p:grpSpPr>
        <p:sp>
          <p:nvSpPr>
            <p:cNvPr id="228" name="Trapezoid 227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237" name="Elbow Connector 236"/>
          <p:cNvCxnSpPr>
            <a:stCxn id="225" idx="3"/>
            <a:endCxn id="229" idx="1"/>
          </p:cNvCxnSpPr>
          <p:nvPr/>
        </p:nvCxnSpPr>
        <p:spPr>
          <a:xfrm flipV="1">
            <a:off x="4845397" y="5900752"/>
            <a:ext cx="266676" cy="15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22" idx="3"/>
            <a:endCxn id="230" idx="1"/>
          </p:cNvCxnSpPr>
          <p:nvPr/>
        </p:nvCxnSpPr>
        <p:spPr>
          <a:xfrm>
            <a:off x="4860032" y="5751272"/>
            <a:ext cx="252041" cy="6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26" idx="4"/>
            <a:endCxn id="228" idx="1"/>
          </p:cNvCxnSpPr>
          <p:nvPr/>
        </p:nvCxnSpPr>
        <p:spPr>
          <a:xfrm>
            <a:off x="5216472" y="4837569"/>
            <a:ext cx="1" cy="7975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75968" y="353702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57" name="Straight Arrow Connector 256"/>
          <p:cNvCxnSpPr>
            <a:stCxn id="24" idx="3"/>
            <a:endCxn id="255" idx="2"/>
          </p:cNvCxnSpPr>
          <p:nvPr/>
        </p:nvCxnSpPr>
        <p:spPr>
          <a:xfrm flipV="1">
            <a:off x="3999752" y="3591024"/>
            <a:ext cx="176216" cy="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55" idx="4"/>
            <a:endCxn id="222" idx="1"/>
          </p:cNvCxnSpPr>
          <p:nvPr/>
        </p:nvCxnSpPr>
        <p:spPr>
          <a:xfrm rot="16200000" flipH="1">
            <a:off x="3257876" y="4617116"/>
            <a:ext cx="2106248" cy="1620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85" idx="3"/>
            <a:endCxn id="225" idx="1"/>
          </p:cNvCxnSpPr>
          <p:nvPr/>
        </p:nvCxnSpPr>
        <p:spPr>
          <a:xfrm flipV="1">
            <a:off x="1882126" y="6057595"/>
            <a:ext cx="28338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1259632" y="5931899"/>
            <a:ext cx="622494" cy="251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PC+4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166" name="Elbow Connector 165"/>
          <p:cNvCxnSpPr>
            <a:stCxn id="169" idx="2"/>
            <a:endCxn id="193" idx="1"/>
          </p:cNvCxnSpPr>
          <p:nvPr/>
        </p:nvCxnSpPr>
        <p:spPr>
          <a:xfrm rot="16200000" flipH="1">
            <a:off x="6335882" y="4787883"/>
            <a:ext cx="187798" cy="1728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622101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6531135" y="4113047"/>
            <a:ext cx="2556" cy="1800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516210" y="4885200"/>
            <a:ext cx="115374" cy="295252"/>
            <a:chOff x="8611490" y="3435342"/>
            <a:chExt cx="208982" cy="491594"/>
          </a:xfrm>
        </p:grpSpPr>
        <p:sp>
          <p:nvSpPr>
            <p:cNvPr id="183" name="Trapezoid 182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194" name="Straight Arrow Connector 193"/>
          <p:cNvCxnSpPr>
            <a:stCxn id="66" idx="6"/>
            <a:endCxn id="190" idx="1"/>
          </p:cNvCxnSpPr>
          <p:nvPr/>
        </p:nvCxnSpPr>
        <p:spPr>
          <a:xfrm flipV="1">
            <a:off x="5446872" y="5097439"/>
            <a:ext cx="1069341" cy="4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407209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96" name="Straight Arrow Connector 195"/>
          <p:cNvCxnSpPr>
            <a:stCxn id="183" idx="0"/>
            <a:endCxn id="109" idx="1"/>
          </p:cNvCxnSpPr>
          <p:nvPr/>
        </p:nvCxnSpPr>
        <p:spPr>
          <a:xfrm flipV="1">
            <a:off x="6631582" y="5032800"/>
            <a:ext cx="676721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5911091" y="3693943"/>
            <a:ext cx="1541229" cy="420353"/>
            <a:chOff x="4802103" y="3645024"/>
            <a:chExt cx="1541229" cy="420353"/>
          </a:xfrm>
        </p:grpSpPr>
        <p:sp>
          <p:nvSpPr>
            <p:cNvPr id="70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197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404594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6976906" y="5184000"/>
            <a:ext cx="115374" cy="295252"/>
            <a:chOff x="8611490" y="3435342"/>
            <a:chExt cx="208982" cy="491594"/>
          </a:xfrm>
        </p:grpSpPr>
        <p:sp>
          <p:nvSpPr>
            <p:cNvPr id="202" name="Trapezoid 201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206" name="Straight Arrow Connector 205"/>
          <p:cNvCxnSpPr>
            <a:stCxn id="202" idx="0"/>
            <a:endCxn id="105" idx="1"/>
          </p:cNvCxnSpPr>
          <p:nvPr/>
        </p:nvCxnSpPr>
        <p:spPr>
          <a:xfrm flipV="1">
            <a:off x="7092278" y="5331600"/>
            <a:ext cx="216025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69637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11" name="Elbow Connector 210"/>
          <p:cNvCxnSpPr>
            <a:stCxn id="210" idx="2"/>
            <a:endCxn id="205" idx="1"/>
          </p:cNvCxnSpPr>
          <p:nvPr/>
        </p:nvCxnSpPr>
        <p:spPr>
          <a:xfrm rot="16200000" flipH="1">
            <a:off x="6654510" y="4944615"/>
            <a:ext cx="486598" cy="1581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01" idx="3"/>
            <a:endCxn id="204" idx="1"/>
          </p:cNvCxnSpPr>
          <p:nvPr/>
        </p:nvCxnSpPr>
        <p:spPr>
          <a:xfrm>
            <a:off x="4845397" y="5395325"/>
            <a:ext cx="2131512" cy="9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/>
          </p:cNvCxnSpPr>
          <p:nvPr/>
        </p:nvCxnSpPr>
        <p:spPr>
          <a:xfrm>
            <a:off x="6818712" y="4113047"/>
            <a:ext cx="0" cy="1997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693508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690893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39" name="Straight Arrow Connector 38"/>
          <p:cNvCxnSpPr>
            <a:stCxn id="136" idx="3"/>
            <a:endCxn id="87" idx="1"/>
          </p:cNvCxnSpPr>
          <p:nvPr/>
        </p:nvCxnSpPr>
        <p:spPr>
          <a:xfrm flipV="1">
            <a:off x="3995936" y="4783569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320873" y="5828401"/>
            <a:ext cx="403255" cy="2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4283968" y="4509120"/>
            <a:ext cx="32506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283968" y="4797152"/>
            <a:ext cx="32506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283968" y="5107433"/>
            <a:ext cx="36000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FLT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5724128" y="5677200"/>
            <a:ext cx="1368000" cy="30297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chemeClr val="tx1"/>
                </a:solidFill>
                <a:uFillTx/>
              </a:rPr>
              <a:t>NextPC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  <a:uFillTx/>
              </a:rPr>
              <a:t>(PC+4)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sp>
        <p:nvSpPr>
          <p:cNvPr id="182" name="직사각형 96"/>
          <p:cNvSpPr/>
          <p:nvPr/>
        </p:nvSpPr>
        <p:spPr>
          <a:xfrm>
            <a:off x="2478435" y="509109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0" name="Straight Arrow Connector 215"/>
          <p:cNvCxnSpPr/>
          <p:nvPr/>
        </p:nvCxnSpPr>
        <p:spPr>
          <a:xfrm flipV="1">
            <a:off x="7372993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2" name="표 73"/>
          <p:cNvGraphicFramePr>
            <a:graphicFrameLocks noGrp="1"/>
          </p:cNvGraphicFramePr>
          <p:nvPr>
            <p:extLst/>
          </p:nvPr>
        </p:nvGraphicFramePr>
        <p:xfrm>
          <a:off x="107504" y="2564904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33" name="Straight Arrow Connector 10"/>
          <p:cNvCxnSpPr>
            <a:stCxn id="243" idx="6"/>
            <a:endCxn id="323" idx="1"/>
          </p:cNvCxnSpPr>
          <p:nvPr/>
        </p:nvCxnSpPr>
        <p:spPr>
          <a:xfrm>
            <a:off x="1951232" y="3436606"/>
            <a:ext cx="17249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12"/>
          <p:cNvCxnSpPr>
            <a:stCxn id="249" idx="6"/>
            <a:endCxn id="320" idx="1"/>
          </p:cNvCxnSpPr>
          <p:nvPr/>
        </p:nvCxnSpPr>
        <p:spPr>
          <a:xfrm>
            <a:off x="1799680" y="3739481"/>
            <a:ext cx="32404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14"/>
          <p:cNvCxnSpPr>
            <a:stCxn id="345" idx="3"/>
            <a:endCxn id="249" idx="2"/>
          </p:cNvCxnSpPr>
          <p:nvPr/>
        </p:nvCxnSpPr>
        <p:spPr>
          <a:xfrm>
            <a:off x="1605037" y="3739481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19"/>
          <p:cNvCxnSpPr>
            <a:stCxn id="340" idx="3"/>
            <a:endCxn id="343" idx="1"/>
          </p:cNvCxnSpPr>
          <p:nvPr/>
        </p:nvCxnSpPr>
        <p:spPr>
          <a:xfrm>
            <a:off x="2253109" y="5221316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0"/>
          <p:cNvCxnSpPr>
            <a:stCxn id="344" idx="3"/>
            <a:endCxn id="243" idx="2"/>
          </p:cNvCxnSpPr>
          <p:nvPr/>
        </p:nvCxnSpPr>
        <p:spPr>
          <a:xfrm>
            <a:off x="1605037" y="3436606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1"/>
          <p:cNvCxnSpPr>
            <a:stCxn id="243" idx="4"/>
            <a:endCxn id="337" idx="1"/>
          </p:cNvCxnSpPr>
          <p:nvPr/>
        </p:nvCxnSpPr>
        <p:spPr>
          <a:xfrm rot="16200000" flipH="1">
            <a:off x="1307198" y="4080640"/>
            <a:ext cx="1406564" cy="226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2"/>
          <p:cNvCxnSpPr>
            <a:stCxn id="337" idx="3"/>
            <a:endCxn id="342" idx="1"/>
          </p:cNvCxnSpPr>
          <p:nvPr/>
        </p:nvCxnSpPr>
        <p:spPr>
          <a:xfrm>
            <a:off x="2253109" y="4897170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Oval 30"/>
          <p:cNvSpPr/>
          <p:nvPr/>
        </p:nvSpPr>
        <p:spPr>
          <a:xfrm>
            <a:off x="1843232" y="33826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48" name="Straight Arrow Connector 42"/>
          <p:cNvCxnSpPr>
            <a:stCxn id="359" idx="6"/>
            <a:endCxn id="295" idx="1"/>
          </p:cNvCxnSpPr>
          <p:nvPr/>
        </p:nvCxnSpPr>
        <p:spPr>
          <a:xfrm>
            <a:off x="4283968" y="3591024"/>
            <a:ext cx="432048" cy="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Oval 43"/>
          <p:cNvSpPr/>
          <p:nvPr/>
        </p:nvSpPr>
        <p:spPr>
          <a:xfrm>
            <a:off x="1691680" y="368548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50" name="Elbow Connector 44"/>
          <p:cNvCxnSpPr>
            <a:stCxn id="249" idx="4"/>
            <a:endCxn id="340" idx="1"/>
          </p:cNvCxnSpPr>
          <p:nvPr/>
        </p:nvCxnSpPr>
        <p:spPr>
          <a:xfrm rot="16200000" flipH="1">
            <a:off x="1220787" y="4318374"/>
            <a:ext cx="1427835" cy="3780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46"/>
          <p:cNvCxnSpPr>
            <a:stCxn id="295" idx="3"/>
            <a:endCxn id="264" idx="1"/>
          </p:cNvCxnSpPr>
          <p:nvPr/>
        </p:nvCxnSpPr>
        <p:spPr>
          <a:xfrm flipV="1">
            <a:off x="4845397" y="3589552"/>
            <a:ext cx="349546" cy="14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직사각형 64"/>
          <p:cNvSpPr/>
          <p:nvPr/>
        </p:nvSpPr>
        <p:spPr>
          <a:xfrm>
            <a:off x="2483768" y="2420888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253" name="Rectangle 24"/>
          <p:cNvSpPr/>
          <p:nvPr/>
        </p:nvSpPr>
        <p:spPr>
          <a:xfrm>
            <a:off x="2483768" y="2456920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54" name="Rectangle 25"/>
          <p:cNvSpPr/>
          <p:nvPr/>
        </p:nvSpPr>
        <p:spPr>
          <a:xfrm>
            <a:off x="2483768" y="2744952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56" name="Straight Arrow Connector 51"/>
          <p:cNvCxnSpPr>
            <a:stCxn id="317" idx="3"/>
            <a:endCxn id="253" idx="1"/>
          </p:cNvCxnSpPr>
          <p:nvPr/>
        </p:nvCxnSpPr>
        <p:spPr>
          <a:xfrm flipV="1">
            <a:off x="2253109" y="2582282"/>
            <a:ext cx="230659" cy="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52"/>
          <p:cNvCxnSpPr>
            <a:stCxn id="314" idx="3"/>
            <a:endCxn id="254" idx="1"/>
          </p:cNvCxnSpPr>
          <p:nvPr/>
        </p:nvCxnSpPr>
        <p:spPr>
          <a:xfrm>
            <a:off x="2253109" y="2870952"/>
            <a:ext cx="23065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57"/>
          <p:cNvCxnSpPr>
            <a:stCxn id="243" idx="0"/>
            <a:endCxn id="314" idx="1"/>
          </p:cNvCxnSpPr>
          <p:nvPr/>
        </p:nvCxnSpPr>
        <p:spPr>
          <a:xfrm rot="5400000" flipH="1" flipV="1">
            <a:off x="1754653" y="3013531"/>
            <a:ext cx="511654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Elbow Connector 58"/>
          <p:cNvCxnSpPr>
            <a:stCxn id="249" idx="0"/>
            <a:endCxn id="317" idx="1"/>
          </p:cNvCxnSpPr>
          <p:nvPr/>
        </p:nvCxnSpPr>
        <p:spPr>
          <a:xfrm rot="5400000" flipH="1" flipV="1">
            <a:off x="1383424" y="2945177"/>
            <a:ext cx="1102561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2" name="Group 59"/>
          <p:cNvGrpSpPr/>
          <p:nvPr/>
        </p:nvGrpSpPr>
        <p:grpSpPr>
          <a:xfrm>
            <a:off x="5194943" y="3268800"/>
            <a:ext cx="208802" cy="496799"/>
            <a:chOff x="5588564" y="4387429"/>
            <a:chExt cx="278204" cy="899002"/>
          </a:xfrm>
        </p:grpSpPr>
        <p:sp>
          <p:nvSpPr>
            <p:cNvPr id="263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64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65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268" name="Elbow Connector 63"/>
          <p:cNvCxnSpPr>
            <a:stCxn id="252" idx="3"/>
            <a:endCxn id="265" idx="1"/>
          </p:cNvCxnSpPr>
          <p:nvPr/>
        </p:nvCxnSpPr>
        <p:spPr>
          <a:xfrm>
            <a:off x="4860032" y="2723209"/>
            <a:ext cx="334916" cy="7174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64"/>
          <p:cNvCxnSpPr>
            <a:stCxn id="307" idx="6"/>
            <a:endCxn id="305" idx="1"/>
          </p:cNvCxnSpPr>
          <p:nvPr/>
        </p:nvCxnSpPr>
        <p:spPr>
          <a:xfrm>
            <a:off x="5760120" y="3517200"/>
            <a:ext cx="154818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Oval 65"/>
          <p:cNvSpPr/>
          <p:nvPr/>
        </p:nvSpPr>
        <p:spPr>
          <a:xfrm>
            <a:off x="5338872" y="504393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271" name="Group 77"/>
          <p:cNvGrpSpPr/>
          <p:nvPr/>
        </p:nvGrpSpPr>
        <p:grpSpPr>
          <a:xfrm>
            <a:off x="5119328" y="4149080"/>
            <a:ext cx="360040" cy="454665"/>
            <a:chOff x="5640262" y="3380489"/>
            <a:chExt cx="469740" cy="449404"/>
          </a:xfrm>
        </p:grpSpPr>
        <p:sp>
          <p:nvSpPr>
            <p:cNvPr id="272" name="Delay 70"/>
            <p:cNvSpPr/>
            <p:nvPr/>
          </p:nvSpPr>
          <p:spPr>
            <a:xfrm rot="16200000">
              <a:off x="5650430" y="3370321"/>
              <a:ext cx="449403" cy="46974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273" name="Rectangle 75"/>
            <p:cNvSpPr/>
            <p:nvPr/>
          </p:nvSpPr>
          <p:spPr>
            <a:xfrm>
              <a:off x="5907576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274" name="Rectangle 76"/>
            <p:cNvSpPr/>
            <p:nvPr/>
          </p:nvSpPr>
          <p:spPr>
            <a:xfrm>
              <a:off x="5679694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id="275" name="Straight Arrow Connector 83"/>
          <p:cNvCxnSpPr>
            <a:stCxn id="272" idx="3"/>
            <a:endCxn id="263" idx="3"/>
          </p:cNvCxnSpPr>
          <p:nvPr/>
        </p:nvCxnSpPr>
        <p:spPr>
          <a:xfrm flipH="1" flipV="1">
            <a:off x="5299343" y="3710518"/>
            <a:ext cx="5" cy="438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0" name="Group 93"/>
          <p:cNvGrpSpPr/>
          <p:nvPr/>
        </p:nvGrpSpPr>
        <p:grpSpPr>
          <a:xfrm>
            <a:off x="4716016" y="497193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8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4" name="Group 99"/>
          <p:cNvGrpSpPr/>
          <p:nvPr/>
        </p:nvGrpSpPr>
        <p:grpSpPr>
          <a:xfrm>
            <a:off x="4716016" y="526932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86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8" name="Group 103"/>
          <p:cNvGrpSpPr/>
          <p:nvPr/>
        </p:nvGrpSpPr>
        <p:grpSpPr>
          <a:xfrm>
            <a:off x="7308303" y="52056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8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1" name="Group 107"/>
          <p:cNvGrpSpPr/>
          <p:nvPr/>
        </p:nvGrpSpPr>
        <p:grpSpPr>
          <a:xfrm>
            <a:off x="7308303" y="49068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4" name="Group 111"/>
          <p:cNvGrpSpPr/>
          <p:nvPr/>
        </p:nvGrpSpPr>
        <p:grpSpPr>
          <a:xfrm>
            <a:off x="4716016" y="346503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9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297" name="Straight Arrow Connector 121"/>
          <p:cNvCxnSpPr>
            <a:cxnSpLocks/>
            <a:stCxn id="270" idx="0"/>
            <a:endCxn id="273" idx="2"/>
          </p:cNvCxnSpPr>
          <p:nvPr/>
        </p:nvCxnSpPr>
        <p:spPr>
          <a:xfrm flipH="1" flipV="1">
            <a:off x="5391891" y="4603745"/>
            <a:ext cx="981" cy="4401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Oval 125"/>
          <p:cNvSpPr/>
          <p:nvPr/>
        </p:nvSpPr>
        <p:spPr>
          <a:xfrm>
            <a:off x="5162472" y="472956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99" name="Straight Arrow Connector 126"/>
          <p:cNvCxnSpPr>
            <a:stCxn id="278" idx="3"/>
            <a:endCxn id="298" idx="2"/>
          </p:cNvCxnSpPr>
          <p:nvPr/>
        </p:nvCxnSpPr>
        <p:spPr>
          <a:xfrm>
            <a:off x="4845397" y="4783569"/>
            <a:ext cx="3170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129"/>
          <p:cNvCxnSpPr>
            <a:stCxn id="298" idx="0"/>
            <a:endCxn id="274" idx="2"/>
          </p:cNvCxnSpPr>
          <p:nvPr/>
        </p:nvCxnSpPr>
        <p:spPr>
          <a:xfrm flipV="1">
            <a:off x="5216472" y="4603745"/>
            <a:ext cx="755" cy="125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직사각형 96"/>
          <p:cNvSpPr/>
          <p:nvPr/>
        </p:nvSpPr>
        <p:spPr>
          <a:xfrm>
            <a:off x="3866555" y="465757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2" name="직사각형 96"/>
          <p:cNvSpPr/>
          <p:nvPr/>
        </p:nvSpPr>
        <p:spPr>
          <a:xfrm>
            <a:off x="3866555" y="4971935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3" name="직사각형 96"/>
          <p:cNvSpPr/>
          <p:nvPr/>
        </p:nvSpPr>
        <p:spPr>
          <a:xfrm>
            <a:off x="3866555" y="5269326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4" name="Group 89"/>
          <p:cNvGrpSpPr/>
          <p:nvPr/>
        </p:nvGrpSpPr>
        <p:grpSpPr>
          <a:xfrm>
            <a:off x="7308303" y="33912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0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7" name="Oval 96"/>
          <p:cNvSpPr/>
          <p:nvPr/>
        </p:nvSpPr>
        <p:spPr>
          <a:xfrm>
            <a:off x="5652120" y="34632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308" name="Straight Arrow Connector 97"/>
          <p:cNvCxnSpPr>
            <a:stCxn id="263" idx="0"/>
            <a:endCxn id="307" idx="2"/>
          </p:cNvCxnSpPr>
          <p:nvPr/>
        </p:nvCxnSpPr>
        <p:spPr>
          <a:xfrm>
            <a:off x="5403742" y="3517200"/>
            <a:ext cx="24837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Elbow Connector 102"/>
          <p:cNvCxnSpPr>
            <a:stCxn id="307" idx="4"/>
            <a:endCxn id="327" idx="1"/>
          </p:cNvCxnSpPr>
          <p:nvPr/>
        </p:nvCxnSpPr>
        <p:spPr>
          <a:xfrm rot="16200000" flipH="1">
            <a:off x="5324415" y="3952905"/>
            <a:ext cx="983791" cy="2203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직사각형 64"/>
          <p:cNvSpPr/>
          <p:nvPr/>
        </p:nvSpPr>
        <p:spPr>
          <a:xfrm>
            <a:off x="2483768" y="3207677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311" name="Rectangle 106"/>
          <p:cNvSpPr/>
          <p:nvPr/>
        </p:nvSpPr>
        <p:spPr>
          <a:xfrm>
            <a:off x="2483768" y="3310607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312" name="Rectangle 110"/>
          <p:cNvSpPr/>
          <p:nvPr/>
        </p:nvSpPr>
        <p:spPr>
          <a:xfrm>
            <a:off x="2483768" y="3613482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313" name="Group 116"/>
          <p:cNvGrpSpPr/>
          <p:nvPr/>
        </p:nvGrpSpPr>
        <p:grpSpPr>
          <a:xfrm>
            <a:off x="2123728" y="274495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14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6" name="Group 119"/>
          <p:cNvGrpSpPr/>
          <p:nvPr/>
        </p:nvGrpSpPr>
        <p:grpSpPr>
          <a:xfrm>
            <a:off x="2123728" y="245692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17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9" name="Group 131"/>
          <p:cNvGrpSpPr/>
          <p:nvPr/>
        </p:nvGrpSpPr>
        <p:grpSpPr>
          <a:xfrm>
            <a:off x="2123728" y="3613481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20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2" name="Group 134"/>
          <p:cNvGrpSpPr/>
          <p:nvPr/>
        </p:nvGrpSpPr>
        <p:grpSpPr>
          <a:xfrm>
            <a:off x="2123728" y="331060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2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25" name="Straight Arrow Connector 140"/>
          <p:cNvCxnSpPr>
            <a:stCxn id="323" idx="3"/>
            <a:endCxn id="311" idx="1"/>
          </p:cNvCxnSpPr>
          <p:nvPr/>
        </p:nvCxnSpPr>
        <p:spPr>
          <a:xfrm>
            <a:off x="2253109" y="3436606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141"/>
          <p:cNvCxnSpPr>
            <a:stCxn id="320" idx="3"/>
            <a:endCxn id="312" idx="1"/>
          </p:cNvCxnSpPr>
          <p:nvPr/>
        </p:nvCxnSpPr>
        <p:spPr>
          <a:xfrm>
            <a:off x="2253109" y="3739481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직사각형 64"/>
          <p:cNvSpPr/>
          <p:nvPr/>
        </p:nvSpPr>
        <p:spPr>
          <a:xfrm>
            <a:off x="5926500" y="4312829"/>
            <a:ext cx="1525820" cy="484323"/>
          </a:xfrm>
          <a:prstGeom prst="rect">
            <a:avLst/>
          </a:prstGeom>
          <a:solidFill>
            <a:srgbClr val="8EB4E3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Tag Extraction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Insertion Logic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6" name="Group 183"/>
          <p:cNvGrpSpPr/>
          <p:nvPr/>
        </p:nvGrpSpPr>
        <p:grpSpPr>
          <a:xfrm>
            <a:off x="2123728" y="47711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37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9" name="Group 186"/>
          <p:cNvGrpSpPr/>
          <p:nvPr/>
        </p:nvGrpSpPr>
        <p:grpSpPr>
          <a:xfrm>
            <a:off x="2123728" y="509531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40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42" name="직사각형 96"/>
          <p:cNvSpPr/>
          <p:nvPr/>
        </p:nvSpPr>
        <p:spPr>
          <a:xfrm>
            <a:off x="2483768" y="4771171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3" name="직사각형 96"/>
          <p:cNvSpPr/>
          <p:nvPr/>
        </p:nvSpPr>
        <p:spPr>
          <a:xfrm>
            <a:off x="2483768" y="5095317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4" name="직사각형 96"/>
          <p:cNvSpPr/>
          <p:nvPr/>
        </p:nvSpPr>
        <p:spPr>
          <a:xfrm>
            <a:off x="1475656" y="3306173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45" name="직사각형 96"/>
          <p:cNvSpPr/>
          <p:nvPr/>
        </p:nvSpPr>
        <p:spPr>
          <a:xfrm>
            <a:off x="1475656" y="3609048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6" name="Group 220"/>
          <p:cNvGrpSpPr/>
          <p:nvPr/>
        </p:nvGrpSpPr>
        <p:grpSpPr>
          <a:xfrm>
            <a:off x="4392032" y="5625272"/>
            <a:ext cx="468000" cy="252000"/>
            <a:chOff x="5708114" y="4576327"/>
            <a:chExt cx="468000" cy="252000"/>
          </a:xfrm>
          <a:solidFill>
            <a:srgbClr val="8EB4E3"/>
          </a:solidFill>
        </p:grpSpPr>
        <p:sp>
          <p:nvSpPr>
            <p:cNvPr id="347" name="직사각형 96"/>
            <p:cNvSpPr/>
            <p:nvPr/>
          </p:nvSpPr>
          <p:spPr>
            <a:xfrm>
              <a:off x="5708114" y="4576327"/>
              <a:ext cx="468000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ko-KR" b="1" baseline="-25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hdl</a:t>
              </a:r>
              <a:endParaRPr lang="ko-KR" altLang="en-US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" name="이등변 삼각형 93"/>
            <p:cNvSpPr/>
            <p:nvPr/>
          </p:nvSpPr>
          <p:spPr>
            <a:xfrm rot="5400000">
              <a:off x="5699458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9" name="Group 223"/>
          <p:cNvGrpSpPr/>
          <p:nvPr/>
        </p:nvGrpSpPr>
        <p:grpSpPr>
          <a:xfrm>
            <a:off x="4716016" y="593159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50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1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2" name="Group 226"/>
          <p:cNvGrpSpPr/>
          <p:nvPr/>
        </p:nvGrpSpPr>
        <p:grpSpPr>
          <a:xfrm>
            <a:off x="5112072" y="5580000"/>
            <a:ext cx="208800" cy="496799"/>
            <a:chOff x="5588563" y="4387430"/>
            <a:chExt cx="278198" cy="899002"/>
          </a:xfrm>
        </p:grpSpPr>
        <p:sp>
          <p:nvSpPr>
            <p:cNvPr id="353" name="Trapezoid 227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54" name="Rectangle 228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55" name="Rectangle 229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356" name="Elbow Connector 236"/>
          <p:cNvCxnSpPr>
            <a:stCxn id="350" idx="3"/>
            <a:endCxn id="354" idx="1"/>
          </p:cNvCxnSpPr>
          <p:nvPr/>
        </p:nvCxnSpPr>
        <p:spPr>
          <a:xfrm flipV="1">
            <a:off x="4845397" y="5900752"/>
            <a:ext cx="266676" cy="15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Elbow Connector 239"/>
          <p:cNvCxnSpPr>
            <a:stCxn id="347" idx="3"/>
            <a:endCxn id="355" idx="1"/>
          </p:cNvCxnSpPr>
          <p:nvPr/>
        </p:nvCxnSpPr>
        <p:spPr>
          <a:xfrm>
            <a:off x="4860032" y="5751272"/>
            <a:ext cx="252041" cy="6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243"/>
          <p:cNvCxnSpPr>
            <a:stCxn id="298" idx="4"/>
            <a:endCxn id="353" idx="1"/>
          </p:cNvCxnSpPr>
          <p:nvPr/>
        </p:nvCxnSpPr>
        <p:spPr>
          <a:xfrm>
            <a:off x="5216472" y="4837569"/>
            <a:ext cx="1" cy="7975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9" name="Oval 254"/>
          <p:cNvSpPr/>
          <p:nvPr/>
        </p:nvSpPr>
        <p:spPr>
          <a:xfrm>
            <a:off x="4175968" y="35370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360" name="Straight Arrow Connector 256"/>
          <p:cNvCxnSpPr>
            <a:stCxn id="310" idx="3"/>
            <a:endCxn id="359" idx="2"/>
          </p:cNvCxnSpPr>
          <p:nvPr/>
        </p:nvCxnSpPr>
        <p:spPr>
          <a:xfrm flipV="1">
            <a:off x="3999752" y="3591024"/>
            <a:ext cx="176216" cy="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Elbow Connector 260"/>
          <p:cNvCxnSpPr>
            <a:stCxn id="359" idx="4"/>
            <a:endCxn id="347" idx="1"/>
          </p:cNvCxnSpPr>
          <p:nvPr/>
        </p:nvCxnSpPr>
        <p:spPr>
          <a:xfrm rot="16200000" flipH="1">
            <a:off x="3257876" y="4617116"/>
            <a:ext cx="2106248" cy="1620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275"/>
          <p:cNvCxnSpPr>
            <a:stCxn id="366" idx="3"/>
            <a:endCxn id="350" idx="1"/>
          </p:cNvCxnSpPr>
          <p:nvPr/>
        </p:nvCxnSpPr>
        <p:spPr>
          <a:xfrm flipV="1">
            <a:off x="1882126" y="6057595"/>
            <a:ext cx="28338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Rectangle 284"/>
          <p:cNvSpPr/>
          <p:nvPr/>
        </p:nvSpPr>
        <p:spPr>
          <a:xfrm>
            <a:off x="1259632" y="5931899"/>
            <a:ext cx="622494" cy="251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PC+4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368" name="Elbow Connector 165"/>
          <p:cNvCxnSpPr>
            <a:stCxn id="369" idx="2"/>
            <a:endCxn id="375" idx="1"/>
          </p:cNvCxnSpPr>
          <p:nvPr/>
        </p:nvCxnSpPr>
        <p:spPr>
          <a:xfrm rot="16200000" flipH="1">
            <a:off x="6335882" y="4787883"/>
            <a:ext cx="187798" cy="1728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9" name="Rectangle 168"/>
          <p:cNvSpPr/>
          <p:nvPr/>
        </p:nvSpPr>
        <p:spPr>
          <a:xfrm>
            <a:off x="622101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370" name="Straight Arrow Connector 176"/>
          <p:cNvCxnSpPr>
            <a:cxnSpLocks/>
          </p:cNvCxnSpPr>
          <p:nvPr/>
        </p:nvCxnSpPr>
        <p:spPr>
          <a:xfrm flipH="1">
            <a:off x="6531135" y="4113047"/>
            <a:ext cx="2556" cy="1800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1" name="Group 26"/>
          <p:cNvGrpSpPr/>
          <p:nvPr/>
        </p:nvGrpSpPr>
        <p:grpSpPr>
          <a:xfrm>
            <a:off x="6516210" y="4885200"/>
            <a:ext cx="115374" cy="295252"/>
            <a:chOff x="8611490" y="3435342"/>
            <a:chExt cx="208982" cy="491594"/>
          </a:xfrm>
        </p:grpSpPr>
        <p:sp>
          <p:nvSpPr>
            <p:cNvPr id="372" name="Trapezoid 182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373" name="Group 18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374" name="Rectangle 189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375" name="Rectangle 192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376" name="Straight Arrow Connector 193"/>
          <p:cNvCxnSpPr>
            <a:stCxn id="270" idx="6"/>
            <a:endCxn id="374" idx="1"/>
          </p:cNvCxnSpPr>
          <p:nvPr/>
        </p:nvCxnSpPr>
        <p:spPr>
          <a:xfrm flipV="1">
            <a:off x="5446872" y="5097439"/>
            <a:ext cx="1069341" cy="4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Rectangle 194"/>
          <p:cNvSpPr/>
          <p:nvPr/>
        </p:nvSpPr>
        <p:spPr>
          <a:xfrm>
            <a:off x="6407209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379" name="Group 241"/>
          <p:cNvGrpSpPr/>
          <p:nvPr/>
        </p:nvGrpSpPr>
        <p:grpSpPr>
          <a:xfrm>
            <a:off x="5911091" y="3693943"/>
            <a:ext cx="1541229" cy="420353"/>
            <a:chOff x="4802103" y="3645024"/>
            <a:chExt cx="1541229" cy="420353"/>
          </a:xfrm>
        </p:grpSpPr>
        <p:sp>
          <p:nvSpPr>
            <p:cNvPr id="380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381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2" name="Rectangle 149"/>
          <p:cNvSpPr/>
          <p:nvPr/>
        </p:nvSpPr>
        <p:spPr>
          <a:xfrm>
            <a:off x="6404594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383" name="Group 200"/>
          <p:cNvGrpSpPr/>
          <p:nvPr/>
        </p:nvGrpSpPr>
        <p:grpSpPr>
          <a:xfrm>
            <a:off x="6976906" y="5184000"/>
            <a:ext cx="115374" cy="295252"/>
            <a:chOff x="8611490" y="3435342"/>
            <a:chExt cx="208982" cy="491594"/>
          </a:xfrm>
        </p:grpSpPr>
        <p:sp>
          <p:nvSpPr>
            <p:cNvPr id="384" name="Trapezoid 201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385" name="Group 202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386" name="Rectangle 203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387" name="Rectangle 204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sp>
        <p:nvSpPr>
          <p:cNvPr id="389" name="Rectangle 209"/>
          <p:cNvSpPr/>
          <p:nvPr/>
        </p:nvSpPr>
        <p:spPr>
          <a:xfrm>
            <a:off x="669637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390" name="Elbow Connector 210"/>
          <p:cNvCxnSpPr>
            <a:stCxn id="389" idx="2"/>
            <a:endCxn id="387" idx="1"/>
          </p:cNvCxnSpPr>
          <p:nvPr/>
        </p:nvCxnSpPr>
        <p:spPr>
          <a:xfrm rot="16200000" flipH="1">
            <a:off x="6654510" y="4944615"/>
            <a:ext cx="486598" cy="1581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212"/>
          <p:cNvCxnSpPr>
            <a:stCxn id="286" idx="3"/>
            <a:endCxn id="386" idx="1"/>
          </p:cNvCxnSpPr>
          <p:nvPr/>
        </p:nvCxnSpPr>
        <p:spPr>
          <a:xfrm>
            <a:off x="4845397" y="5395325"/>
            <a:ext cx="2131512" cy="9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175"/>
          <p:cNvCxnSpPr>
            <a:cxnSpLocks/>
          </p:cNvCxnSpPr>
          <p:nvPr/>
        </p:nvCxnSpPr>
        <p:spPr>
          <a:xfrm>
            <a:off x="6818712" y="4113047"/>
            <a:ext cx="0" cy="1997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3" name="Rectangle 178"/>
          <p:cNvSpPr/>
          <p:nvPr/>
        </p:nvSpPr>
        <p:spPr>
          <a:xfrm>
            <a:off x="6693508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394" name="Rectangle 197"/>
          <p:cNvSpPr/>
          <p:nvPr/>
        </p:nvSpPr>
        <p:spPr>
          <a:xfrm>
            <a:off x="6690893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396" name="Straight Arrow Connector 45"/>
          <p:cNvCxnSpPr>
            <a:stCxn id="282" idx="3"/>
            <a:endCxn id="270" idx="2"/>
          </p:cNvCxnSpPr>
          <p:nvPr/>
        </p:nvCxnSpPr>
        <p:spPr>
          <a:xfrm>
            <a:off x="4845397" y="5097934"/>
            <a:ext cx="4934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179"/>
          <p:cNvCxnSpPr/>
          <p:nvPr/>
        </p:nvCxnSpPr>
        <p:spPr>
          <a:xfrm>
            <a:off x="5320873" y="5828401"/>
            <a:ext cx="403255" cy="2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8" name="Rectangle 164"/>
          <p:cNvSpPr/>
          <p:nvPr/>
        </p:nvSpPr>
        <p:spPr>
          <a:xfrm>
            <a:off x="4283968" y="4797152"/>
            <a:ext cx="325060" cy="3377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9" name="Rectangle 206"/>
          <p:cNvSpPr/>
          <p:nvPr/>
        </p:nvSpPr>
        <p:spPr>
          <a:xfrm>
            <a:off x="4283968" y="5107433"/>
            <a:ext cx="360000" cy="3377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0" name="Rectangle 211"/>
          <p:cNvSpPr/>
          <p:nvPr/>
        </p:nvSpPr>
        <p:spPr>
          <a:xfrm>
            <a:off x="5724128" y="5677200"/>
            <a:ext cx="1368000" cy="30297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chemeClr val="tx1"/>
                </a:solidFill>
                <a:uFillTx/>
              </a:rPr>
              <a:t>NextPC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  <a:uFillTx/>
              </a:rPr>
              <a:t>(PC+4)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246" name="Straight Arrow Connector 39"/>
          <p:cNvCxnSpPr>
            <a:stCxn id="302" idx="3"/>
            <a:endCxn id="282" idx="1"/>
          </p:cNvCxnSpPr>
          <p:nvPr/>
        </p:nvCxnSpPr>
        <p:spPr>
          <a:xfrm flipV="1">
            <a:off x="3995936" y="5097934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40"/>
          <p:cNvCxnSpPr>
            <a:stCxn id="303" idx="3"/>
            <a:endCxn id="286" idx="1"/>
          </p:cNvCxnSpPr>
          <p:nvPr/>
        </p:nvCxnSpPr>
        <p:spPr>
          <a:xfrm flipV="1">
            <a:off x="3995936" y="5395325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38"/>
          <p:cNvCxnSpPr>
            <a:stCxn id="301" idx="3"/>
            <a:endCxn id="278" idx="1"/>
          </p:cNvCxnSpPr>
          <p:nvPr/>
        </p:nvCxnSpPr>
        <p:spPr>
          <a:xfrm flipV="1">
            <a:off x="3995936" y="4783569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7" name="Group 90"/>
          <p:cNvGrpSpPr/>
          <p:nvPr/>
        </p:nvGrpSpPr>
        <p:grpSpPr>
          <a:xfrm>
            <a:off x="4716016" y="4657569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7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2" name="Group 170"/>
          <p:cNvGrpSpPr/>
          <p:nvPr/>
        </p:nvGrpSpPr>
        <p:grpSpPr>
          <a:xfrm>
            <a:off x="7812539" y="3344400"/>
            <a:ext cx="208800" cy="496799"/>
            <a:chOff x="5588563" y="4387430"/>
            <a:chExt cx="278198" cy="899002"/>
          </a:xfrm>
        </p:grpSpPr>
        <p:sp>
          <p:nvSpPr>
            <p:cNvPr id="403" name="Trapezoid 171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404" name="Rectangle 172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405" name="Rectangle 173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406" name="Straight Arrow Connector 174"/>
          <p:cNvCxnSpPr>
            <a:endCxn id="405" idx="1"/>
          </p:cNvCxnSpPr>
          <p:nvPr/>
        </p:nvCxnSpPr>
        <p:spPr>
          <a:xfrm flipV="1">
            <a:off x="7437684" y="3516274"/>
            <a:ext cx="374856" cy="9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Elbow Connector 177"/>
          <p:cNvCxnSpPr>
            <a:endCxn id="404" idx="1"/>
          </p:cNvCxnSpPr>
          <p:nvPr/>
        </p:nvCxnSpPr>
        <p:spPr>
          <a:xfrm flipV="1">
            <a:off x="7452320" y="3665152"/>
            <a:ext cx="360220" cy="238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162"/>
          <p:cNvCxnSpPr>
            <a:stCxn id="289" idx="3"/>
          </p:cNvCxnSpPr>
          <p:nvPr/>
        </p:nvCxnSpPr>
        <p:spPr>
          <a:xfrm>
            <a:off x="7437684" y="5331600"/>
            <a:ext cx="374676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Rectangle 265"/>
          <p:cNvSpPr/>
          <p:nvPr/>
        </p:nvSpPr>
        <p:spPr>
          <a:xfrm>
            <a:off x="8172400" y="3324114"/>
            <a:ext cx="792088" cy="5369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uFillTx/>
              </a:rPr>
              <a:t>Value</a:t>
            </a:r>
          </a:p>
          <a:p>
            <a:pPr algn="ctr"/>
            <a:r>
              <a:rPr lang="en-US" sz="1770" dirty="0" smtClean="0">
                <a:solidFill>
                  <a:srgbClr val="FF0000"/>
                </a:solidFill>
              </a:rPr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3.3</a:t>
            </a:r>
            <a:r>
              <a:rPr lang="en-US" sz="1770" dirty="0" smtClean="0">
                <a:solidFill>
                  <a:srgbClr val="FF0000"/>
                </a:solidFill>
              </a:rPr>
              <a:t>)</a:t>
            </a:r>
            <a:endParaRPr lang="en-US" sz="1770" dirty="0">
              <a:solidFill>
                <a:srgbClr val="FF0000"/>
              </a:solidFill>
              <a:uFillTx/>
            </a:endParaRPr>
          </a:p>
        </p:txBody>
      </p:sp>
      <p:sp>
        <p:nvSpPr>
          <p:cNvPr id="329" name="Rectangle 265"/>
          <p:cNvSpPr/>
          <p:nvPr/>
        </p:nvSpPr>
        <p:spPr>
          <a:xfrm>
            <a:off x="8172400" y="3324114"/>
            <a:ext cx="792088" cy="5369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uFillTx/>
              </a:rPr>
              <a:t>Value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(3)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  <p:cxnSp>
        <p:nvCxnSpPr>
          <p:cNvPr id="409" name="Straight Arrow Connector 266"/>
          <p:cNvCxnSpPr>
            <a:stCxn id="403" idx="0"/>
          </p:cNvCxnSpPr>
          <p:nvPr/>
        </p:nvCxnSpPr>
        <p:spPr>
          <a:xfrm>
            <a:off x="8021340" y="3592801"/>
            <a:ext cx="151060" cy="65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167"/>
          <p:cNvCxnSpPr>
            <a:stCxn id="292" idx="3"/>
          </p:cNvCxnSpPr>
          <p:nvPr/>
        </p:nvCxnSpPr>
        <p:spPr>
          <a:xfrm>
            <a:off x="7437684" y="5032800"/>
            <a:ext cx="372710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Rectangle 166"/>
          <p:cNvSpPr/>
          <p:nvPr/>
        </p:nvSpPr>
        <p:spPr>
          <a:xfrm>
            <a:off x="7810394" y="4868831"/>
            <a:ext cx="115194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F/Ī (1)</a:t>
            </a:r>
            <a:endParaRPr lang="ko-KR" alt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3" name="Rectangle 280"/>
          <p:cNvSpPr/>
          <p:nvPr/>
        </p:nvSpPr>
        <p:spPr>
          <a:xfrm>
            <a:off x="7812540" y="5167631"/>
            <a:ext cx="1295964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rgbClr val="FF0000"/>
                </a:solidFill>
                <a:uFillTx/>
              </a:rPr>
              <a:t>Type (FLT)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  <p:sp>
        <p:nvSpPr>
          <p:cNvPr id="365" name="Rectangle 166"/>
          <p:cNvSpPr/>
          <p:nvPr/>
        </p:nvSpPr>
        <p:spPr>
          <a:xfrm>
            <a:off x="7812360" y="4869160"/>
            <a:ext cx="1151948" cy="327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F/Ī (0)</a:t>
            </a:r>
            <a:endParaRPr lang="ko-KR" alt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7" name="Rectangle 280"/>
          <p:cNvSpPr/>
          <p:nvPr/>
        </p:nvSpPr>
        <p:spPr>
          <a:xfrm>
            <a:off x="7814506" y="5167960"/>
            <a:ext cx="1295964" cy="3279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rgbClr val="FF0000"/>
                </a:solidFill>
                <a:uFillTx/>
              </a:rPr>
              <a:t>Type (INT)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  <p:graphicFrame>
        <p:nvGraphicFramePr>
          <p:cNvPr id="332" name="표 73"/>
          <p:cNvGraphicFramePr>
            <a:graphicFrameLocks noGrp="1"/>
          </p:cNvGraphicFramePr>
          <p:nvPr>
            <p:extLst/>
          </p:nvPr>
        </p:nvGraphicFramePr>
        <p:xfrm>
          <a:off x="2483768" y="4162832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12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243" grpId="0" animBg="1"/>
      <p:bldP spid="249" grpId="0" animBg="1"/>
      <p:bldP spid="252" grpId="0" animBg="1"/>
      <p:bldP spid="298" grpId="0" animBg="1"/>
      <p:bldP spid="310" grpId="0" animBg="1"/>
      <p:bldP spid="359" grpId="0" animBg="1"/>
      <p:bldP spid="398" grpId="0" animBg="1"/>
      <p:bldP spid="399" grpId="0" animBg="1"/>
      <p:bldP spid="329" grpId="0" animBg="1"/>
      <p:bldP spid="365" grpId="0" animBg="1"/>
      <p:bldP spid="3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 Placeholder 2"/>
          <p:cNvSpPr txBox="1">
            <a:spLocks/>
          </p:cNvSpPr>
          <p:nvPr/>
        </p:nvSpPr>
        <p:spPr>
          <a:xfrm>
            <a:off x="461864" y="764704"/>
            <a:ext cx="8224936" cy="5472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cida Grande"/>
              <a:buChar char="−"/>
              <a:defRPr sz="16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96863" indent="-285750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Example: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xadd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r30  r30,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r31</a:t>
            </a:r>
            <a:r>
              <a:rPr lang="en-US" altLang="ko-KR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// for polymorphic “+” operator</a:t>
            </a:r>
            <a:endParaRPr lang="en-US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  <a:sym typeface="Wingdings"/>
            </a:endParaRPr>
          </a:p>
          <a:p>
            <a:pPr marL="696913" lvl="1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Case 3: R30 (Integer) + R31 (Float)</a:t>
            </a:r>
          </a:p>
          <a:p>
            <a:pPr marL="696913" lvl="1"/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PC is redicrected to the slow path pointed to by R</a:t>
            </a:r>
            <a:r>
              <a:rPr lang="en-US" baseline="-250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hdl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type miss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)</a:t>
            </a:r>
            <a:endParaRPr lang="en-US" baseline="-250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</p:txBody>
      </p:sp>
      <p:graphicFrame>
        <p:nvGraphicFramePr>
          <p:cNvPr id="199" name="표 73"/>
          <p:cNvGraphicFramePr>
            <a:graphicFrameLocks noGrp="1"/>
          </p:cNvGraphicFramePr>
          <p:nvPr>
            <p:extLst/>
          </p:nvPr>
        </p:nvGraphicFramePr>
        <p:xfrm>
          <a:off x="2483936" y="4162832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cxnSp>
        <p:nvCxnSpPr>
          <p:cNvPr id="215" name="Straight Arrow Connector 214"/>
          <p:cNvCxnSpPr/>
          <p:nvPr/>
        </p:nvCxnSpPr>
        <p:spPr>
          <a:xfrm flipV="1">
            <a:off x="4784365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7372993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2188418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#2: Tagged ALU Instructions </a:t>
            </a:r>
            <a:r>
              <a:rPr lang="en-US" dirty="0" smtClean="0"/>
              <a:t>(</a:t>
            </a:r>
            <a:r>
              <a:rPr lang="en-US" altLang="ko-KR" dirty="0" smtClean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15</a:t>
            </a:fld>
            <a:endParaRPr lang="ko-KR" altLang="en-US">
              <a:uFillTx/>
            </a:endParaRPr>
          </a:p>
        </p:txBody>
      </p:sp>
      <p:graphicFrame>
        <p:nvGraphicFramePr>
          <p:cNvPr id="6" name="표 73"/>
          <p:cNvGraphicFramePr>
            <a:graphicFrameLocks noGrp="1"/>
          </p:cNvGraphicFramePr>
          <p:nvPr>
            <p:extLst/>
          </p:nvPr>
        </p:nvGraphicFramePr>
        <p:xfrm>
          <a:off x="107504" y="2564904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2.2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1" idx="6"/>
            <a:endCxn id="139" idx="1"/>
          </p:cNvCxnSpPr>
          <p:nvPr/>
        </p:nvCxnSpPr>
        <p:spPr>
          <a:xfrm>
            <a:off x="1951232" y="3436606"/>
            <a:ext cx="172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4" idx="6"/>
            <a:endCxn id="133" idx="1"/>
          </p:cNvCxnSpPr>
          <p:nvPr/>
        </p:nvCxnSpPr>
        <p:spPr>
          <a:xfrm>
            <a:off x="1799680" y="3739481"/>
            <a:ext cx="3240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9" idx="3"/>
            <a:endCxn id="44" idx="2"/>
          </p:cNvCxnSpPr>
          <p:nvPr/>
        </p:nvCxnSpPr>
        <p:spPr>
          <a:xfrm>
            <a:off x="1605037" y="3739481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8" idx="3"/>
            <a:endCxn id="192" idx="1"/>
          </p:cNvCxnSpPr>
          <p:nvPr/>
        </p:nvCxnSpPr>
        <p:spPr>
          <a:xfrm>
            <a:off x="2253109" y="5221316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8" idx="3"/>
            <a:endCxn id="31" idx="2"/>
          </p:cNvCxnSpPr>
          <p:nvPr/>
        </p:nvCxnSpPr>
        <p:spPr>
          <a:xfrm>
            <a:off x="1605037" y="3436606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1" idx="4"/>
            <a:endCxn id="185" idx="1"/>
          </p:cNvCxnSpPr>
          <p:nvPr/>
        </p:nvCxnSpPr>
        <p:spPr>
          <a:xfrm rot="16200000" flipH="1">
            <a:off x="1307198" y="4080640"/>
            <a:ext cx="1406564" cy="226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5" idx="3"/>
            <a:endCxn id="191" idx="1"/>
          </p:cNvCxnSpPr>
          <p:nvPr/>
        </p:nvCxnSpPr>
        <p:spPr>
          <a:xfrm>
            <a:off x="2253109" y="4897170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843232" y="33826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0" name="Straight Arrow Connector 39"/>
          <p:cNvCxnSpPr>
            <a:stCxn id="137" idx="3"/>
            <a:endCxn id="95" idx="1"/>
          </p:cNvCxnSpPr>
          <p:nvPr/>
        </p:nvCxnSpPr>
        <p:spPr>
          <a:xfrm flipV="1">
            <a:off x="3995936" y="5097934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8" idx="3"/>
            <a:endCxn id="101" idx="1"/>
          </p:cNvCxnSpPr>
          <p:nvPr/>
        </p:nvCxnSpPr>
        <p:spPr>
          <a:xfrm flipV="1">
            <a:off x="3995936" y="5395325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5" idx="6"/>
            <a:endCxn id="113" idx="1"/>
          </p:cNvCxnSpPr>
          <p:nvPr/>
        </p:nvCxnSpPr>
        <p:spPr>
          <a:xfrm>
            <a:off x="4283968" y="3591024"/>
            <a:ext cx="432048" cy="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91680" y="368548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5" name="Elbow Connector 44"/>
          <p:cNvCxnSpPr>
            <a:stCxn id="44" idx="4"/>
            <a:endCxn id="188" idx="1"/>
          </p:cNvCxnSpPr>
          <p:nvPr/>
        </p:nvCxnSpPr>
        <p:spPr>
          <a:xfrm rot="16200000" flipH="1">
            <a:off x="1220787" y="4318374"/>
            <a:ext cx="1427835" cy="3780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5" idx="3"/>
            <a:endCxn id="66" idx="2"/>
          </p:cNvCxnSpPr>
          <p:nvPr/>
        </p:nvCxnSpPr>
        <p:spPr>
          <a:xfrm>
            <a:off x="4845397" y="5097934"/>
            <a:ext cx="4934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3" idx="3"/>
            <a:endCxn id="62" idx="1"/>
          </p:cNvCxnSpPr>
          <p:nvPr/>
        </p:nvCxnSpPr>
        <p:spPr>
          <a:xfrm flipV="1">
            <a:off x="4845397" y="3589552"/>
            <a:ext cx="349546" cy="14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64"/>
          <p:cNvSpPr/>
          <p:nvPr/>
        </p:nvSpPr>
        <p:spPr>
          <a:xfrm>
            <a:off x="2483768" y="2420888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3768" y="2456920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3768" y="2744952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2" name="Straight Arrow Connector 51"/>
          <p:cNvCxnSpPr>
            <a:stCxn id="121" idx="3"/>
            <a:endCxn id="25" idx="1"/>
          </p:cNvCxnSpPr>
          <p:nvPr/>
        </p:nvCxnSpPr>
        <p:spPr>
          <a:xfrm flipV="1">
            <a:off x="2253109" y="2582282"/>
            <a:ext cx="230659" cy="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8" idx="3"/>
            <a:endCxn id="26" idx="1"/>
          </p:cNvCxnSpPr>
          <p:nvPr/>
        </p:nvCxnSpPr>
        <p:spPr>
          <a:xfrm>
            <a:off x="2253109" y="2870952"/>
            <a:ext cx="23065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0"/>
            <a:endCxn id="118" idx="1"/>
          </p:cNvCxnSpPr>
          <p:nvPr/>
        </p:nvCxnSpPr>
        <p:spPr>
          <a:xfrm rot="5400000" flipH="1" flipV="1">
            <a:off x="1754653" y="3013531"/>
            <a:ext cx="511654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121" idx="1"/>
          </p:cNvCxnSpPr>
          <p:nvPr/>
        </p:nvCxnSpPr>
        <p:spPr>
          <a:xfrm rot="5400000" flipH="1" flipV="1">
            <a:off x="1383424" y="2945177"/>
            <a:ext cx="1102561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94943" y="3268800"/>
            <a:ext cx="208802" cy="496799"/>
            <a:chOff x="5588564" y="4387429"/>
            <a:chExt cx="278204" cy="899002"/>
          </a:xfrm>
        </p:grpSpPr>
        <p:sp>
          <p:nvSpPr>
            <p:cNvPr id="61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64" name="Elbow Connector 63"/>
          <p:cNvCxnSpPr>
            <a:stCxn id="49" idx="3"/>
            <a:endCxn id="63" idx="1"/>
          </p:cNvCxnSpPr>
          <p:nvPr/>
        </p:nvCxnSpPr>
        <p:spPr>
          <a:xfrm>
            <a:off x="4860032" y="2723209"/>
            <a:ext cx="334916" cy="7174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7" idx="6"/>
            <a:endCxn id="92" idx="1"/>
          </p:cNvCxnSpPr>
          <p:nvPr/>
        </p:nvCxnSpPr>
        <p:spPr>
          <a:xfrm>
            <a:off x="5760120" y="3517200"/>
            <a:ext cx="154818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338872" y="504393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119328" y="4149080"/>
            <a:ext cx="360040" cy="454665"/>
            <a:chOff x="5640262" y="3380489"/>
            <a:chExt cx="469740" cy="449404"/>
          </a:xfrm>
        </p:grpSpPr>
        <p:sp>
          <p:nvSpPr>
            <p:cNvPr id="71" name="Delay 70"/>
            <p:cNvSpPr/>
            <p:nvPr/>
          </p:nvSpPr>
          <p:spPr>
            <a:xfrm rot="16200000">
              <a:off x="5650430" y="3370321"/>
              <a:ext cx="449403" cy="46974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07576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9694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id="84" name="Straight Arrow Connector 83"/>
          <p:cNvCxnSpPr>
            <a:stCxn id="71" idx="3"/>
            <a:endCxn id="61" idx="3"/>
          </p:cNvCxnSpPr>
          <p:nvPr/>
        </p:nvCxnSpPr>
        <p:spPr>
          <a:xfrm flipH="1" flipV="1">
            <a:off x="5299343" y="3710518"/>
            <a:ext cx="5" cy="438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716016" y="4657569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87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16016" y="497193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16016" y="526932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716016" y="346503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2" name="Straight Arrow Connector 121"/>
          <p:cNvCxnSpPr>
            <a:cxnSpLocks/>
            <a:stCxn id="66" idx="0"/>
            <a:endCxn id="76" idx="2"/>
          </p:cNvCxnSpPr>
          <p:nvPr/>
        </p:nvCxnSpPr>
        <p:spPr>
          <a:xfrm flipH="1" flipV="1">
            <a:off x="5391891" y="4603745"/>
            <a:ext cx="981" cy="4401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5162472" y="472956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127" name="Straight Arrow Connector 126"/>
          <p:cNvCxnSpPr>
            <a:stCxn id="87" idx="3"/>
            <a:endCxn id="126" idx="2"/>
          </p:cNvCxnSpPr>
          <p:nvPr/>
        </p:nvCxnSpPr>
        <p:spPr>
          <a:xfrm>
            <a:off x="4845397" y="4783569"/>
            <a:ext cx="3170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0"/>
            <a:endCxn id="77" idx="2"/>
          </p:cNvCxnSpPr>
          <p:nvPr/>
        </p:nvCxnSpPr>
        <p:spPr>
          <a:xfrm flipV="1">
            <a:off x="5216472" y="4603745"/>
            <a:ext cx="755" cy="125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직사각형 96"/>
          <p:cNvSpPr/>
          <p:nvPr/>
        </p:nvSpPr>
        <p:spPr>
          <a:xfrm>
            <a:off x="3866555" y="465757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직사각형 96"/>
          <p:cNvSpPr/>
          <p:nvPr/>
        </p:nvSpPr>
        <p:spPr>
          <a:xfrm>
            <a:off x="3866555" y="4971935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직사각형 96"/>
          <p:cNvSpPr/>
          <p:nvPr/>
        </p:nvSpPr>
        <p:spPr>
          <a:xfrm>
            <a:off x="3866555" y="5269326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308303" y="33912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7" name="Oval 96"/>
          <p:cNvSpPr/>
          <p:nvPr/>
        </p:nvSpPr>
        <p:spPr>
          <a:xfrm>
            <a:off x="5652120" y="3463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98" name="Straight Arrow Connector 97"/>
          <p:cNvCxnSpPr>
            <a:stCxn id="61" idx="0"/>
            <a:endCxn id="97" idx="2"/>
          </p:cNvCxnSpPr>
          <p:nvPr/>
        </p:nvCxnSpPr>
        <p:spPr>
          <a:xfrm>
            <a:off x="5403742" y="3517200"/>
            <a:ext cx="2483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7" idx="4"/>
            <a:endCxn id="145" idx="1"/>
          </p:cNvCxnSpPr>
          <p:nvPr/>
        </p:nvCxnSpPr>
        <p:spPr>
          <a:xfrm rot="16200000" flipH="1">
            <a:off x="5324415" y="3952905"/>
            <a:ext cx="983791" cy="2203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64"/>
          <p:cNvSpPr/>
          <p:nvPr/>
        </p:nvSpPr>
        <p:spPr>
          <a:xfrm>
            <a:off x="2483768" y="3207677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83768" y="3310607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483768" y="3613482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123728" y="274495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123728" y="245692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2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123728" y="3613481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123728" y="331060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1" name="Straight Arrow Connector 140"/>
          <p:cNvCxnSpPr>
            <a:stCxn id="139" idx="3"/>
            <a:endCxn id="107" idx="1"/>
          </p:cNvCxnSpPr>
          <p:nvPr/>
        </p:nvCxnSpPr>
        <p:spPr>
          <a:xfrm>
            <a:off x="2253109" y="3436606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3" idx="3"/>
            <a:endCxn id="111" idx="1"/>
          </p:cNvCxnSpPr>
          <p:nvPr/>
        </p:nvCxnSpPr>
        <p:spPr>
          <a:xfrm>
            <a:off x="2253109" y="3739481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직사각형 64"/>
          <p:cNvSpPr/>
          <p:nvPr/>
        </p:nvSpPr>
        <p:spPr>
          <a:xfrm>
            <a:off x="5926500" y="4312829"/>
            <a:ext cx="1525820" cy="484323"/>
          </a:xfrm>
          <a:prstGeom prst="rect">
            <a:avLst/>
          </a:prstGeom>
          <a:solidFill>
            <a:srgbClr val="8EB4E3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Tag Extraction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Insertion Logic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2123728" y="47711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123728" y="509531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1" name="직사각형 96"/>
          <p:cNvSpPr/>
          <p:nvPr/>
        </p:nvSpPr>
        <p:spPr>
          <a:xfrm>
            <a:off x="2483768" y="4771171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직사각형 96"/>
          <p:cNvSpPr/>
          <p:nvPr/>
        </p:nvSpPr>
        <p:spPr>
          <a:xfrm>
            <a:off x="2483768" y="5095317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직사각형 96"/>
          <p:cNvSpPr/>
          <p:nvPr/>
        </p:nvSpPr>
        <p:spPr>
          <a:xfrm>
            <a:off x="1475656" y="3306173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직사각형 96"/>
          <p:cNvSpPr/>
          <p:nvPr/>
        </p:nvSpPr>
        <p:spPr>
          <a:xfrm>
            <a:off x="1475656" y="3609048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392032" y="5625272"/>
            <a:ext cx="468000" cy="252000"/>
            <a:chOff x="5708114" y="4576327"/>
            <a:chExt cx="468000" cy="2520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2" name="직사각형 96"/>
            <p:cNvSpPr/>
            <p:nvPr/>
          </p:nvSpPr>
          <p:spPr>
            <a:xfrm>
              <a:off x="5708114" y="4576327"/>
              <a:ext cx="468000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ko-KR" b="1" baseline="-250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hdl</a:t>
              </a:r>
              <a:endParaRPr lang="ko-KR" alt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이등변 삼각형 93"/>
            <p:cNvSpPr/>
            <p:nvPr/>
          </p:nvSpPr>
          <p:spPr>
            <a:xfrm rot="5400000">
              <a:off x="5699458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716016" y="593159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2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112072" y="5580000"/>
            <a:ext cx="208800" cy="496799"/>
            <a:chOff x="5588563" y="4387430"/>
            <a:chExt cx="278198" cy="899002"/>
          </a:xfrm>
        </p:grpSpPr>
        <p:sp>
          <p:nvSpPr>
            <p:cNvPr id="228" name="Trapezoid 227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237" name="Elbow Connector 236"/>
          <p:cNvCxnSpPr>
            <a:stCxn id="225" idx="3"/>
            <a:endCxn id="229" idx="1"/>
          </p:cNvCxnSpPr>
          <p:nvPr/>
        </p:nvCxnSpPr>
        <p:spPr>
          <a:xfrm flipV="1">
            <a:off x="4845397" y="5900752"/>
            <a:ext cx="266676" cy="15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22" idx="3"/>
            <a:endCxn id="230" idx="1"/>
          </p:cNvCxnSpPr>
          <p:nvPr/>
        </p:nvCxnSpPr>
        <p:spPr>
          <a:xfrm>
            <a:off x="4860032" y="5751272"/>
            <a:ext cx="252041" cy="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26" idx="4"/>
            <a:endCxn id="228" idx="1"/>
          </p:cNvCxnSpPr>
          <p:nvPr/>
        </p:nvCxnSpPr>
        <p:spPr>
          <a:xfrm>
            <a:off x="5216472" y="4837569"/>
            <a:ext cx="1" cy="79751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75968" y="353702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57" name="Straight Arrow Connector 256"/>
          <p:cNvCxnSpPr>
            <a:stCxn id="24" idx="3"/>
            <a:endCxn id="255" idx="2"/>
          </p:cNvCxnSpPr>
          <p:nvPr/>
        </p:nvCxnSpPr>
        <p:spPr>
          <a:xfrm flipV="1">
            <a:off x="3999752" y="3591024"/>
            <a:ext cx="176216" cy="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55" idx="4"/>
            <a:endCxn id="222" idx="1"/>
          </p:cNvCxnSpPr>
          <p:nvPr/>
        </p:nvCxnSpPr>
        <p:spPr>
          <a:xfrm rot="16200000" flipH="1">
            <a:off x="3257876" y="4617116"/>
            <a:ext cx="2106248" cy="1620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85" idx="3"/>
            <a:endCxn id="225" idx="1"/>
          </p:cNvCxnSpPr>
          <p:nvPr/>
        </p:nvCxnSpPr>
        <p:spPr>
          <a:xfrm flipV="1">
            <a:off x="1882126" y="6057595"/>
            <a:ext cx="28338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1259632" y="5931899"/>
            <a:ext cx="622494" cy="251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PC+4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166" name="Elbow Connector 165"/>
          <p:cNvCxnSpPr>
            <a:stCxn id="169" idx="2"/>
            <a:endCxn id="193" idx="1"/>
          </p:cNvCxnSpPr>
          <p:nvPr/>
        </p:nvCxnSpPr>
        <p:spPr>
          <a:xfrm rot="16200000" flipH="1">
            <a:off x="6335882" y="4787883"/>
            <a:ext cx="187798" cy="1728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622101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6531135" y="4113047"/>
            <a:ext cx="2556" cy="1800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516210" y="4885200"/>
            <a:ext cx="115374" cy="295252"/>
            <a:chOff x="8611490" y="3435342"/>
            <a:chExt cx="208982" cy="491594"/>
          </a:xfrm>
        </p:grpSpPr>
        <p:sp>
          <p:nvSpPr>
            <p:cNvPr id="183" name="Trapezoid 182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194" name="Straight Arrow Connector 193"/>
          <p:cNvCxnSpPr>
            <a:stCxn id="66" idx="6"/>
            <a:endCxn id="190" idx="1"/>
          </p:cNvCxnSpPr>
          <p:nvPr/>
        </p:nvCxnSpPr>
        <p:spPr>
          <a:xfrm flipV="1">
            <a:off x="5446872" y="5097439"/>
            <a:ext cx="1069341" cy="4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407209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5911091" y="3693943"/>
            <a:ext cx="1541229" cy="420353"/>
            <a:chOff x="4802103" y="3645024"/>
            <a:chExt cx="1541229" cy="420353"/>
          </a:xfrm>
        </p:grpSpPr>
        <p:sp>
          <p:nvSpPr>
            <p:cNvPr id="70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197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404594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6976906" y="5184000"/>
            <a:ext cx="115374" cy="295252"/>
            <a:chOff x="8611490" y="3435342"/>
            <a:chExt cx="208982" cy="491594"/>
          </a:xfrm>
        </p:grpSpPr>
        <p:sp>
          <p:nvSpPr>
            <p:cNvPr id="202" name="Trapezoid 201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sp>
        <p:nvSpPr>
          <p:cNvPr id="210" name="Rectangle 209"/>
          <p:cNvSpPr/>
          <p:nvPr/>
        </p:nvSpPr>
        <p:spPr>
          <a:xfrm>
            <a:off x="669637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11" name="Elbow Connector 210"/>
          <p:cNvCxnSpPr>
            <a:stCxn id="210" idx="2"/>
            <a:endCxn id="205" idx="1"/>
          </p:cNvCxnSpPr>
          <p:nvPr/>
        </p:nvCxnSpPr>
        <p:spPr>
          <a:xfrm rot="16200000" flipH="1">
            <a:off x="6654510" y="4944615"/>
            <a:ext cx="486598" cy="1581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01" idx="3"/>
            <a:endCxn id="204" idx="1"/>
          </p:cNvCxnSpPr>
          <p:nvPr/>
        </p:nvCxnSpPr>
        <p:spPr>
          <a:xfrm>
            <a:off x="4845397" y="5395325"/>
            <a:ext cx="2131512" cy="9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/>
          </p:cNvCxnSpPr>
          <p:nvPr/>
        </p:nvCxnSpPr>
        <p:spPr>
          <a:xfrm>
            <a:off x="6818712" y="4113047"/>
            <a:ext cx="0" cy="1997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693508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690893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39" name="Straight Arrow Connector 38"/>
          <p:cNvCxnSpPr>
            <a:stCxn id="136" idx="3"/>
            <a:endCxn id="87" idx="1"/>
          </p:cNvCxnSpPr>
          <p:nvPr/>
        </p:nvCxnSpPr>
        <p:spPr>
          <a:xfrm flipV="1">
            <a:off x="3995936" y="4783569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5320873" y="5828401"/>
            <a:ext cx="403255" cy="2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206"/>
          <p:cNvSpPr/>
          <p:nvPr/>
        </p:nvSpPr>
        <p:spPr>
          <a:xfrm>
            <a:off x="4211960" y="4509120"/>
            <a:ext cx="46800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Miss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24128" y="5677200"/>
            <a:ext cx="1368000" cy="30297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rgbClr val="FF0000"/>
                </a:solidFill>
                <a:uFillTx/>
              </a:rPr>
              <a:t>NextPC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  <a:uFillTx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uFillTx/>
              </a:rPr>
              <a:t>slowpath</a:t>
            </a:r>
            <a:r>
              <a:rPr lang="en-US" sz="1800" dirty="0" smtClean="0">
                <a:solidFill>
                  <a:srgbClr val="FF0000"/>
                </a:solidFill>
                <a:uFillTx/>
              </a:rPr>
              <a:t>)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  <p:graphicFrame>
        <p:nvGraphicFramePr>
          <p:cNvPr id="399" name="표 73"/>
          <p:cNvGraphicFramePr>
            <a:graphicFrameLocks noGrp="1"/>
          </p:cNvGraphicFramePr>
          <p:nvPr>
            <p:extLst/>
          </p:nvPr>
        </p:nvGraphicFramePr>
        <p:xfrm>
          <a:off x="107504" y="2564904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1.1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2.2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0" name="Straight Arrow Connector 10"/>
          <p:cNvCxnSpPr>
            <a:stCxn id="407" idx="6"/>
            <a:endCxn id="478" idx="1"/>
          </p:cNvCxnSpPr>
          <p:nvPr/>
        </p:nvCxnSpPr>
        <p:spPr>
          <a:xfrm>
            <a:off x="1951232" y="3436606"/>
            <a:ext cx="172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12"/>
          <p:cNvCxnSpPr>
            <a:stCxn id="411" idx="6"/>
            <a:endCxn id="475" idx="1"/>
          </p:cNvCxnSpPr>
          <p:nvPr/>
        </p:nvCxnSpPr>
        <p:spPr>
          <a:xfrm>
            <a:off x="1799680" y="3739481"/>
            <a:ext cx="3240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14"/>
          <p:cNvCxnSpPr>
            <a:stCxn id="500" idx="3"/>
            <a:endCxn id="411" idx="2"/>
          </p:cNvCxnSpPr>
          <p:nvPr/>
        </p:nvCxnSpPr>
        <p:spPr>
          <a:xfrm>
            <a:off x="1605037" y="3739481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19"/>
          <p:cNvCxnSpPr>
            <a:stCxn id="495" idx="3"/>
            <a:endCxn id="498" idx="1"/>
          </p:cNvCxnSpPr>
          <p:nvPr/>
        </p:nvCxnSpPr>
        <p:spPr>
          <a:xfrm>
            <a:off x="2253109" y="5221316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20"/>
          <p:cNvCxnSpPr>
            <a:stCxn id="499" idx="3"/>
            <a:endCxn id="407" idx="2"/>
          </p:cNvCxnSpPr>
          <p:nvPr/>
        </p:nvCxnSpPr>
        <p:spPr>
          <a:xfrm>
            <a:off x="1605037" y="3436606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Elbow Connector 21"/>
          <p:cNvCxnSpPr>
            <a:stCxn id="407" idx="4"/>
            <a:endCxn id="492" idx="1"/>
          </p:cNvCxnSpPr>
          <p:nvPr/>
        </p:nvCxnSpPr>
        <p:spPr>
          <a:xfrm rot="16200000" flipH="1">
            <a:off x="1307198" y="4080640"/>
            <a:ext cx="1406564" cy="226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22"/>
          <p:cNvCxnSpPr>
            <a:stCxn id="492" idx="3"/>
            <a:endCxn id="497" idx="1"/>
          </p:cNvCxnSpPr>
          <p:nvPr/>
        </p:nvCxnSpPr>
        <p:spPr>
          <a:xfrm>
            <a:off x="2253109" y="4897170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Oval 30"/>
          <p:cNvSpPr/>
          <p:nvPr/>
        </p:nvSpPr>
        <p:spPr>
          <a:xfrm>
            <a:off x="1843232" y="33826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08" name="Straight Arrow Connector 39"/>
          <p:cNvCxnSpPr>
            <a:stCxn id="457" idx="3"/>
            <a:endCxn id="438" idx="1"/>
          </p:cNvCxnSpPr>
          <p:nvPr/>
        </p:nvCxnSpPr>
        <p:spPr>
          <a:xfrm flipV="1">
            <a:off x="3995936" y="5097934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"/>
          <p:cNvCxnSpPr>
            <a:stCxn id="458" idx="3"/>
            <a:endCxn id="441" idx="1"/>
          </p:cNvCxnSpPr>
          <p:nvPr/>
        </p:nvCxnSpPr>
        <p:spPr>
          <a:xfrm flipV="1">
            <a:off x="3995936" y="5395325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2"/>
          <p:cNvCxnSpPr>
            <a:stCxn id="514" idx="6"/>
            <a:endCxn id="450" idx="1"/>
          </p:cNvCxnSpPr>
          <p:nvPr/>
        </p:nvCxnSpPr>
        <p:spPr>
          <a:xfrm>
            <a:off x="4283968" y="3591024"/>
            <a:ext cx="432048" cy="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" name="Oval 43"/>
          <p:cNvSpPr/>
          <p:nvPr/>
        </p:nvSpPr>
        <p:spPr>
          <a:xfrm>
            <a:off x="1691680" y="368548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12" name="Elbow Connector 44"/>
          <p:cNvCxnSpPr>
            <a:stCxn id="411" idx="4"/>
            <a:endCxn id="495" idx="1"/>
          </p:cNvCxnSpPr>
          <p:nvPr/>
        </p:nvCxnSpPr>
        <p:spPr>
          <a:xfrm rot="16200000" flipH="1">
            <a:off x="1220787" y="4318374"/>
            <a:ext cx="1427835" cy="3780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5"/>
          <p:cNvCxnSpPr>
            <a:stCxn id="438" idx="3"/>
            <a:endCxn id="428" idx="2"/>
          </p:cNvCxnSpPr>
          <p:nvPr/>
        </p:nvCxnSpPr>
        <p:spPr>
          <a:xfrm>
            <a:off x="4845397" y="5097934"/>
            <a:ext cx="4934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6"/>
          <p:cNvCxnSpPr>
            <a:stCxn id="450" idx="3"/>
            <a:endCxn id="424" idx="1"/>
          </p:cNvCxnSpPr>
          <p:nvPr/>
        </p:nvCxnSpPr>
        <p:spPr>
          <a:xfrm flipV="1">
            <a:off x="4845397" y="3589552"/>
            <a:ext cx="349546" cy="14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5" name="직사각형 64"/>
          <p:cNvSpPr/>
          <p:nvPr/>
        </p:nvSpPr>
        <p:spPr>
          <a:xfrm>
            <a:off x="2483768" y="2420888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416" name="Rectangle 24"/>
          <p:cNvSpPr/>
          <p:nvPr/>
        </p:nvSpPr>
        <p:spPr>
          <a:xfrm>
            <a:off x="2483768" y="2456920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17" name="Rectangle 25"/>
          <p:cNvSpPr/>
          <p:nvPr/>
        </p:nvSpPr>
        <p:spPr>
          <a:xfrm>
            <a:off x="2483768" y="2744952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418" name="Straight Arrow Connector 51"/>
          <p:cNvCxnSpPr>
            <a:stCxn id="472" idx="3"/>
            <a:endCxn id="416" idx="1"/>
          </p:cNvCxnSpPr>
          <p:nvPr/>
        </p:nvCxnSpPr>
        <p:spPr>
          <a:xfrm flipV="1">
            <a:off x="2253109" y="2582282"/>
            <a:ext cx="230659" cy="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52"/>
          <p:cNvCxnSpPr>
            <a:stCxn id="469" idx="3"/>
            <a:endCxn id="417" idx="1"/>
          </p:cNvCxnSpPr>
          <p:nvPr/>
        </p:nvCxnSpPr>
        <p:spPr>
          <a:xfrm>
            <a:off x="2253109" y="2870952"/>
            <a:ext cx="23065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Elbow Connector 57"/>
          <p:cNvCxnSpPr>
            <a:stCxn id="407" idx="0"/>
            <a:endCxn id="469" idx="1"/>
          </p:cNvCxnSpPr>
          <p:nvPr/>
        </p:nvCxnSpPr>
        <p:spPr>
          <a:xfrm rot="5400000" flipH="1" flipV="1">
            <a:off x="1754653" y="3013531"/>
            <a:ext cx="511654" cy="226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Elbow Connector 58"/>
          <p:cNvCxnSpPr>
            <a:stCxn id="411" idx="0"/>
            <a:endCxn id="472" idx="1"/>
          </p:cNvCxnSpPr>
          <p:nvPr/>
        </p:nvCxnSpPr>
        <p:spPr>
          <a:xfrm rot="5400000" flipH="1" flipV="1">
            <a:off x="1383424" y="2945177"/>
            <a:ext cx="1102561" cy="3780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2" name="Group 59"/>
          <p:cNvGrpSpPr/>
          <p:nvPr/>
        </p:nvGrpSpPr>
        <p:grpSpPr>
          <a:xfrm>
            <a:off x="5194943" y="3268800"/>
            <a:ext cx="208802" cy="496799"/>
            <a:chOff x="5588564" y="4387429"/>
            <a:chExt cx="278204" cy="899002"/>
          </a:xfrm>
        </p:grpSpPr>
        <p:sp>
          <p:nvSpPr>
            <p:cNvPr id="423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424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425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426" name="Elbow Connector 63"/>
          <p:cNvCxnSpPr>
            <a:stCxn id="415" idx="3"/>
            <a:endCxn id="425" idx="1"/>
          </p:cNvCxnSpPr>
          <p:nvPr/>
        </p:nvCxnSpPr>
        <p:spPr>
          <a:xfrm>
            <a:off x="4860032" y="2723209"/>
            <a:ext cx="334916" cy="71746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64"/>
          <p:cNvCxnSpPr>
            <a:stCxn id="462" idx="6"/>
            <a:endCxn id="460" idx="1"/>
          </p:cNvCxnSpPr>
          <p:nvPr/>
        </p:nvCxnSpPr>
        <p:spPr>
          <a:xfrm>
            <a:off x="5760120" y="3517200"/>
            <a:ext cx="154818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8" name="Oval 65"/>
          <p:cNvSpPr/>
          <p:nvPr/>
        </p:nvSpPr>
        <p:spPr>
          <a:xfrm>
            <a:off x="5338872" y="504393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429" name="Group 77"/>
          <p:cNvGrpSpPr/>
          <p:nvPr/>
        </p:nvGrpSpPr>
        <p:grpSpPr>
          <a:xfrm>
            <a:off x="5119328" y="4149080"/>
            <a:ext cx="360040" cy="454665"/>
            <a:chOff x="5640262" y="3380489"/>
            <a:chExt cx="469740" cy="449404"/>
          </a:xfrm>
        </p:grpSpPr>
        <p:sp>
          <p:nvSpPr>
            <p:cNvPr id="430" name="Delay 70"/>
            <p:cNvSpPr/>
            <p:nvPr/>
          </p:nvSpPr>
          <p:spPr>
            <a:xfrm rot="16200000">
              <a:off x="5650430" y="3370321"/>
              <a:ext cx="449403" cy="46974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431" name="Rectangle 75"/>
            <p:cNvSpPr/>
            <p:nvPr/>
          </p:nvSpPr>
          <p:spPr>
            <a:xfrm>
              <a:off x="5907576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432" name="Rectangle 76"/>
            <p:cNvSpPr/>
            <p:nvPr/>
          </p:nvSpPr>
          <p:spPr>
            <a:xfrm>
              <a:off x="5679694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id="433" name="Straight Arrow Connector 83"/>
          <p:cNvCxnSpPr>
            <a:stCxn id="430" idx="3"/>
            <a:endCxn id="423" idx="3"/>
          </p:cNvCxnSpPr>
          <p:nvPr/>
        </p:nvCxnSpPr>
        <p:spPr>
          <a:xfrm flipH="1" flipV="1">
            <a:off x="5299343" y="3710518"/>
            <a:ext cx="5" cy="43856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93"/>
          <p:cNvGrpSpPr/>
          <p:nvPr/>
        </p:nvGrpSpPr>
        <p:grpSpPr>
          <a:xfrm>
            <a:off x="4716016" y="497193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3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0" name="Group 99"/>
          <p:cNvGrpSpPr/>
          <p:nvPr/>
        </p:nvGrpSpPr>
        <p:grpSpPr>
          <a:xfrm>
            <a:off x="4716016" y="526932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4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2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9" name="Group 111"/>
          <p:cNvGrpSpPr/>
          <p:nvPr/>
        </p:nvGrpSpPr>
        <p:grpSpPr>
          <a:xfrm>
            <a:off x="4716016" y="346503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50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1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52" name="Straight Arrow Connector 121"/>
          <p:cNvCxnSpPr>
            <a:cxnSpLocks/>
            <a:stCxn id="428" idx="0"/>
            <a:endCxn id="431" idx="2"/>
          </p:cNvCxnSpPr>
          <p:nvPr/>
        </p:nvCxnSpPr>
        <p:spPr>
          <a:xfrm flipH="1" flipV="1">
            <a:off x="5391891" y="4603745"/>
            <a:ext cx="981" cy="4401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Oval 125"/>
          <p:cNvSpPr/>
          <p:nvPr/>
        </p:nvSpPr>
        <p:spPr>
          <a:xfrm>
            <a:off x="5162472" y="472956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54" name="Straight Arrow Connector 126"/>
          <p:cNvCxnSpPr>
            <a:stCxn id="435" idx="3"/>
            <a:endCxn id="453" idx="2"/>
          </p:cNvCxnSpPr>
          <p:nvPr/>
        </p:nvCxnSpPr>
        <p:spPr>
          <a:xfrm>
            <a:off x="4845397" y="4783569"/>
            <a:ext cx="3170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Arrow Connector 129"/>
          <p:cNvCxnSpPr>
            <a:stCxn id="453" idx="0"/>
            <a:endCxn id="432" idx="2"/>
          </p:cNvCxnSpPr>
          <p:nvPr/>
        </p:nvCxnSpPr>
        <p:spPr>
          <a:xfrm flipV="1">
            <a:off x="5216472" y="4603745"/>
            <a:ext cx="755" cy="1258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6" name="직사각형 96"/>
          <p:cNvSpPr/>
          <p:nvPr/>
        </p:nvSpPr>
        <p:spPr>
          <a:xfrm>
            <a:off x="3866555" y="465757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7" name="직사각형 96"/>
          <p:cNvSpPr/>
          <p:nvPr/>
        </p:nvSpPr>
        <p:spPr>
          <a:xfrm>
            <a:off x="3866555" y="4971935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58" name="직사각형 96"/>
          <p:cNvSpPr/>
          <p:nvPr/>
        </p:nvSpPr>
        <p:spPr>
          <a:xfrm>
            <a:off x="3866555" y="5269326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9" name="Group 89"/>
          <p:cNvGrpSpPr/>
          <p:nvPr/>
        </p:nvGrpSpPr>
        <p:grpSpPr>
          <a:xfrm>
            <a:off x="7308303" y="33912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60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1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62" name="Oval 96"/>
          <p:cNvSpPr/>
          <p:nvPr/>
        </p:nvSpPr>
        <p:spPr>
          <a:xfrm>
            <a:off x="5652120" y="3463200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63" name="Straight Arrow Connector 97"/>
          <p:cNvCxnSpPr>
            <a:stCxn id="423" idx="0"/>
            <a:endCxn id="462" idx="2"/>
          </p:cNvCxnSpPr>
          <p:nvPr/>
        </p:nvCxnSpPr>
        <p:spPr>
          <a:xfrm>
            <a:off x="5403742" y="3517200"/>
            <a:ext cx="24837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Elbow Connector 102"/>
          <p:cNvCxnSpPr>
            <a:stCxn id="462" idx="4"/>
            <a:endCxn id="482" idx="1"/>
          </p:cNvCxnSpPr>
          <p:nvPr/>
        </p:nvCxnSpPr>
        <p:spPr>
          <a:xfrm rot="16200000" flipH="1">
            <a:off x="5324415" y="3952905"/>
            <a:ext cx="983791" cy="2203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5" name="직사각형 64"/>
          <p:cNvSpPr/>
          <p:nvPr/>
        </p:nvSpPr>
        <p:spPr>
          <a:xfrm>
            <a:off x="2483768" y="3207677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466" name="Rectangle 106"/>
          <p:cNvSpPr/>
          <p:nvPr/>
        </p:nvSpPr>
        <p:spPr>
          <a:xfrm>
            <a:off x="2483768" y="3310607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467" name="Rectangle 110"/>
          <p:cNvSpPr/>
          <p:nvPr/>
        </p:nvSpPr>
        <p:spPr>
          <a:xfrm>
            <a:off x="2483768" y="3613482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468" name="Group 116"/>
          <p:cNvGrpSpPr/>
          <p:nvPr/>
        </p:nvGrpSpPr>
        <p:grpSpPr>
          <a:xfrm>
            <a:off x="2123728" y="274495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6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1" name="Group 119"/>
          <p:cNvGrpSpPr/>
          <p:nvPr/>
        </p:nvGrpSpPr>
        <p:grpSpPr>
          <a:xfrm>
            <a:off x="2123728" y="245692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7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4" name="Group 131"/>
          <p:cNvGrpSpPr/>
          <p:nvPr/>
        </p:nvGrpSpPr>
        <p:grpSpPr>
          <a:xfrm>
            <a:off x="2123728" y="3613481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7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7" name="Group 134"/>
          <p:cNvGrpSpPr/>
          <p:nvPr/>
        </p:nvGrpSpPr>
        <p:grpSpPr>
          <a:xfrm>
            <a:off x="2123728" y="331060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7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480" name="Straight Arrow Connector 140"/>
          <p:cNvCxnSpPr>
            <a:stCxn id="478" idx="3"/>
            <a:endCxn id="466" idx="1"/>
          </p:cNvCxnSpPr>
          <p:nvPr/>
        </p:nvCxnSpPr>
        <p:spPr>
          <a:xfrm>
            <a:off x="2253109" y="3436606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141"/>
          <p:cNvCxnSpPr>
            <a:stCxn id="475" idx="3"/>
            <a:endCxn id="467" idx="1"/>
          </p:cNvCxnSpPr>
          <p:nvPr/>
        </p:nvCxnSpPr>
        <p:spPr>
          <a:xfrm>
            <a:off x="2253109" y="3739481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2" name="직사각형 64"/>
          <p:cNvSpPr/>
          <p:nvPr/>
        </p:nvSpPr>
        <p:spPr>
          <a:xfrm>
            <a:off x="5926500" y="4312829"/>
            <a:ext cx="1525820" cy="484323"/>
          </a:xfrm>
          <a:prstGeom prst="rect">
            <a:avLst/>
          </a:prstGeom>
          <a:solidFill>
            <a:srgbClr val="8EB4E3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Tag Extraction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Insertion Logic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91" name="Group 183"/>
          <p:cNvGrpSpPr/>
          <p:nvPr/>
        </p:nvGrpSpPr>
        <p:grpSpPr>
          <a:xfrm>
            <a:off x="2123728" y="47711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94" name="Group 186"/>
          <p:cNvGrpSpPr/>
          <p:nvPr/>
        </p:nvGrpSpPr>
        <p:grpSpPr>
          <a:xfrm>
            <a:off x="2123728" y="509531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9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97" name="직사각형 96"/>
          <p:cNvSpPr/>
          <p:nvPr/>
        </p:nvSpPr>
        <p:spPr>
          <a:xfrm>
            <a:off x="2483768" y="4771171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98" name="직사각형 96"/>
          <p:cNvSpPr/>
          <p:nvPr/>
        </p:nvSpPr>
        <p:spPr>
          <a:xfrm>
            <a:off x="2483768" y="5095317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99" name="직사각형 96"/>
          <p:cNvSpPr/>
          <p:nvPr/>
        </p:nvSpPr>
        <p:spPr>
          <a:xfrm>
            <a:off x="1475656" y="3306173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00" name="직사각형 96"/>
          <p:cNvSpPr/>
          <p:nvPr/>
        </p:nvSpPr>
        <p:spPr>
          <a:xfrm>
            <a:off x="1475656" y="3609048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1" name="Group 220"/>
          <p:cNvGrpSpPr/>
          <p:nvPr/>
        </p:nvGrpSpPr>
        <p:grpSpPr>
          <a:xfrm>
            <a:off x="4392032" y="5625272"/>
            <a:ext cx="468000" cy="252000"/>
            <a:chOff x="5708114" y="4576327"/>
            <a:chExt cx="468000" cy="252000"/>
          </a:xfrm>
          <a:solidFill>
            <a:srgbClr val="8EB4E3"/>
          </a:solidFill>
        </p:grpSpPr>
        <p:sp>
          <p:nvSpPr>
            <p:cNvPr id="502" name="직사각형 96"/>
            <p:cNvSpPr/>
            <p:nvPr/>
          </p:nvSpPr>
          <p:spPr>
            <a:xfrm>
              <a:off x="5708114" y="4576327"/>
              <a:ext cx="468000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ko-KR" b="1" baseline="-25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hdl</a:t>
              </a:r>
              <a:endParaRPr lang="ko-KR" altLang="en-US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3" name="이등변 삼각형 93"/>
            <p:cNvSpPr/>
            <p:nvPr/>
          </p:nvSpPr>
          <p:spPr>
            <a:xfrm rot="5400000">
              <a:off x="5699458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4" name="Group 223"/>
          <p:cNvGrpSpPr/>
          <p:nvPr/>
        </p:nvGrpSpPr>
        <p:grpSpPr>
          <a:xfrm>
            <a:off x="4716016" y="593159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50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07" name="Group 226"/>
          <p:cNvGrpSpPr/>
          <p:nvPr/>
        </p:nvGrpSpPr>
        <p:grpSpPr>
          <a:xfrm>
            <a:off x="5112072" y="5580000"/>
            <a:ext cx="208800" cy="496799"/>
            <a:chOff x="5588563" y="4387430"/>
            <a:chExt cx="278198" cy="899002"/>
          </a:xfrm>
        </p:grpSpPr>
        <p:sp>
          <p:nvSpPr>
            <p:cNvPr id="508" name="Trapezoid 227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509" name="Rectangle 228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510" name="Rectangle 229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511" name="Elbow Connector 236"/>
          <p:cNvCxnSpPr>
            <a:stCxn id="505" idx="3"/>
            <a:endCxn id="509" idx="1"/>
          </p:cNvCxnSpPr>
          <p:nvPr/>
        </p:nvCxnSpPr>
        <p:spPr>
          <a:xfrm flipV="1">
            <a:off x="4845397" y="5900752"/>
            <a:ext cx="266676" cy="15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Elbow Connector 239"/>
          <p:cNvCxnSpPr>
            <a:stCxn id="502" idx="3"/>
            <a:endCxn id="510" idx="1"/>
          </p:cNvCxnSpPr>
          <p:nvPr/>
        </p:nvCxnSpPr>
        <p:spPr>
          <a:xfrm>
            <a:off x="4860032" y="5751272"/>
            <a:ext cx="252041" cy="6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243"/>
          <p:cNvCxnSpPr>
            <a:stCxn id="453" idx="4"/>
            <a:endCxn id="508" idx="1"/>
          </p:cNvCxnSpPr>
          <p:nvPr/>
        </p:nvCxnSpPr>
        <p:spPr>
          <a:xfrm>
            <a:off x="5216472" y="4837569"/>
            <a:ext cx="1" cy="7975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4" name="Oval 254"/>
          <p:cNvSpPr/>
          <p:nvPr/>
        </p:nvSpPr>
        <p:spPr>
          <a:xfrm>
            <a:off x="4175968" y="353702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515" name="Straight Arrow Connector 256"/>
          <p:cNvCxnSpPr>
            <a:stCxn id="465" idx="3"/>
            <a:endCxn id="514" idx="2"/>
          </p:cNvCxnSpPr>
          <p:nvPr/>
        </p:nvCxnSpPr>
        <p:spPr>
          <a:xfrm flipV="1">
            <a:off x="3999752" y="3591024"/>
            <a:ext cx="176216" cy="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" name="Elbow Connector 260"/>
          <p:cNvCxnSpPr>
            <a:stCxn id="514" idx="4"/>
            <a:endCxn id="502" idx="1"/>
          </p:cNvCxnSpPr>
          <p:nvPr/>
        </p:nvCxnSpPr>
        <p:spPr>
          <a:xfrm rot="16200000" flipH="1">
            <a:off x="3257876" y="4617116"/>
            <a:ext cx="2106248" cy="1620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Arrow Connector 275"/>
          <p:cNvCxnSpPr>
            <a:stCxn id="521" idx="3"/>
            <a:endCxn id="505" idx="1"/>
          </p:cNvCxnSpPr>
          <p:nvPr/>
        </p:nvCxnSpPr>
        <p:spPr>
          <a:xfrm flipV="1">
            <a:off x="1882126" y="6057595"/>
            <a:ext cx="28338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1" name="Rectangle 284"/>
          <p:cNvSpPr/>
          <p:nvPr/>
        </p:nvSpPr>
        <p:spPr>
          <a:xfrm>
            <a:off x="1259632" y="5931899"/>
            <a:ext cx="622494" cy="251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PC+4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523" name="Elbow Connector 165"/>
          <p:cNvCxnSpPr>
            <a:stCxn id="524" idx="2"/>
            <a:endCxn id="530" idx="1"/>
          </p:cNvCxnSpPr>
          <p:nvPr/>
        </p:nvCxnSpPr>
        <p:spPr>
          <a:xfrm rot="16200000" flipH="1">
            <a:off x="6335882" y="4787883"/>
            <a:ext cx="187798" cy="1728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Rectangle 168"/>
          <p:cNvSpPr/>
          <p:nvPr/>
        </p:nvSpPr>
        <p:spPr>
          <a:xfrm>
            <a:off x="622101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25" name="Straight Arrow Connector 176"/>
          <p:cNvCxnSpPr>
            <a:cxnSpLocks/>
          </p:cNvCxnSpPr>
          <p:nvPr/>
        </p:nvCxnSpPr>
        <p:spPr>
          <a:xfrm flipH="1">
            <a:off x="6531135" y="4113047"/>
            <a:ext cx="2556" cy="1800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6" name="Group 26"/>
          <p:cNvGrpSpPr/>
          <p:nvPr/>
        </p:nvGrpSpPr>
        <p:grpSpPr>
          <a:xfrm>
            <a:off x="6516210" y="4885200"/>
            <a:ext cx="115374" cy="295252"/>
            <a:chOff x="8611490" y="3435342"/>
            <a:chExt cx="208982" cy="491594"/>
          </a:xfrm>
        </p:grpSpPr>
        <p:sp>
          <p:nvSpPr>
            <p:cNvPr id="527" name="Trapezoid 182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528" name="Group 18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529" name="Rectangle 189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530" name="Rectangle 192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531" name="Straight Arrow Connector 193"/>
          <p:cNvCxnSpPr>
            <a:stCxn id="428" idx="6"/>
            <a:endCxn id="529" idx="1"/>
          </p:cNvCxnSpPr>
          <p:nvPr/>
        </p:nvCxnSpPr>
        <p:spPr>
          <a:xfrm flipV="1">
            <a:off x="5446872" y="5097439"/>
            <a:ext cx="1069341" cy="49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" name="Rectangle 194"/>
          <p:cNvSpPr/>
          <p:nvPr/>
        </p:nvSpPr>
        <p:spPr>
          <a:xfrm>
            <a:off x="6407209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534" name="Group 241"/>
          <p:cNvGrpSpPr/>
          <p:nvPr/>
        </p:nvGrpSpPr>
        <p:grpSpPr>
          <a:xfrm>
            <a:off x="5911091" y="3693943"/>
            <a:ext cx="1541229" cy="420353"/>
            <a:chOff x="4802103" y="3645024"/>
            <a:chExt cx="1541229" cy="420353"/>
          </a:xfrm>
        </p:grpSpPr>
        <p:sp>
          <p:nvSpPr>
            <p:cNvPr id="535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536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37" name="Rectangle 149"/>
          <p:cNvSpPr/>
          <p:nvPr/>
        </p:nvSpPr>
        <p:spPr>
          <a:xfrm>
            <a:off x="6404594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538" name="Group 200"/>
          <p:cNvGrpSpPr/>
          <p:nvPr/>
        </p:nvGrpSpPr>
        <p:grpSpPr>
          <a:xfrm>
            <a:off x="6976906" y="5184000"/>
            <a:ext cx="115374" cy="295252"/>
            <a:chOff x="8611490" y="3435342"/>
            <a:chExt cx="208982" cy="491594"/>
          </a:xfrm>
        </p:grpSpPr>
        <p:sp>
          <p:nvSpPr>
            <p:cNvPr id="539" name="Trapezoid 201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540" name="Group 202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541" name="Rectangle 203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542" name="Rectangle 204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sp>
        <p:nvSpPr>
          <p:cNvPr id="544" name="Rectangle 209"/>
          <p:cNvSpPr/>
          <p:nvPr/>
        </p:nvSpPr>
        <p:spPr>
          <a:xfrm>
            <a:off x="669637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46" name="Straight Arrow Connector 212"/>
          <p:cNvCxnSpPr>
            <a:stCxn id="441" idx="3"/>
            <a:endCxn id="541" idx="1"/>
          </p:cNvCxnSpPr>
          <p:nvPr/>
        </p:nvCxnSpPr>
        <p:spPr>
          <a:xfrm>
            <a:off x="4845397" y="5395325"/>
            <a:ext cx="2131512" cy="91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175"/>
          <p:cNvCxnSpPr>
            <a:cxnSpLocks/>
          </p:cNvCxnSpPr>
          <p:nvPr/>
        </p:nvCxnSpPr>
        <p:spPr>
          <a:xfrm>
            <a:off x="6818712" y="4113047"/>
            <a:ext cx="0" cy="1997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8" name="Rectangle 178"/>
          <p:cNvSpPr/>
          <p:nvPr/>
        </p:nvSpPr>
        <p:spPr>
          <a:xfrm>
            <a:off x="6693508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549" name="Rectangle 197"/>
          <p:cNvSpPr/>
          <p:nvPr/>
        </p:nvSpPr>
        <p:spPr>
          <a:xfrm>
            <a:off x="6690893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51" name="Straight Arrow Connector 179"/>
          <p:cNvCxnSpPr/>
          <p:nvPr/>
        </p:nvCxnSpPr>
        <p:spPr>
          <a:xfrm>
            <a:off x="5320873" y="5828401"/>
            <a:ext cx="403255" cy="2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2" name="Rectangle 164"/>
          <p:cNvSpPr/>
          <p:nvPr/>
        </p:nvSpPr>
        <p:spPr>
          <a:xfrm>
            <a:off x="4283968" y="4509120"/>
            <a:ext cx="432048" cy="3377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3" name="Rectangle 206"/>
          <p:cNvSpPr/>
          <p:nvPr/>
        </p:nvSpPr>
        <p:spPr>
          <a:xfrm>
            <a:off x="4283968" y="4797152"/>
            <a:ext cx="32506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Rectangle 211"/>
          <p:cNvSpPr/>
          <p:nvPr/>
        </p:nvSpPr>
        <p:spPr>
          <a:xfrm>
            <a:off x="4283968" y="5107433"/>
            <a:ext cx="36000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latinLnBrk="1"/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FLT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0" name="Straight Arrow Connector 38"/>
          <p:cNvCxnSpPr>
            <a:stCxn id="456" idx="3"/>
            <a:endCxn id="435" idx="1"/>
          </p:cNvCxnSpPr>
          <p:nvPr/>
        </p:nvCxnSpPr>
        <p:spPr>
          <a:xfrm flipV="1">
            <a:off x="3995936" y="4783569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Rectangle 216"/>
          <p:cNvSpPr/>
          <p:nvPr/>
        </p:nvSpPr>
        <p:spPr>
          <a:xfrm>
            <a:off x="5724128" y="5543827"/>
            <a:ext cx="1368000" cy="5494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chemeClr val="tx1"/>
                </a:solidFill>
                <a:uFillTx/>
              </a:rPr>
              <a:t>NextPC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  <a:uFillTx/>
              </a:rPr>
              <a:t>(PC+4)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grpSp>
        <p:nvGrpSpPr>
          <p:cNvPr id="434" name="Group 90"/>
          <p:cNvGrpSpPr/>
          <p:nvPr/>
        </p:nvGrpSpPr>
        <p:grpSpPr>
          <a:xfrm>
            <a:off x="4716016" y="4657569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43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23" name="Straight Arrow Connector 167"/>
          <p:cNvCxnSpPr/>
          <p:nvPr/>
        </p:nvCxnSpPr>
        <p:spPr>
          <a:xfrm>
            <a:off x="7437684" y="5031192"/>
            <a:ext cx="374855" cy="163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174"/>
          <p:cNvCxnSpPr/>
          <p:nvPr/>
        </p:nvCxnSpPr>
        <p:spPr>
          <a:xfrm flipV="1">
            <a:off x="7437684" y="3516274"/>
            <a:ext cx="374856" cy="9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177"/>
          <p:cNvCxnSpPr/>
          <p:nvPr/>
        </p:nvCxnSpPr>
        <p:spPr>
          <a:xfrm flipV="1">
            <a:off x="7452320" y="3665152"/>
            <a:ext cx="360220" cy="238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266"/>
          <p:cNvCxnSpPr/>
          <p:nvPr/>
        </p:nvCxnSpPr>
        <p:spPr>
          <a:xfrm>
            <a:off x="8021340" y="3592801"/>
            <a:ext cx="151060" cy="65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162"/>
          <p:cNvCxnSpPr/>
          <p:nvPr/>
        </p:nvCxnSpPr>
        <p:spPr>
          <a:xfrm flipV="1">
            <a:off x="7437684" y="5331626"/>
            <a:ext cx="374856" cy="32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0" name="Group 170"/>
          <p:cNvGrpSpPr/>
          <p:nvPr/>
        </p:nvGrpSpPr>
        <p:grpSpPr>
          <a:xfrm>
            <a:off x="7812539" y="3344400"/>
            <a:ext cx="208800" cy="496799"/>
            <a:chOff x="5588563" y="4387430"/>
            <a:chExt cx="278198" cy="899002"/>
          </a:xfrm>
        </p:grpSpPr>
        <p:sp>
          <p:nvSpPr>
            <p:cNvPr id="311" name="Trapezoid 171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12" name="Rectangle 172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13" name="Rectangle 173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315" name="Rectangle 265"/>
          <p:cNvSpPr/>
          <p:nvPr/>
        </p:nvSpPr>
        <p:spPr>
          <a:xfrm>
            <a:off x="8172400" y="3324114"/>
            <a:ext cx="792088" cy="5369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uFillTx/>
              </a:rPr>
              <a:t>Value</a:t>
            </a:r>
          </a:p>
          <a:p>
            <a:pPr algn="ctr"/>
            <a:endParaRPr lang="en-US" sz="1800" dirty="0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  <p:grpSp>
        <p:nvGrpSpPr>
          <p:cNvPr id="337" name="Group 170"/>
          <p:cNvGrpSpPr/>
          <p:nvPr/>
        </p:nvGrpSpPr>
        <p:grpSpPr>
          <a:xfrm>
            <a:off x="7812539" y="3345057"/>
            <a:ext cx="208800" cy="496799"/>
            <a:chOff x="5588563" y="4387430"/>
            <a:chExt cx="278198" cy="899002"/>
          </a:xfrm>
        </p:grpSpPr>
        <p:sp>
          <p:nvSpPr>
            <p:cNvPr id="338" name="Trapezoid 171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39" name="Rectangle 172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340" name="Rectangle 173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341" name="Straight Arrow Connector 174"/>
          <p:cNvCxnSpPr/>
          <p:nvPr/>
        </p:nvCxnSpPr>
        <p:spPr>
          <a:xfrm flipV="1">
            <a:off x="7437684" y="3519471"/>
            <a:ext cx="374856" cy="9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177"/>
          <p:cNvCxnSpPr>
            <a:endCxn id="339" idx="1"/>
          </p:cNvCxnSpPr>
          <p:nvPr/>
        </p:nvCxnSpPr>
        <p:spPr>
          <a:xfrm flipV="1">
            <a:off x="7452320" y="3665809"/>
            <a:ext cx="360220" cy="238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5" name="Rectangle 265"/>
          <p:cNvSpPr/>
          <p:nvPr/>
        </p:nvSpPr>
        <p:spPr>
          <a:xfrm>
            <a:off x="8172400" y="3324771"/>
            <a:ext cx="792088" cy="5369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rgbClr val="FF0000"/>
                </a:solidFill>
                <a:uFillTx/>
              </a:rPr>
              <a:t>Value</a:t>
            </a:r>
          </a:p>
          <a:p>
            <a:pPr algn="ctr"/>
            <a:r>
              <a:rPr lang="en-US" sz="1770" dirty="0" smtClean="0">
                <a:solidFill>
                  <a:srgbClr val="FF0000"/>
                </a:solidFill>
              </a:rPr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3.3</a:t>
            </a:r>
            <a:r>
              <a:rPr lang="en-US" sz="1770" dirty="0" smtClean="0">
                <a:solidFill>
                  <a:srgbClr val="FF0000"/>
                </a:solidFill>
              </a:rPr>
              <a:t>)</a:t>
            </a:r>
            <a:endParaRPr lang="en-US" sz="1770" dirty="0">
              <a:solidFill>
                <a:srgbClr val="FF0000"/>
              </a:solidFill>
              <a:uFillTx/>
            </a:endParaRPr>
          </a:p>
        </p:txBody>
      </p:sp>
      <p:cxnSp>
        <p:nvCxnSpPr>
          <p:cNvPr id="347" name="Straight Arrow Connector 266"/>
          <p:cNvCxnSpPr>
            <a:stCxn id="338" idx="0"/>
            <a:endCxn id="345" idx="1"/>
          </p:cNvCxnSpPr>
          <p:nvPr/>
        </p:nvCxnSpPr>
        <p:spPr>
          <a:xfrm flipV="1">
            <a:off x="8021340" y="3593238"/>
            <a:ext cx="151060" cy="22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Rectangle 166"/>
          <p:cNvSpPr/>
          <p:nvPr/>
        </p:nvSpPr>
        <p:spPr>
          <a:xfrm>
            <a:off x="7810394" y="4868831"/>
            <a:ext cx="115194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z="18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F/Ī</a:t>
            </a:r>
            <a:endParaRPr lang="ko-KR" altLang="en-US" sz="18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1" name="Rectangle 280"/>
          <p:cNvSpPr/>
          <p:nvPr/>
        </p:nvSpPr>
        <p:spPr>
          <a:xfrm>
            <a:off x="7812540" y="5167631"/>
            <a:ext cx="1295964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uFillTx/>
              </a:rPr>
              <a:t>Type</a:t>
            </a:r>
            <a:endParaRPr lang="en-US" sz="1800" dirty="0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  <p:grpSp>
        <p:nvGrpSpPr>
          <p:cNvPr id="362" name="Group 103"/>
          <p:cNvGrpSpPr/>
          <p:nvPr/>
        </p:nvGrpSpPr>
        <p:grpSpPr>
          <a:xfrm>
            <a:off x="7308303" y="52056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6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5" name="Group 107"/>
          <p:cNvGrpSpPr/>
          <p:nvPr/>
        </p:nvGrpSpPr>
        <p:grpSpPr>
          <a:xfrm>
            <a:off x="7308303" y="49068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66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7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68" name="Straight Arrow Connector 195"/>
          <p:cNvCxnSpPr/>
          <p:nvPr/>
        </p:nvCxnSpPr>
        <p:spPr>
          <a:xfrm flipV="1">
            <a:off x="6631582" y="5032800"/>
            <a:ext cx="676721" cy="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205"/>
          <p:cNvCxnSpPr/>
          <p:nvPr/>
        </p:nvCxnSpPr>
        <p:spPr>
          <a:xfrm flipV="1">
            <a:off x="7092278" y="5331600"/>
            <a:ext cx="216025" cy="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195"/>
          <p:cNvCxnSpPr/>
          <p:nvPr/>
        </p:nvCxnSpPr>
        <p:spPr>
          <a:xfrm flipV="1">
            <a:off x="6629752" y="5033496"/>
            <a:ext cx="676721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205"/>
          <p:cNvCxnSpPr/>
          <p:nvPr/>
        </p:nvCxnSpPr>
        <p:spPr>
          <a:xfrm flipV="1">
            <a:off x="7090448" y="5332296"/>
            <a:ext cx="216025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5" name="Elbow Connector 210"/>
          <p:cNvCxnSpPr>
            <a:stCxn id="544" idx="2"/>
            <a:endCxn id="542" idx="1"/>
          </p:cNvCxnSpPr>
          <p:nvPr/>
        </p:nvCxnSpPr>
        <p:spPr>
          <a:xfrm rot="16200000" flipH="1">
            <a:off x="6654510" y="4944615"/>
            <a:ext cx="486598" cy="1581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Rectangle 166"/>
          <p:cNvSpPr/>
          <p:nvPr/>
        </p:nvSpPr>
        <p:spPr>
          <a:xfrm>
            <a:off x="7812360" y="4869160"/>
            <a:ext cx="115194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F/Ī (1)</a:t>
            </a:r>
            <a:endParaRPr lang="ko-KR" alt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3" name="Rectangle 280"/>
          <p:cNvSpPr/>
          <p:nvPr/>
        </p:nvSpPr>
        <p:spPr>
          <a:xfrm>
            <a:off x="7814506" y="5167960"/>
            <a:ext cx="1295964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rgbClr val="FF0000"/>
                </a:solidFill>
                <a:uFillTx/>
              </a:rPr>
              <a:t>Type (FLT)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  <p:grpSp>
        <p:nvGrpSpPr>
          <p:cNvPr id="374" name="Group 103"/>
          <p:cNvGrpSpPr/>
          <p:nvPr/>
        </p:nvGrpSpPr>
        <p:grpSpPr>
          <a:xfrm>
            <a:off x="7308304" y="52086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7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7" name="Group 107"/>
          <p:cNvGrpSpPr/>
          <p:nvPr/>
        </p:nvGrpSpPr>
        <p:grpSpPr>
          <a:xfrm>
            <a:off x="7308304" y="49098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37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80" name="Straight Arrow Connector 162"/>
          <p:cNvCxnSpPr/>
          <p:nvPr/>
        </p:nvCxnSpPr>
        <p:spPr>
          <a:xfrm>
            <a:off x="7437684" y="5331600"/>
            <a:ext cx="374676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167"/>
          <p:cNvCxnSpPr/>
          <p:nvPr/>
        </p:nvCxnSpPr>
        <p:spPr>
          <a:xfrm>
            <a:off x="7437684" y="5032800"/>
            <a:ext cx="372710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2" name="표 73"/>
          <p:cNvGraphicFramePr>
            <a:graphicFrameLocks noGrp="1"/>
          </p:cNvGraphicFramePr>
          <p:nvPr>
            <p:extLst/>
          </p:nvPr>
        </p:nvGraphicFramePr>
        <p:xfrm>
          <a:off x="2483768" y="4162832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FLT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335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4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2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8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5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8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4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0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3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6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2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8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 animBg="1"/>
      <p:bldP spid="428" grpId="0" animBg="1"/>
      <p:bldP spid="453" grpId="0" animBg="1"/>
      <p:bldP spid="462" grpId="0" animBg="1"/>
      <p:bldP spid="521" grpId="0"/>
      <p:bldP spid="552" grpId="0" animBg="1"/>
      <p:bldP spid="553" grpId="0"/>
      <p:bldP spid="554" grpId="0"/>
      <p:bldP spid="555" grpId="0" animBg="1"/>
      <p:bldP spid="345" grpId="0"/>
      <p:bldP spid="372" grpId="0"/>
      <p:bldP spid="3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 Placeholder 2"/>
          <p:cNvSpPr txBox="1">
            <a:spLocks/>
          </p:cNvSpPr>
          <p:nvPr/>
        </p:nvSpPr>
        <p:spPr>
          <a:xfrm>
            <a:off x="461864" y="764704"/>
            <a:ext cx="8224936" cy="5472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cida Grande"/>
              <a:buChar char="−"/>
              <a:defRPr sz="16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96863" indent="-285750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Setting the value of the type miss handler register (</a:t>
            </a:r>
            <a:r>
              <a:rPr lang="en-US" dirty="0" smtClean="0">
                <a:solidFill>
                  <a:schemeClr val="tx1"/>
                </a:solidFill>
                <a:latin typeface="PT Mono"/>
                <a:ea typeface="Arial" charset="0"/>
                <a:cs typeface="PT Mono"/>
                <a:sym typeface="Wingdings"/>
              </a:rPr>
              <a:t>thdl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) 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696913" lvl="1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Format: </a:t>
            </a:r>
            <a:r>
              <a:rPr lang="en-US" dirty="0" err="1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thdl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.LABEL</a:t>
            </a:r>
            <a:endParaRPr lang="en-US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696913" lvl="1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Loads the starting address of the slow path (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.LABEL)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 into </a:t>
            </a:r>
            <a:r>
              <a:rPr lang="en-US" b="1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R</a:t>
            </a:r>
            <a:r>
              <a:rPr lang="en-US" b="1" baseline="-25000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hdl</a:t>
            </a:r>
            <a:endParaRPr lang="en-US" baseline="-250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  <a:sym typeface="Wingdings"/>
            </a:endParaRPr>
          </a:p>
        </p:txBody>
      </p:sp>
      <p:graphicFrame>
        <p:nvGraphicFramePr>
          <p:cNvPr id="199" name="표 73"/>
          <p:cNvGraphicFramePr>
            <a:graphicFrameLocks noGrp="1"/>
          </p:cNvGraphicFramePr>
          <p:nvPr>
            <p:extLst/>
          </p:nvPr>
        </p:nvGraphicFramePr>
        <p:xfrm>
          <a:off x="2483936" y="4162832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cxnSp>
        <p:nvCxnSpPr>
          <p:cNvPr id="215" name="Straight Arrow Connector 214"/>
          <p:cNvCxnSpPr/>
          <p:nvPr/>
        </p:nvCxnSpPr>
        <p:spPr>
          <a:xfrm flipV="1">
            <a:off x="4784365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7372993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2188418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#2: Tagged ALU Instructions </a:t>
            </a:r>
            <a:r>
              <a:rPr lang="en-US" dirty="0" smtClean="0"/>
              <a:t>(</a:t>
            </a:r>
            <a:r>
              <a:rPr lang="en-US" altLang="ko-KR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16</a:t>
            </a:fld>
            <a:endParaRPr lang="ko-KR" altLang="en-US">
              <a:uFillTx/>
            </a:endParaRPr>
          </a:p>
        </p:txBody>
      </p:sp>
      <p:graphicFrame>
        <p:nvGraphicFramePr>
          <p:cNvPr id="6" name="표 73"/>
          <p:cNvGraphicFramePr>
            <a:graphicFrameLocks noGrp="1"/>
          </p:cNvGraphicFramePr>
          <p:nvPr>
            <p:extLst/>
          </p:nvPr>
        </p:nvGraphicFramePr>
        <p:xfrm>
          <a:off x="107504" y="2564904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1" idx="6"/>
            <a:endCxn id="139" idx="1"/>
          </p:cNvCxnSpPr>
          <p:nvPr/>
        </p:nvCxnSpPr>
        <p:spPr>
          <a:xfrm>
            <a:off x="1951232" y="3436606"/>
            <a:ext cx="172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4" idx="6"/>
            <a:endCxn id="133" idx="1"/>
          </p:cNvCxnSpPr>
          <p:nvPr/>
        </p:nvCxnSpPr>
        <p:spPr>
          <a:xfrm>
            <a:off x="1799680" y="3739481"/>
            <a:ext cx="3240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9" idx="3"/>
            <a:endCxn id="44" idx="2"/>
          </p:cNvCxnSpPr>
          <p:nvPr/>
        </p:nvCxnSpPr>
        <p:spPr>
          <a:xfrm>
            <a:off x="1605037" y="3739481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8" idx="3"/>
            <a:endCxn id="192" idx="1"/>
          </p:cNvCxnSpPr>
          <p:nvPr/>
        </p:nvCxnSpPr>
        <p:spPr>
          <a:xfrm>
            <a:off x="2253109" y="5221316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8" idx="3"/>
            <a:endCxn id="31" idx="2"/>
          </p:cNvCxnSpPr>
          <p:nvPr/>
        </p:nvCxnSpPr>
        <p:spPr>
          <a:xfrm>
            <a:off x="1605037" y="3436606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1" idx="4"/>
            <a:endCxn id="185" idx="1"/>
          </p:cNvCxnSpPr>
          <p:nvPr/>
        </p:nvCxnSpPr>
        <p:spPr>
          <a:xfrm rot="16200000" flipH="1">
            <a:off x="1307198" y="4080640"/>
            <a:ext cx="1406564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5" idx="3"/>
            <a:endCxn id="191" idx="1"/>
          </p:cNvCxnSpPr>
          <p:nvPr/>
        </p:nvCxnSpPr>
        <p:spPr>
          <a:xfrm>
            <a:off x="2253109" y="4897170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843232" y="33826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39" name="Straight Arrow Connector 38"/>
          <p:cNvCxnSpPr>
            <a:stCxn id="136" idx="3"/>
            <a:endCxn id="87" idx="1"/>
          </p:cNvCxnSpPr>
          <p:nvPr/>
        </p:nvCxnSpPr>
        <p:spPr>
          <a:xfrm flipV="1">
            <a:off x="3995936" y="4783569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7" idx="3"/>
            <a:endCxn id="95" idx="1"/>
          </p:cNvCxnSpPr>
          <p:nvPr/>
        </p:nvCxnSpPr>
        <p:spPr>
          <a:xfrm flipV="1">
            <a:off x="3995936" y="5097934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8" idx="3"/>
            <a:endCxn id="101" idx="1"/>
          </p:cNvCxnSpPr>
          <p:nvPr/>
        </p:nvCxnSpPr>
        <p:spPr>
          <a:xfrm flipV="1">
            <a:off x="3995936" y="5395325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5" idx="6"/>
            <a:endCxn id="113" idx="1"/>
          </p:cNvCxnSpPr>
          <p:nvPr/>
        </p:nvCxnSpPr>
        <p:spPr>
          <a:xfrm>
            <a:off x="4283968" y="3591024"/>
            <a:ext cx="432048" cy="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91680" y="368548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5" name="Elbow Connector 44"/>
          <p:cNvCxnSpPr>
            <a:stCxn id="44" idx="4"/>
            <a:endCxn id="188" idx="1"/>
          </p:cNvCxnSpPr>
          <p:nvPr/>
        </p:nvCxnSpPr>
        <p:spPr>
          <a:xfrm rot="16200000" flipH="1">
            <a:off x="1220787" y="4318374"/>
            <a:ext cx="1427835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5" idx="3"/>
            <a:endCxn id="66" idx="2"/>
          </p:cNvCxnSpPr>
          <p:nvPr/>
        </p:nvCxnSpPr>
        <p:spPr>
          <a:xfrm>
            <a:off x="4845397" y="5097934"/>
            <a:ext cx="4934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3" idx="3"/>
            <a:endCxn id="62" idx="1"/>
          </p:cNvCxnSpPr>
          <p:nvPr/>
        </p:nvCxnSpPr>
        <p:spPr>
          <a:xfrm flipV="1">
            <a:off x="4845397" y="3589552"/>
            <a:ext cx="349546" cy="14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64"/>
          <p:cNvSpPr/>
          <p:nvPr/>
        </p:nvSpPr>
        <p:spPr>
          <a:xfrm>
            <a:off x="2483768" y="2420888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3768" y="2456920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3768" y="2744952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2" name="Straight Arrow Connector 51"/>
          <p:cNvCxnSpPr>
            <a:stCxn id="121" idx="3"/>
            <a:endCxn id="25" idx="1"/>
          </p:cNvCxnSpPr>
          <p:nvPr/>
        </p:nvCxnSpPr>
        <p:spPr>
          <a:xfrm flipV="1">
            <a:off x="2253109" y="2582282"/>
            <a:ext cx="230659" cy="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8" idx="3"/>
            <a:endCxn id="26" idx="1"/>
          </p:cNvCxnSpPr>
          <p:nvPr/>
        </p:nvCxnSpPr>
        <p:spPr>
          <a:xfrm>
            <a:off x="2253109" y="2870952"/>
            <a:ext cx="23065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0"/>
            <a:endCxn id="118" idx="1"/>
          </p:cNvCxnSpPr>
          <p:nvPr/>
        </p:nvCxnSpPr>
        <p:spPr>
          <a:xfrm rot="5400000" flipH="1" flipV="1">
            <a:off x="1754653" y="3013531"/>
            <a:ext cx="511654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121" idx="1"/>
          </p:cNvCxnSpPr>
          <p:nvPr/>
        </p:nvCxnSpPr>
        <p:spPr>
          <a:xfrm rot="5400000" flipH="1" flipV="1">
            <a:off x="1383424" y="2945177"/>
            <a:ext cx="1102561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94943" y="3268800"/>
            <a:ext cx="208802" cy="496799"/>
            <a:chOff x="5588564" y="4387429"/>
            <a:chExt cx="278204" cy="899002"/>
          </a:xfrm>
        </p:grpSpPr>
        <p:sp>
          <p:nvSpPr>
            <p:cNvPr id="61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64" name="Elbow Connector 63"/>
          <p:cNvCxnSpPr>
            <a:stCxn id="49" idx="3"/>
            <a:endCxn id="63" idx="1"/>
          </p:cNvCxnSpPr>
          <p:nvPr/>
        </p:nvCxnSpPr>
        <p:spPr>
          <a:xfrm>
            <a:off x="4860032" y="2723209"/>
            <a:ext cx="334916" cy="7174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7" idx="6"/>
            <a:endCxn id="92" idx="1"/>
          </p:cNvCxnSpPr>
          <p:nvPr/>
        </p:nvCxnSpPr>
        <p:spPr>
          <a:xfrm>
            <a:off x="5760120" y="3517200"/>
            <a:ext cx="154818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338872" y="504393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119328" y="4149080"/>
            <a:ext cx="360040" cy="454665"/>
            <a:chOff x="5640262" y="3380489"/>
            <a:chExt cx="469740" cy="449404"/>
          </a:xfrm>
        </p:grpSpPr>
        <p:sp>
          <p:nvSpPr>
            <p:cNvPr id="71" name="Delay 70"/>
            <p:cNvSpPr/>
            <p:nvPr/>
          </p:nvSpPr>
          <p:spPr>
            <a:xfrm rot="16200000">
              <a:off x="5650430" y="3370321"/>
              <a:ext cx="449403" cy="46974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07576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9694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id="84" name="Straight Arrow Connector 83"/>
          <p:cNvCxnSpPr>
            <a:stCxn id="71" idx="3"/>
            <a:endCxn id="61" idx="3"/>
          </p:cNvCxnSpPr>
          <p:nvPr/>
        </p:nvCxnSpPr>
        <p:spPr>
          <a:xfrm flipH="1" flipV="1">
            <a:off x="5299343" y="3710518"/>
            <a:ext cx="5" cy="438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716016" y="4657569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87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16016" y="497193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16016" y="526932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08303" y="52056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308303" y="49068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716016" y="346503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2" name="Straight Arrow Connector 121"/>
          <p:cNvCxnSpPr>
            <a:cxnSpLocks/>
            <a:stCxn id="66" idx="0"/>
            <a:endCxn id="76" idx="2"/>
          </p:cNvCxnSpPr>
          <p:nvPr/>
        </p:nvCxnSpPr>
        <p:spPr>
          <a:xfrm flipH="1" flipV="1">
            <a:off x="5391891" y="4603745"/>
            <a:ext cx="981" cy="4401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5162472" y="472956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127" name="Straight Arrow Connector 126"/>
          <p:cNvCxnSpPr>
            <a:stCxn id="87" idx="3"/>
            <a:endCxn id="126" idx="2"/>
          </p:cNvCxnSpPr>
          <p:nvPr/>
        </p:nvCxnSpPr>
        <p:spPr>
          <a:xfrm>
            <a:off x="4845397" y="4783569"/>
            <a:ext cx="3170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0"/>
            <a:endCxn id="77" idx="2"/>
          </p:cNvCxnSpPr>
          <p:nvPr/>
        </p:nvCxnSpPr>
        <p:spPr>
          <a:xfrm flipV="1">
            <a:off x="5216472" y="4603745"/>
            <a:ext cx="755" cy="125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직사각형 96"/>
          <p:cNvSpPr/>
          <p:nvPr/>
        </p:nvSpPr>
        <p:spPr>
          <a:xfrm>
            <a:off x="3866555" y="465757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직사각형 96"/>
          <p:cNvSpPr/>
          <p:nvPr/>
        </p:nvSpPr>
        <p:spPr>
          <a:xfrm>
            <a:off x="3866555" y="4971935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직사각형 96"/>
          <p:cNvSpPr/>
          <p:nvPr/>
        </p:nvSpPr>
        <p:spPr>
          <a:xfrm>
            <a:off x="3866555" y="5269326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308303" y="33912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7" name="Oval 96"/>
          <p:cNvSpPr/>
          <p:nvPr/>
        </p:nvSpPr>
        <p:spPr>
          <a:xfrm>
            <a:off x="5652120" y="3463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98" name="Straight Arrow Connector 97"/>
          <p:cNvCxnSpPr>
            <a:stCxn id="61" idx="0"/>
            <a:endCxn id="97" idx="2"/>
          </p:cNvCxnSpPr>
          <p:nvPr/>
        </p:nvCxnSpPr>
        <p:spPr>
          <a:xfrm>
            <a:off x="5403742" y="3517200"/>
            <a:ext cx="2483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7" idx="4"/>
            <a:endCxn id="145" idx="1"/>
          </p:cNvCxnSpPr>
          <p:nvPr/>
        </p:nvCxnSpPr>
        <p:spPr>
          <a:xfrm rot="16200000" flipH="1">
            <a:off x="5324415" y="3952905"/>
            <a:ext cx="983791" cy="2203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64"/>
          <p:cNvSpPr/>
          <p:nvPr/>
        </p:nvSpPr>
        <p:spPr>
          <a:xfrm>
            <a:off x="2483768" y="3207677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83768" y="3310607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483768" y="3613482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123728" y="274495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123728" y="245692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2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123728" y="3613481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123728" y="331060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1" name="Straight Arrow Connector 140"/>
          <p:cNvCxnSpPr>
            <a:stCxn id="139" idx="3"/>
            <a:endCxn id="107" idx="1"/>
          </p:cNvCxnSpPr>
          <p:nvPr/>
        </p:nvCxnSpPr>
        <p:spPr>
          <a:xfrm>
            <a:off x="2253109" y="3436606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3" idx="3"/>
            <a:endCxn id="111" idx="1"/>
          </p:cNvCxnSpPr>
          <p:nvPr/>
        </p:nvCxnSpPr>
        <p:spPr>
          <a:xfrm>
            <a:off x="2253109" y="3739481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직사각형 64"/>
          <p:cNvSpPr/>
          <p:nvPr/>
        </p:nvSpPr>
        <p:spPr>
          <a:xfrm>
            <a:off x="5926500" y="4312829"/>
            <a:ext cx="1525820" cy="484323"/>
          </a:xfrm>
          <a:prstGeom prst="rect">
            <a:avLst/>
          </a:prstGeom>
          <a:solidFill>
            <a:srgbClr val="8EB4E3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Tag Extraction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Insertion Logic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2123728" y="47711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123728" y="509531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1" name="직사각형 96"/>
          <p:cNvSpPr/>
          <p:nvPr/>
        </p:nvSpPr>
        <p:spPr>
          <a:xfrm>
            <a:off x="2483768" y="4771171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직사각형 96"/>
          <p:cNvSpPr/>
          <p:nvPr/>
        </p:nvSpPr>
        <p:spPr>
          <a:xfrm>
            <a:off x="2483768" y="5095317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직사각형 96"/>
          <p:cNvSpPr/>
          <p:nvPr/>
        </p:nvSpPr>
        <p:spPr>
          <a:xfrm>
            <a:off x="1475656" y="3306173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직사각형 96"/>
          <p:cNvSpPr/>
          <p:nvPr/>
        </p:nvSpPr>
        <p:spPr>
          <a:xfrm>
            <a:off x="1475656" y="3609048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392032" y="5625272"/>
            <a:ext cx="468000" cy="252000"/>
            <a:chOff x="5708114" y="4576327"/>
            <a:chExt cx="468000" cy="2520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2" name="직사각형 96"/>
            <p:cNvSpPr/>
            <p:nvPr/>
          </p:nvSpPr>
          <p:spPr>
            <a:xfrm>
              <a:off x="5708114" y="4576327"/>
              <a:ext cx="468000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ko-KR" b="1" baseline="-250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hdl</a:t>
              </a:r>
              <a:endParaRPr lang="ko-KR" alt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이등변 삼각형 93"/>
            <p:cNvSpPr/>
            <p:nvPr/>
          </p:nvSpPr>
          <p:spPr>
            <a:xfrm rot="5400000">
              <a:off x="5699458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716016" y="593159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2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112072" y="5580000"/>
            <a:ext cx="208800" cy="496799"/>
            <a:chOff x="5588563" y="4387430"/>
            <a:chExt cx="278198" cy="899002"/>
          </a:xfrm>
        </p:grpSpPr>
        <p:sp>
          <p:nvSpPr>
            <p:cNvPr id="228" name="Trapezoid 227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237" name="Elbow Connector 236"/>
          <p:cNvCxnSpPr>
            <a:stCxn id="225" idx="3"/>
            <a:endCxn id="229" idx="1"/>
          </p:cNvCxnSpPr>
          <p:nvPr/>
        </p:nvCxnSpPr>
        <p:spPr>
          <a:xfrm flipV="1">
            <a:off x="4845397" y="5900752"/>
            <a:ext cx="266676" cy="15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22" idx="3"/>
            <a:endCxn id="230" idx="1"/>
          </p:cNvCxnSpPr>
          <p:nvPr/>
        </p:nvCxnSpPr>
        <p:spPr>
          <a:xfrm>
            <a:off x="4860032" y="5751272"/>
            <a:ext cx="252041" cy="6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26" idx="4"/>
            <a:endCxn id="228" idx="1"/>
          </p:cNvCxnSpPr>
          <p:nvPr/>
        </p:nvCxnSpPr>
        <p:spPr>
          <a:xfrm>
            <a:off x="5216472" y="4837569"/>
            <a:ext cx="1" cy="7975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28" idx="0"/>
          </p:cNvCxnSpPr>
          <p:nvPr/>
        </p:nvCxnSpPr>
        <p:spPr>
          <a:xfrm>
            <a:off x="5320873" y="5828401"/>
            <a:ext cx="403255" cy="2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75968" y="353702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57" name="Straight Arrow Connector 256"/>
          <p:cNvCxnSpPr>
            <a:stCxn id="24" idx="3"/>
            <a:endCxn id="255" idx="2"/>
          </p:cNvCxnSpPr>
          <p:nvPr/>
        </p:nvCxnSpPr>
        <p:spPr>
          <a:xfrm flipV="1">
            <a:off x="3999752" y="3591024"/>
            <a:ext cx="176216" cy="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55" idx="4"/>
            <a:endCxn id="222" idx="1"/>
          </p:cNvCxnSpPr>
          <p:nvPr/>
        </p:nvCxnSpPr>
        <p:spPr>
          <a:xfrm rot="16200000" flipH="1">
            <a:off x="3257876" y="4617116"/>
            <a:ext cx="2106248" cy="16206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85" idx="3"/>
            <a:endCxn id="225" idx="1"/>
          </p:cNvCxnSpPr>
          <p:nvPr/>
        </p:nvCxnSpPr>
        <p:spPr>
          <a:xfrm flipV="1">
            <a:off x="1882126" y="6057595"/>
            <a:ext cx="28338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Rectangle 284"/>
          <p:cNvSpPr/>
          <p:nvPr/>
        </p:nvSpPr>
        <p:spPr>
          <a:xfrm>
            <a:off x="1259632" y="5931899"/>
            <a:ext cx="622494" cy="251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PC+4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166" name="Elbow Connector 165"/>
          <p:cNvCxnSpPr>
            <a:stCxn id="169" idx="2"/>
            <a:endCxn id="193" idx="1"/>
          </p:cNvCxnSpPr>
          <p:nvPr/>
        </p:nvCxnSpPr>
        <p:spPr>
          <a:xfrm rot="16200000" flipH="1">
            <a:off x="6335882" y="4787883"/>
            <a:ext cx="187798" cy="1728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622101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6531135" y="4113047"/>
            <a:ext cx="2556" cy="1800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516210" y="4885200"/>
            <a:ext cx="115374" cy="295252"/>
            <a:chOff x="8611490" y="3435342"/>
            <a:chExt cx="208982" cy="491594"/>
          </a:xfrm>
        </p:grpSpPr>
        <p:sp>
          <p:nvSpPr>
            <p:cNvPr id="183" name="Trapezoid 182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194" name="Straight Arrow Connector 193"/>
          <p:cNvCxnSpPr>
            <a:stCxn id="66" idx="6"/>
            <a:endCxn id="190" idx="1"/>
          </p:cNvCxnSpPr>
          <p:nvPr/>
        </p:nvCxnSpPr>
        <p:spPr>
          <a:xfrm flipV="1">
            <a:off x="5446872" y="5097439"/>
            <a:ext cx="1069341" cy="4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407209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96" name="Straight Arrow Connector 195"/>
          <p:cNvCxnSpPr>
            <a:stCxn id="183" idx="0"/>
            <a:endCxn id="109" idx="1"/>
          </p:cNvCxnSpPr>
          <p:nvPr/>
        </p:nvCxnSpPr>
        <p:spPr>
          <a:xfrm flipV="1">
            <a:off x="6631582" y="5032800"/>
            <a:ext cx="676721" cy="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5911091" y="3693943"/>
            <a:ext cx="1541229" cy="420353"/>
            <a:chOff x="4802103" y="3645024"/>
            <a:chExt cx="1541229" cy="420353"/>
          </a:xfrm>
        </p:grpSpPr>
        <p:sp>
          <p:nvSpPr>
            <p:cNvPr id="70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197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404594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6976906" y="5184000"/>
            <a:ext cx="115374" cy="295252"/>
            <a:chOff x="8611490" y="3435342"/>
            <a:chExt cx="208982" cy="491594"/>
          </a:xfrm>
        </p:grpSpPr>
        <p:sp>
          <p:nvSpPr>
            <p:cNvPr id="202" name="Trapezoid 201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206" name="Straight Arrow Connector 205"/>
          <p:cNvCxnSpPr>
            <a:stCxn id="202" idx="0"/>
            <a:endCxn id="105" idx="1"/>
          </p:cNvCxnSpPr>
          <p:nvPr/>
        </p:nvCxnSpPr>
        <p:spPr>
          <a:xfrm flipV="1">
            <a:off x="7092278" y="5331600"/>
            <a:ext cx="216025" cy="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69637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11" name="Elbow Connector 210"/>
          <p:cNvCxnSpPr>
            <a:stCxn id="210" idx="2"/>
            <a:endCxn id="205" idx="1"/>
          </p:cNvCxnSpPr>
          <p:nvPr/>
        </p:nvCxnSpPr>
        <p:spPr>
          <a:xfrm rot="16200000" flipH="1">
            <a:off x="6654510" y="4944615"/>
            <a:ext cx="486598" cy="1581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01" idx="3"/>
            <a:endCxn id="204" idx="1"/>
          </p:cNvCxnSpPr>
          <p:nvPr/>
        </p:nvCxnSpPr>
        <p:spPr>
          <a:xfrm>
            <a:off x="4845397" y="5395325"/>
            <a:ext cx="2131512" cy="9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/>
          </p:cNvCxnSpPr>
          <p:nvPr/>
        </p:nvCxnSpPr>
        <p:spPr>
          <a:xfrm>
            <a:off x="6818712" y="4113047"/>
            <a:ext cx="0" cy="1997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693508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690893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5724128" y="5677200"/>
            <a:ext cx="1368000" cy="30297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chemeClr val="tx1"/>
                </a:solidFill>
                <a:uFillTx/>
              </a:rPr>
              <a:t>NextPC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  <a:uFillTx/>
              </a:rPr>
              <a:t>(PC+4)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212" name="Straight Arrow Connector 174"/>
          <p:cNvCxnSpPr>
            <a:endCxn id="207" idx="1"/>
          </p:cNvCxnSpPr>
          <p:nvPr/>
        </p:nvCxnSpPr>
        <p:spPr>
          <a:xfrm flipV="1">
            <a:off x="7437684" y="3516274"/>
            <a:ext cx="374856" cy="9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177"/>
          <p:cNvCxnSpPr>
            <a:endCxn id="200" idx="1"/>
          </p:cNvCxnSpPr>
          <p:nvPr/>
        </p:nvCxnSpPr>
        <p:spPr>
          <a:xfrm flipV="1">
            <a:off x="7452320" y="3665152"/>
            <a:ext cx="360220" cy="238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66"/>
          <p:cNvCxnSpPr/>
          <p:nvPr/>
        </p:nvCxnSpPr>
        <p:spPr>
          <a:xfrm>
            <a:off x="8021340" y="3592801"/>
            <a:ext cx="151060" cy="6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3" name="Group 170"/>
          <p:cNvGrpSpPr/>
          <p:nvPr/>
        </p:nvGrpSpPr>
        <p:grpSpPr>
          <a:xfrm>
            <a:off x="7812539" y="3344400"/>
            <a:ext cx="208800" cy="496799"/>
            <a:chOff x="5588563" y="4387430"/>
            <a:chExt cx="278198" cy="899002"/>
          </a:xfrm>
        </p:grpSpPr>
        <p:sp>
          <p:nvSpPr>
            <p:cNvPr id="167" name="Trapezoid 171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68" name="Rectangle 172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1" name="Rectangle 173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181" name="Rectangle 265"/>
          <p:cNvSpPr/>
          <p:nvPr/>
        </p:nvSpPr>
        <p:spPr>
          <a:xfrm>
            <a:off x="8172400" y="3324114"/>
            <a:ext cx="792088" cy="5369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uFillTx/>
              </a:rPr>
              <a:t>Value</a:t>
            </a:r>
          </a:p>
          <a:p>
            <a:pPr algn="ctr"/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182" name="Straight Arrow Connector 167"/>
          <p:cNvCxnSpPr/>
          <p:nvPr/>
        </p:nvCxnSpPr>
        <p:spPr>
          <a:xfrm>
            <a:off x="7437684" y="5031192"/>
            <a:ext cx="374855" cy="16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62"/>
          <p:cNvCxnSpPr/>
          <p:nvPr/>
        </p:nvCxnSpPr>
        <p:spPr>
          <a:xfrm flipV="1">
            <a:off x="7437684" y="5331626"/>
            <a:ext cx="374856" cy="32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166"/>
          <p:cNvSpPr/>
          <p:nvPr/>
        </p:nvSpPr>
        <p:spPr>
          <a:xfrm>
            <a:off x="7810394" y="4868831"/>
            <a:ext cx="115194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F/Ī</a:t>
            </a:r>
            <a:endParaRPr lang="ko-KR" alt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Rectangle 280"/>
          <p:cNvSpPr/>
          <p:nvPr/>
        </p:nvSpPr>
        <p:spPr>
          <a:xfrm>
            <a:off x="7812540" y="5167631"/>
            <a:ext cx="1295964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chemeClr val="tx1"/>
                </a:solidFill>
                <a:uFillTx/>
              </a:rPr>
              <a:t>Type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09249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en-US" dirty="0" smtClean="0"/>
              <a:t>#3: Tagged Memory Instructions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17</a:t>
            </a:fld>
            <a:endParaRPr lang="ko-KR" altLang="en-US">
              <a:uFillTx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36544" y="1140984"/>
            <a:ext cx="2916000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tld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a2  0(s</a:t>
            </a:r>
            <a:r>
              <a:rPr lang="en-US" altLang="ko-KR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9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36544" y="2253046"/>
            <a:ext cx="29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tld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a5  0(s</a:t>
            </a:r>
            <a:r>
              <a:rPr lang="en-US" altLang="ko-KR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10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)</a:t>
            </a:r>
          </a:p>
        </p:txBody>
      </p:sp>
      <p:sp>
        <p:nvSpPr>
          <p:cNvPr id="36" name="Diamond 35"/>
          <p:cNvSpPr/>
          <p:nvPr/>
        </p:nvSpPr>
        <p:spPr>
          <a:xfrm>
            <a:off x="5436544" y="3829170"/>
            <a:ext cx="2916000" cy="792000"/>
          </a:xfrm>
          <a:prstGeom prst="diamond">
            <a:avLst/>
          </a:prstGeom>
          <a:solidFill>
            <a:srgbClr val="FFF3A8">
              <a:alpha val="40000"/>
            </a:srgbClr>
          </a:solidFill>
          <a:ln>
            <a:solidFill>
              <a:schemeClr val="tx1">
                <a:alpha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11113" algn="ctr"/>
            <a:r>
              <a:rPr lang="en-US" sz="1800" b="1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xadd</a:t>
            </a:r>
            <a:r>
              <a:rPr lang="en-US" sz="180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  <a:sym typeface="Wingdings"/>
              </a:rPr>
              <a:t>  a5  a5, a2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36544" y="4869232"/>
            <a:ext cx="2916000" cy="64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 b="1" err="1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tsd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0(s14)  a5</a:t>
            </a:r>
            <a:endParaRPr lang="en-US" sz="1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352544" y="4225170"/>
            <a:ext cx="395920" cy="1"/>
          </a:xfrm>
          <a:prstGeom prst="straightConnector1">
            <a:avLst/>
          </a:prstGeom>
          <a:ln>
            <a:solidFill>
              <a:schemeClr val="tx1">
                <a:alpha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12000" y="4561383"/>
            <a:ext cx="4940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alpha val="40000"/>
                  </a:schemeClr>
                </a:solidFill>
              </a:rPr>
              <a:t>Yes</a:t>
            </a:r>
            <a:endParaRPr lang="en-US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36544" y="771556"/>
            <a:ext cx="274891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b="1" smtClean="0"/>
              <a:t>Bytecode ADD</a:t>
            </a:r>
            <a:endParaRPr lang="en-US" sz="1800" b="1" baseline="-2500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894544" y="2004984"/>
            <a:ext cx="0" cy="248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894544" y="2901046"/>
            <a:ext cx="0" cy="248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94544" y="4621170"/>
            <a:ext cx="0" cy="248062"/>
          </a:xfrm>
          <a:prstGeom prst="straightConnector1">
            <a:avLst/>
          </a:prstGeom>
          <a:ln>
            <a:solidFill>
              <a:schemeClr val="tx1">
                <a:alpha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94544" y="3581108"/>
            <a:ext cx="0" cy="248062"/>
          </a:xfrm>
          <a:prstGeom prst="straightConnector1">
            <a:avLst/>
          </a:prstGeom>
          <a:ln>
            <a:solidFill>
              <a:schemeClr val="tx1">
                <a:alpha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48464" y="4009727"/>
            <a:ext cx="21602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52000" y="4005644"/>
            <a:ext cx="229230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mtClean="0">
                <a:solidFill>
                  <a:schemeClr val="tx1">
                    <a:alpha val="40000"/>
                  </a:schemeClr>
                </a:solidFill>
              </a:rPr>
              <a:t>No</a:t>
            </a:r>
            <a:endParaRPr lang="en-US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36544" y="3149108"/>
            <a:ext cx="2916000" cy="432000"/>
          </a:xfrm>
          <a:prstGeom prst="rect">
            <a:avLst/>
          </a:prstGeom>
          <a:solidFill>
            <a:srgbClr val="FFF3A8">
              <a:alpha val="40000"/>
            </a:srgbClr>
          </a:solidFill>
          <a:ln>
            <a:solidFill>
              <a:schemeClr val="tx1">
                <a:alpha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08000" tIns="0" rIns="0" bIns="0" rtlCol="0" anchor="ctr"/>
          <a:lstStyle/>
          <a:p>
            <a:r>
              <a:rPr lang="en-US" sz="1800" b="1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thdl</a:t>
            </a:r>
            <a:r>
              <a:rPr lang="en-US" sz="180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slowpath</a:t>
            </a:r>
            <a:endParaRPr lang="en-US" sz="1800" baseline="-25000">
              <a:solidFill>
                <a:schemeClr val="tx1">
                  <a:alpha val="40000"/>
                </a:schemeClr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461864" y="764704"/>
            <a:ext cx="4951598" cy="5472608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Tagged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emory instructions 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tld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tsd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/>
            <a:r>
              <a:rPr lang="en-US" dirty="0" smtClean="0"/>
              <a:t>Loads/stores </a:t>
            </a:r>
            <a:r>
              <a:rPr lang="en-US" dirty="0"/>
              <a:t>a </a:t>
            </a:r>
            <a:r>
              <a:rPr lang="en-US" dirty="0" smtClean="0"/>
              <a:t>value </a:t>
            </a:r>
            <a:r>
              <a:rPr lang="en-US" dirty="0"/>
              <a:t>with type </a:t>
            </a:r>
            <a:r>
              <a:rPr lang="en-US" dirty="0" smtClean="0"/>
              <a:t>tag</a:t>
            </a:r>
          </a:p>
          <a:p>
            <a:endParaRPr lang="en-US" dirty="0" smtClean="0"/>
          </a:p>
          <a:p>
            <a:r>
              <a:rPr lang="en-US" dirty="0" smtClean="0"/>
              <a:t>Special-purpose registers</a:t>
            </a:r>
            <a:endParaRPr lang="en-US" dirty="0"/>
          </a:p>
          <a:p>
            <a:pPr lvl="1"/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b="1" baseline="-25000" dirty="0" err="1">
                <a:latin typeface="Consolas" charset="0"/>
                <a:ea typeface="Consolas" charset="0"/>
                <a:cs typeface="Consolas" charset="0"/>
              </a:rPr>
              <a:t>offset</a:t>
            </a:r>
            <a:r>
              <a:rPr lang="en-US" dirty="0"/>
              <a:t> (Offset Register): </a:t>
            </a:r>
            <a:r>
              <a:rPr lang="en-US" sz="1600" dirty="0" smtClean="0"/>
              <a:t>indicates </a:t>
            </a:r>
            <a:r>
              <a:rPr lang="en-US" sz="1600" dirty="0"/>
              <a:t>which quad-word the tag will be extracted </a:t>
            </a:r>
            <a:r>
              <a:rPr lang="en-US" sz="1600" dirty="0" smtClean="0"/>
              <a:t>from</a:t>
            </a:r>
          </a:p>
          <a:p>
            <a:pPr lvl="1"/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b="1" baseline="-25000" dirty="0" err="1" smtClean="0">
                <a:latin typeface="Consolas" charset="0"/>
                <a:ea typeface="Consolas" charset="0"/>
                <a:cs typeface="Consolas" charset="0"/>
              </a:rPr>
              <a:t>shift</a:t>
            </a:r>
            <a:r>
              <a:rPr lang="en-US" dirty="0" smtClean="0"/>
              <a:t> </a:t>
            </a:r>
            <a:r>
              <a:rPr lang="en-US" dirty="0"/>
              <a:t>(Shift Amount Register): </a:t>
            </a:r>
            <a:r>
              <a:rPr lang="en-US" dirty="0" smtClean="0"/>
              <a:t>holds </a:t>
            </a:r>
            <a:r>
              <a:rPr lang="en-US" dirty="0"/>
              <a:t>the starting position of type field</a:t>
            </a:r>
          </a:p>
          <a:p>
            <a:pPr lvl="1"/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b="1" baseline="-25000" dirty="0" err="1">
                <a:latin typeface="Consolas" charset="0"/>
                <a:ea typeface="Consolas" charset="0"/>
                <a:cs typeface="Consolas" charset="0"/>
              </a:rPr>
              <a:t>mask</a:t>
            </a:r>
            <a:r>
              <a:rPr lang="en-US" dirty="0"/>
              <a:t> (Mask Register): </a:t>
            </a:r>
            <a:r>
              <a:rPr lang="en-US" dirty="0" smtClean="0"/>
              <a:t>holds </a:t>
            </a:r>
            <a:r>
              <a:rPr lang="en-US" dirty="0"/>
              <a:t>8-bit mask to extract 8-bit type tag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87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 Placeholder 2"/>
          <p:cNvSpPr txBox="1">
            <a:spLocks/>
          </p:cNvSpPr>
          <p:nvPr/>
        </p:nvSpPr>
        <p:spPr>
          <a:xfrm>
            <a:off x="461864" y="764704"/>
            <a:ext cx="8224936" cy="5472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cida Grande"/>
              <a:buChar char="−"/>
              <a:defRPr sz="16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96863" indent="-285750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Tagged load instruction</a:t>
            </a:r>
            <a:endParaRPr lang="en-US" dirty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696913" lvl="1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Example: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tld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  </a:t>
            </a:r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a2  0(s</a:t>
            </a:r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9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)</a:t>
            </a:r>
            <a:endParaRPr lang="en-US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696913" lvl="1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Loads the value of a variable with its type tag</a:t>
            </a:r>
            <a:endParaRPr lang="en-US" baseline="-250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  <a:sym typeface="Wingdings"/>
            </a:endParaRPr>
          </a:p>
        </p:txBody>
      </p:sp>
      <p:graphicFrame>
        <p:nvGraphicFramePr>
          <p:cNvPr id="199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11643"/>
              </p:ext>
            </p:extLst>
          </p:nvPr>
        </p:nvGraphicFramePr>
        <p:xfrm>
          <a:off x="2483936" y="4162832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cxnSp>
        <p:nvCxnSpPr>
          <p:cNvPr id="215" name="Straight Arrow Connector 214"/>
          <p:cNvCxnSpPr/>
          <p:nvPr/>
        </p:nvCxnSpPr>
        <p:spPr>
          <a:xfrm flipV="1">
            <a:off x="4784365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7372993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2188418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#3: Tagged Memory Instructions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18</a:t>
            </a:fld>
            <a:endParaRPr lang="ko-KR" altLang="en-US">
              <a:uFillTx/>
            </a:endParaRPr>
          </a:p>
        </p:txBody>
      </p:sp>
      <p:graphicFrame>
        <p:nvGraphicFramePr>
          <p:cNvPr id="6" name="표 73"/>
          <p:cNvGraphicFramePr>
            <a:graphicFrameLocks noGrp="1"/>
          </p:cNvGraphicFramePr>
          <p:nvPr>
            <p:extLst/>
          </p:nvPr>
        </p:nvGraphicFramePr>
        <p:xfrm>
          <a:off x="107504" y="2564904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1" idx="6"/>
            <a:endCxn id="139" idx="1"/>
          </p:cNvCxnSpPr>
          <p:nvPr/>
        </p:nvCxnSpPr>
        <p:spPr>
          <a:xfrm>
            <a:off x="1951232" y="3436606"/>
            <a:ext cx="172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4" idx="6"/>
            <a:endCxn id="133" idx="1"/>
          </p:cNvCxnSpPr>
          <p:nvPr/>
        </p:nvCxnSpPr>
        <p:spPr>
          <a:xfrm>
            <a:off x="1799680" y="3739481"/>
            <a:ext cx="3240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9" idx="3"/>
            <a:endCxn id="44" idx="2"/>
          </p:cNvCxnSpPr>
          <p:nvPr/>
        </p:nvCxnSpPr>
        <p:spPr>
          <a:xfrm>
            <a:off x="1605037" y="3739481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8" idx="3"/>
            <a:endCxn id="192" idx="1"/>
          </p:cNvCxnSpPr>
          <p:nvPr/>
        </p:nvCxnSpPr>
        <p:spPr>
          <a:xfrm>
            <a:off x="2253109" y="5221316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8" idx="3"/>
            <a:endCxn id="31" idx="2"/>
          </p:cNvCxnSpPr>
          <p:nvPr/>
        </p:nvCxnSpPr>
        <p:spPr>
          <a:xfrm>
            <a:off x="1605037" y="3436606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1" idx="4"/>
            <a:endCxn id="185" idx="1"/>
          </p:cNvCxnSpPr>
          <p:nvPr/>
        </p:nvCxnSpPr>
        <p:spPr>
          <a:xfrm rot="16200000" flipH="1">
            <a:off x="1307198" y="4080640"/>
            <a:ext cx="1406564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5" idx="3"/>
            <a:endCxn id="191" idx="1"/>
          </p:cNvCxnSpPr>
          <p:nvPr/>
        </p:nvCxnSpPr>
        <p:spPr>
          <a:xfrm>
            <a:off x="2253109" y="4897170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843232" y="33826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39" name="Straight Arrow Connector 38"/>
          <p:cNvCxnSpPr>
            <a:stCxn id="136" idx="3"/>
            <a:endCxn id="87" idx="1"/>
          </p:cNvCxnSpPr>
          <p:nvPr/>
        </p:nvCxnSpPr>
        <p:spPr>
          <a:xfrm flipV="1">
            <a:off x="3995936" y="4783569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7" idx="3"/>
            <a:endCxn id="95" idx="1"/>
          </p:cNvCxnSpPr>
          <p:nvPr/>
        </p:nvCxnSpPr>
        <p:spPr>
          <a:xfrm flipV="1">
            <a:off x="3995936" y="5097934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8" idx="3"/>
            <a:endCxn id="101" idx="1"/>
          </p:cNvCxnSpPr>
          <p:nvPr/>
        </p:nvCxnSpPr>
        <p:spPr>
          <a:xfrm flipV="1">
            <a:off x="3995936" y="5395325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5" idx="6"/>
            <a:endCxn id="113" idx="1"/>
          </p:cNvCxnSpPr>
          <p:nvPr/>
        </p:nvCxnSpPr>
        <p:spPr>
          <a:xfrm>
            <a:off x="4283968" y="3591024"/>
            <a:ext cx="432048" cy="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91680" y="368548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5" name="Elbow Connector 44"/>
          <p:cNvCxnSpPr>
            <a:stCxn id="44" idx="4"/>
            <a:endCxn id="188" idx="1"/>
          </p:cNvCxnSpPr>
          <p:nvPr/>
        </p:nvCxnSpPr>
        <p:spPr>
          <a:xfrm rot="16200000" flipH="1">
            <a:off x="1220787" y="4318374"/>
            <a:ext cx="1427835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5" idx="3"/>
            <a:endCxn id="66" idx="2"/>
          </p:cNvCxnSpPr>
          <p:nvPr/>
        </p:nvCxnSpPr>
        <p:spPr>
          <a:xfrm>
            <a:off x="4845397" y="5097934"/>
            <a:ext cx="4934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3" idx="3"/>
            <a:endCxn id="62" idx="1"/>
          </p:cNvCxnSpPr>
          <p:nvPr/>
        </p:nvCxnSpPr>
        <p:spPr>
          <a:xfrm flipV="1">
            <a:off x="4845397" y="3589552"/>
            <a:ext cx="349546" cy="14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64"/>
          <p:cNvSpPr/>
          <p:nvPr/>
        </p:nvSpPr>
        <p:spPr>
          <a:xfrm>
            <a:off x="2483768" y="2420888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3768" y="2456920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3768" y="2744952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2" name="Straight Arrow Connector 51"/>
          <p:cNvCxnSpPr>
            <a:stCxn id="121" idx="3"/>
            <a:endCxn id="25" idx="1"/>
          </p:cNvCxnSpPr>
          <p:nvPr/>
        </p:nvCxnSpPr>
        <p:spPr>
          <a:xfrm flipV="1">
            <a:off x="2253109" y="2582282"/>
            <a:ext cx="230659" cy="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8" idx="3"/>
            <a:endCxn id="26" idx="1"/>
          </p:cNvCxnSpPr>
          <p:nvPr/>
        </p:nvCxnSpPr>
        <p:spPr>
          <a:xfrm>
            <a:off x="2253109" y="2870952"/>
            <a:ext cx="23065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0"/>
            <a:endCxn id="118" idx="1"/>
          </p:cNvCxnSpPr>
          <p:nvPr/>
        </p:nvCxnSpPr>
        <p:spPr>
          <a:xfrm rot="5400000" flipH="1" flipV="1">
            <a:off x="1754653" y="3013531"/>
            <a:ext cx="511654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121" idx="1"/>
          </p:cNvCxnSpPr>
          <p:nvPr/>
        </p:nvCxnSpPr>
        <p:spPr>
          <a:xfrm rot="5400000" flipH="1" flipV="1">
            <a:off x="1383424" y="2945177"/>
            <a:ext cx="1102561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94943" y="3268800"/>
            <a:ext cx="208802" cy="496799"/>
            <a:chOff x="5588564" y="4387429"/>
            <a:chExt cx="278204" cy="899002"/>
          </a:xfrm>
        </p:grpSpPr>
        <p:sp>
          <p:nvSpPr>
            <p:cNvPr id="61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64" name="Elbow Connector 63"/>
          <p:cNvCxnSpPr>
            <a:stCxn id="49" idx="3"/>
            <a:endCxn id="63" idx="1"/>
          </p:cNvCxnSpPr>
          <p:nvPr/>
        </p:nvCxnSpPr>
        <p:spPr>
          <a:xfrm>
            <a:off x="4860032" y="2723209"/>
            <a:ext cx="334916" cy="7174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7" idx="6"/>
            <a:endCxn id="92" idx="1"/>
          </p:cNvCxnSpPr>
          <p:nvPr/>
        </p:nvCxnSpPr>
        <p:spPr>
          <a:xfrm>
            <a:off x="5760120" y="3517200"/>
            <a:ext cx="154818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338872" y="504393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119328" y="4149080"/>
            <a:ext cx="360040" cy="454665"/>
            <a:chOff x="5640262" y="3380489"/>
            <a:chExt cx="469740" cy="449404"/>
          </a:xfrm>
        </p:grpSpPr>
        <p:sp>
          <p:nvSpPr>
            <p:cNvPr id="71" name="Delay 70"/>
            <p:cNvSpPr/>
            <p:nvPr/>
          </p:nvSpPr>
          <p:spPr>
            <a:xfrm rot="16200000">
              <a:off x="5650430" y="3370321"/>
              <a:ext cx="449403" cy="46974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07576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9694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id="84" name="Straight Arrow Connector 83"/>
          <p:cNvCxnSpPr>
            <a:stCxn id="71" idx="3"/>
            <a:endCxn id="61" idx="3"/>
          </p:cNvCxnSpPr>
          <p:nvPr/>
        </p:nvCxnSpPr>
        <p:spPr>
          <a:xfrm flipH="1" flipV="1">
            <a:off x="5299343" y="3710518"/>
            <a:ext cx="5" cy="438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716016" y="4657569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87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16016" y="497193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16016" y="526932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08303" y="52056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308303" y="49068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716016" y="346503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2" name="Straight Arrow Connector 121"/>
          <p:cNvCxnSpPr>
            <a:cxnSpLocks/>
            <a:stCxn id="66" idx="0"/>
            <a:endCxn id="76" idx="2"/>
          </p:cNvCxnSpPr>
          <p:nvPr/>
        </p:nvCxnSpPr>
        <p:spPr>
          <a:xfrm flipH="1" flipV="1">
            <a:off x="5391891" y="4603745"/>
            <a:ext cx="981" cy="4401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5162472" y="472956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127" name="Straight Arrow Connector 126"/>
          <p:cNvCxnSpPr>
            <a:stCxn id="87" idx="3"/>
            <a:endCxn id="126" idx="2"/>
          </p:cNvCxnSpPr>
          <p:nvPr/>
        </p:nvCxnSpPr>
        <p:spPr>
          <a:xfrm>
            <a:off x="4845397" y="4783569"/>
            <a:ext cx="3170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0"/>
            <a:endCxn id="77" idx="2"/>
          </p:cNvCxnSpPr>
          <p:nvPr/>
        </p:nvCxnSpPr>
        <p:spPr>
          <a:xfrm flipV="1">
            <a:off x="5216472" y="4603745"/>
            <a:ext cx="755" cy="125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직사각형 96"/>
          <p:cNvSpPr/>
          <p:nvPr/>
        </p:nvSpPr>
        <p:spPr>
          <a:xfrm>
            <a:off x="3866555" y="465757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직사각형 96"/>
          <p:cNvSpPr/>
          <p:nvPr/>
        </p:nvSpPr>
        <p:spPr>
          <a:xfrm>
            <a:off x="3866555" y="4971935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직사각형 96"/>
          <p:cNvSpPr/>
          <p:nvPr/>
        </p:nvSpPr>
        <p:spPr>
          <a:xfrm>
            <a:off x="3866555" y="5269326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308303" y="33912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7" name="Oval 96"/>
          <p:cNvSpPr/>
          <p:nvPr/>
        </p:nvSpPr>
        <p:spPr>
          <a:xfrm>
            <a:off x="5652120" y="3463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98" name="Straight Arrow Connector 97"/>
          <p:cNvCxnSpPr>
            <a:stCxn id="61" idx="0"/>
            <a:endCxn id="97" idx="2"/>
          </p:cNvCxnSpPr>
          <p:nvPr/>
        </p:nvCxnSpPr>
        <p:spPr>
          <a:xfrm>
            <a:off x="5403742" y="3517200"/>
            <a:ext cx="2483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7" idx="4"/>
            <a:endCxn id="145" idx="1"/>
          </p:cNvCxnSpPr>
          <p:nvPr/>
        </p:nvCxnSpPr>
        <p:spPr>
          <a:xfrm rot="16200000" flipH="1">
            <a:off x="5324415" y="3952905"/>
            <a:ext cx="983791" cy="2203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64"/>
          <p:cNvSpPr/>
          <p:nvPr/>
        </p:nvSpPr>
        <p:spPr>
          <a:xfrm>
            <a:off x="2483768" y="3207677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83768" y="3310607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483768" y="3613482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123728" y="274495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123728" y="245692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2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123728" y="3613481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123728" y="331060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1" name="Straight Arrow Connector 140"/>
          <p:cNvCxnSpPr>
            <a:stCxn id="139" idx="3"/>
            <a:endCxn id="107" idx="1"/>
          </p:cNvCxnSpPr>
          <p:nvPr/>
        </p:nvCxnSpPr>
        <p:spPr>
          <a:xfrm>
            <a:off x="2253109" y="3436606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3" idx="3"/>
            <a:endCxn id="111" idx="1"/>
          </p:cNvCxnSpPr>
          <p:nvPr/>
        </p:nvCxnSpPr>
        <p:spPr>
          <a:xfrm>
            <a:off x="2253109" y="3739481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직사각형 64"/>
          <p:cNvSpPr/>
          <p:nvPr/>
        </p:nvSpPr>
        <p:spPr>
          <a:xfrm>
            <a:off x="5926500" y="4312829"/>
            <a:ext cx="1525820" cy="484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Tag Extraction</a:t>
            </a:r>
            <a:endParaRPr lang="en-US" altLang="ko-K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Insertion Logic</a:t>
            </a:r>
            <a:endParaRPr lang="en-US" altLang="ko-K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8172400" y="4867200"/>
            <a:ext cx="79208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F/</a:t>
            </a:r>
            <a:r>
              <a:rPr lang="en-US" altLang="ko-KR" sz="18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Ī</a:t>
            </a:r>
            <a:endParaRPr lang="ko-KR" altLang="en-US" sz="1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8" name="Straight Arrow Connector 167"/>
          <p:cNvCxnSpPr>
            <a:stCxn id="109" idx="3"/>
            <a:endCxn id="167" idx="1"/>
          </p:cNvCxnSpPr>
          <p:nvPr/>
        </p:nvCxnSpPr>
        <p:spPr>
          <a:xfrm flipV="1">
            <a:off x="7437684" y="5031195"/>
            <a:ext cx="734716" cy="16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7812539" y="3344400"/>
            <a:ext cx="208800" cy="496799"/>
            <a:chOff x="5588563" y="4387430"/>
            <a:chExt cx="278198" cy="899002"/>
          </a:xfrm>
        </p:grpSpPr>
        <p:sp>
          <p:nvSpPr>
            <p:cNvPr id="172" name="Trapezoid 171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175" name="Straight Arrow Connector 174"/>
          <p:cNvCxnSpPr>
            <a:stCxn id="92" idx="3"/>
            <a:endCxn id="174" idx="1"/>
          </p:cNvCxnSpPr>
          <p:nvPr/>
        </p:nvCxnSpPr>
        <p:spPr>
          <a:xfrm flipV="1">
            <a:off x="7437684" y="3516274"/>
            <a:ext cx="374856" cy="9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70" idx="3"/>
            <a:endCxn id="173" idx="1"/>
          </p:cNvCxnSpPr>
          <p:nvPr/>
        </p:nvCxnSpPr>
        <p:spPr>
          <a:xfrm flipV="1">
            <a:off x="7452320" y="3665152"/>
            <a:ext cx="360220" cy="238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2123728" y="47711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123728" y="509531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1" name="직사각형 96"/>
          <p:cNvSpPr/>
          <p:nvPr/>
        </p:nvSpPr>
        <p:spPr>
          <a:xfrm>
            <a:off x="2483768" y="4771171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직사각형 96"/>
          <p:cNvSpPr/>
          <p:nvPr/>
        </p:nvSpPr>
        <p:spPr>
          <a:xfrm>
            <a:off x="2483768" y="5095317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직사각형 96"/>
          <p:cNvSpPr/>
          <p:nvPr/>
        </p:nvSpPr>
        <p:spPr>
          <a:xfrm>
            <a:off x="1475656" y="3306173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직사각형 96"/>
          <p:cNvSpPr/>
          <p:nvPr/>
        </p:nvSpPr>
        <p:spPr>
          <a:xfrm>
            <a:off x="1475656" y="3609048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392032" y="5625272"/>
            <a:ext cx="468000" cy="252000"/>
            <a:chOff x="5708114" y="4576327"/>
            <a:chExt cx="468000" cy="252000"/>
          </a:xfrm>
          <a:solidFill>
            <a:srgbClr val="8EB4E3"/>
          </a:solidFill>
        </p:grpSpPr>
        <p:sp>
          <p:nvSpPr>
            <p:cNvPr id="222" name="직사각형 96"/>
            <p:cNvSpPr/>
            <p:nvPr/>
          </p:nvSpPr>
          <p:spPr>
            <a:xfrm>
              <a:off x="5708114" y="4576327"/>
              <a:ext cx="468000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ko-KR" b="1" baseline="-25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hdl</a:t>
              </a:r>
              <a:endParaRPr lang="ko-KR" altLang="en-US" b="1" baseline="-25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이등변 삼각형 93"/>
            <p:cNvSpPr/>
            <p:nvPr/>
          </p:nvSpPr>
          <p:spPr>
            <a:xfrm rot="5400000">
              <a:off x="5699458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716016" y="593159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2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112072" y="5580000"/>
            <a:ext cx="208800" cy="496799"/>
            <a:chOff x="5588563" y="4387430"/>
            <a:chExt cx="278198" cy="899002"/>
          </a:xfrm>
        </p:grpSpPr>
        <p:sp>
          <p:nvSpPr>
            <p:cNvPr id="228" name="Trapezoid 227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237" name="Elbow Connector 236"/>
          <p:cNvCxnSpPr>
            <a:stCxn id="225" idx="3"/>
            <a:endCxn id="229" idx="1"/>
          </p:cNvCxnSpPr>
          <p:nvPr/>
        </p:nvCxnSpPr>
        <p:spPr>
          <a:xfrm flipV="1">
            <a:off x="4845397" y="5900752"/>
            <a:ext cx="266676" cy="15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22" idx="3"/>
            <a:endCxn id="230" idx="1"/>
          </p:cNvCxnSpPr>
          <p:nvPr/>
        </p:nvCxnSpPr>
        <p:spPr>
          <a:xfrm>
            <a:off x="4860032" y="5751272"/>
            <a:ext cx="252041" cy="6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26" idx="4"/>
            <a:endCxn id="228" idx="1"/>
          </p:cNvCxnSpPr>
          <p:nvPr/>
        </p:nvCxnSpPr>
        <p:spPr>
          <a:xfrm>
            <a:off x="5216472" y="4837569"/>
            <a:ext cx="1" cy="7975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75968" y="353702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57" name="Straight Arrow Connector 256"/>
          <p:cNvCxnSpPr>
            <a:stCxn id="24" idx="3"/>
            <a:endCxn id="255" idx="2"/>
          </p:cNvCxnSpPr>
          <p:nvPr/>
        </p:nvCxnSpPr>
        <p:spPr>
          <a:xfrm flipV="1">
            <a:off x="3999752" y="3591024"/>
            <a:ext cx="176216" cy="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55" idx="4"/>
            <a:endCxn id="222" idx="1"/>
          </p:cNvCxnSpPr>
          <p:nvPr/>
        </p:nvCxnSpPr>
        <p:spPr>
          <a:xfrm rot="16200000" flipH="1">
            <a:off x="3257876" y="4617116"/>
            <a:ext cx="2106248" cy="1620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8172400" y="3448800"/>
            <a:ext cx="792088" cy="2893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chemeClr val="tx1"/>
                </a:solidFill>
                <a:uFillTx/>
              </a:rPr>
              <a:t>Value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267" name="Straight Arrow Connector 266"/>
          <p:cNvCxnSpPr>
            <a:stCxn id="172" idx="0"/>
            <a:endCxn id="266" idx="1"/>
          </p:cNvCxnSpPr>
          <p:nvPr/>
        </p:nvCxnSpPr>
        <p:spPr>
          <a:xfrm>
            <a:off x="8021340" y="3592801"/>
            <a:ext cx="151060" cy="6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85" idx="3"/>
            <a:endCxn id="225" idx="1"/>
          </p:cNvCxnSpPr>
          <p:nvPr/>
        </p:nvCxnSpPr>
        <p:spPr>
          <a:xfrm flipV="1">
            <a:off x="1882126" y="6057595"/>
            <a:ext cx="28338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8172400" y="5166000"/>
            <a:ext cx="79208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rgbClr val="FF0000"/>
                </a:solidFill>
                <a:uFillTx/>
              </a:rPr>
              <a:t>Type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259632" y="5931899"/>
            <a:ext cx="622494" cy="251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PC+4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163" name="Straight Arrow Connector 162"/>
          <p:cNvCxnSpPr>
            <a:stCxn id="105" idx="3"/>
            <a:endCxn id="281" idx="1"/>
          </p:cNvCxnSpPr>
          <p:nvPr/>
        </p:nvCxnSpPr>
        <p:spPr>
          <a:xfrm flipV="1">
            <a:off x="7437684" y="5329995"/>
            <a:ext cx="734716" cy="16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69" idx="2"/>
            <a:endCxn id="193" idx="1"/>
          </p:cNvCxnSpPr>
          <p:nvPr/>
        </p:nvCxnSpPr>
        <p:spPr>
          <a:xfrm rot="16200000" flipH="1">
            <a:off x="6335882" y="4787883"/>
            <a:ext cx="187798" cy="17285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622101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6531135" y="4113047"/>
            <a:ext cx="2556" cy="18004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516210" y="4885200"/>
            <a:ext cx="115374" cy="295252"/>
            <a:chOff x="8611490" y="3435342"/>
            <a:chExt cx="208982" cy="491594"/>
          </a:xfrm>
        </p:grpSpPr>
        <p:sp>
          <p:nvSpPr>
            <p:cNvPr id="183" name="Trapezoid 182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194" name="Straight Arrow Connector 193"/>
          <p:cNvCxnSpPr>
            <a:stCxn id="66" idx="6"/>
            <a:endCxn id="190" idx="1"/>
          </p:cNvCxnSpPr>
          <p:nvPr/>
        </p:nvCxnSpPr>
        <p:spPr>
          <a:xfrm flipV="1">
            <a:off x="5446872" y="5097439"/>
            <a:ext cx="1069341" cy="4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407209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96" name="Straight Arrow Connector 195"/>
          <p:cNvCxnSpPr>
            <a:stCxn id="183" idx="0"/>
            <a:endCxn id="109" idx="1"/>
          </p:cNvCxnSpPr>
          <p:nvPr/>
        </p:nvCxnSpPr>
        <p:spPr>
          <a:xfrm flipV="1">
            <a:off x="6631582" y="5032800"/>
            <a:ext cx="676721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5911091" y="3693943"/>
            <a:ext cx="1541229" cy="420353"/>
            <a:chOff x="4802103" y="3645024"/>
            <a:chExt cx="1541229" cy="420353"/>
          </a:xfrm>
        </p:grpSpPr>
        <p:sp>
          <p:nvSpPr>
            <p:cNvPr id="70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197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404594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6976906" y="5184000"/>
            <a:ext cx="115374" cy="295252"/>
            <a:chOff x="8611490" y="3435342"/>
            <a:chExt cx="208982" cy="491594"/>
          </a:xfrm>
        </p:grpSpPr>
        <p:sp>
          <p:nvSpPr>
            <p:cNvPr id="202" name="Trapezoid 201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206" name="Straight Arrow Connector 205"/>
          <p:cNvCxnSpPr>
            <a:stCxn id="202" idx="0"/>
            <a:endCxn id="105" idx="1"/>
          </p:cNvCxnSpPr>
          <p:nvPr/>
        </p:nvCxnSpPr>
        <p:spPr>
          <a:xfrm flipV="1">
            <a:off x="7092278" y="5331600"/>
            <a:ext cx="216025" cy="2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69637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11" name="Elbow Connector 210"/>
          <p:cNvCxnSpPr>
            <a:stCxn id="210" idx="2"/>
            <a:endCxn id="205" idx="1"/>
          </p:cNvCxnSpPr>
          <p:nvPr/>
        </p:nvCxnSpPr>
        <p:spPr>
          <a:xfrm rot="16200000" flipH="1">
            <a:off x="6654510" y="4944615"/>
            <a:ext cx="486598" cy="15819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01" idx="3"/>
            <a:endCxn id="204" idx="1"/>
          </p:cNvCxnSpPr>
          <p:nvPr/>
        </p:nvCxnSpPr>
        <p:spPr>
          <a:xfrm>
            <a:off x="4845397" y="5395325"/>
            <a:ext cx="2131512" cy="9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/>
          </p:cNvCxnSpPr>
          <p:nvPr/>
        </p:nvCxnSpPr>
        <p:spPr>
          <a:xfrm>
            <a:off x="6818712" y="4113047"/>
            <a:ext cx="0" cy="1997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693508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690893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74" name="Straight Arrow Connector 273"/>
          <p:cNvCxnSpPr/>
          <p:nvPr/>
        </p:nvCxnSpPr>
        <p:spPr>
          <a:xfrm>
            <a:off x="5320873" y="5828401"/>
            <a:ext cx="403255" cy="2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5724128" y="5677200"/>
            <a:ext cx="1368000" cy="30297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chemeClr val="tx1"/>
                </a:solidFill>
                <a:uFillTx/>
              </a:rPr>
              <a:t>NextPC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  <a:uFillTx/>
              </a:rPr>
              <a:t>(PC+4)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83312" y="2094020"/>
            <a:ext cx="4493144" cy="4124973"/>
            <a:chOff x="4183312" y="2094020"/>
            <a:chExt cx="4493144" cy="4124973"/>
          </a:xfrm>
        </p:grpSpPr>
        <p:grpSp>
          <p:nvGrpSpPr>
            <p:cNvPr id="207" name="Group 206"/>
            <p:cNvGrpSpPr/>
            <p:nvPr/>
          </p:nvGrpSpPr>
          <p:grpSpPr>
            <a:xfrm>
              <a:off x="4183312" y="2094020"/>
              <a:ext cx="4493144" cy="4124973"/>
              <a:chOff x="4183312" y="2094020"/>
              <a:chExt cx="4493144" cy="4124973"/>
            </a:xfrm>
          </p:grpSpPr>
          <p:sp>
            <p:nvSpPr>
              <p:cNvPr id="212" name="Rounded Rectangle 211"/>
              <p:cNvSpPr/>
              <p:nvPr/>
            </p:nvSpPr>
            <p:spPr>
              <a:xfrm>
                <a:off x="4183312" y="2094020"/>
                <a:ext cx="4493144" cy="4124973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E0E7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uFillTx/>
                </a:endParaRPr>
              </a:p>
            </p:txBody>
          </p:sp>
          <p:grpSp>
            <p:nvGrpSpPr>
              <p:cNvPr id="217" name="Group 216"/>
              <p:cNvGrpSpPr/>
              <p:nvPr/>
            </p:nvGrpSpPr>
            <p:grpSpPr>
              <a:xfrm>
                <a:off x="4689604" y="2780928"/>
                <a:ext cx="3598164" cy="2945722"/>
                <a:chOff x="1837932" y="2924944"/>
                <a:chExt cx="3598164" cy="2945722"/>
              </a:xfrm>
            </p:grpSpPr>
            <p:sp>
              <p:nvSpPr>
                <p:cNvPr id="218" name="직사각형 127"/>
                <p:cNvSpPr/>
                <p:nvPr/>
              </p:nvSpPr>
              <p:spPr>
                <a:xfrm>
                  <a:off x="1837932" y="4471960"/>
                  <a:ext cx="2634874" cy="139870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8575" cap="rnd">
                  <a:solidFill>
                    <a:srgbClr val="FF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 altLang="ko-KR" sz="1800" b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3782148" y="3266257"/>
                  <a:ext cx="144000" cy="324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aseline="-25000">
                    <a:solidFill>
                      <a:schemeClr val="tx1"/>
                    </a:solidFill>
                    <a:uFillTx/>
                  </a:endParaRPr>
                </a:p>
              </p:txBody>
            </p:sp>
            <p:grpSp>
              <p:nvGrpSpPr>
                <p:cNvPr id="220" name="Group 219"/>
                <p:cNvGrpSpPr/>
                <p:nvPr/>
              </p:nvGrpSpPr>
              <p:grpSpPr>
                <a:xfrm>
                  <a:off x="1837932" y="2924944"/>
                  <a:ext cx="1584000" cy="947144"/>
                  <a:chOff x="5731829" y="3129928"/>
                  <a:chExt cx="1584000" cy="947144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>
                    <a:off x="5731829" y="3129928"/>
                    <a:ext cx="1584000" cy="623143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sz="2000" b="1" smtClean="0">
                        <a:solidFill>
                          <a:schemeClr val="tx1"/>
                        </a:solidFill>
                        <a:uFillTx/>
                      </a:rPr>
                      <a:t>Data $</a:t>
                    </a:r>
                  </a:p>
                </p:txBody>
              </p:sp>
              <p:sp>
                <p:nvSpPr>
                  <p:cNvPr id="270" name="Rectangle 269"/>
                  <p:cNvSpPr/>
                  <p:nvPr/>
                </p:nvSpPr>
                <p:spPr>
                  <a:xfrm>
                    <a:off x="6523741" y="3753072"/>
                    <a:ext cx="792088" cy="32400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smtClean="0">
                        <a:solidFill>
                          <a:schemeClr val="tx1"/>
                        </a:solidFill>
                      </a:rPr>
                      <a:t>64-bit</a:t>
                    </a:r>
                    <a:endParaRPr lang="en-US" sz="1800">
                      <a:solidFill>
                        <a:schemeClr val="tx1"/>
                      </a:solidFill>
                      <a:uFillTx/>
                    </a:endParaRPr>
                  </a:p>
                </p:txBody>
              </p:sp>
              <p:sp>
                <p:nvSpPr>
                  <p:cNvPr id="271" name="Rectangle 270"/>
                  <p:cNvSpPr/>
                  <p:nvPr/>
                </p:nvSpPr>
                <p:spPr>
                  <a:xfrm>
                    <a:off x="5731829" y="3753072"/>
                    <a:ext cx="792088" cy="32400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28575">
                    <a:solidFill>
                      <a:srgbClr val="FF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800" smtClean="0">
                        <a:solidFill>
                          <a:schemeClr val="tx1"/>
                        </a:solidFill>
                      </a:rPr>
                      <a:t>64-bit</a:t>
                    </a:r>
                    <a:endParaRPr lang="en-US" sz="1800">
                      <a:solidFill>
                        <a:schemeClr val="tx1"/>
                      </a:solidFill>
                      <a:uFillTx/>
                    </a:endParaRPr>
                  </a:p>
                </p:txBody>
              </p:sp>
            </p:grpSp>
            <p:sp>
              <p:nvSpPr>
                <p:cNvPr id="231" name="Rectangle 230"/>
                <p:cNvSpPr/>
                <p:nvPr/>
              </p:nvSpPr>
              <p:spPr>
                <a:xfrm>
                  <a:off x="1837932" y="3266257"/>
                  <a:ext cx="505167" cy="324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aseline="-25000">
                    <a:solidFill>
                      <a:schemeClr val="tx1"/>
                    </a:solidFill>
                    <a:uFillTx/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2918052" y="3266257"/>
                  <a:ext cx="505167" cy="324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 baseline="-25000">
                    <a:solidFill>
                      <a:schemeClr val="tx1"/>
                    </a:solidFill>
                    <a:uFillTx/>
                  </a:endParaRPr>
                </a:p>
              </p:txBody>
            </p:sp>
            <p:cxnSp>
              <p:nvCxnSpPr>
                <p:cNvPr id="233" name="Straight Arrow Connector 232"/>
                <p:cNvCxnSpPr/>
                <p:nvPr/>
              </p:nvCxnSpPr>
              <p:spPr>
                <a:xfrm>
                  <a:off x="3421932" y="3710088"/>
                  <a:ext cx="1279560" cy="15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Rectangle 233"/>
                <p:cNvSpPr/>
                <p:nvPr/>
              </p:nvSpPr>
              <p:spPr>
                <a:xfrm>
                  <a:off x="2397571" y="4906784"/>
                  <a:ext cx="614558" cy="324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smtClean="0">
                      <a:solidFill>
                        <a:schemeClr val="tx1"/>
                      </a:solidFill>
                    </a:rPr>
                    <a:t>&gt;&gt;</a:t>
                  </a:r>
                  <a:endParaRPr lang="en-US" sz="1800" baseline="-25000">
                    <a:solidFill>
                      <a:schemeClr val="tx1"/>
                    </a:solidFill>
                    <a:uFillTx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3209522" y="4906784"/>
                  <a:ext cx="645286" cy="324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smtClean="0">
                      <a:solidFill>
                        <a:schemeClr val="tx1"/>
                      </a:solidFill>
                    </a:rPr>
                    <a:t>&amp;</a:t>
                  </a:r>
                  <a:endParaRPr lang="en-US" sz="1800" baseline="-25000">
                    <a:solidFill>
                      <a:schemeClr val="tx1"/>
                    </a:solidFill>
                    <a:uFillTx/>
                  </a:endParaRPr>
                </a:p>
              </p:txBody>
            </p:sp>
            <p:grpSp>
              <p:nvGrpSpPr>
                <p:cNvPr id="236" name="Group 235"/>
                <p:cNvGrpSpPr/>
                <p:nvPr/>
              </p:nvGrpSpPr>
              <p:grpSpPr>
                <a:xfrm>
                  <a:off x="2325571" y="5409256"/>
                  <a:ext cx="677667" cy="324000"/>
                  <a:chOff x="1929561" y="5021985"/>
                  <a:chExt cx="677667" cy="378664"/>
                </a:xfrm>
                <a:solidFill>
                  <a:srgbClr val="8EB4E3"/>
                </a:solidFill>
              </p:grpSpPr>
              <p:sp>
                <p:nvSpPr>
                  <p:cNvPr id="264" name="Rectangle 263"/>
                  <p:cNvSpPr/>
                  <p:nvPr/>
                </p:nvSpPr>
                <p:spPr>
                  <a:xfrm>
                    <a:off x="2001561" y="5021985"/>
                    <a:ext cx="605667" cy="378664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0" rIns="0" bIns="0" rtlCol="0" anchor="ctr"/>
                  <a:lstStyle/>
                  <a:p>
                    <a:pPr algn="ctr"/>
                    <a:r>
                      <a:rPr lang="en-US" sz="1800" err="1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en-US" sz="1800" baseline="-25000" err="1">
                        <a:solidFill>
                          <a:schemeClr val="tx1"/>
                        </a:solidFill>
                      </a:rPr>
                      <a:t>shift</a:t>
                    </a:r>
                    <a:endParaRPr lang="en-US" sz="1800" baseline="-25000">
                      <a:solidFill>
                        <a:schemeClr val="tx1"/>
                      </a:solidFill>
                      <a:uFillTx/>
                    </a:endParaRPr>
                  </a:p>
                </p:txBody>
              </p:sp>
              <p:sp>
                <p:nvSpPr>
                  <p:cNvPr id="268" name="Right Triangle 267"/>
                  <p:cNvSpPr/>
                  <p:nvPr/>
                </p:nvSpPr>
                <p:spPr>
                  <a:xfrm rot="13531328">
                    <a:off x="1917413" y="5170741"/>
                    <a:ext cx="168295" cy="144000"/>
                  </a:xfrm>
                  <a:prstGeom prst="rtTriangl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uFillTx/>
                    </a:endParaRPr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>
                  <a:off x="3138455" y="5409256"/>
                  <a:ext cx="716353" cy="324000"/>
                  <a:chOff x="2883600" y="5029312"/>
                  <a:chExt cx="716353" cy="378664"/>
                </a:xfrm>
                <a:solidFill>
                  <a:srgbClr val="8EB4E3"/>
                </a:solidFill>
              </p:grpSpPr>
              <p:sp>
                <p:nvSpPr>
                  <p:cNvPr id="262" name="Rectangle 261"/>
                  <p:cNvSpPr/>
                  <p:nvPr/>
                </p:nvSpPr>
                <p:spPr>
                  <a:xfrm>
                    <a:off x="2954667" y="5029312"/>
                    <a:ext cx="645286" cy="378664"/>
                  </a:xfrm>
                  <a:prstGeom prst="rect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0" rIns="0" bIns="0" rtlCol="0" anchor="ctr"/>
                  <a:lstStyle/>
                  <a:p>
                    <a:pPr algn="ctr"/>
                    <a:r>
                      <a:rPr lang="en-US" sz="1800" dirty="0" err="1">
                        <a:solidFill>
                          <a:schemeClr val="tx1"/>
                        </a:solidFill>
                      </a:rPr>
                      <a:t>R</a:t>
                    </a:r>
                    <a:r>
                      <a:rPr lang="en-US" sz="1800" baseline="-25000" dirty="0" err="1">
                        <a:solidFill>
                          <a:schemeClr val="tx1"/>
                        </a:solidFill>
                      </a:rPr>
                      <a:t>mask</a:t>
                    </a:r>
                    <a:endParaRPr lang="en-US" sz="1800" baseline="-25000" dirty="0">
                      <a:solidFill>
                        <a:schemeClr val="tx1"/>
                      </a:solidFill>
                      <a:uFillTx/>
                    </a:endParaRPr>
                  </a:p>
                </p:txBody>
              </p:sp>
              <p:sp>
                <p:nvSpPr>
                  <p:cNvPr id="263" name="Right Triangle 262"/>
                  <p:cNvSpPr/>
                  <p:nvPr/>
                </p:nvSpPr>
                <p:spPr>
                  <a:xfrm rot="13531328">
                    <a:off x="2871452" y="5176392"/>
                    <a:ext cx="168295" cy="144000"/>
                  </a:xfrm>
                  <a:prstGeom prst="rtTriangle">
                    <a:avLst/>
                  </a:prstGeom>
                  <a:grpFill/>
                  <a:ln w="2857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uFillTx/>
                    </a:endParaRPr>
                  </a:p>
                </p:txBody>
              </p:sp>
            </p:grpSp>
            <p:cxnSp>
              <p:nvCxnSpPr>
                <p:cNvPr id="239" name="Straight Arrow Connector 238"/>
                <p:cNvCxnSpPr/>
                <p:nvPr/>
              </p:nvCxnSpPr>
              <p:spPr>
                <a:xfrm>
                  <a:off x="3012129" y="5068784"/>
                  <a:ext cx="197393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Arrow Connector 240"/>
                <p:cNvCxnSpPr/>
                <p:nvPr/>
              </p:nvCxnSpPr>
              <p:spPr>
                <a:xfrm flipV="1">
                  <a:off x="2700405" y="5230784"/>
                  <a:ext cx="4445" cy="17847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/>
                <p:cNvCxnSpPr/>
                <p:nvPr/>
              </p:nvCxnSpPr>
              <p:spPr>
                <a:xfrm flipV="1">
                  <a:off x="3532165" y="5230784"/>
                  <a:ext cx="0" cy="178472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Rectangle 244"/>
                <p:cNvSpPr/>
                <p:nvPr/>
              </p:nvSpPr>
              <p:spPr>
                <a:xfrm>
                  <a:off x="2227737" y="4530606"/>
                  <a:ext cx="1754019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600" b="1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Tag extraction</a:t>
                  </a:r>
                  <a:endParaRPr lang="en-US" altLang="ko-KR" sz="16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46" name="Straight Arrow Connector 245"/>
                <p:cNvCxnSpPr/>
                <p:nvPr/>
              </p:nvCxnSpPr>
              <p:spPr>
                <a:xfrm flipV="1">
                  <a:off x="3854808" y="5067200"/>
                  <a:ext cx="847028" cy="158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Elbow Connector 250"/>
                <p:cNvCxnSpPr/>
                <p:nvPr/>
              </p:nvCxnSpPr>
              <p:spPr>
                <a:xfrm>
                  <a:off x="3854808" y="5068784"/>
                  <a:ext cx="846684" cy="394424"/>
                </a:xfrm>
                <a:prstGeom prst="bentConnector3">
                  <a:avLst>
                    <a:gd name="adj1" fmla="val 23629"/>
                  </a:avLst>
                </a:prstGeom>
                <a:ln w="28575">
                  <a:solidFill>
                    <a:srgbClr val="FF0000"/>
                  </a:solidFill>
                  <a:tailEnd type="triangle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2" name="Rectangle 251"/>
                <p:cNvSpPr/>
                <p:nvPr/>
              </p:nvSpPr>
              <p:spPr>
                <a:xfrm>
                  <a:off x="4023054" y="5499248"/>
                  <a:ext cx="401645" cy="162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FF0000"/>
                      </a:solidFill>
                    </a:rPr>
                    <a:t>8</a:t>
                  </a:r>
                  <a:endParaRPr lang="en-US" sz="1200" dirty="0">
                    <a:solidFill>
                      <a:srgbClr val="FF0000"/>
                    </a:solidFill>
                    <a:uFillTx/>
                  </a:endParaRPr>
                </a:p>
              </p:txBody>
            </p:sp>
            <p:cxnSp>
              <p:nvCxnSpPr>
                <p:cNvPr id="254" name="Elbow Connector 253"/>
                <p:cNvCxnSpPr/>
                <p:nvPr/>
              </p:nvCxnSpPr>
              <p:spPr>
                <a:xfrm rot="16200000" flipH="1">
                  <a:off x="1717425" y="4388638"/>
                  <a:ext cx="1196696" cy="163595"/>
                </a:xfrm>
                <a:prstGeom prst="bentConnector2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6" name="Rectangle 255"/>
                <p:cNvSpPr/>
                <p:nvPr/>
              </p:nvSpPr>
              <p:spPr>
                <a:xfrm>
                  <a:off x="4701836" y="4905200"/>
                  <a:ext cx="73413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/>
                <a:lstStyle/>
                <a:p>
                  <a:pPr latinLnBrk="1"/>
                  <a:r>
                    <a:rPr lang="en-US" altLang="ko-KR" sz="1800" dirty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F/</a:t>
                  </a:r>
                  <a:r>
                    <a:rPr lang="en-US" altLang="ko-KR" sz="1800" dirty="0" err="1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Ī</a:t>
                  </a:r>
                  <a:endParaRPr lang="ko-KR" altLang="en-US" sz="18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4701492" y="3549600"/>
                  <a:ext cx="73413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/>
                <a:lstStyle/>
                <a:p>
                  <a:pPr latinLnBrk="1"/>
                  <a:r>
                    <a:rPr lang="en-US" altLang="ko-KR" sz="180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ko-KR" altLang="en-US"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4701964" y="3549600"/>
                  <a:ext cx="73413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/>
                <a:lstStyle/>
                <a:p>
                  <a:pPr latinLnBrk="1"/>
                  <a:r>
                    <a:rPr lang="en-US" altLang="ko-KR" sz="1800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Value</a:t>
                  </a:r>
                  <a:endParaRPr lang="ko-KR" altLang="en-US" sz="18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4701492" y="5301208"/>
                  <a:ext cx="73413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/>
                <a:lstStyle/>
                <a:p>
                  <a:pPr latinLnBrk="1"/>
                  <a:r>
                    <a:rPr lang="en-US" altLang="ko-KR" sz="1800" dirty="0" smtClean="0">
                      <a:solidFill>
                        <a:srgbClr val="FF0000"/>
                      </a:solidFill>
                      <a:latin typeface="Arial" pitchFamily="34" charset="0"/>
                      <a:cs typeface="Arial" pitchFamily="34" charset="0"/>
                    </a:rPr>
                    <a:t>Type</a:t>
                  </a:r>
                  <a:endParaRPr lang="ko-KR" altLang="en-US" sz="18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273" name="Straight Connector 272"/>
            <p:cNvCxnSpPr/>
            <p:nvPr/>
          </p:nvCxnSpPr>
          <p:spPr>
            <a:xfrm flipH="1">
              <a:off x="7003548" y="5247192"/>
              <a:ext cx="144000" cy="144000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4306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</a:t>
            </a:r>
            <a:r>
              <a:rPr lang="en-US" smtClean="0"/>
              <a:t>Access (1)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36912"/>
            <a:ext cx="8229600" cy="2985195"/>
          </a:xfrm>
        </p:spPr>
        <p:txBody>
          <a:bodyPr/>
          <a:lstStyle/>
          <a:p>
            <a:r>
              <a:rPr lang="en-US" dirty="0" smtClean="0"/>
              <a:t>Table access bytecodes</a:t>
            </a:r>
          </a:p>
          <a:p>
            <a:pPr lvl="1"/>
            <a:r>
              <a:rPr lang="en-US" dirty="0"/>
              <a:t>Lua: GETTABLE/SETTABLE</a:t>
            </a:r>
          </a:p>
          <a:p>
            <a:pPr lvl="1"/>
            <a:r>
              <a:rPr lang="en-US" dirty="0"/>
              <a:t>JavaScript (</a:t>
            </a:r>
            <a:r>
              <a:rPr lang="en-US" dirty="0" err="1"/>
              <a:t>SpiderMonkey</a:t>
            </a:r>
            <a:r>
              <a:rPr lang="en-US" dirty="0"/>
              <a:t>): GETELEM/SETELEM</a:t>
            </a:r>
          </a:p>
          <a:p>
            <a:endParaRPr lang="en-US" dirty="0" smtClean="0"/>
          </a:p>
          <a:p>
            <a:r>
              <a:rPr lang="en-US" dirty="0" smtClean="0"/>
              <a:t>Each bytecode consists of two parts:</a:t>
            </a:r>
          </a:p>
          <a:p>
            <a:pPr lvl="1"/>
            <a:r>
              <a:rPr lang="en-US" dirty="0" smtClean="0"/>
              <a:t>Address calculation for the requested element</a:t>
            </a:r>
          </a:p>
          <a:p>
            <a:pPr lvl="1"/>
            <a:r>
              <a:rPr lang="en-US" dirty="0" smtClean="0"/>
              <a:t>Element access/update with boundary checking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19</a:t>
            </a:fld>
            <a:endParaRPr lang="ko-KR" altLang="en-US">
              <a:uFillTx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851228"/>
            <a:ext cx="52565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PT Mono" charset="0"/>
                <a:ea typeface="PT Mono" charset="0"/>
                <a:cs typeface="PT Mono" charset="0"/>
              </a:rPr>
              <a:t>// Table access example in JavaScript</a:t>
            </a:r>
          </a:p>
          <a:p>
            <a:r>
              <a:rPr lang="en-US" altLang="ko-KR" sz="1600" dirty="0" err="1" smtClean="0">
                <a:latin typeface="PT Mono" charset="0"/>
                <a:ea typeface="PT Mono" charset="0"/>
                <a:cs typeface="PT Mono" charset="0"/>
              </a:rPr>
              <a:t>arr</a:t>
            </a:r>
            <a:r>
              <a:rPr lang="en-US" altLang="ko-KR" sz="1600" dirty="0" smtClean="0">
                <a:latin typeface="PT Mono" charset="0"/>
                <a:ea typeface="PT Mono" charset="0"/>
                <a:cs typeface="PT Mono" charset="0"/>
              </a:rPr>
              <a:t> = [1, 2, 3];</a:t>
            </a:r>
          </a:p>
          <a:p>
            <a:endParaRPr lang="en-US" altLang="ko-KR" sz="1600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en-US" altLang="ko-KR" sz="1600" dirty="0" err="1" smtClean="0">
                <a:latin typeface="PT Mono" charset="0"/>
                <a:ea typeface="PT Mono" charset="0"/>
                <a:cs typeface="PT Mono" charset="0"/>
              </a:rPr>
              <a:t>arr</a:t>
            </a:r>
            <a:r>
              <a:rPr lang="en-US" altLang="ko-KR" sz="1600" dirty="0" smtClean="0">
                <a:latin typeface="PT Mono" charset="0"/>
                <a:ea typeface="PT Mono" charset="0"/>
                <a:cs typeface="PT Mono" charset="0"/>
              </a:rPr>
              <a:t>[0] = 0;  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PT Mono" charset="0"/>
                <a:ea typeface="PT Mono" charset="0"/>
                <a:cs typeface="PT Mono" charset="0"/>
              </a:rPr>
              <a:t>// 0 (table update)</a:t>
            </a:r>
          </a:p>
          <a:p>
            <a:r>
              <a:rPr lang="en-US" altLang="ko-KR" sz="1600" dirty="0">
                <a:latin typeface="PT Mono" charset="0"/>
                <a:ea typeface="PT Mono" charset="0"/>
                <a:cs typeface="PT Mono" charset="0"/>
              </a:rPr>
              <a:t>print(</a:t>
            </a:r>
            <a:r>
              <a:rPr lang="en-US" altLang="ko-KR" sz="1600" dirty="0" err="1">
                <a:latin typeface="PT Mono" charset="0"/>
                <a:ea typeface="PT Mono" charset="0"/>
                <a:cs typeface="PT Mono" charset="0"/>
              </a:rPr>
              <a:t>arr</a:t>
            </a:r>
            <a:r>
              <a:rPr lang="en-US" altLang="ko-KR" sz="1600" dirty="0">
                <a:latin typeface="PT Mono" charset="0"/>
                <a:ea typeface="PT Mono" charset="0"/>
                <a:cs typeface="PT Mono" charset="0"/>
              </a:rPr>
              <a:t>[0]);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PT Mono" charset="0"/>
                <a:ea typeface="PT Mono" charset="0"/>
                <a:cs typeface="PT Mono" charset="0"/>
              </a:rPr>
              <a:t>//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PT Mono" charset="0"/>
                <a:ea typeface="PT Mono" charset="0"/>
                <a:cs typeface="PT Mono" charset="0"/>
              </a:rPr>
              <a:t>0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PT Mono" charset="0"/>
                <a:ea typeface="PT Mono" charset="0"/>
                <a:cs typeface="PT Mono" charset="0"/>
              </a:rPr>
              <a:t>(table access)</a:t>
            </a:r>
          </a:p>
        </p:txBody>
      </p:sp>
    </p:spTree>
    <p:extLst>
      <p:ext uri="{BB962C8B-B14F-4D97-AF65-F5344CB8AC3E}">
        <p14:creationId xmlns:p14="http://schemas.microsoft.com/office/powerpoint/2010/main" val="1746156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(1): Today’s Scripting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Already widely</a:t>
            </a:r>
            <a:r>
              <a:rPr lang="en-US" sz="1800" dirty="0" smtClean="0"/>
              <a:t> used in various application domains</a:t>
            </a:r>
          </a:p>
          <a:p>
            <a:pPr lvl="1"/>
            <a:r>
              <a:rPr lang="en-US" sz="1600" dirty="0" smtClean="0"/>
              <a:t>JavaScript: Web clients and servers</a:t>
            </a:r>
          </a:p>
          <a:p>
            <a:pPr lvl="1"/>
            <a:r>
              <a:rPr lang="en-US" dirty="0"/>
              <a:t>Lua: Game </a:t>
            </a:r>
            <a:r>
              <a:rPr lang="en-US" dirty="0" smtClean="0"/>
              <a:t>programming</a:t>
            </a:r>
            <a:endParaRPr lang="en-US" sz="1600" dirty="0" smtClean="0"/>
          </a:p>
          <a:p>
            <a:pPr lvl="1"/>
            <a:r>
              <a:rPr lang="en-US" dirty="0"/>
              <a:t>R: Statistical </a:t>
            </a:r>
            <a:r>
              <a:rPr lang="en-US" dirty="0" smtClean="0"/>
              <a:t>computing, data analytics</a:t>
            </a:r>
            <a:endParaRPr lang="en-US" dirty="0"/>
          </a:p>
          <a:p>
            <a:pPr lvl="1"/>
            <a:r>
              <a:rPr lang="en-US" sz="1600" dirty="0" smtClean="0"/>
              <a:t>Python, PHP, Perl, Ruby, etc.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dirty="0" smtClean="0"/>
              <a:t>Becoming general-purpose programming platforms</a:t>
            </a:r>
            <a:endParaRPr lang="en-US" sz="1800" dirty="0" smtClean="0"/>
          </a:p>
          <a:p>
            <a:pPr lvl="1"/>
            <a:r>
              <a:rPr lang="en-US" dirty="0" smtClean="0"/>
              <a:t>Example: HTML5/JavaScript-based apps</a:t>
            </a:r>
            <a:endParaRPr lang="en-US" sz="1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28189" y="4411646"/>
            <a:ext cx="6887623" cy="1739569"/>
            <a:chOff x="852729" y="4411646"/>
            <a:chExt cx="6887623" cy="173956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43808" y="4411646"/>
              <a:ext cx="1440000" cy="1440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2000" y="4411646"/>
              <a:ext cx="1440000" cy="14400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352" y="4545248"/>
              <a:ext cx="1440000" cy="1116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729" y="4411646"/>
              <a:ext cx="1739569" cy="1739569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154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Access (2)</a:t>
            </a:r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5100634" y="4077160"/>
            <a:ext cx="2772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marL="11113" algn="ctr"/>
            <a:r>
              <a:rPr lang="en-US" sz="1800" b="1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tchk</a:t>
            </a:r>
            <a:r>
              <a:rPr lang="en-US" sz="18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/>
              </a:rPr>
              <a:t>  a2, a4</a:t>
            </a:r>
            <a:endParaRPr lang="en-US" sz="1800">
              <a:solidFill>
                <a:srgbClr val="FF0000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cxnSp>
        <p:nvCxnSpPr>
          <p:cNvPr id="31" name="Straight Arrow Connector 30"/>
          <p:cNvCxnSpPr>
            <a:stCxn id="23" idx="2"/>
            <a:endCxn id="49" idx="0"/>
          </p:cNvCxnSpPr>
          <p:nvPr/>
        </p:nvCxnSpPr>
        <p:spPr>
          <a:xfrm>
            <a:off x="6486634" y="4869160"/>
            <a:ext cx="0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70" idx="2"/>
            <a:endCxn id="23" idx="0"/>
          </p:cNvCxnSpPr>
          <p:nvPr/>
        </p:nvCxnSpPr>
        <p:spPr>
          <a:xfrm>
            <a:off x="6486634" y="3969016"/>
            <a:ext cx="0" cy="108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87742" y="4765636"/>
            <a:ext cx="4940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100633" y="752792"/>
            <a:ext cx="299975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b="1" smtClean="0"/>
              <a:t>Transformed GETTABLE</a:t>
            </a:r>
            <a:endParaRPr lang="en-US" sz="1800" b="1" baseline="-25000"/>
          </a:p>
        </p:txBody>
      </p:sp>
      <p:sp>
        <p:nvSpPr>
          <p:cNvPr id="51" name="Striped Right Arrow 50"/>
          <p:cNvSpPr/>
          <p:nvPr/>
        </p:nvSpPr>
        <p:spPr>
          <a:xfrm>
            <a:off x="4237647" y="2689175"/>
            <a:ext cx="576064" cy="834886"/>
          </a:xfrm>
          <a:prstGeom prst="stripedRightArrow">
            <a:avLst/>
          </a:prstGeom>
          <a:solidFill>
            <a:srgbClr val="0E0E7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44057" y="1124744"/>
            <a:ext cx="2772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en-US" sz="1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lw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a2 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 8(s10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)</a:t>
            </a:r>
          </a:p>
          <a:p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li   a4  TABLE</a:t>
            </a:r>
            <a:endParaRPr lang="en-US" sz="180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44057" y="2829808"/>
            <a:ext cx="2772000" cy="599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en-US" sz="180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lw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a4 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 8(s10)</a:t>
            </a:r>
          </a:p>
          <a:p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li   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a5 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 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INTEGER</a:t>
            </a:r>
            <a:endParaRPr lang="en-US" sz="180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48" name="Diamond 47"/>
          <p:cNvSpPr/>
          <p:nvPr/>
        </p:nvSpPr>
        <p:spPr>
          <a:xfrm>
            <a:off x="1044057" y="1844824"/>
            <a:ext cx="2772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bne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a2,a3,slow1</a:t>
            </a:r>
            <a:endParaRPr lang="en-US" sz="1800" baseline="-2500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1044057" y="3691622"/>
            <a:ext cx="2772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bne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a4,a5,slow2</a:t>
            </a:r>
            <a:endParaRPr lang="en-US" sz="1800" baseline="-2500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44057" y="4725280"/>
            <a:ext cx="2772000" cy="12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/* get the address </a:t>
            </a:r>
          </a:p>
          <a:p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* of pointer</a:t>
            </a:r>
          </a:p>
          <a:p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*/</a:t>
            </a:r>
            <a:endParaRPr lang="en-US" sz="180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cxnSp>
        <p:nvCxnSpPr>
          <p:cNvPr id="57" name="Straight Arrow Connector 56"/>
          <p:cNvCxnSpPr>
            <a:stCxn id="42" idx="2"/>
            <a:endCxn id="52" idx="0"/>
          </p:cNvCxnSpPr>
          <p:nvPr/>
        </p:nvCxnSpPr>
        <p:spPr>
          <a:xfrm>
            <a:off x="2430057" y="3429000"/>
            <a:ext cx="0" cy="26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430057" y="4483622"/>
            <a:ext cx="0" cy="241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3816057" y="2248046"/>
            <a:ext cx="41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816057" y="4073184"/>
            <a:ext cx="41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438849" y="4411702"/>
            <a:ext cx="41389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816057" y="3779845"/>
            <a:ext cx="4940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792975" y="1950564"/>
            <a:ext cx="4940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430057" y="2564904"/>
            <a:ext cx="41389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044057" y="744963"/>
            <a:ext cx="274891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b="1" smtClean="0"/>
              <a:t>GETTABLE</a:t>
            </a:r>
            <a:endParaRPr lang="en-US" sz="1800" b="1" baseline="-25000"/>
          </a:p>
        </p:txBody>
      </p:sp>
      <p:sp>
        <p:nvSpPr>
          <p:cNvPr id="67" name="Rectangle 66"/>
          <p:cNvSpPr/>
          <p:nvPr/>
        </p:nvSpPr>
        <p:spPr>
          <a:xfrm>
            <a:off x="5100634" y="1124744"/>
            <a:ext cx="2772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en-US" sz="1800" b="1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tld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a2  0(s10)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00634" y="2829808"/>
            <a:ext cx="2772000" cy="39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en-US" sz="1800" b="1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tld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a4 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 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0(s9)</a:t>
            </a:r>
            <a:endParaRPr lang="en-US" sz="180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cxnSp>
        <p:nvCxnSpPr>
          <p:cNvPr id="69" name="Straight Arrow Connector 68"/>
          <p:cNvCxnSpPr>
            <a:stCxn id="67" idx="2"/>
            <a:endCxn id="68" idx="0"/>
          </p:cNvCxnSpPr>
          <p:nvPr/>
        </p:nvCxnSpPr>
        <p:spPr>
          <a:xfrm>
            <a:off x="6486634" y="1520744"/>
            <a:ext cx="0" cy="1309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5100634" y="3573016"/>
            <a:ext cx="2772000" cy="396000"/>
          </a:xfrm>
          <a:prstGeom prst="rect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en-US" sz="1800" b="1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thdl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slowpath</a:t>
            </a:r>
            <a:endParaRPr lang="en-US" sz="1800" baseline="-2500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cxnSp>
        <p:nvCxnSpPr>
          <p:cNvPr id="71" name="Straight Arrow Connector 70"/>
          <p:cNvCxnSpPr>
            <a:stCxn id="68" idx="2"/>
            <a:endCxn id="70" idx="0"/>
          </p:cNvCxnSpPr>
          <p:nvPr/>
        </p:nvCxnSpPr>
        <p:spPr>
          <a:xfrm>
            <a:off x="6486634" y="3225808"/>
            <a:ext cx="0" cy="347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1" idx="2"/>
            <a:endCxn id="48" idx="0"/>
          </p:cNvCxnSpPr>
          <p:nvPr/>
        </p:nvCxnSpPr>
        <p:spPr>
          <a:xfrm>
            <a:off x="2430057" y="1772744"/>
            <a:ext cx="0" cy="72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8" idx="2"/>
            <a:endCxn id="42" idx="0"/>
          </p:cNvCxnSpPr>
          <p:nvPr/>
        </p:nvCxnSpPr>
        <p:spPr>
          <a:xfrm>
            <a:off x="2430057" y="2636824"/>
            <a:ext cx="0" cy="192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00634" y="5013176"/>
            <a:ext cx="2772000" cy="12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/* get the address </a:t>
            </a:r>
          </a:p>
          <a:p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</a:t>
            </a:r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* of pointer</a:t>
            </a:r>
          </a:p>
          <a:p>
            <a:r>
              <a:rPr lang="en-US" sz="18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*/</a:t>
            </a:r>
            <a:endParaRPr lang="en-US" sz="180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20</a:t>
            </a:fld>
            <a:endParaRPr lang="ko-KR" altLang="en-US">
              <a:uFillTx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822370" y="4442419"/>
            <a:ext cx="41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22370" y="4149080"/>
            <a:ext cx="41389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 Placeholder 2"/>
          <p:cNvSpPr txBox="1">
            <a:spLocks/>
          </p:cNvSpPr>
          <p:nvPr/>
        </p:nvSpPr>
        <p:spPr>
          <a:xfrm>
            <a:off x="461864" y="764704"/>
            <a:ext cx="8224936" cy="54726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1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42950" marR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ucida Grande"/>
              <a:buChar char="−"/>
              <a:defRPr sz="16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146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9718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290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886200" marR="0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 baseline="0">
                <a:solidFill>
                  <a:schemeClr val="dk1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96863" indent="-285750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Tag check instruction</a:t>
            </a:r>
          </a:p>
          <a:p>
            <a:pPr marL="696913" lvl="1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Example: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tchk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a2, </a:t>
            </a:r>
            <a:r>
              <a:rPr lang="en-US" dirty="0" smtClean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a4</a:t>
            </a:r>
            <a:endParaRPr lang="en-US" dirty="0" smtClean="0">
              <a:solidFill>
                <a:schemeClr val="tx1"/>
              </a:solidFill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696913" lvl="1"/>
            <a:r>
              <a:rPr lang="en-US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Wingdings"/>
              </a:rPr>
              <a:t>Checks only type tags of two operands</a:t>
            </a:r>
            <a:endParaRPr lang="en-US" baseline="-25000" dirty="0" smtClean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  <a:sym typeface="Wingdings"/>
            </a:endParaRPr>
          </a:p>
        </p:txBody>
      </p:sp>
      <p:graphicFrame>
        <p:nvGraphicFramePr>
          <p:cNvPr id="199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7438"/>
              </p:ext>
            </p:extLst>
          </p:nvPr>
        </p:nvGraphicFramePr>
        <p:xfrm>
          <a:off x="2483936" y="4162832"/>
          <a:ext cx="1512000" cy="157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/>
                <a:gridCol w="360000"/>
                <a:gridCol w="360000"/>
                <a:gridCol w="360000"/>
                <a:gridCol w="216000"/>
              </a:tblGrid>
              <a:tr h="274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op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spc="-150" dirty="0" smtClean="0">
                          <a:solidFill>
                            <a:srgbClr val="FF0000"/>
                          </a:solidFill>
                        </a:rPr>
                        <a:t>TAB</a:t>
                      </a:r>
                      <a:endParaRPr lang="ko-KR" altLang="en-US" sz="1400" b="1" spc="-15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INT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pc="-150" dirty="0" smtClean="0">
                          <a:solidFill>
                            <a:srgbClr val="FF0000"/>
                          </a:solidFill>
                        </a:rPr>
                        <a:t>TAB</a:t>
                      </a:r>
                      <a:endParaRPr lang="en-US" sz="1400" b="1" spc="-15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24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TRT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FLT</a:t>
                      </a:r>
                      <a:endParaRPr lang="ko-KR" alt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FLT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</a:tr>
            </a:tbl>
          </a:graphicData>
        </a:graphic>
      </p:graphicFrame>
      <p:cxnSp>
        <p:nvCxnSpPr>
          <p:cNvPr id="215" name="Straight Arrow Connector 214"/>
          <p:cNvCxnSpPr/>
          <p:nvPr/>
        </p:nvCxnSpPr>
        <p:spPr>
          <a:xfrm flipV="1">
            <a:off x="4784365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7372993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2188418" y="2204864"/>
            <a:ext cx="0" cy="41038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Access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21</a:t>
            </a:fld>
            <a:endParaRPr lang="ko-KR" altLang="en-US">
              <a:uFillTx/>
            </a:endParaRPr>
          </a:p>
        </p:txBody>
      </p:sp>
      <p:graphicFrame>
        <p:nvGraphicFramePr>
          <p:cNvPr id="6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19684"/>
              </p:ext>
            </p:extLst>
          </p:nvPr>
        </p:nvGraphicFramePr>
        <p:xfrm>
          <a:off x="107504" y="2564904"/>
          <a:ext cx="1499576" cy="185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32"/>
                <a:gridCol w="256944"/>
                <a:gridCol w="432000"/>
                <a:gridCol w="468000"/>
              </a:tblGrid>
              <a:tr h="274424">
                <a:tc>
                  <a:txBody>
                    <a:bodyPr/>
                    <a:lstStyle/>
                    <a:p>
                      <a:pPr algn="l" latinLnBrk="1"/>
                      <a:endParaRPr lang="ko-KR" altLang="en-US" sz="18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F/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Ī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Type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Value</a:t>
                      </a:r>
                      <a:endParaRPr lang="ko-KR" altLang="en-US" sz="14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Register File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pc="-150" dirty="0" smtClean="0">
                          <a:solidFill>
                            <a:srgbClr val="FF0000"/>
                          </a:solidFill>
                        </a:rPr>
                        <a:t>TAB</a:t>
                      </a:r>
                      <a:endParaRPr lang="en-US" sz="1800" b="1" spc="-15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pc="-150" dirty="0" err="1" smtClean="0">
                          <a:solidFill>
                            <a:srgbClr val="FF0000"/>
                          </a:solidFill>
                        </a:rPr>
                        <a:t>addr</a:t>
                      </a:r>
                      <a:endParaRPr lang="en-US" sz="1800" b="1" spc="-15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R31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spc="-150" dirty="0" smtClean="0">
                          <a:solidFill>
                            <a:srgbClr val="FF0000"/>
                          </a:solidFill>
                        </a:rPr>
                        <a:t>STR</a:t>
                      </a:r>
                      <a:endParaRPr lang="en-US" sz="1800" b="1" spc="-15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”a”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>
            <a:stCxn id="31" idx="6"/>
            <a:endCxn id="139" idx="1"/>
          </p:cNvCxnSpPr>
          <p:nvPr/>
        </p:nvCxnSpPr>
        <p:spPr>
          <a:xfrm>
            <a:off x="1951232" y="3436606"/>
            <a:ext cx="172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4" idx="6"/>
            <a:endCxn id="133" idx="1"/>
          </p:cNvCxnSpPr>
          <p:nvPr/>
        </p:nvCxnSpPr>
        <p:spPr>
          <a:xfrm>
            <a:off x="1799680" y="3739481"/>
            <a:ext cx="3240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9" idx="3"/>
            <a:endCxn id="44" idx="2"/>
          </p:cNvCxnSpPr>
          <p:nvPr/>
        </p:nvCxnSpPr>
        <p:spPr>
          <a:xfrm>
            <a:off x="1605037" y="3739481"/>
            <a:ext cx="8664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8" idx="3"/>
            <a:endCxn id="192" idx="1"/>
          </p:cNvCxnSpPr>
          <p:nvPr/>
        </p:nvCxnSpPr>
        <p:spPr>
          <a:xfrm>
            <a:off x="2253109" y="5221316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08" idx="3"/>
            <a:endCxn id="31" idx="2"/>
          </p:cNvCxnSpPr>
          <p:nvPr/>
        </p:nvCxnSpPr>
        <p:spPr>
          <a:xfrm>
            <a:off x="1605037" y="3436606"/>
            <a:ext cx="2381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1" idx="4"/>
            <a:endCxn id="185" idx="1"/>
          </p:cNvCxnSpPr>
          <p:nvPr/>
        </p:nvCxnSpPr>
        <p:spPr>
          <a:xfrm rot="16200000" flipH="1">
            <a:off x="1307198" y="4080640"/>
            <a:ext cx="1406564" cy="22649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5" idx="3"/>
            <a:endCxn id="191" idx="1"/>
          </p:cNvCxnSpPr>
          <p:nvPr/>
        </p:nvCxnSpPr>
        <p:spPr>
          <a:xfrm>
            <a:off x="2253109" y="4897170"/>
            <a:ext cx="230659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843232" y="33826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39" name="Straight Arrow Connector 38"/>
          <p:cNvCxnSpPr>
            <a:stCxn id="136" idx="3"/>
            <a:endCxn id="87" idx="1"/>
          </p:cNvCxnSpPr>
          <p:nvPr/>
        </p:nvCxnSpPr>
        <p:spPr>
          <a:xfrm flipV="1">
            <a:off x="3995936" y="4783569"/>
            <a:ext cx="72008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7" idx="3"/>
            <a:endCxn id="95" idx="1"/>
          </p:cNvCxnSpPr>
          <p:nvPr/>
        </p:nvCxnSpPr>
        <p:spPr>
          <a:xfrm flipV="1">
            <a:off x="3995936" y="5097934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8" idx="3"/>
            <a:endCxn id="101" idx="1"/>
          </p:cNvCxnSpPr>
          <p:nvPr/>
        </p:nvCxnSpPr>
        <p:spPr>
          <a:xfrm flipV="1">
            <a:off x="3995936" y="5395325"/>
            <a:ext cx="72008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5" idx="6"/>
            <a:endCxn id="113" idx="1"/>
          </p:cNvCxnSpPr>
          <p:nvPr/>
        </p:nvCxnSpPr>
        <p:spPr>
          <a:xfrm>
            <a:off x="4283968" y="3591024"/>
            <a:ext cx="432048" cy="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691680" y="368548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45" name="Elbow Connector 44"/>
          <p:cNvCxnSpPr>
            <a:stCxn id="44" idx="4"/>
            <a:endCxn id="188" idx="1"/>
          </p:cNvCxnSpPr>
          <p:nvPr/>
        </p:nvCxnSpPr>
        <p:spPr>
          <a:xfrm rot="16200000" flipH="1">
            <a:off x="1220787" y="4318374"/>
            <a:ext cx="1427835" cy="37804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5" idx="3"/>
            <a:endCxn id="66" idx="2"/>
          </p:cNvCxnSpPr>
          <p:nvPr/>
        </p:nvCxnSpPr>
        <p:spPr>
          <a:xfrm>
            <a:off x="4845397" y="5097934"/>
            <a:ext cx="4934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13" idx="3"/>
            <a:endCxn id="62" idx="1"/>
          </p:cNvCxnSpPr>
          <p:nvPr/>
        </p:nvCxnSpPr>
        <p:spPr>
          <a:xfrm flipV="1">
            <a:off x="4845397" y="3589552"/>
            <a:ext cx="349546" cy="148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직사각형 64"/>
          <p:cNvSpPr/>
          <p:nvPr/>
        </p:nvSpPr>
        <p:spPr>
          <a:xfrm>
            <a:off x="2483768" y="2420888"/>
            <a:ext cx="2376264" cy="604642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FPU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83768" y="2456920"/>
            <a:ext cx="144000" cy="25072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483768" y="2744952"/>
            <a:ext cx="144000" cy="252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52" name="Straight Arrow Connector 51"/>
          <p:cNvCxnSpPr>
            <a:stCxn id="121" idx="3"/>
            <a:endCxn id="25" idx="1"/>
          </p:cNvCxnSpPr>
          <p:nvPr/>
        </p:nvCxnSpPr>
        <p:spPr>
          <a:xfrm flipV="1">
            <a:off x="2253109" y="2582282"/>
            <a:ext cx="230659" cy="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8" idx="3"/>
            <a:endCxn id="26" idx="1"/>
          </p:cNvCxnSpPr>
          <p:nvPr/>
        </p:nvCxnSpPr>
        <p:spPr>
          <a:xfrm>
            <a:off x="2253109" y="2870952"/>
            <a:ext cx="23065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0"/>
            <a:endCxn id="118" idx="1"/>
          </p:cNvCxnSpPr>
          <p:nvPr/>
        </p:nvCxnSpPr>
        <p:spPr>
          <a:xfrm rot="5400000" flipH="1" flipV="1">
            <a:off x="1754653" y="3013531"/>
            <a:ext cx="511654" cy="226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4" idx="0"/>
            <a:endCxn id="121" idx="1"/>
          </p:cNvCxnSpPr>
          <p:nvPr/>
        </p:nvCxnSpPr>
        <p:spPr>
          <a:xfrm rot="5400000" flipH="1" flipV="1">
            <a:off x="1383424" y="2945177"/>
            <a:ext cx="1102561" cy="3780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194943" y="3268800"/>
            <a:ext cx="208802" cy="496799"/>
            <a:chOff x="5588564" y="4387429"/>
            <a:chExt cx="278204" cy="899002"/>
          </a:xfrm>
        </p:grpSpPr>
        <p:sp>
          <p:nvSpPr>
            <p:cNvPr id="61" name="Trapezoid 60"/>
            <p:cNvSpPr/>
            <p:nvPr/>
          </p:nvSpPr>
          <p:spPr>
            <a:xfrm rot="5400000">
              <a:off x="5278164" y="4697831"/>
              <a:ext cx="899002" cy="278197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588564" y="4778526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588571" y="450911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64" name="Elbow Connector 63"/>
          <p:cNvCxnSpPr>
            <a:stCxn id="49" idx="3"/>
            <a:endCxn id="63" idx="1"/>
          </p:cNvCxnSpPr>
          <p:nvPr/>
        </p:nvCxnSpPr>
        <p:spPr>
          <a:xfrm>
            <a:off x="4860032" y="2723209"/>
            <a:ext cx="334916" cy="7174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7" idx="6"/>
            <a:endCxn id="92" idx="1"/>
          </p:cNvCxnSpPr>
          <p:nvPr/>
        </p:nvCxnSpPr>
        <p:spPr>
          <a:xfrm>
            <a:off x="5760120" y="3517200"/>
            <a:ext cx="154818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338872" y="504393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119328" y="4149080"/>
            <a:ext cx="360040" cy="454665"/>
            <a:chOff x="5640262" y="3380489"/>
            <a:chExt cx="469740" cy="449404"/>
          </a:xfrm>
        </p:grpSpPr>
        <p:sp>
          <p:nvSpPr>
            <p:cNvPr id="71" name="Delay 70"/>
            <p:cNvSpPr/>
            <p:nvPr/>
          </p:nvSpPr>
          <p:spPr>
            <a:xfrm rot="16200000">
              <a:off x="5650430" y="3370321"/>
              <a:ext cx="449403" cy="469740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36000" bIns="54000"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907576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679694" y="3645024"/>
              <a:ext cx="176592" cy="18486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100" baseline="-25000" dirty="0">
                <a:solidFill>
                  <a:schemeClr val="tx1"/>
                </a:solidFill>
                <a:uFillTx/>
              </a:endParaRPr>
            </a:p>
          </p:txBody>
        </p:sp>
      </p:grpSp>
      <p:cxnSp>
        <p:nvCxnSpPr>
          <p:cNvPr id="84" name="Straight Arrow Connector 83"/>
          <p:cNvCxnSpPr>
            <a:stCxn id="71" idx="3"/>
            <a:endCxn id="61" idx="3"/>
          </p:cNvCxnSpPr>
          <p:nvPr/>
        </p:nvCxnSpPr>
        <p:spPr>
          <a:xfrm flipH="1" flipV="1">
            <a:off x="5299343" y="3710518"/>
            <a:ext cx="5" cy="4385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4716016" y="4657569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87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716016" y="4971934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716016" y="526932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308303" y="52056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308303" y="49068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0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716016" y="346503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2" name="Straight Arrow Connector 121"/>
          <p:cNvCxnSpPr>
            <a:cxnSpLocks/>
            <a:stCxn id="66" idx="0"/>
            <a:endCxn id="76" idx="2"/>
          </p:cNvCxnSpPr>
          <p:nvPr/>
        </p:nvCxnSpPr>
        <p:spPr>
          <a:xfrm flipH="1" flipV="1">
            <a:off x="5391891" y="4603745"/>
            <a:ext cx="981" cy="4401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5162472" y="472956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127" name="Straight Arrow Connector 126"/>
          <p:cNvCxnSpPr>
            <a:stCxn id="87" idx="3"/>
            <a:endCxn id="126" idx="2"/>
          </p:cNvCxnSpPr>
          <p:nvPr/>
        </p:nvCxnSpPr>
        <p:spPr>
          <a:xfrm>
            <a:off x="4845397" y="4783569"/>
            <a:ext cx="3170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0"/>
            <a:endCxn id="77" idx="2"/>
          </p:cNvCxnSpPr>
          <p:nvPr/>
        </p:nvCxnSpPr>
        <p:spPr>
          <a:xfrm flipV="1">
            <a:off x="5216472" y="4603745"/>
            <a:ext cx="755" cy="1258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직사각형 96"/>
          <p:cNvSpPr/>
          <p:nvPr/>
        </p:nvSpPr>
        <p:spPr>
          <a:xfrm>
            <a:off x="3866555" y="4657570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직사각형 96"/>
          <p:cNvSpPr/>
          <p:nvPr/>
        </p:nvSpPr>
        <p:spPr>
          <a:xfrm>
            <a:off x="3866555" y="4971935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직사각형 96"/>
          <p:cNvSpPr/>
          <p:nvPr/>
        </p:nvSpPr>
        <p:spPr>
          <a:xfrm>
            <a:off x="3866555" y="5269326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7308303" y="339120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92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7" name="Oval 96"/>
          <p:cNvSpPr/>
          <p:nvPr/>
        </p:nvSpPr>
        <p:spPr>
          <a:xfrm>
            <a:off x="5652120" y="3463200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98" name="Straight Arrow Connector 97"/>
          <p:cNvCxnSpPr>
            <a:stCxn id="61" idx="0"/>
            <a:endCxn id="97" idx="2"/>
          </p:cNvCxnSpPr>
          <p:nvPr/>
        </p:nvCxnSpPr>
        <p:spPr>
          <a:xfrm>
            <a:off x="5403742" y="3517200"/>
            <a:ext cx="2483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97" idx="4"/>
            <a:endCxn id="145" idx="1"/>
          </p:cNvCxnSpPr>
          <p:nvPr/>
        </p:nvCxnSpPr>
        <p:spPr>
          <a:xfrm rot="16200000" flipH="1">
            <a:off x="5324415" y="3952905"/>
            <a:ext cx="983791" cy="22038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64"/>
          <p:cNvSpPr/>
          <p:nvPr/>
        </p:nvSpPr>
        <p:spPr>
          <a:xfrm>
            <a:off x="2483768" y="3207677"/>
            <a:ext cx="1515984" cy="766790"/>
          </a:xfrm>
          <a:prstGeom prst="rect">
            <a:avLst/>
          </a:prstGeom>
          <a:solidFill>
            <a:schemeClr val="bg1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ALU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483768" y="3310607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483768" y="3613482"/>
            <a:ext cx="108000" cy="25199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123728" y="2744952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1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123728" y="245692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21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123728" y="3613481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3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2123728" y="331060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39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1" name="Straight Arrow Connector 140"/>
          <p:cNvCxnSpPr>
            <a:stCxn id="139" idx="3"/>
            <a:endCxn id="107" idx="1"/>
          </p:cNvCxnSpPr>
          <p:nvPr/>
        </p:nvCxnSpPr>
        <p:spPr>
          <a:xfrm>
            <a:off x="2253109" y="3436606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33" idx="3"/>
            <a:endCxn id="111" idx="1"/>
          </p:cNvCxnSpPr>
          <p:nvPr/>
        </p:nvCxnSpPr>
        <p:spPr>
          <a:xfrm>
            <a:off x="2253109" y="3739481"/>
            <a:ext cx="230659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직사각형 64"/>
          <p:cNvSpPr/>
          <p:nvPr/>
        </p:nvSpPr>
        <p:spPr>
          <a:xfrm>
            <a:off x="5926500" y="4312829"/>
            <a:ext cx="1525820" cy="484323"/>
          </a:xfrm>
          <a:prstGeom prst="rect">
            <a:avLst/>
          </a:prstGeom>
          <a:solidFill>
            <a:srgbClr val="8EB4E3"/>
          </a:solidFill>
          <a:ln w="285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Tag Extraction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en-US" altLang="ko-KR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Insertion Logic</a:t>
            </a:r>
            <a:endParaRPr lang="en-US" altLang="ko-KR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8172400" y="4867200"/>
            <a:ext cx="79208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z="18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F/</a:t>
            </a:r>
            <a:r>
              <a:rPr lang="en-US" altLang="ko-KR" sz="1800" dirty="0" err="1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Ī</a:t>
            </a:r>
            <a:endParaRPr lang="ko-KR" altLang="en-US" sz="18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8" name="Straight Arrow Connector 167"/>
          <p:cNvCxnSpPr>
            <a:stCxn id="109" idx="3"/>
            <a:endCxn id="167" idx="1"/>
          </p:cNvCxnSpPr>
          <p:nvPr/>
        </p:nvCxnSpPr>
        <p:spPr>
          <a:xfrm flipV="1">
            <a:off x="7437684" y="5031195"/>
            <a:ext cx="734716" cy="16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7812539" y="3344400"/>
            <a:ext cx="208800" cy="496799"/>
            <a:chOff x="5588563" y="4387430"/>
            <a:chExt cx="278198" cy="899002"/>
          </a:xfrm>
        </p:grpSpPr>
        <p:sp>
          <p:nvSpPr>
            <p:cNvPr id="172" name="Trapezoid 171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0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baseline="-25000" dirty="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175" name="Straight Arrow Connector 174"/>
          <p:cNvCxnSpPr>
            <a:stCxn id="92" idx="3"/>
            <a:endCxn id="174" idx="1"/>
          </p:cNvCxnSpPr>
          <p:nvPr/>
        </p:nvCxnSpPr>
        <p:spPr>
          <a:xfrm flipV="1">
            <a:off x="7437684" y="3516274"/>
            <a:ext cx="374856" cy="9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70" idx="3"/>
            <a:endCxn id="173" idx="1"/>
          </p:cNvCxnSpPr>
          <p:nvPr/>
        </p:nvCxnSpPr>
        <p:spPr>
          <a:xfrm flipV="1">
            <a:off x="7452320" y="3665152"/>
            <a:ext cx="360220" cy="2389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2123728" y="4771170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2123728" y="5095316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188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1" name="직사각형 96"/>
          <p:cNvSpPr/>
          <p:nvPr/>
        </p:nvSpPr>
        <p:spPr>
          <a:xfrm>
            <a:off x="2483768" y="4771171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2" name="직사각형 96"/>
          <p:cNvSpPr/>
          <p:nvPr/>
        </p:nvSpPr>
        <p:spPr>
          <a:xfrm>
            <a:off x="2483768" y="5095317"/>
            <a:ext cx="129381" cy="251999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직사각형 96"/>
          <p:cNvSpPr/>
          <p:nvPr/>
        </p:nvSpPr>
        <p:spPr>
          <a:xfrm>
            <a:off x="1475656" y="3306173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직사각형 96"/>
          <p:cNvSpPr/>
          <p:nvPr/>
        </p:nvSpPr>
        <p:spPr>
          <a:xfrm>
            <a:off x="1475656" y="3609048"/>
            <a:ext cx="129381" cy="260866"/>
          </a:xfrm>
          <a:prstGeom prst="rect">
            <a:avLst/>
          </a:prstGeom>
          <a:noFill/>
          <a:ln w="285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392032" y="5625272"/>
            <a:ext cx="468000" cy="252000"/>
            <a:chOff x="5708114" y="4576327"/>
            <a:chExt cx="468000" cy="2520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2" name="직사각형 96"/>
            <p:cNvSpPr/>
            <p:nvPr/>
          </p:nvSpPr>
          <p:spPr>
            <a:xfrm>
              <a:off x="5708114" y="4576327"/>
              <a:ext cx="468000" cy="252000"/>
            </a:xfrm>
            <a:prstGeom prst="rect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altLang="ko-KR" b="1" baseline="-25000" dirty="0" err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hdl</a:t>
              </a:r>
              <a:endParaRPr lang="ko-KR" altLang="en-US" b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3" name="이등변 삼각형 93"/>
            <p:cNvSpPr/>
            <p:nvPr/>
          </p:nvSpPr>
          <p:spPr>
            <a:xfrm rot="5400000">
              <a:off x="5699458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4716016" y="5931595"/>
            <a:ext cx="129381" cy="252000"/>
            <a:chOff x="5996146" y="4576327"/>
            <a:chExt cx="129381" cy="252000"/>
          </a:xfrm>
          <a:solidFill>
            <a:schemeClr val="bg1"/>
          </a:solidFill>
        </p:grpSpPr>
        <p:sp>
          <p:nvSpPr>
            <p:cNvPr id="225" name="직사각형 96"/>
            <p:cNvSpPr/>
            <p:nvPr/>
          </p:nvSpPr>
          <p:spPr>
            <a:xfrm>
              <a:off x="5996146" y="4576327"/>
              <a:ext cx="129381" cy="252000"/>
            </a:xfrm>
            <a:prstGeom prst="rect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6" name="이등변 삼각형 93"/>
            <p:cNvSpPr/>
            <p:nvPr/>
          </p:nvSpPr>
          <p:spPr>
            <a:xfrm rot="5400000">
              <a:off x="5987490" y="4730191"/>
              <a:ext cx="105333" cy="88021"/>
            </a:xfrm>
            <a:prstGeom prst="triangle">
              <a:avLst/>
            </a:prstGeom>
            <a:grpFill/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5112072" y="5580000"/>
            <a:ext cx="208800" cy="496799"/>
            <a:chOff x="5588563" y="4387430"/>
            <a:chExt cx="278198" cy="899002"/>
          </a:xfrm>
        </p:grpSpPr>
        <p:sp>
          <p:nvSpPr>
            <p:cNvPr id="228" name="Trapezoid 227"/>
            <p:cNvSpPr/>
            <p:nvPr/>
          </p:nvSpPr>
          <p:spPr>
            <a:xfrm rot="5400000">
              <a:off x="5278161" y="4697832"/>
              <a:ext cx="899002" cy="278198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588564" y="4778528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0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588564" y="4509120"/>
              <a:ext cx="278197" cy="3786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en-US">
                  <a:solidFill>
                    <a:schemeClr val="bg1"/>
                  </a:solidFill>
                </a:rPr>
                <a:t>1</a:t>
              </a:r>
              <a:endParaRPr lang="en-US" baseline="-25000">
                <a:solidFill>
                  <a:schemeClr val="bg1"/>
                </a:solidFill>
                <a:uFillTx/>
              </a:endParaRPr>
            </a:p>
          </p:txBody>
        </p:sp>
      </p:grpSp>
      <p:cxnSp>
        <p:nvCxnSpPr>
          <p:cNvPr id="237" name="Elbow Connector 236"/>
          <p:cNvCxnSpPr>
            <a:stCxn id="225" idx="3"/>
            <a:endCxn id="229" idx="1"/>
          </p:cNvCxnSpPr>
          <p:nvPr/>
        </p:nvCxnSpPr>
        <p:spPr>
          <a:xfrm flipV="1">
            <a:off x="4845397" y="5900752"/>
            <a:ext cx="266676" cy="15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>
            <a:stCxn id="222" idx="3"/>
            <a:endCxn id="230" idx="1"/>
          </p:cNvCxnSpPr>
          <p:nvPr/>
        </p:nvCxnSpPr>
        <p:spPr>
          <a:xfrm>
            <a:off x="4860032" y="5751272"/>
            <a:ext cx="252041" cy="6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26" idx="4"/>
            <a:endCxn id="228" idx="1"/>
          </p:cNvCxnSpPr>
          <p:nvPr/>
        </p:nvCxnSpPr>
        <p:spPr>
          <a:xfrm>
            <a:off x="5216472" y="4837569"/>
            <a:ext cx="1" cy="79751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4175968" y="353702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cxnSp>
        <p:nvCxnSpPr>
          <p:cNvPr id="257" name="Straight Arrow Connector 256"/>
          <p:cNvCxnSpPr>
            <a:stCxn id="24" idx="3"/>
            <a:endCxn id="255" idx="2"/>
          </p:cNvCxnSpPr>
          <p:nvPr/>
        </p:nvCxnSpPr>
        <p:spPr>
          <a:xfrm flipV="1">
            <a:off x="3999752" y="3591024"/>
            <a:ext cx="176216" cy="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55" idx="4"/>
            <a:endCxn id="222" idx="1"/>
          </p:cNvCxnSpPr>
          <p:nvPr/>
        </p:nvCxnSpPr>
        <p:spPr>
          <a:xfrm rot="16200000" flipH="1">
            <a:off x="3257876" y="4617116"/>
            <a:ext cx="2106248" cy="1620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8172400" y="3448800"/>
            <a:ext cx="792088" cy="2893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uFillTx/>
              </a:rPr>
              <a:t>Value</a:t>
            </a:r>
            <a:endParaRPr lang="en-US" sz="1800" dirty="0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  <p:cxnSp>
        <p:nvCxnSpPr>
          <p:cNvPr id="267" name="Straight Arrow Connector 266"/>
          <p:cNvCxnSpPr>
            <a:stCxn id="172" idx="0"/>
            <a:endCxn id="266" idx="1"/>
          </p:cNvCxnSpPr>
          <p:nvPr/>
        </p:nvCxnSpPr>
        <p:spPr>
          <a:xfrm>
            <a:off x="8021340" y="3592801"/>
            <a:ext cx="151060" cy="65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85" idx="3"/>
            <a:endCxn id="225" idx="1"/>
          </p:cNvCxnSpPr>
          <p:nvPr/>
        </p:nvCxnSpPr>
        <p:spPr>
          <a:xfrm flipV="1">
            <a:off x="1882126" y="6057595"/>
            <a:ext cx="2833890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8172400" y="5166000"/>
            <a:ext cx="792088" cy="32798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uFillTx/>
              </a:rPr>
              <a:t>Type</a:t>
            </a:r>
            <a:endParaRPr lang="en-US" sz="1800" dirty="0">
              <a:solidFill>
                <a:schemeClr val="bg1">
                  <a:lumMod val="65000"/>
                </a:schemeClr>
              </a:solidFill>
              <a:uFillTx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259632" y="5931899"/>
            <a:ext cx="622494" cy="25139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PC+4</a:t>
            </a:r>
            <a:endParaRPr lang="en-US" sz="18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163" name="Straight Arrow Connector 162"/>
          <p:cNvCxnSpPr>
            <a:stCxn id="105" idx="3"/>
            <a:endCxn id="281" idx="1"/>
          </p:cNvCxnSpPr>
          <p:nvPr/>
        </p:nvCxnSpPr>
        <p:spPr>
          <a:xfrm flipV="1">
            <a:off x="7437684" y="5329995"/>
            <a:ext cx="734716" cy="16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69" idx="2"/>
            <a:endCxn id="193" idx="1"/>
          </p:cNvCxnSpPr>
          <p:nvPr/>
        </p:nvCxnSpPr>
        <p:spPr>
          <a:xfrm rot="16200000" flipH="1">
            <a:off x="6335882" y="4787883"/>
            <a:ext cx="187798" cy="1728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/>
        </p:nvSpPr>
        <p:spPr>
          <a:xfrm>
            <a:off x="622101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6531135" y="4113047"/>
            <a:ext cx="2556" cy="1800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516210" y="4885200"/>
            <a:ext cx="115374" cy="295252"/>
            <a:chOff x="8611490" y="3435342"/>
            <a:chExt cx="208982" cy="491594"/>
          </a:xfrm>
        </p:grpSpPr>
        <p:sp>
          <p:nvSpPr>
            <p:cNvPr id="183" name="Trapezoid 182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194" name="Straight Arrow Connector 193"/>
          <p:cNvCxnSpPr>
            <a:stCxn id="66" idx="6"/>
            <a:endCxn id="190" idx="1"/>
          </p:cNvCxnSpPr>
          <p:nvPr/>
        </p:nvCxnSpPr>
        <p:spPr>
          <a:xfrm flipV="1">
            <a:off x="5446872" y="5097439"/>
            <a:ext cx="1069341" cy="49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6407209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96" name="Straight Arrow Connector 195"/>
          <p:cNvCxnSpPr>
            <a:stCxn id="183" idx="0"/>
            <a:endCxn id="109" idx="1"/>
          </p:cNvCxnSpPr>
          <p:nvPr/>
        </p:nvCxnSpPr>
        <p:spPr>
          <a:xfrm flipV="1">
            <a:off x="6631582" y="5032800"/>
            <a:ext cx="676721" cy="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5911091" y="3693943"/>
            <a:ext cx="1541229" cy="420353"/>
            <a:chOff x="4802103" y="3645024"/>
            <a:chExt cx="1541229" cy="420353"/>
          </a:xfrm>
        </p:grpSpPr>
        <p:sp>
          <p:nvSpPr>
            <p:cNvPr id="70" name="직사각형 64"/>
            <p:cNvSpPr/>
            <p:nvPr/>
          </p:nvSpPr>
          <p:spPr>
            <a:xfrm>
              <a:off x="4802103" y="3645024"/>
              <a:ext cx="1541229" cy="420353"/>
            </a:xfrm>
            <a:prstGeom prst="rect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Data $</a:t>
              </a:r>
            </a:p>
          </p:txBody>
        </p:sp>
        <p:sp>
          <p:nvSpPr>
            <p:cNvPr id="197" name="이등변 삼각형 93"/>
            <p:cNvSpPr/>
            <p:nvPr/>
          </p:nvSpPr>
          <p:spPr>
            <a:xfrm rot="5400000">
              <a:off x="4793447" y="3968700"/>
              <a:ext cx="105333" cy="88021"/>
            </a:xfrm>
            <a:prstGeom prst="triangle">
              <a:avLst/>
            </a:prstGeom>
            <a:solidFill>
              <a:schemeClr val="bg1"/>
            </a:solidFill>
            <a:ln w="285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6404594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grpSp>
        <p:nvGrpSpPr>
          <p:cNvPr id="201" name="Group 200"/>
          <p:cNvGrpSpPr/>
          <p:nvPr/>
        </p:nvGrpSpPr>
        <p:grpSpPr>
          <a:xfrm>
            <a:off x="6976906" y="5184000"/>
            <a:ext cx="115374" cy="295252"/>
            <a:chOff x="8611490" y="3435342"/>
            <a:chExt cx="208982" cy="491594"/>
          </a:xfrm>
        </p:grpSpPr>
        <p:sp>
          <p:nvSpPr>
            <p:cNvPr id="202" name="Trapezoid 201"/>
            <p:cNvSpPr/>
            <p:nvPr/>
          </p:nvSpPr>
          <p:spPr>
            <a:xfrm rot="5400000">
              <a:off x="8470183" y="3576649"/>
              <a:ext cx="491594" cy="208979"/>
            </a:xfrm>
            <a:prstGeom prst="trapezoid">
              <a:avLst>
                <a:gd name="adj" fmla="val 5276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8611490" y="3501556"/>
              <a:ext cx="208982" cy="359164"/>
              <a:chOff x="8611490" y="3501884"/>
              <a:chExt cx="208982" cy="359164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8611495" y="3717048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8611490" y="3501884"/>
                <a:ext cx="208977" cy="14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endParaRPr lang="en-US" baseline="-25000" dirty="0">
                  <a:solidFill>
                    <a:schemeClr val="tx1"/>
                  </a:solidFill>
                  <a:uFillTx/>
                </a:endParaRPr>
              </a:p>
            </p:txBody>
          </p:sp>
        </p:grpSp>
      </p:grpSp>
      <p:cxnSp>
        <p:nvCxnSpPr>
          <p:cNvPr id="206" name="Straight Arrow Connector 205"/>
          <p:cNvCxnSpPr>
            <a:stCxn id="202" idx="0"/>
            <a:endCxn id="105" idx="1"/>
          </p:cNvCxnSpPr>
          <p:nvPr/>
        </p:nvCxnSpPr>
        <p:spPr>
          <a:xfrm flipV="1">
            <a:off x="7092278" y="5331600"/>
            <a:ext cx="216025" cy="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6696376" y="4660528"/>
            <a:ext cx="244672" cy="11988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211" name="Elbow Connector 210"/>
          <p:cNvCxnSpPr>
            <a:stCxn id="210" idx="2"/>
            <a:endCxn id="205" idx="1"/>
          </p:cNvCxnSpPr>
          <p:nvPr/>
        </p:nvCxnSpPr>
        <p:spPr>
          <a:xfrm rot="16200000" flipH="1">
            <a:off x="6654510" y="4944615"/>
            <a:ext cx="486598" cy="1581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>
            <a:stCxn id="101" idx="3"/>
            <a:endCxn id="204" idx="1"/>
          </p:cNvCxnSpPr>
          <p:nvPr/>
        </p:nvCxnSpPr>
        <p:spPr>
          <a:xfrm>
            <a:off x="4845397" y="5395325"/>
            <a:ext cx="2131512" cy="9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/>
          </p:cNvCxnSpPr>
          <p:nvPr/>
        </p:nvCxnSpPr>
        <p:spPr>
          <a:xfrm>
            <a:off x="6818712" y="4113047"/>
            <a:ext cx="0" cy="19978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693508" y="4293096"/>
            <a:ext cx="25040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6690893" y="3933056"/>
            <a:ext cx="255638" cy="1799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211960" y="4509120"/>
            <a:ext cx="468000" cy="3377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latinLnBrk="1"/>
            <a:r>
              <a:rPr lang="en-US" altLang="ko-KR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Miss</a:t>
            </a:r>
            <a:endParaRPr lang="ko-KR" alt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>
            <a:off x="5320873" y="5828401"/>
            <a:ext cx="403255" cy="28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5724128" y="5677200"/>
            <a:ext cx="1368000" cy="30297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>
                <a:solidFill>
                  <a:srgbClr val="FF0000"/>
                </a:solidFill>
                <a:uFillTx/>
              </a:rPr>
              <a:t>NextPC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rgbClr val="FF0000"/>
                </a:solidFill>
                <a:uFillTx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uFillTx/>
              </a:rPr>
              <a:t>slowpath</a:t>
            </a:r>
            <a:r>
              <a:rPr lang="en-US" sz="1800" dirty="0" smtClean="0">
                <a:solidFill>
                  <a:srgbClr val="FF0000"/>
                </a:solidFill>
                <a:uFillTx/>
              </a:rPr>
              <a:t>)</a:t>
            </a:r>
            <a:endParaRPr lang="en-US" sz="1800" dirty="0">
              <a:solidFill>
                <a:srgbClr val="FF0000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1754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Not Covered in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3200"/>
            <a:ext cx="8363272" cy="5360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Please refer to the paper for the following information:</a:t>
            </a:r>
          </a:p>
          <a:p>
            <a:r>
              <a:rPr lang="en-US" b="1" dirty="0" smtClean="0"/>
              <a:t>Details of pipeline design</a:t>
            </a:r>
          </a:p>
          <a:p>
            <a:r>
              <a:rPr lang="en-US" dirty="0" smtClean="0"/>
              <a:t>Code transformation for Lua and JavaScript</a:t>
            </a:r>
            <a:endParaRPr lang="en-US" b="1" dirty="0" smtClean="0"/>
          </a:p>
          <a:p>
            <a:r>
              <a:rPr lang="en-US" b="1" dirty="0" smtClean="0"/>
              <a:t>OS context switching</a:t>
            </a:r>
          </a:p>
          <a:p>
            <a:r>
              <a:rPr lang="en-US" dirty="0" smtClean="0"/>
              <a:t>Legacy code execution</a:t>
            </a:r>
            <a:endParaRPr lang="en-US" b="1" dirty="0" smtClean="0"/>
          </a:p>
          <a:p>
            <a:r>
              <a:rPr lang="en-US" b="1" dirty="0" smtClean="0"/>
              <a:t>Detailed power and area analysis using synthesizable RTL</a:t>
            </a:r>
          </a:p>
          <a:p>
            <a:r>
              <a:rPr lang="en-US" b="1" dirty="0"/>
              <a:t>e</a:t>
            </a:r>
            <a:r>
              <a:rPr lang="en-US" b="1" dirty="0" smtClean="0"/>
              <a:t>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22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1106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b="1" dirty="0">
                <a:solidFill>
                  <a:schemeClr val="tx1">
                    <a:alpha val="40000"/>
                  </a:schemeClr>
                </a:solidFill>
              </a:rPr>
              <a:t>Motivation and key idea</a:t>
            </a:r>
          </a:p>
          <a:p>
            <a:pPr marL="285750" indent="-285750">
              <a:buFont typeface="Arial" charset="0"/>
              <a:buChar char="•"/>
            </a:pPr>
            <a:endParaRPr lang="en-US" b="1" dirty="0" smtClean="0">
              <a:solidFill>
                <a:schemeClr val="tx1">
                  <a:alpha val="4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>
                <a:solidFill>
                  <a:schemeClr val="tx1">
                    <a:alpha val="40000"/>
                  </a:schemeClr>
                </a:solidFill>
              </a:rPr>
              <a:t>Typed Architecture</a:t>
            </a:r>
          </a:p>
          <a:p>
            <a:pPr marL="742950" lvl="1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Evaluation</a:t>
            </a:r>
          </a:p>
          <a:p>
            <a:pPr lvl="1"/>
            <a:r>
              <a:rPr lang="en-US" sz="1600" dirty="0" smtClean="0"/>
              <a:t>Methodology</a:t>
            </a:r>
          </a:p>
          <a:p>
            <a:pPr lvl="1"/>
            <a:r>
              <a:rPr lang="en-US" dirty="0" smtClean="0"/>
              <a:t>Performance Results</a:t>
            </a:r>
          </a:p>
          <a:p>
            <a:pPr lvl="1"/>
            <a:r>
              <a:rPr lang="en-US" sz="1600" dirty="0" smtClean="0"/>
              <a:t>Area and Power Overhead</a:t>
            </a:r>
          </a:p>
          <a:p>
            <a:pPr marL="742950" lvl="1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847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</a:t>
            </a:r>
            <a:r>
              <a:rPr lang="en-US" smtClean="0"/>
              <a:t>Methodology (1): Evaluation Platform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78703"/>
              </p:ext>
            </p:extLst>
          </p:nvPr>
        </p:nvGraphicFramePr>
        <p:xfrm>
          <a:off x="457200" y="836712"/>
          <a:ext cx="8229599" cy="481412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5755"/>
                <a:gridCol w="6303844"/>
              </a:tblGrid>
              <a:tr h="38410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Platform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Xilinx </a:t>
                      </a:r>
                      <a:r>
                        <a:rPr lang="en-US" sz="1600" b="0" i="0" dirty="0" err="1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Zynq</a:t>
                      </a: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ZC706 FPGA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10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Processor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64-bit RISC-V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Rocket Core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6941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Pipeline</a:t>
                      </a:r>
                      <a:endParaRPr lang="en-US" sz="1600" b="0" i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Single-Issue</a:t>
                      </a: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In-Order, 50MHz 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Fetch/Decode/Execute/Mem/WB</a:t>
                      </a: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</a:t>
                      </a:r>
                      <a:r>
                        <a:rPr lang="en-US" sz="1600" b="0" i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(5</a:t>
                      </a: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stages)</a:t>
                      </a:r>
                      <a:endParaRPr lang="en-US" sz="1600" b="0" i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867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Branch Predictor</a:t>
                      </a:r>
                      <a:endParaRPr lang="en-US" sz="1600" b="0" i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32B predictor</a:t>
                      </a: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</a:t>
                      </a:r>
                      <a:r>
                        <a:rPr lang="en-US" sz="1600" b="0" i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(128-entry</a:t>
                      </a: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</a:t>
                      </a:r>
                      <a:r>
                        <a:rPr lang="en-US" sz="1600" b="0" i="0" baseline="0" err="1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gshare</a:t>
                      </a: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)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62-entry, fully-associative BTB with LRU replacement policy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2-entry return address stack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2-cycle branch miss penalty</a:t>
                      </a:r>
                      <a:endParaRPr lang="en-US" sz="1600" b="0" i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6206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Caches</a:t>
                      </a:r>
                      <a:endParaRPr lang="en-US" sz="1600" b="0" i="0">
                        <a:solidFill>
                          <a:schemeClr val="tx1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16KB, 4-way,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 1-cycle L1 I</a:t>
                      </a:r>
                      <a:r>
                        <a:rPr lang="en-US" altLang="ko-KR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-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cache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16KB, 4-way, 1-cycle L1 D</a:t>
                      </a:r>
                      <a:r>
                        <a:rPr lang="en-US" altLang="ko-KR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-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cache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8-entry I-TLB, 8-entry D</a:t>
                      </a:r>
                      <a:r>
                        <a:rPr lang="en-US" altLang="ko-KR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-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TLB</a:t>
                      </a: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Arial" charset="0"/>
                          <a:cs typeface="Arial Regular" charset="0"/>
                        </a:rPr>
                        <a:t>64B block size with LRU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2772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i="0" smtClean="0">
                          <a:solidFill>
                            <a:srgbClr val="FF0000"/>
                          </a:solidFill>
                          <a:latin typeface="Arial" charset="0"/>
                          <a:cs typeface="Arial Regular" charset="0"/>
                        </a:rPr>
                        <a:t>Type</a:t>
                      </a:r>
                      <a:r>
                        <a:rPr lang="en-US" sz="1600" b="1" i="0" baseline="0" smtClean="0">
                          <a:solidFill>
                            <a:srgbClr val="FF0000"/>
                          </a:solidFill>
                          <a:latin typeface="Arial" charset="0"/>
                          <a:cs typeface="Arial Regular" charset="0"/>
                        </a:rPr>
                        <a:t> Rule Table</a:t>
                      </a:r>
                      <a:endParaRPr lang="en-US" sz="1600" b="1" i="0">
                        <a:solidFill>
                          <a:srgbClr val="FF0000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b="1" i="0" dirty="0" smtClean="0">
                          <a:solidFill>
                            <a:srgbClr val="FF0000"/>
                          </a:solidFill>
                          <a:latin typeface="Arial" charset="0"/>
                          <a:cs typeface="Arial Regular" charset="0"/>
                        </a:rPr>
                        <a:t>8-entry</a:t>
                      </a:r>
                      <a:r>
                        <a:rPr lang="en-US" sz="1600" b="1" i="0" baseline="0" dirty="0" smtClean="0">
                          <a:solidFill>
                            <a:srgbClr val="FF0000"/>
                          </a:solidFill>
                          <a:latin typeface="Arial" charset="0"/>
                          <a:cs typeface="Arial Regular" charset="0"/>
                        </a:rPr>
                        <a:t>, </a:t>
                      </a:r>
                      <a:r>
                        <a:rPr lang="en-US" sz="1600" b="1" i="0" dirty="0" smtClean="0">
                          <a:solidFill>
                            <a:srgbClr val="FF0000"/>
                          </a:solidFill>
                          <a:latin typeface="Arial" charset="0"/>
                          <a:cs typeface="Arial Regular" charset="0"/>
                        </a:rPr>
                        <a:t>32B fully-associative</a:t>
                      </a:r>
                      <a:r>
                        <a:rPr lang="en-US" sz="1600" b="1" i="0" baseline="0" dirty="0" smtClean="0">
                          <a:solidFill>
                            <a:srgbClr val="FF0000"/>
                          </a:solidFill>
                          <a:latin typeface="Arial" charset="0"/>
                          <a:cs typeface="Arial Regular" charset="0"/>
                        </a:rPr>
                        <a:t> table</a:t>
                      </a:r>
                      <a:endParaRPr lang="en-US" sz="1600" b="1" i="0" dirty="0" smtClean="0">
                        <a:solidFill>
                          <a:srgbClr val="FF0000"/>
                        </a:solidFill>
                        <a:latin typeface="Arial" charset="0"/>
                        <a:cs typeface="Arial Regular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34447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</a:t>
            </a:r>
            <a:r>
              <a:rPr lang="en-US" smtClean="0"/>
              <a:t>Methodology (2): Workloads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Lua-5.3.0</a:t>
            </a:r>
          </a:p>
          <a:p>
            <a:pPr lvl="1"/>
            <a:r>
              <a:rPr lang="en-US" dirty="0" smtClean="0"/>
              <a:t>47 distinct bytecodes</a:t>
            </a:r>
          </a:p>
          <a:p>
            <a:pPr lvl="1"/>
            <a:r>
              <a:rPr lang="en-US" sz="1600" dirty="0" smtClean="0"/>
              <a:t>Modified bytecodes</a:t>
            </a:r>
            <a:r>
              <a:rPr lang="en-US" sz="1600" dirty="0"/>
              <a:t>: ADD, SUB, MUL, </a:t>
            </a:r>
            <a:r>
              <a:rPr lang="en-US" sz="1600" dirty="0" smtClean="0"/>
              <a:t>GETTABLE, SETTABLE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SpiderMonkey-17.0 from </a:t>
            </a:r>
            <a:r>
              <a:rPr lang="en-US" b="1" dirty="0" err="1" smtClean="0"/>
              <a:t>FireFox</a:t>
            </a:r>
            <a:r>
              <a:rPr lang="en-US" b="1" dirty="0" smtClean="0"/>
              <a:t> (JavaScript)</a:t>
            </a:r>
          </a:p>
          <a:p>
            <a:pPr lvl="1"/>
            <a:r>
              <a:rPr lang="en-US" dirty="0" smtClean="0"/>
              <a:t>229 distinct bytecodes</a:t>
            </a:r>
          </a:p>
          <a:p>
            <a:pPr lvl="1"/>
            <a:r>
              <a:rPr lang="en-US" sz="1600" dirty="0" smtClean="0"/>
              <a:t>Modified bytecodes: </a:t>
            </a:r>
            <a:r>
              <a:rPr lang="en-US" sz="1600" dirty="0"/>
              <a:t>ADD, SUB, MUL, </a:t>
            </a:r>
            <a:r>
              <a:rPr lang="en-US" sz="1600" dirty="0" smtClean="0"/>
              <a:t>GETELEM, SETELEM</a:t>
            </a:r>
            <a:endParaRPr lang="en-US" sz="1600" dirty="0"/>
          </a:p>
          <a:p>
            <a:endParaRPr lang="en-US" b="1" dirty="0" smtClean="0"/>
          </a:p>
          <a:p>
            <a:r>
              <a:rPr lang="en-US" dirty="0" smtClean="0"/>
              <a:t>JIT is disabled in both cases</a:t>
            </a:r>
          </a:p>
          <a:p>
            <a:endParaRPr lang="en-US" b="1" dirty="0" smtClean="0"/>
          </a:p>
          <a:p>
            <a:r>
              <a:rPr lang="en-US" b="1" dirty="0" smtClean="0"/>
              <a:t>Benchmarks</a:t>
            </a:r>
          </a:p>
          <a:p>
            <a:pPr lvl="1"/>
            <a:r>
              <a:rPr lang="en-US" dirty="0" smtClean="0"/>
              <a:t>11 </a:t>
            </a:r>
            <a:r>
              <a:rPr lang="en-US" dirty="0"/>
              <a:t>scripts </a:t>
            </a:r>
            <a:r>
              <a:rPr lang="en-US" dirty="0" smtClean="0"/>
              <a:t>for each from Computer Language Benchmarks </a:t>
            </a:r>
            <a:r>
              <a:rPr lang="en-US" dirty="0"/>
              <a:t>Game</a:t>
            </a:r>
            <a:r>
              <a:rPr lang="en-US" dirty="0" smtClean="0"/>
              <a:t>*</a:t>
            </a:r>
            <a:endParaRPr lang="en-US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485217" y="6073551"/>
            <a:ext cx="35461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</a:t>
            </a:r>
            <a:r>
              <a:rPr lang="en-US" dirty="0" smtClean="0">
                <a:solidFill>
                  <a:schemeClr val="tx1"/>
                </a:solidFill>
              </a:rPr>
              <a:t>http</a:t>
            </a:r>
            <a:r>
              <a:rPr lang="en-US" dirty="0">
                <a:solidFill>
                  <a:schemeClr val="tx1"/>
                </a:solidFill>
              </a:rPr>
              <a:t>://</a:t>
            </a:r>
            <a:r>
              <a:rPr lang="en-US" dirty="0" err="1">
                <a:solidFill>
                  <a:schemeClr val="tx1"/>
                </a:solidFill>
              </a:rPr>
              <a:t>benchmarksgame.alioth.debian.org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5558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549478"/>
              </p:ext>
            </p:extLst>
          </p:nvPr>
        </p:nvGraphicFramePr>
        <p:xfrm>
          <a:off x="432000" y="648000"/>
          <a:ext cx="8229600" cy="5166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Speedups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2160240"/>
          </a:xfrm>
        </p:spPr>
        <p:txBody>
          <a:bodyPr tIns="0" bIns="0">
            <a:normAutofit/>
          </a:bodyPr>
          <a:lstStyle/>
          <a:p>
            <a:pPr marL="342900" indent="-285750"/>
            <a:r>
              <a:rPr lang="en-US" b="1" dirty="0" err="1" smtClean="0"/>
              <a:t>Geomean</a:t>
            </a:r>
            <a:r>
              <a:rPr lang="en-US" b="1" dirty="0" smtClean="0"/>
              <a:t> speedups (reflecting post-camera-ready updates)</a:t>
            </a:r>
          </a:p>
          <a:p>
            <a:pPr marL="800100" lvl="1">
              <a:lnSpc>
                <a:spcPct val="100000"/>
              </a:lnSpc>
            </a:pPr>
            <a:r>
              <a:rPr lang="en-US" dirty="0" smtClean="0"/>
              <a:t>Lua</a:t>
            </a:r>
            <a:r>
              <a:rPr lang="en-US" dirty="0"/>
              <a:t>: </a:t>
            </a:r>
            <a:r>
              <a:rPr lang="en-US" strike="sngStrike" dirty="0" smtClean="0"/>
              <a:t>9.9%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olidFill>
                  <a:srgbClr val="FF2739"/>
                </a:solidFill>
              </a:rPr>
              <a:t>14.1%</a:t>
            </a:r>
            <a:r>
              <a:rPr lang="en-US" dirty="0" smtClean="0"/>
              <a:t> (Max: 46.0% </a:t>
            </a:r>
            <a:r>
              <a:rPr lang="en-US" dirty="0"/>
              <a:t>for </a:t>
            </a:r>
            <a:r>
              <a:rPr lang="en-US" dirty="0" err="1"/>
              <a:t>fannkuch</a:t>
            </a:r>
            <a:r>
              <a:rPr lang="en-US" dirty="0"/>
              <a:t>-redux)</a:t>
            </a:r>
          </a:p>
          <a:p>
            <a:pPr marL="800100" lvl="1" indent="-285750">
              <a:lnSpc>
                <a:spcPct val="100000"/>
              </a:lnSpc>
            </a:pPr>
            <a:r>
              <a:rPr lang="en-US" dirty="0" smtClean="0"/>
              <a:t>JavaScript: </a:t>
            </a:r>
            <a:r>
              <a:rPr lang="en-US" strike="sngStrike" dirty="0" smtClean="0"/>
              <a:t>11.2%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b="1" dirty="0" smtClean="0">
                <a:solidFill>
                  <a:srgbClr val="FF2739"/>
                </a:solidFill>
              </a:rPr>
              <a:t>11.7%</a:t>
            </a:r>
            <a:r>
              <a:rPr lang="en-US" dirty="0" smtClean="0"/>
              <a:t> (Max: 29.9% </a:t>
            </a:r>
            <a:r>
              <a:rPr lang="en-US" dirty="0"/>
              <a:t>for </a:t>
            </a:r>
            <a:r>
              <a:rPr lang="en-US" dirty="0" err="1"/>
              <a:t>fannkuch</a:t>
            </a:r>
            <a:r>
              <a:rPr lang="en-US" dirty="0"/>
              <a:t>-redux)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217" y="6073551"/>
            <a:ext cx="816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* </a:t>
            </a:r>
            <a:r>
              <a:rPr lang="en-US" smtClean="0">
                <a:solidFill>
                  <a:schemeClr val="tx1"/>
                </a:solidFill>
              </a:rPr>
              <a:t>[HPCA ’11] </a:t>
            </a:r>
            <a:r>
              <a:rPr lang="en-US"/>
              <a:t>Checked Load: Architectural support for JavaScript type-checking on mobile processors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26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0621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526101"/>
              </p:ext>
            </p:extLst>
          </p:nvPr>
        </p:nvGraphicFramePr>
        <p:xfrm>
          <a:off x="432000" y="648000"/>
          <a:ext cx="8229600" cy="473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Normalized Instructions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2160240"/>
          </a:xfrm>
        </p:spPr>
        <p:txBody>
          <a:bodyPr tIns="0" bIns="0">
            <a:normAutofit/>
          </a:bodyPr>
          <a:lstStyle/>
          <a:p>
            <a:pPr marL="287100" indent="-285750"/>
            <a:r>
              <a:rPr lang="en-US" dirty="0"/>
              <a:t>Reduction in dynamic instruction count</a:t>
            </a:r>
          </a:p>
          <a:p>
            <a:pPr marL="800100" lvl="1">
              <a:lnSpc>
                <a:spcPct val="100000"/>
              </a:lnSpc>
            </a:pPr>
            <a:r>
              <a:rPr lang="en-US" dirty="0"/>
              <a:t>Lua: </a:t>
            </a:r>
            <a:r>
              <a:rPr lang="en-US" b="1" dirty="0" smtClean="0">
                <a:solidFill>
                  <a:srgbClr val="FF2739"/>
                </a:solidFill>
              </a:rPr>
              <a:t>12.9%</a:t>
            </a:r>
            <a:r>
              <a:rPr lang="en-US" dirty="0" smtClean="0"/>
              <a:t> </a:t>
            </a:r>
            <a:r>
              <a:rPr lang="en-US" dirty="0"/>
              <a:t>(Max: 34.2% for </a:t>
            </a:r>
            <a:r>
              <a:rPr lang="en-US" dirty="0" err="1"/>
              <a:t>fannkuch</a:t>
            </a:r>
            <a:r>
              <a:rPr lang="en-US" dirty="0"/>
              <a:t>-redux)</a:t>
            </a:r>
          </a:p>
          <a:p>
            <a:pPr marL="800100" lvl="1">
              <a:lnSpc>
                <a:spcPct val="100000"/>
              </a:lnSpc>
            </a:pPr>
            <a:r>
              <a:rPr lang="en-US" dirty="0"/>
              <a:t>JavaScript: </a:t>
            </a:r>
            <a:r>
              <a:rPr lang="en-US" b="1" dirty="0" smtClean="0">
                <a:solidFill>
                  <a:srgbClr val="FF2739"/>
                </a:solidFill>
              </a:rPr>
              <a:t>4.1%</a:t>
            </a:r>
            <a:r>
              <a:rPr lang="en-US" dirty="0" smtClean="0"/>
              <a:t> </a:t>
            </a:r>
            <a:r>
              <a:rPr lang="en-US" dirty="0"/>
              <a:t>(Max: </a:t>
            </a:r>
            <a:r>
              <a:rPr lang="en-US" dirty="0" smtClean="0"/>
              <a:t>10.0% </a:t>
            </a:r>
            <a:r>
              <a:rPr lang="en-US" dirty="0"/>
              <a:t>for </a:t>
            </a:r>
            <a:r>
              <a:rPr lang="en-US" dirty="0" smtClean="0"/>
              <a:t>n-body)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27</a:t>
            </a:fld>
            <a:endParaRPr lang="ko-KR" altLang="en-US"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1598828" y="2755668"/>
            <a:ext cx="4464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/>
              <a:t>Instruction </a:t>
            </a:r>
            <a:r>
              <a:rPr lang="en-US" altLang="ko-KR" sz="1600" b="1" dirty="0"/>
              <a:t>Count </a:t>
            </a:r>
            <a:r>
              <a:rPr lang="en-US" altLang="ko-KR" sz="1600" b="1" dirty="0" smtClean="0"/>
              <a:t>Reduction (%)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2315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232249"/>
              </p:ext>
            </p:extLst>
          </p:nvPr>
        </p:nvGraphicFramePr>
        <p:xfrm>
          <a:off x="432000" y="648000"/>
          <a:ext cx="8229600" cy="473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I-Cache Misses Per Kilo-Instructions (MPKI)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5200" y="5085184"/>
            <a:ext cx="8211600" cy="2304256"/>
          </a:xfrm>
        </p:spPr>
        <p:txBody>
          <a:bodyPr tIns="0" bIns="0">
            <a:normAutofit/>
          </a:bodyPr>
          <a:lstStyle/>
          <a:p>
            <a:pPr marL="287100" indent="-285750"/>
            <a:r>
              <a:rPr lang="en-US" dirty="0" smtClean="0"/>
              <a:t>Significant </a:t>
            </a:r>
            <a:r>
              <a:rPr lang="en-US" b="1" dirty="0" smtClean="0"/>
              <a:t>reduction in </a:t>
            </a:r>
            <a:r>
              <a:rPr lang="en-US" dirty="0" smtClean="0"/>
              <a:t>I-cache</a:t>
            </a:r>
            <a:r>
              <a:rPr lang="en-US" b="1" dirty="0" smtClean="0"/>
              <a:t> miss rates (in MPKI)</a:t>
            </a:r>
          </a:p>
          <a:p>
            <a:pPr marL="744300" lvl="1">
              <a:lnSpc>
                <a:spcPct val="100000"/>
              </a:lnSpc>
            </a:pPr>
            <a:r>
              <a:rPr lang="en-US" dirty="0" smtClean="0"/>
              <a:t>Lua: </a:t>
            </a:r>
            <a:r>
              <a:rPr lang="en-US" dirty="0" smtClean="0">
                <a:sym typeface="Wingdings"/>
              </a:rPr>
              <a:t>k-nucleotide (2.4  0.5), </a:t>
            </a:r>
            <a:r>
              <a:rPr lang="en-US" dirty="0" err="1"/>
              <a:t>ackermann</a:t>
            </a:r>
            <a:r>
              <a:rPr lang="en-US" dirty="0"/>
              <a:t> (0.03 </a:t>
            </a:r>
            <a:r>
              <a:rPr lang="en-US" dirty="0">
                <a:sym typeface="Wingdings"/>
              </a:rPr>
              <a:t> 0.01</a:t>
            </a:r>
            <a:r>
              <a:rPr lang="en-US" dirty="0" smtClean="0"/>
              <a:t>)</a:t>
            </a:r>
          </a:p>
          <a:p>
            <a:pPr marL="744300" lvl="1" indent="-285750">
              <a:lnSpc>
                <a:spcPct val="100000"/>
              </a:lnSpc>
            </a:pPr>
            <a:r>
              <a:rPr lang="en-US" dirty="0" smtClean="0"/>
              <a:t>JavaScript: random (14.3 </a:t>
            </a:r>
            <a:r>
              <a:rPr lang="en-US" dirty="0" smtClean="0">
                <a:sym typeface="Wingdings"/>
              </a:rPr>
              <a:t> 8.1</a:t>
            </a:r>
            <a:r>
              <a:rPr lang="en-US" dirty="0" smtClean="0"/>
              <a:t>), spectral-norm (7.6 </a:t>
            </a:r>
            <a:r>
              <a:rPr lang="en-US" dirty="0" smtClean="0">
                <a:sym typeface="Wingdings"/>
              </a:rPr>
              <a:t> 1.4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14753" y="2128210"/>
            <a:ext cx="309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mtClean="0"/>
              <a:t>I-Cache miss rate (MPKI)</a:t>
            </a:r>
            <a:endParaRPr lang="en-US" sz="1800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28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0060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 and Energy </a:t>
            </a:r>
            <a:r>
              <a:rPr lang="en-US" smtClean="0"/>
              <a:t>Overhead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728192"/>
          </a:xfrm>
        </p:spPr>
        <p:txBody>
          <a:bodyPr>
            <a:normAutofit/>
          </a:bodyPr>
          <a:lstStyle/>
          <a:p>
            <a:r>
              <a:rPr lang="en-US" b="1" dirty="0" smtClean="0"/>
              <a:t>Minimal area/power costs (at TSMC 40nm technology node)</a:t>
            </a:r>
          </a:p>
          <a:p>
            <a:pPr lvl="1"/>
            <a:r>
              <a:rPr lang="en-US" dirty="0" smtClean="0"/>
              <a:t>Area overhead: </a:t>
            </a:r>
            <a:r>
              <a:rPr lang="en-US" b="1" dirty="0" smtClean="0">
                <a:solidFill>
                  <a:srgbClr val="EC0032"/>
                </a:solidFill>
              </a:rPr>
              <a:t>1.61%</a:t>
            </a:r>
            <a:r>
              <a:rPr lang="en-US" dirty="0" smtClean="0"/>
              <a:t> (</a:t>
            </a:r>
            <a:r>
              <a:rPr lang="en-US" altLang="ko-KR" dirty="0" smtClean="0"/>
              <a:t>mostly in</a:t>
            </a:r>
            <a:r>
              <a:rPr lang="en-US" dirty="0" smtClean="0"/>
              <a:t> Core)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0043610"/>
              </p:ext>
            </p:extLst>
          </p:nvPr>
        </p:nvGraphicFramePr>
        <p:xfrm>
          <a:off x="-720000" y="540000"/>
          <a:ext cx="6660000" cy="41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784415"/>
              </p:ext>
            </p:extLst>
          </p:nvPr>
        </p:nvGraphicFramePr>
        <p:xfrm>
          <a:off x="5992317" y="720000"/>
          <a:ext cx="2665896" cy="37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29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4159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(2): Today’s Scripting Languages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>
                <a:latin typeface="Courier New"/>
                <a:cs typeface="Courier New"/>
              </a:rPr>
              <a:t>+</a:t>
            </a:r>
            <a:r>
              <a:rPr lang="en-US" dirty="0"/>
              <a:t>) </a:t>
            </a:r>
            <a:r>
              <a:rPr lang="en-US" dirty="0" smtClean="0"/>
              <a:t>High productivity</a:t>
            </a:r>
            <a:endParaRPr lang="en-US" b="1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ynamic type systems: flexible and extensible</a:t>
            </a:r>
          </a:p>
          <a:p>
            <a:pPr lvl="1"/>
            <a:r>
              <a:rPr lang="en-US" dirty="0" smtClean="0"/>
              <a:t>High level of abstraction with powerful built-in functions</a:t>
            </a:r>
          </a:p>
          <a:p>
            <a:pPr lvl="1"/>
            <a:r>
              <a:rPr lang="en-US" dirty="0" smtClean="0"/>
              <a:t>Object-oriented programming paradigm</a:t>
            </a:r>
          </a:p>
          <a:p>
            <a:pPr lvl="1"/>
            <a:r>
              <a:rPr lang="en-US" dirty="0" smtClean="0"/>
              <a:t>Automatic memory management (e.g., garbage collection)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/>
                <a:cs typeface="Courier New"/>
              </a:rPr>
              <a:t>-</a:t>
            </a:r>
            <a:r>
              <a:rPr lang="en-US" dirty="0" smtClean="0"/>
              <a:t>) Low efficiency</a:t>
            </a:r>
          </a:p>
          <a:p>
            <a:pPr lvl="1"/>
            <a:r>
              <a:rPr lang="en-US" dirty="0" smtClean="0"/>
              <a:t>Primarily due to dynamic type systems</a:t>
            </a:r>
          </a:p>
          <a:p>
            <a:pPr lvl="1"/>
            <a:r>
              <a:rPr lang="en-US" dirty="0"/>
              <a:t>Example: usage of polymorphic “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dirty="0"/>
              <a:t>” operation</a:t>
            </a:r>
          </a:p>
          <a:p>
            <a:pPr lvl="1"/>
            <a:r>
              <a:rPr lang="en-US" dirty="0" smtClean="0"/>
              <a:t>Increasing instruction count and memory footprint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직사각형 4"/>
          <p:cNvSpPr/>
          <p:nvPr/>
        </p:nvSpPr>
        <p:spPr>
          <a:xfrm>
            <a:off x="1187624" y="4923745"/>
            <a:ext cx="52565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PT Mono" charset="0"/>
                <a:ea typeface="PT Mono" charset="0"/>
                <a:cs typeface="PT Mono" charset="0"/>
              </a:rPr>
              <a:t>function</a:t>
            </a:r>
            <a:r>
              <a:rPr lang="en-US" altLang="ko-KR" sz="1600" dirty="0" smtClean="0">
                <a:latin typeface="PT Mono" charset="0"/>
                <a:ea typeface="PT Mono" charset="0"/>
                <a:cs typeface="PT Mono" charset="0"/>
              </a:rPr>
              <a:t> add(a, b) { </a:t>
            </a:r>
            <a:r>
              <a:rPr lang="en-US" altLang="ko-KR" sz="1600" b="1" dirty="0" smtClean="0">
                <a:latin typeface="PT Mono" charset="0"/>
                <a:ea typeface="PT Mono" charset="0"/>
                <a:cs typeface="PT Mono" charset="0"/>
              </a:rPr>
              <a:t>return</a:t>
            </a:r>
            <a:r>
              <a:rPr lang="en-US" altLang="ko-KR" sz="1600" dirty="0" smtClean="0">
                <a:latin typeface="PT Mono" charset="0"/>
                <a:ea typeface="PT Mono" charset="0"/>
                <a:cs typeface="PT Mono" charset="0"/>
              </a:rPr>
              <a:t> a </a:t>
            </a:r>
            <a:r>
              <a:rPr lang="en-US" altLang="ko-KR" sz="1600" b="1" dirty="0" smtClean="0">
                <a:solidFill>
                  <a:srgbClr val="FF0000"/>
                </a:solidFill>
                <a:latin typeface="PT Mono" charset="0"/>
                <a:ea typeface="PT Mono" charset="0"/>
                <a:cs typeface="PT Mono" charset="0"/>
              </a:rPr>
              <a:t>+ </a:t>
            </a:r>
            <a:r>
              <a:rPr lang="en-US" altLang="ko-KR" sz="1600" dirty="0" smtClean="0">
                <a:latin typeface="PT Mono" charset="0"/>
                <a:ea typeface="PT Mono" charset="0"/>
                <a:cs typeface="PT Mono" charset="0"/>
              </a:rPr>
              <a:t>b; }</a:t>
            </a:r>
          </a:p>
          <a:p>
            <a:endParaRPr lang="en-US" altLang="ko-KR" sz="1600" dirty="0" smtClean="0">
              <a:latin typeface="PT Mono" charset="0"/>
              <a:ea typeface="PT Mono" charset="0"/>
              <a:cs typeface="PT Mono" charset="0"/>
            </a:endParaRPr>
          </a:p>
          <a:p>
            <a:r>
              <a:rPr lang="en-US" altLang="ko-KR" sz="1600" dirty="0" smtClean="0">
                <a:latin typeface="PT Mono" charset="0"/>
                <a:ea typeface="PT Mono" charset="0"/>
                <a:cs typeface="PT Mono" charset="0"/>
              </a:rPr>
              <a:t>add(1, 2);   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PT Mono" charset="0"/>
                <a:ea typeface="PT Mono" charset="0"/>
                <a:cs typeface="PT Mono" charset="0"/>
              </a:rPr>
              <a:t>// (NUMBER::INT)    3</a:t>
            </a:r>
          </a:p>
          <a:p>
            <a:r>
              <a:rPr lang="en-US" altLang="ko-KR" sz="1600" dirty="0" smtClean="0">
                <a:latin typeface="PT Mono" charset="0"/>
                <a:ea typeface="PT Mono" charset="0"/>
                <a:cs typeface="PT Mono" charset="0"/>
              </a:rPr>
              <a:t>add(1.1, 2.2);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PT Mono" charset="0"/>
                <a:ea typeface="PT Mono" charset="0"/>
                <a:cs typeface="PT Mono" charset="0"/>
              </a:rPr>
              <a:t>// (NUMBER::DOUBLE) 3.3</a:t>
            </a:r>
          </a:p>
          <a:p>
            <a:r>
              <a:rPr lang="en-US" altLang="ko-KR" sz="1600" dirty="0" smtClean="0">
                <a:latin typeface="PT Mono" charset="0"/>
                <a:ea typeface="PT Mono" charset="0"/>
                <a:cs typeface="PT Mono" charset="0"/>
              </a:rPr>
              <a:t>add("a", "b");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PT Mono" charset="0"/>
                <a:ea typeface="PT Mono" charset="0"/>
                <a:cs typeface="PT Mono" charset="0"/>
              </a:rPr>
              <a:t>// (STRING)         “ab”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0189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 and Energy </a:t>
            </a:r>
            <a:r>
              <a:rPr lang="en-US" smtClean="0"/>
              <a:t>Overhead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93096"/>
            <a:ext cx="8229600" cy="1728192"/>
          </a:xfrm>
        </p:spPr>
        <p:txBody>
          <a:bodyPr>
            <a:normAutofit/>
          </a:bodyPr>
          <a:lstStyle/>
          <a:p>
            <a:r>
              <a:rPr lang="en-US" b="1" dirty="0" smtClean="0"/>
              <a:t>Minimal area/power costs (at TSMC 40nm technology node)</a:t>
            </a:r>
          </a:p>
          <a:p>
            <a:pPr lvl="1"/>
            <a:r>
              <a:rPr lang="en-US" dirty="0" smtClean="0"/>
              <a:t>Power overhead: </a:t>
            </a:r>
            <a:r>
              <a:rPr lang="en-US" b="1" dirty="0" smtClean="0">
                <a:solidFill>
                  <a:srgbClr val="EC0032"/>
                </a:solidFill>
              </a:rPr>
              <a:t>3.69%</a:t>
            </a:r>
            <a:r>
              <a:rPr lang="en-US" dirty="0" smtClean="0"/>
              <a:t> (mostly in Core and Data Cache)</a:t>
            </a:r>
          </a:p>
          <a:p>
            <a:r>
              <a:rPr lang="is-IS" b="1" dirty="0" smtClean="0"/>
              <a:t>EDP improvement</a:t>
            </a:r>
            <a:r>
              <a:rPr lang="is-IS" dirty="0" smtClean="0"/>
              <a:t>: </a:t>
            </a:r>
            <a:r>
              <a:rPr lang="is-IS" b="1" dirty="0" smtClean="0">
                <a:solidFill>
                  <a:srgbClr val="EC0032"/>
                </a:solidFill>
              </a:rPr>
              <a:t>20.6%</a:t>
            </a:r>
            <a:r>
              <a:rPr lang="is-IS" b="0" dirty="0" smtClean="0">
                <a:solidFill>
                  <a:schemeClr val="tx1"/>
                </a:solidFill>
              </a:rPr>
              <a:t> (Lua), </a:t>
            </a:r>
            <a:r>
              <a:rPr lang="is-IS" b="1" dirty="0" smtClean="0">
                <a:solidFill>
                  <a:srgbClr val="EC0032"/>
                </a:solidFill>
              </a:rPr>
              <a:t>17.1%</a:t>
            </a:r>
            <a:r>
              <a:rPr lang="is-IS" b="0" dirty="0" smtClean="0">
                <a:solidFill>
                  <a:schemeClr val="tx1"/>
                </a:solidFill>
              </a:rPr>
              <a:t> (JavaScript)</a:t>
            </a:r>
            <a:endParaRPr lang="en-US" b="0" dirty="0">
              <a:solidFill>
                <a:schemeClr val="tx1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932930"/>
              </p:ext>
            </p:extLst>
          </p:nvPr>
        </p:nvGraphicFramePr>
        <p:xfrm>
          <a:off x="-720000" y="540000"/>
          <a:ext cx="6660000" cy="41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30</a:t>
            </a:fld>
            <a:endParaRPr lang="ko-KR" altLang="en-US">
              <a:uFillTx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932930"/>
              </p:ext>
            </p:extLst>
          </p:nvPr>
        </p:nvGraphicFramePr>
        <p:xfrm>
          <a:off x="5275140" y="720000"/>
          <a:ext cx="3411660" cy="37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9045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31" name="Content Placeholder 330"/>
          <p:cNvSpPr>
            <a:spLocks noGrp="1"/>
          </p:cNvSpPr>
          <p:nvPr>
            <p:ph idx="1"/>
          </p:nvPr>
        </p:nvSpPr>
        <p:spPr>
          <a:xfrm>
            <a:off x="457200" y="763199"/>
            <a:ext cx="8795320" cy="5402105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b="1" dirty="0" smtClean="0"/>
              <a:t>Dynamic type checking is one of the major sources of inefficiency for scripting languages</a:t>
            </a:r>
          </a:p>
          <a:p>
            <a:pPr marL="285750" indent="-285750">
              <a:buFont typeface="Arial" charset="0"/>
              <a:buChar char="•"/>
            </a:pPr>
            <a:endParaRPr lang="en-US" altLang="ko-KR" dirty="0"/>
          </a:p>
          <a:p>
            <a:pPr marL="285750" indent="-285750">
              <a:buFont typeface="Arial" charset="0"/>
              <a:buChar char="•"/>
            </a:pPr>
            <a:r>
              <a:rPr lang="en-US" altLang="ko-KR" b="1" dirty="0" smtClean="0">
                <a:solidFill>
                  <a:srgbClr val="000000"/>
                </a:solidFill>
              </a:rPr>
              <a:t>Typed Architectures: Architectural support for efficient type checking</a:t>
            </a:r>
            <a:endParaRPr lang="en-US" altLang="ko-KR" dirty="0" smtClean="0"/>
          </a:p>
          <a:p>
            <a:pPr lvl="1"/>
            <a:r>
              <a:rPr lang="en-US" altLang="ko-KR" dirty="0"/>
              <a:t>Retaining high-level type information at an ISA </a:t>
            </a:r>
            <a:r>
              <a:rPr lang="en-US" altLang="ko-KR" dirty="0" smtClean="0"/>
              <a:t>level</a:t>
            </a:r>
          </a:p>
          <a:p>
            <a:pPr lvl="1"/>
            <a:r>
              <a:rPr lang="en-US" dirty="0" smtClean="0"/>
              <a:t>Supporting </a:t>
            </a:r>
            <a:r>
              <a:rPr lang="en-US" dirty="0"/>
              <a:t>polymorphic instructions </a:t>
            </a:r>
            <a:r>
              <a:rPr lang="en-US" dirty="0" smtClean="0"/>
              <a:t>depending </a:t>
            </a:r>
            <a:r>
              <a:rPr lang="en-US" dirty="0"/>
              <a:t>on </a:t>
            </a:r>
            <a:r>
              <a:rPr lang="en-US" dirty="0" smtClean="0"/>
              <a:t>types of operands</a:t>
            </a:r>
          </a:p>
          <a:p>
            <a:pPr lvl="1"/>
            <a:r>
              <a:rPr lang="en-US" dirty="0"/>
              <a:t>Flexibly applied to multiple scripting languages and </a:t>
            </a:r>
            <a:r>
              <a:rPr lang="en-US" dirty="0" smtClean="0"/>
              <a:t>engines</a:t>
            </a:r>
          </a:p>
          <a:p>
            <a:pPr lvl="1"/>
            <a:endParaRPr lang="en-US" dirty="0"/>
          </a:p>
          <a:p>
            <a:r>
              <a:rPr lang="en-US" b="1" dirty="0" smtClean="0"/>
              <a:t>Typed Architectures accelerate production-grade VM interpreters </a:t>
            </a:r>
          </a:p>
          <a:p>
            <a:pPr lvl="1"/>
            <a:r>
              <a:rPr lang="en-US" dirty="0" err="1"/>
              <a:t>Geomean</a:t>
            </a:r>
            <a:r>
              <a:rPr lang="en-US" dirty="0"/>
              <a:t> (</a:t>
            </a:r>
            <a:r>
              <a:rPr lang="en-US" dirty="0" smtClean="0"/>
              <a:t>Max.) </a:t>
            </a:r>
            <a:r>
              <a:rPr lang="en-US" dirty="0"/>
              <a:t>speedups: </a:t>
            </a:r>
            <a:r>
              <a:rPr lang="en-US" b="1" dirty="0" smtClean="0"/>
              <a:t>14.1% (46.0%) </a:t>
            </a:r>
            <a:r>
              <a:rPr lang="en-US" dirty="0"/>
              <a:t>for Lua, </a:t>
            </a:r>
            <a:r>
              <a:rPr lang="en-US" b="1" dirty="0" smtClean="0"/>
              <a:t>11.7% (29.9%) </a:t>
            </a:r>
            <a:r>
              <a:rPr lang="en-US" dirty="0"/>
              <a:t>for </a:t>
            </a:r>
            <a:r>
              <a:rPr lang="en-US" dirty="0" smtClean="0"/>
              <a:t>JavaScript</a:t>
            </a:r>
          </a:p>
          <a:p>
            <a:pPr lvl="1"/>
            <a:r>
              <a:rPr lang="en-US" b="1" dirty="0"/>
              <a:t>EDP</a:t>
            </a:r>
            <a:r>
              <a:rPr lang="en-US" dirty="0"/>
              <a:t> improved by </a:t>
            </a:r>
            <a:r>
              <a:rPr lang="en-US" b="1" dirty="0" smtClean="0"/>
              <a:t>20.6%</a:t>
            </a:r>
            <a:r>
              <a:rPr lang="en-US" dirty="0" smtClean="0"/>
              <a:t> for Lua and </a:t>
            </a:r>
            <a:r>
              <a:rPr lang="en-US" b="1" dirty="0" smtClean="0"/>
              <a:t>17.1%</a:t>
            </a:r>
            <a:r>
              <a:rPr lang="en-US" dirty="0" smtClean="0"/>
              <a:t> for JavaScript</a:t>
            </a:r>
            <a:r>
              <a:rPr lang="en-US" b="1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only </a:t>
            </a:r>
            <a:r>
              <a:rPr lang="en-US" b="1" dirty="0" smtClean="0"/>
              <a:t>1.6% </a:t>
            </a:r>
            <a:r>
              <a:rPr lang="en-US" b="1" dirty="0"/>
              <a:t>area </a:t>
            </a:r>
            <a:r>
              <a:rPr lang="en-US" b="1" dirty="0" smtClean="0"/>
              <a:t>overhead </a:t>
            </a:r>
            <a:r>
              <a:rPr lang="en-US" dirty="0" smtClean="0"/>
              <a:t>at 40nm technology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31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968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3768" y="2708920"/>
            <a:ext cx="4248472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000" smtClean="0"/>
              <a:t>Q &amp; A</a:t>
            </a:r>
            <a:endParaRPr lang="ko-KR" altLang="en-US" sz="5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32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09474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Q1: Comparison against Checked Load [HPCA'11]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147248" cy="5361459"/>
          </a:xfrm>
        </p:spPr>
        <p:txBody>
          <a:bodyPr/>
          <a:lstStyle/>
          <a:p>
            <a:r>
              <a:rPr lang="en-US" dirty="0" smtClean="0"/>
              <a:t>Checked Load ported on RISC-V RocketCore to run on FPGA </a:t>
            </a:r>
          </a:p>
          <a:p>
            <a:r>
              <a:rPr lang="en-US" dirty="0"/>
              <a:t>Limitations of Checked Load</a:t>
            </a:r>
          </a:p>
          <a:p>
            <a:pPr lvl="1"/>
            <a:r>
              <a:rPr lang="en-US" sz="1800" dirty="0" smtClean="0"/>
              <a:t>Fixing type comparison instruction at compile time (“</a:t>
            </a:r>
            <a:r>
              <a:rPr lang="en-US" sz="1800" b="1" dirty="0" smtClean="0">
                <a:latin typeface="PT Mono"/>
                <a:cs typeface="PT Mono"/>
              </a:rPr>
              <a:t>INT”</a:t>
            </a:r>
            <a:r>
              <a:rPr lang="en-US" sz="1800" dirty="0" smtClean="0"/>
              <a:t> value)</a:t>
            </a:r>
          </a:p>
          <a:p>
            <a:pPr lvl="1"/>
            <a:r>
              <a:rPr lang="en-US" sz="1800" dirty="0"/>
              <a:t>No support for polymorphic instructions, tag extraction and </a:t>
            </a:r>
            <a:r>
              <a:rPr lang="en-US" sz="1800" dirty="0" smtClean="0"/>
              <a:t>insertion</a:t>
            </a:r>
          </a:p>
          <a:p>
            <a:pPr lvl="1"/>
            <a:r>
              <a:rPr lang="en-US" sz="1800" dirty="0"/>
              <a:t>Not suitable for fixed-length RISC </a:t>
            </a:r>
            <a:r>
              <a:rPr lang="en-US" sz="1800" dirty="0" smtClean="0"/>
              <a:t>instructions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33</a:t>
            </a:fld>
            <a:endParaRPr lang="ko-KR" altLang="en-US"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7998" y="3933056"/>
            <a:ext cx="8222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Consolas" charset="0"/>
                <a:ea typeface="Consolas" charset="0"/>
                <a:cs typeface="Consolas" charset="0"/>
              </a:rPr>
              <a:t>// Checked load instruction (Variable length instruction)</a:t>
            </a:r>
          </a:p>
          <a:p>
            <a:r>
              <a:rPr lang="en-US" altLang="ko-KR" sz="2000" b="1" dirty="0" err="1" smtClean="0">
                <a:latin typeface="Consolas" charset="0"/>
                <a:ea typeface="Consolas" charset="0"/>
                <a:cs typeface="Consolas" charset="0"/>
              </a:rPr>
              <a:t>chklb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Rd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  <a:sym typeface="Wingdings"/>
              </a:rPr>
              <a:t>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  <a:sym typeface="Wingdings"/>
              </a:rPr>
              <a:t>Rs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, 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  <a:sym typeface="Wingdings"/>
              </a:rPr>
              <a:t>imm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  <a:sym typeface="Wingdings"/>
              </a:rPr>
              <a:t>, </a:t>
            </a:r>
            <a:r>
              <a:rPr lang="en-US" altLang="ko-KR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  <a:sym typeface="Wingdings"/>
              </a:rPr>
              <a:t>INT</a:t>
            </a:r>
            <a:endParaRPr lang="en-US" altLang="ko-KR" sz="200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217" y="6073551"/>
            <a:ext cx="8167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* </a:t>
            </a:r>
            <a:r>
              <a:rPr lang="en-US" smtClean="0">
                <a:solidFill>
                  <a:schemeClr val="tx1"/>
                </a:solidFill>
              </a:rPr>
              <a:t>[HPCA ’11] </a:t>
            </a:r>
            <a:r>
              <a:rPr lang="en-US"/>
              <a:t>Checked Load: Architectural support for JavaScript type-checking on mobile processors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3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Q2: Type Encoding in SpiderMonkey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90"/>
            <a:ext cx="8229600" cy="3984074"/>
          </a:xfrm>
        </p:spPr>
        <p:txBody>
          <a:bodyPr/>
          <a:lstStyle/>
          <a:p>
            <a:r>
              <a:rPr lang="en-US" dirty="0" err="1" smtClean="0"/>
              <a:t>Exploits NaNs</a:t>
            </a:r>
            <a:r>
              <a:rPr lang="en-US" dirty="0" smtClean="0"/>
              <a:t> (Not-a-Number) in IEEE 754 FP format to represent Ints</a:t>
            </a:r>
          </a:p>
          <a:p>
            <a:pPr lvl="1"/>
            <a:r>
              <a:rPr lang="en-US" sz="1800" dirty="0" smtClean="0"/>
              <a:t>sign: </a:t>
            </a:r>
            <a:r>
              <a:rPr lang="en-US" sz="1800" dirty="0"/>
              <a:t>either 0 or </a:t>
            </a:r>
            <a:r>
              <a:rPr lang="en-US" sz="1800" dirty="0" smtClean="0"/>
              <a:t>1 </a:t>
            </a:r>
            <a:r>
              <a:rPr lang="en-US" sz="1800" dirty="0"/>
              <a:t>(1-bit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exponent: </a:t>
            </a:r>
            <a:r>
              <a:rPr lang="en-US" sz="1800" dirty="0"/>
              <a:t>all 1 </a:t>
            </a:r>
            <a:r>
              <a:rPr lang="en-US" sz="1800" dirty="0" smtClean="0"/>
              <a:t>bits </a:t>
            </a:r>
            <a:r>
              <a:rPr lang="en-US" sz="1800" dirty="0"/>
              <a:t>(11-bits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fraction: </a:t>
            </a:r>
            <a:r>
              <a:rPr lang="en-US" sz="1800" dirty="0"/>
              <a:t>anything except all 0 </a:t>
            </a:r>
            <a:r>
              <a:rPr lang="en-US" sz="1800" dirty="0" smtClean="0"/>
              <a:t>bits </a:t>
            </a:r>
            <a:r>
              <a:rPr lang="en-US" sz="1800" dirty="0"/>
              <a:t>(52-bits</a:t>
            </a:r>
            <a:r>
              <a:rPr lang="en-US" sz="1800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SpiderMonkey’s</a:t>
            </a:r>
            <a:r>
              <a:rPr lang="en-US" dirty="0" smtClean="0"/>
              <a:t> Type Encoding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34</a:t>
            </a:fld>
            <a:endParaRPr lang="ko-KR" altLang="en-US">
              <a:uFillTx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464692"/>
              </p:ext>
            </p:extLst>
          </p:nvPr>
        </p:nvGraphicFramePr>
        <p:xfrm>
          <a:off x="518829" y="1300989"/>
          <a:ext cx="8229632" cy="370840"/>
        </p:xfrm>
        <a:graphic>
          <a:graphicData uri="http://schemas.openxmlformats.org/drawingml/2006/table">
            <a:tbl>
              <a:tblPr firstRow="1" bandRow="1"/>
              <a:tblGrid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  <a:gridCol w="128588"/>
              </a:tblGrid>
              <a:tr h="37084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777188"/>
            <a:ext cx="51328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sign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1203" y="777188"/>
            <a:ext cx="92044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exponent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9368" y="777188"/>
            <a:ext cx="771365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fraction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580169" y="1084965"/>
            <a:ext cx="0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 rot="16200000">
            <a:off x="1223340" y="482987"/>
            <a:ext cx="236170" cy="1399831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16200000">
            <a:off x="5296966" y="-2150477"/>
            <a:ext cx="236170" cy="6666761"/>
          </a:xfrm>
          <a:prstGeom prst="rightBrace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5157" y="1753071"/>
            <a:ext cx="38343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63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01919" y="1753071"/>
            <a:ext cx="38343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52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498663" y="1753071"/>
            <a:ext cx="284052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0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786784"/>
              </p:ext>
            </p:extLst>
          </p:nvPr>
        </p:nvGraphicFramePr>
        <p:xfrm>
          <a:off x="713496" y="4653136"/>
          <a:ext cx="4722600" cy="370840"/>
        </p:xfrm>
        <a:graphic>
          <a:graphicData uri="http://schemas.openxmlformats.org/drawingml/2006/table">
            <a:tbl>
              <a:tblPr firstRow="1" bandRow="1"/>
              <a:tblGrid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471196" y="4613066"/>
            <a:ext cx="1606530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 (0x1fff1)</a:t>
            </a:r>
            <a:endParaRPr lang="en-US" sz="20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91754"/>
              </p:ext>
            </p:extLst>
          </p:nvPr>
        </p:nvGraphicFramePr>
        <p:xfrm>
          <a:off x="713496" y="5146392"/>
          <a:ext cx="4722600" cy="370840"/>
        </p:xfrm>
        <a:graphic>
          <a:graphicData uri="http://schemas.openxmlformats.org/drawingml/2006/table">
            <a:tbl>
              <a:tblPr firstRow="1" bandRow="1"/>
              <a:tblGrid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  <a:gridCol w="27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71196" y="5106322"/>
            <a:ext cx="1693092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TAB (0x1fff7)</a:t>
            </a:r>
            <a:endParaRPr 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667969" y="5517232"/>
            <a:ext cx="38343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63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07904" y="5517232"/>
            <a:ext cx="38343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52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24666" y="5569495"/>
            <a:ext cx="38343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 smtClean="0"/>
              <a:t>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2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Q3: Application to Higher Performance Core?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Possible.</a:t>
            </a:r>
            <a:endParaRPr lang="en-US" dirty="0" smtClean="0"/>
          </a:p>
          <a:p>
            <a:r>
              <a:rPr lang="en-US" dirty="0" smtClean="0"/>
              <a:t>However, in higher performance cores, other software techniques (like JIT) are also viable.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35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71889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Q4: Why not JIT compilation?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Typed Architectures aim to complement, but not replace JIT.</a:t>
            </a:r>
          </a:p>
          <a:p>
            <a:pPr lvl="1"/>
            <a:r>
              <a:rPr lang="en-US" sz="1800" dirty="0"/>
              <a:t>JIT compilation can be applied on Typed Architectures.</a:t>
            </a:r>
          </a:p>
          <a:p>
            <a:pPr lvl="1"/>
            <a:r>
              <a:rPr lang="en-US" sz="1800" dirty="0" smtClean="0"/>
              <a:t>But, in </a:t>
            </a:r>
            <a:r>
              <a:rPr lang="en-US" sz="1800" dirty="0"/>
              <a:t>resource-constrained IoT platforms JIT may not be viable.</a:t>
            </a:r>
          </a:p>
          <a:p>
            <a:pPr lvl="1"/>
            <a:r>
              <a:rPr lang="en-US" sz="1800" dirty="0" smtClean="0"/>
              <a:t>Also, effectiveness </a:t>
            </a:r>
            <a:r>
              <a:rPr lang="en-US" sz="1800" dirty="0"/>
              <a:t>of JIT </a:t>
            </a:r>
            <a:r>
              <a:rPr lang="en-US" sz="1800" dirty="0" smtClean="0"/>
              <a:t>depends </a:t>
            </a:r>
            <a:r>
              <a:rPr lang="en-US" sz="1800" dirty="0"/>
              <a:t>highly </a:t>
            </a:r>
            <a:r>
              <a:rPr lang="en-US" sz="1800" dirty="0" smtClean="0"/>
              <a:t>on a small number of hot methods dominating </a:t>
            </a:r>
            <a:r>
              <a:rPr lang="en-US" sz="1800" dirty="0"/>
              <a:t>total execution time</a:t>
            </a:r>
          </a:p>
          <a:p>
            <a:r>
              <a:rPr lang="en-US" dirty="0" smtClean="0"/>
              <a:t>Typed </a:t>
            </a:r>
            <a:r>
              <a:rPr lang="en-US" dirty="0"/>
              <a:t>Architectures augment JIT in terms of the applicability.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36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224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07288" cy="450000"/>
          </a:xfrm>
        </p:spPr>
        <p:txBody>
          <a:bodyPr/>
          <a:lstStyle/>
          <a:p>
            <a:r>
              <a:rPr lang="en-US" dirty="0" smtClean="0"/>
              <a:t>Q5: Performance of </a:t>
            </a:r>
            <a:r>
              <a:rPr lang="en-US" dirty="0" err="1" smtClean="0"/>
              <a:t>fannkuch</a:t>
            </a:r>
            <a:r>
              <a:rPr lang="en-US" dirty="0" smtClean="0"/>
              <a:t>-redux, n-sieve, and spectral-norm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Significant reduction in dynamic instruction count</a:t>
            </a:r>
          </a:p>
          <a:p>
            <a:pPr lvl="1"/>
            <a:r>
              <a:rPr lang="en-US" dirty="0" smtClean="0"/>
              <a:t>Table access-heavy workloads (using GETELEM and SETELEM bytecodes)</a:t>
            </a:r>
          </a:p>
          <a:p>
            <a:pPr lvl="1"/>
            <a:r>
              <a:rPr lang="en-US" dirty="0"/>
              <a:t>High type hit rates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bypasses complex if-chains in table access bytecodes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37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40362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8369944"/>
              </p:ext>
            </p:extLst>
          </p:nvPr>
        </p:nvGraphicFramePr>
        <p:xfrm>
          <a:off x="457200" y="638640"/>
          <a:ext cx="8229600" cy="473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507288" cy="450000"/>
          </a:xfrm>
        </p:spPr>
        <p:txBody>
          <a:bodyPr/>
          <a:lstStyle/>
          <a:p>
            <a:r>
              <a:rPr lang="en-US" dirty="0" smtClean="0"/>
              <a:t>Q5: </a:t>
            </a:r>
            <a:r>
              <a:rPr lang="en-US" dirty="0"/>
              <a:t>Performance of </a:t>
            </a:r>
            <a:r>
              <a:rPr lang="en-US" dirty="0" err="1"/>
              <a:t>fannkuch</a:t>
            </a:r>
            <a:r>
              <a:rPr lang="en-US" dirty="0"/>
              <a:t>-redux, n-sieve, and spectral-norm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5200" y="5085184"/>
            <a:ext cx="8211600" cy="2304256"/>
          </a:xfrm>
        </p:spPr>
        <p:txBody>
          <a:bodyPr tIns="0" bIns="0">
            <a:normAutofit/>
          </a:bodyPr>
          <a:lstStyle/>
          <a:p>
            <a:pPr marL="287100" indent="-285750"/>
            <a:r>
              <a:rPr lang="en-US" b="1" dirty="0" smtClean="0"/>
              <a:t>Reduction in </a:t>
            </a:r>
            <a:r>
              <a:rPr lang="en-US" dirty="0" smtClean="0"/>
              <a:t>branch</a:t>
            </a:r>
            <a:r>
              <a:rPr lang="en-US" b="1" dirty="0" smtClean="0"/>
              <a:t> miss rates (in MPKI)</a:t>
            </a:r>
          </a:p>
          <a:p>
            <a:pPr marL="744300" lvl="1" indent="-285750">
              <a:lnSpc>
                <a:spcPct val="100000"/>
              </a:lnSpc>
            </a:pPr>
            <a:r>
              <a:rPr lang="en-US" dirty="0" smtClean="0"/>
              <a:t>Lua: 23.68 </a:t>
            </a:r>
            <a:r>
              <a:rPr lang="en-US" dirty="0" smtClean="0">
                <a:sym typeface="Wingdings"/>
              </a:rPr>
              <a:t> 16.61</a:t>
            </a:r>
            <a:endParaRPr lang="en-US" dirty="0" smtClean="0"/>
          </a:p>
          <a:p>
            <a:pPr marL="744300" lvl="1" indent="-285750">
              <a:lnSpc>
                <a:spcPct val="100000"/>
              </a:lnSpc>
            </a:pPr>
            <a:r>
              <a:rPr lang="en-US" dirty="0" smtClean="0"/>
              <a:t>JavaScript: 33.67 </a:t>
            </a:r>
            <a:r>
              <a:rPr lang="en-US" dirty="0">
                <a:sym typeface="Wingdings"/>
              </a:rPr>
              <a:t> </a:t>
            </a:r>
            <a:r>
              <a:rPr lang="en-US" dirty="0" smtClean="0">
                <a:sym typeface="Wingdings"/>
              </a:rPr>
              <a:t>28.03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14753" y="2128210"/>
            <a:ext cx="309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Branch miss rate (MPKI)</a:t>
            </a:r>
            <a:endParaRPr lang="en-US" sz="1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38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565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Q6: Post-camera-ready 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two performance bugs in our RTL implementation</a:t>
            </a:r>
          </a:p>
          <a:p>
            <a:pPr lvl="1"/>
            <a:r>
              <a:rPr lang="en-US" dirty="0" smtClean="0"/>
              <a:t>Removes </a:t>
            </a:r>
            <a:r>
              <a:rPr lang="en-US" dirty="0"/>
              <a:t>unnecessary </a:t>
            </a:r>
            <a:r>
              <a:rPr lang="en-US" dirty="0" smtClean="0"/>
              <a:t>bubbles </a:t>
            </a:r>
            <a:r>
              <a:rPr lang="en-US" dirty="0"/>
              <a:t>for floating point calculation</a:t>
            </a:r>
          </a:p>
          <a:p>
            <a:pPr lvl="1"/>
            <a:r>
              <a:rPr lang="en-US" dirty="0" smtClean="0"/>
              <a:t>Increases type hit rates (eliminating false type misses)</a:t>
            </a:r>
          </a:p>
          <a:p>
            <a:r>
              <a:rPr lang="en-US" dirty="0" smtClean="0"/>
              <a:t>No </a:t>
            </a:r>
            <a:r>
              <a:rPr lang="en-US" dirty="0"/>
              <a:t>correctness </a:t>
            </a:r>
            <a:r>
              <a:rPr lang="en-US" dirty="0" smtClean="0"/>
              <a:t>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39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850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(3): </a:t>
            </a:r>
            <a:r>
              <a:rPr lang="en-US" smtClean="0"/>
              <a:t>Scripting on Emerging </a:t>
            </a:r>
            <a:r>
              <a:rPr lang="en-US" err="1" smtClean="0"/>
              <a:t>IoT</a:t>
            </a:r>
            <a:r>
              <a:rPr lang="en-US" smtClean="0"/>
              <a:t> Platforms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686800" cy="5361459"/>
          </a:xfrm>
        </p:spPr>
        <p:txBody>
          <a:bodyPr/>
          <a:lstStyle/>
          <a:p>
            <a:r>
              <a:rPr lang="en-US" altLang="ko-KR" dirty="0"/>
              <a:t>Emerging single-board computers for so-called DIY electronics</a:t>
            </a:r>
          </a:p>
          <a:p>
            <a:pPr lvl="1"/>
            <a:r>
              <a:rPr lang="en-US" altLang="ko-KR" dirty="0"/>
              <a:t>Arduino, Raspberry Pi, Intel Edison/Galileo, Samsung ARTIK, etc.</a:t>
            </a:r>
          </a:p>
          <a:p>
            <a:pPr lvl="1"/>
            <a:r>
              <a:rPr lang="en-US" altLang="ko-KR" dirty="0"/>
              <a:t>Platforms for emerging IoT applications: low cost, low power, small form factor</a:t>
            </a:r>
          </a:p>
          <a:p>
            <a:r>
              <a:rPr lang="en-US" altLang="ko-KR" dirty="0"/>
              <a:t>Scripting languages are too heavyweight for those platforms</a:t>
            </a:r>
          </a:p>
          <a:p>
            <a:pPr lvl="1"/>
            <a:r>
              <a:rPr lang="en-US" altLang="ko-KR" dirty="0"/>
              <a:t>Heavily resource </a:t>
            </a:r>
            <a:r>
              <a:rPr lang="en-US" altLang="ko-KR" dirty="0" smtClean="0"/>
              <a:t>constrained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600" dirty="0" smtClean="0"/>
              <a:t>Single-core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600" dirty="0"/>
              <a:t>I</a:t>
            </a:r>
            <a:r>
              <a:rPr lang="en-US" altLang="ko-KR" sz="1600" dirty="0" smtClean="0"/>
              <a:t>n-order pipeline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600" dirty="0"/>
              <a:t>L</a:t>
            </a:r>
            <a:r>
              <a:rPr lang="en-US" altLang="ko-KR" sz="1600" dirty="0" smtClean="0"/>
              <a:t>ow MHz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sz="1600" dirty="0" smtClean="0"/>
              <a:t>Small memory</a:t>
            </a:r>
            <a:endParaRPr lang="en-US" altLang="ko-KR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8167" y="4365104"/>
            <a:ext cx="8307666" cy="1954306"/>
            <a:chOff x="205666" y="4012194"/>
            <a:chExt cx="8307666" cy="1954306"/>
          </a:xfrm>
        </p:grpSpPr>
        <p:grpSp>
          <p:nvGrpSpPr>
            <p:cNvPr id="8" name="Group 7"/>
            <p:cNvGrpSpPr/>
            <p:nvPr/>
          </p:nvGrpSpPr>
          <p:grpSpPr>
            <a:xfrm>
              <a:off x="205666" y="4012194"/>
              <a:ext cx="2972557" cy="1950874"/>
              <a:chOff x="-3780928" y="2048980"/>
              <a:chExt cx="2972557" cy="1950874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55" t="7103" b="10268"/>
              <a:stretch/>
            </p:blipFill>
            <p:spPr>
              <a:xfrm>
                <a:off x="-3780928" y="2048980"/>
                <a:ext cx="2972557" cy="1713870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-3780928" y="3661300"/>
                <a:ext cx="29725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Arduino and Raspberry Pi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416690" y="4144414"/>
              <a:ext cx="2964778" cy="1822086"/>
              <a:chOff x="3445357" y="4240432"/>
              <a:chExt cx="2964778" cy="1822086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5358" y="4240432"/>
                <a:ext cx="2964777" cy="1627548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3445357" y="5723964"/>
                <a:ext cx="29647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/>
                    </a:solidFill>
                  </a:rPr>
                  <a:t>Intel Galileo and Edison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619935" y="4045099"/>
              <a:ext cx="1893397" cy="1917969"/>
              <a:chOff x="6619935" y="4141117"/>
              <a:chExt cx="1893397" cy="1917969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77269" y="4141117"/>
                <a:ext cx="1778729" cy="158284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619935" y="5720532"/>
                <a:ext cx="18933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smtClean="0">
                    <a:solidFill>
                      <a:schemeClr val="tx1"/>
                    </a:solidFill>
                  </a:rPr>
                  <a:t>Samsung ARTIK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4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520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Q7: </a:t>
            </a:r>
            <a:r>
              <a:rPr lang="en-US" dirty="0"/>
              <a:t>Primitive </a:t>
            </a:r>
            <a:r>
              <a:rPr lang="en-US" dirty="0" smtClean="0"/>
              <a:t>Types of Lua and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Primitive types</a:t>
            </a:r>
          </a:p>
          <a:p>
            <a:pPr lvl="1"/>
            <a:r>
              <a:rPr lang="en-US" dirty="0" smtClean="0"/>
              <a:t>Lua: </a:t>
            </a:r>
            <a:r>
              <a:rPr lang="en-US" i="1" dirty="0"/>
              <a:t>nil</a:t>
            </a:r>
            <a:r>
              <a:rPr lang="en-US" dirty="0"/>
              <a:t>, </a:t>
            </a:r>
            <a:r>
              <a:rPr lang="en-US" i="1" dirty="0" err="1"/>
              <a:t>boolean</a:t>
            </a:r>
            <a:r>
              <a:rPr lang="en-US" dirty="0"/>
              <a:t>, </a:t>
            </a:r>
            <a:r>
              <a:rPr lang="en-US" b="1" i="1" dirty="0">
                <a:solidFill>
                  <a:srgbClr val="FF0000"/>
                </a:solidFill>
              </a:rPr>
              <a:t>number</a:t>
            </a:r>
            <a:r>
              <a:rPr lang="en-US" dirty="0"/>
              <a:t>, </a:t>
            </a:r>
            <a:r>
              <a:rPr lang="en-US" i="1" dirty="0"/>
              <a:t>string</a:t>
            </a:r>
            <a:r>
              <a:rPr lang="en-US" dirty="0"/>
              <a:t>, </a:t>
            </a:r>
            <a:r>
              <a:rPr lang="en-US" i="1" dirty="0"/>
              <a:t>function</a:t>
            </a:r>
            <a:r>
              <a:rPr lang="en-US" dirty="0"/>
              <a:t>, </a:t>
            </a:r>
            <a:r>
              <a:rPr lang="en-US" i="1" dirty="0" err="1"/>
              <a:t>userdata</a:t>
            </a:r>
            <a:r>
              <a:rPr lang="en-US" dirty="0"/>
              <a:t>, </a:t>
            </a:r>
            <a:r>
              <a:rPr lang="en-US" i="1" dirty="0"/>
              <a:t>thread</a:t>
            </a:r>
            <a:r>
              <a:rPr lang="en-US" dirty="0"/>
              <a:t>, and </a:t>
            </a:r>
            <a:r>
              <a:rPr lang="en-US" b="1" i="1" dirty="0" smtClean="0">
                <a:solidFill>
                  <a:srgbClr val="FF0000"/>
                </a:solidFill>
              </a:rPr>
              <a:t>table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JavaScript: </a:t>
            </a:r>
            <a:r>
              <a:rPr lang="en-US" i="1" dirty="0" err="1"/>
              <a:t>b</a:t>
            </a:r>
            <a:r>
              <a:rPr lang="en-US" b="0" i="1" dirty="0" err="1" smtClean="0"/>
              <a:t>oolean</a:t>
            </a:r>
            <a:r>
              <a:rPr lang="en-US" b="0" dirty="0" smtClean="0"/>
              <a:t>, </a:t>
            </a:r>
            <a:r>
              <a:rPr lang="en-US" b="0" i="1" dirty="0" smtClean="0"/>
              <a:t>null</a:t>
            </a:r>
            <a:r>
              <a:rPr lang="en-US" b="0" dirty="0" smtClean="0"/>
              <a:t>, </a:t>
            </a:r>
            <a:r>
              <a:rPr lang="en-US" b="0" i="1" dirty="0" smtClean="0"/>
              <a:t>undefined</a:t>
            </a:r>
            <a:r>
              <a:rPr lang="en-US" b="0" dirty="0" smtClean="0"/>
              <a:t>, </a:t>
            </a:r>
            <a:r>
              <a:rPr lang="en-US" b="1" i="1" dirty="0" smtClean="0">
                <a:solidFill>
                  <a:srgbClr val="FF0000"/>
                </a:solidFill>
              </a:rPr>
              <a:t>number</a:t>
            </a:r>
            <a:r>
              <a:rPr lang="en-US" b="0" dirty="0" smtClean="0"/>
              <a:t>, </a:t>
            </a:r>
            <a:r>
              <a:rPr lang="en-US" b="0" i="1" dirty="0" smtClean="0"/>
              <a:t>string</a:t>
            </a:r>
            <a:r>
              <a:rPr lang="en-US" b="0" dirty="0" smtClean="0"/>
              <a:t>, </a:t>
            </a:r>
            <a:r>
              <a:rPr lang="en-US" dirty="0" smtClean="0">
                <a:solidFill>
                  <a:schemeClr val="tx1"/>
                </a:solidFill>
              </a:rPr>
              <a:t>symbol, and </a:t>
            </a:r>
            <a:r>
              <a:rPr lang="en-US" b="1" i="1" dirty="0" smtClean="0">
                <a:solidFill>
                  <a:srgbClr val="FF0000"/>
                </a:solidFill>
              </a:rPr>
              <a:t>object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number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type is internally magaged as either </a:t>
            </a:r>
            <a:r>
              <a:rPr lang="en-US" b="1" i="1" dirty="0">
                <a:solidFill>
                  <a:srgbClr val="FF0000"/>
                </a:solidFill>
              </a:rPr>
              <a:t>Integer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b="1" i="1" dirty="0">
                <a:solidFill>
                  <a:srgbClr val="FF0000"/>
                </a:solidFill>
              </a:rPr>
              <a:t>Float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endParaRPr lang="en-US" dirty="0"/>
          </a:p>
          <a:p>
            <a:r>
              <a:rPr lang="en-US" dirty="0" smtClean="0"/>
              <a:t>May be applicable to other types (such as </a:t>
            </a:r>
            <a:r>
              <a:rPr lang="en-US" i="1" dirty="0"/>
              <a:t>b</a:t>
            </a:r>
            <a:r>
              <a:rPr lang="en-US" i="1" dirty="0" smtClean="0"/>
              <a:t>oolean</a:t>
            </a:r>
            <a:r>
              <a:rPr lang="en-US" dirty="0" smtClean="0"/>
              <a:t> and </a:t>
            </a:r>
            <a:r>
              <a:rPr lang="en-US" i="1" dirty="0" smtClean="0"/>
              <a:t>string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But difficult for </a:t>
            </a:r>
            <a:r>
              <a:rPr lang="en-US" i="1" dirty="0" smtClean="0"/>
              <a:t>function</a:t>
            </a:r>
            <a:r>
              <a:rPr lang="en-US" dirty="0" smtClean="0"/>
              <a:t>, </a:t>
            </a:r>
            <a:r>
              <a:rPr lang="en-US" i="1" dirty="0" smtClean="0"/>
              <a:t>userdata</a:t>
            </a:r>
            <a:r>
              <a:rPr lang="en-US" dirty="0" smtClean="0"/>
              <a:t>, </a:t>
            </a:r>
            <a:r>
              <a:rPr lang="en-US" i="1" dirty="0" smtClean="0"/>
              <a:t>thread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40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4643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Q8: What if tag field requires more than 8 bits?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8-bit type tag support 256 distinct types</a:t>
            </a:r>
          </a:p>
          <a:p>
            <a:pPr lvl="1"/>
            <a:r>
              <a:rPr lang="en-US" dirty="0" smtClean="0"/>
              <a:t>In observation, it can accommodate most engines.</a:t>
            </a:r>
          </a:p>
          <a:p>
            <a:r>
              <a:rPr lang="en-US" dirty="0" smtClean="0"/>
              <a:t>If necessary we can re-encode type values to fit in 8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41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09264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Q9: Application to Other Scripting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Typed architecture is </a:t>
            </a:r>
            <a:r>
              <a:rPr lang="en-US" dirty="0" smtClean="0"/>
              <a:t>flexible </a:t>
            </a:r>
            <a:r>
              <a:rPr lang="en-US" dirty="0"/>
              <a:t>enough to be applicable to other scripting languages and implementations.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42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3066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686800" cy="450000"/>
          </a:xfrm>
        </p:spPr>
        <p:txBody>
          <a:bodyPr/>
          <a:lstStyle/>
          <a:p>
            <a:r>
              <a:rPr lang="en-US" dirty="0" smtClean="0"/>
              <a:t>Q10: Polymorphic Instructions with Integer and FP Source Operands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Currently, handled in the slow path</a:t>
            </a:r>
          </a:p>
          <a:p>
            <a:pPr lvl="1"/>
            <a:r>
              <a:rPr lang="en-US" dirty="0" smtClean="0"/>
              <a:t>Type conversion is needed (Integer to FP) before the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43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95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Q11: Breakdown of dynamic bytecodes in Lua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365104"/>
            <a:ext cx="8229600" cy="1761059"/>
          </a:xfrm>
        </p:spPr>
        <p:txBody>
          <a:bodyPr/>
          <a:lstStyle/>
          <a:p>
            <a:r>
              <a:rPr lang="en-US" dirty="0"/>
              <a:t>5 most frequently used bytecodes account for a majority of total bytecode count. (ADD, SUB, MUL, GETTABLE, SETTABLE)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44</a:t>
            </a:fld>
            <a:endParaRPr lang="ko-KR" altLang="en-US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00" y="764704"/>
            <a:ext cx="52070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83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Q13: </a:t>
            </a:r>
            <a:r>
              <a:rPr lang="en-US" dirty="0"/>
              <a:t>Why Not Python Instead of Lua?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Lua</a:t>
            </a:r>
          </a:p>
          <a:p>
            <a:pPr lvl="1"/>
            <a:r>
              <a:rPr lang="en-US" sz="1800" dirty="0" smtClean="0"/>
              <a:t>Having a simpler type system and easier to understand</a:t>
            </a:r>
          </a:p>
          <a:p>
            <a:pPr lvl="1"/>
            <a:r>
              <a:rPr lang="en-US" sz="1800" dirty="0" smtClean="0"/>
              <a:t>Easier to build for RISC-V on FPGA 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Stay tuned!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45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748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Q14: Controling Garbage Collection (GC)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686800" cy="5361459"/>
          </a:xfrm>
        </p:spPr>
        <p:txBody>
          <a:bodyPr/>
          <a:lstStyle/>
          <a:p>
            <a:r>
              <a:rPr lang="en-US" dirty="0" smtClean="0"/>
              <a:t>We wanted to measure performance of the mutator (main code).</a:t>
            </a:r>
          </a:p>
          <a:p>
            <a:pPr lvl="1"/>
            <a:r>
              <a:rPr lang="en-US" sz="1800" dirty="0"/>
              <a:t>GC performance depends on many factors (heap size, GC algorithm, etc.) that are orthogonal to our work.</a:t>
            </a:r>
          </a:p>
          <a:p>
            <a:pPr lvl="1"/>
            <a:r>
              <a:rPr lang="en-US" sz="1800" dirty="0" smtClean="0"/>
              <a:t>Lua: GC turned off</a:t>
            </a:r>
          </a:p>
          <a:p>
            <a:pPr lvl="1"/>
            <a:r>
              <a:rPr lang="en-US" sz="1800" dirty="0" err="1" smtClean="0"/>
              <a:t>SpiderMonkey</a:t>
            </a:r>
            <a:r>
              <a:rPr lang="en-US" sz="1800" dirty="0" smtClean="0"/>
              <a:t> (JavaScript): GC turned on (No easy way to turn off)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GC does NOT occur frequently in our benchmarks, so only marginal impact.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46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5554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Q15: Type Hit and Miss Rates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2818656" cy="5361459"/>
          </a:xfrm>
        </p:spPr>
        <p:txBody>
          <a:bodyPr/>
          <a:lstStyle/>
          <a:p>
            <a:r>
              <a:rPr lang="en-US" dirty="0" smtClean="0"/>
              <a:t>Lua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47</a:t>
            </a:fld>
            <a:endParaRPr lang="ko-KR" altLang="en-US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00" y="777336"/>
            <a:ext cx="4686300" cy="2768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00" y="3545936"/>
            <a:ext cx="46355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9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Q16: Three Major Sources of Performance Improvement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Reduction in	dynamic instruction count</a:t>
            </a:r>
          </a:p>
          <a:p>
            <a:pPr lvl="1"/>
            <a:r>
              <a:rPr lang="en-US" dirty="0" smtClean="0"/>
              <a:t>For integer addition, dynamic instruction count is reduced from 10 to 5.</a:t>
            </a:r>
          </a:p>
          <a:p>
            <a:r>
              <a:rPr lang="en-US" dirty="0"/>
              <a:t>Reduction in	</a:t>
            </a:r>
            <a:r>
              <a:rPr lang="en-US" dirty="0" smtClean="0"/>
              <a:t>instruction cache miss</a:t>
            </a:r>
          </a:p>
          <a:p>
            <a:r>
              <a:rPr lang="en-US" dirty="0"/>
              <a:t>Reduction in	</a:t>
            </a:r>
            <a:r>
              <a:rPr lang="en-US" dirty="0" smtClean="0"/>
              <a:t>branch miss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48</a:t>
            </a:fld>
            <a:endParaRPr lang="ko-KR" altLang="en-US">
              <a:uFillTx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72" y="2636912"/>
            <a:ext cx="2407679" cy="3621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673" y="2636912"/>
            <a:ext cx="2407679" cy="3061488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386225" y="3789040"/>
            <a:ext cx="545815" cy="936104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339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Q17: Using Newest </a:t>
            </a:r>
            <a:r>
              <a:rPr lang="en-US" dirty="0"/>
              <a:t>V</a:t>
            </a:r>
            <a:r>
              <a:rPr lang="en-US" dirty="0" smtClean="0"/>
              <a:t>ersion of </a:t>
            </a:r>
            <a:r>
              <a:rPr lang="en-US" dirty="0" err="1" smtClean="0"/>
              <a:t>SpiderMonkey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Failed</a:t>
            </a:r>
            <a:r>
              <a:rPr lang="en-US" dirty="0" smtClean="0"/>
              <a:t> to cross-compile using RISC-V toolchain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49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093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403648" y="3893779"/>
            <a:ext cx="5976664" cy="327309"/>
          </a:xfrm>
          <a:prstGeom prst="roundRect">
            <a:avLst>
              <a:gd name="adj" fmla="val 5628"/>
            </a:avLst>
          </a:prstGeom>
          <a:solidFill>
            <a:srgbClr val="EC0032">
              <a:alpha val="7059"/>
            </a:srgbClr>
          </a:solidFill>
          <a:ln w="381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>
                <a:solidFill>
                  <a:srgbClr val="FF0000"/>
                </a:solidFill>
              </a:rPr>
              <a:t>Focus of this </a:t>
            </a:r>
            <a:r>
              <a:rPr lang="en-US" sz="1600" b="1" smtClean="0">
                <a:solidFill>
                  <a:srgbClr val="FF0000"/>
                </a:solidFill>
              </a:rPr>
              <a:t>work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 (4): Scripting Languages + Single-Board Computers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763200"/>
            <a:ext cx="8229600" cy="5402104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Productivity benefits for IoT programming</a:t>
            </a:r>
          </a:p>
          <a:p>
            <a:pPr lvl="1"/>
            <a:r>
              <a:rPr lang="en-US" altLang="ko-KR" dirty="0" smtClean="0"/>
              <a:t>Ease of programming and testing</a:t>
            </a:r>
          </a:p>
          <a:p>
            <a:pPr lvl="1"/>
            <a:r>
              <a:rPr lang="en-US" altLang="ko-KR" dirty="0" smtClean="0"/>
              <a:t>Natural support for event-driven programming models</a:t>
            </a:r>
          </a:p>
          <a:p>
            <a:pPr lvl="1"/>
            <a:r>
              <a:rPr lang="en-US" altLang="ko-KR" dirty="0" smtClean="0"/>
              <a:t>Seamless client-server integration (e.g., using HTML5/JavaScript)</a:t>
            </a:r>
            <a:endParaRPr lang="en-US" altLang="ko-KR" b="1" dirty="0" smtClean="0"/>
          </a:p>
          <a:p>
            <a:r>
              <a:rPr lang="en-US" b="1" dirty="0" smtClean="0"/>
              <a:t>But, too slow on IoT platforms</a:t>
            </a:r>
          </a:p>
          <a:p>
            <a:pPr lvl="1"/>
            <a:r>
              <a:rPr lang="en-US" b="1" dirty="0" smtClean="0"/>
              <a:t>JIT compilation: </a:t>
            </a:r>
            <a:r>
              <a:rPr lang="en-US" dirty="0" smtClean="0"/>
              <a:t>not viable due to severe resource constraints</a:t>
            </a:r>
          </a:p>
          <a:p>
            <a:pPr lvl="1"/>
            <a:r>
              <a:rPr lang="en-US" b="1" dirty="0" smtClean="0"/>
              <a:t>VM interpreter: </a:t>
            </a:r>
            <a:r>
              <a:rPr lang="en-US" dirty="0" smtClean="0"/>
              <a:t>wastes CPU cycles for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Recurring cost of bytecode dispatch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Dynamic type checking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Boxing/unboxing objects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600" dirty="0" smtClean="0"/>
              <a:t>Garbage collection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5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8941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Q18: 40nm Technology Node? Why Not 10nm?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e</a:t>
            </a:r>
            <a:r>
              <a:rPr lang="en-US" dirty="0" smtClean="0"/>
              <a:t>nough to evaluate the area and power overhead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50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5833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Q20: IoT Benchmarks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51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27149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73224" y="5040000"/>
            <a:ext cx="3538736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73224" y="3816000"/>
            <a:ext cx="3538736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</a:t>
            </a:r>
            <a:r>
              <a:rPr lang="en-US" dirty="0" smtClean="0"/>
              <a:t>ype Checking (1)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864" y="764704"/>
            <a:ext cx="8229600" cy="1008112"/>
          </a:xfrm>
        </p:spPr>
        <p:txBody>
          <a:bodyPr/>
          <a:lstStyle/>
          <a:p>
            <a:r>
              <a:rPr lang="en-US" dirty="0" smtClean="0"/>
              <a:t>Significant fraction of instructions are spent executing type guards</a:t>
            </a:r>
          </a:p>
          <a:p>
            <a:pPr lvl="1"/>
            <a:r>
              <a:rPr lang="en-US" dirty="0" smtClean="0"/>
              <a:t>Profiled five most frequently used bytecodes in Lua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673224" y="3312000"/>
            <a:ext cx="3538736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3224" y="4329176"/>
            <a:ext cx="3538736" cy="52203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4"/>
          <p:cNvSpPr/>
          <p:nvPr/>
        </p:nvSpPr>
        <p:spPr>
          <a:xfrm>
            <a:off x="529208" y="1857013"/>
            <a:ext cx="3754760" cy="4524315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// from Lua interpreter</a:t>
            </a:r>
          </a:p>
          <a:p>
            <a:endParaRPr lang="en-US" altLang="ko-KR" sz="16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case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ADD: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Value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= RB(Bytecode); 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Value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RC(Bytecode);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Number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n-NO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n-NO" altLang="ko-KR" sz="1600" b="1" dirty="0" err="1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nn-NO" altLang="ko-KR" sz="16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n-NO" altLang="ko-K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600" dirty="0" err="1" smtClean="0">
                <a:latin typeface="Consolas" pitchFamily="49" charset="0"/>
                <a:cs typeface="Consolas" pitchFamily="49" charset="0"/>
              </a:rPr>
              <a:t>isInt</a:t>
            </a:r>
            <a:r>
              <a:rPr lang="nn-NO" altLang="ko-K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600" dirty="0" err="1" smtClean="0">
                <a:latin typeface="Consolas" pitchFamily="49" charset="0"/>
                <a:cs typeface="Consolas" pitchFamily="49" charset="0"/>
              </a:rPr>
              <a:t>rb</a:t>
            </a:r>
            <a:r>
              <a:rPr lang="nn-NO" altLang="ko-KR" sz="1600" dirty="0">
                <a:latin typeface="Consolas" pitchFamily="49" charset="0"/>
                <a:cs typeface="Consolas" pitchFamily="49" charset="0"/>
              </a:rPr>
              <a:t>) &amp;&amp; </a:t>
            </a:r>
            <a:r>
              <a:rPr lang="nn-NO" altLang="ko-KR" sz="1600" dirty="0" err="1" smtClean="0">
                <a:latin typeface="Consolas" pitchFamily="49" charset="0"/>
                <a:cs typeface="Consolas" pitchFamily="49" charset="0"/>
              </a:rPr>
              <a:t>isInt</a:t>
            </a:r>
            <a:r>
              <a:rPr lang="nn-NO" altLang="ko-K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600" dirty="0" err="1" smtClean="0">
                <a:latin typeface="Consolas" pitchFamily="49" charset="0"/>
                <a:cs typeface="Consolas" pitchFamily="49" charset="0"/>
              </a:rPr>
              <a:t>rc</a:t>
            </a:r>
            <a:r>
              <a:rPr lang="nn-NO" altLang="ko-KR" sz="1600" dirty="0" smtClean="0">
                <a:latin typeface="Consolas" pitchFamily="49" charset="0"/>
                <a:cs typeface="Consolas" pitchFamily="49" charset="0"/>
              </a:rPr>
              <a:t>)) {</a:t>
            </a:r>
            <a:endParaRPr lang="nn-NO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nn-NO" altLang="ko-KR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nn-NO" altLang="ko-KR" sz="1600" dirty="0" err="1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600" dirty="0">
                <a:latin typeface="Consolas" pitchFamily="49" charset="0"/>
                <a:cs typeface="Consolas" pitchFamily="49" charset="0"/>
              </a:rPr>
              <a:t>(ra) = </a:t>
            </a:r>
            <a:r>
              <a:rPr lang="nn-NO" altLang="ko-KR" sz="1600" dirty="0" err="1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600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nn-NO" altLang="ko-KR" sz="1600" dirty="0">
                <a:latin typeface="Consolas" pitchFamily="49" charset="0"/>
                <a:cs typeface="Consolas" pitchFamily="49" charset="0"/>
              </a:rPr>
              <a:t>)+</a:t>
            </a:r>
            <a:r>
              <a:rPr lang="nn-NO" altLang="ko-KR" sz="1600" dirty="0" err="1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6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nn-NO" altLang="ko-KR" sz="1600" dirty="0">
                <a:latin typeface="Consolas" pitchFamily="49" charset="0"/>
                <a:cs typeface="Consolas" pitchFamily="49" charset="0"/>
              </a:rPr>
              <a:t>);</a:t>
            </a:r>
            <a:endParaRPr lang="en-US" altLang="ko-KR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type(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) = INT;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 else </a:t>
            </a:r>
            <a:r>
              <a:rPr lang="en-US" altLang="ko-KR" sz="1600" b="1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toNumber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rb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&amp;&amp;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toNumber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rc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, &amp;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)) {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fval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en-US" altLang="ko-KR" sz="1600" dirty="0" err="1"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type(</a:t>
            </a:r>
            <a:r>
              <a:rPr lang="en-US" altLang="ko-KR" sz="1600" dirty="0" err="1" smtClean="0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) = 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FLT;</a:t>
            </a:r>
            <a:endParaRPr lang="en-US" altLang="ko-KR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} </a:t>
            </a:r>
          </a:p>
          <a:p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b="1" dirty="0" smtClean="0">
                <a:latin typeface="Consolas" pitchFamily="49" charset="0"/>
                <a:cs typeface="Consolas" pitchFamily="49" charset="0"/>
              </a:rPr>
              <a:t>else</a:t>
            </a:r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do exception */</a:t>
            </a:r>
          </a:p>
          <a:p>
            <a:r>
              <a:rPr lang="en-US" altLang="ko-KR" sz="16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6</a:t>
            </a:fld>
            <a:endParaRPr lang="ko-KR" altLang="en-US">
              <a:uFillTx/>
            </a:endParaRPr>
          </a:p>
        </p:txBody>
      </p:sp>
      <p:graphicFrame>
        <p:nvGraphicFramePr>
          <p:cNvPr id="13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351913"/>
              </p:ext>
            </p:extLst>
          </p:nvPr>
        </p:nvGraphicFramePr>
        <p:xfrm>
          <a:off x="4140000" y="1843200"/>
          <a:ext cx="4608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2984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Type </a:t>
            </a:r>
            <a:r>
              <a:rPr lang="en-US" dirty="0" smtClean="0"/>
              <a:t>Checking </a:t>
            </a:r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7</a:t>
            </a:fld>
            <a:endParaRPr lang="ko-KR" altLang="en-US">
              <a:uFillTx/>
            </a:endParaRPr>
          </a:p>
        </p:txBody>
      </p:sp>
      <p:sp>
        <p:nvSpPr>
          <p:cNvPr id="455" name="Rectangle 4"/>
          <p:cNvSpPr/>
          <p:nvPr/>
        </p:nvSpPr>
        <p:spPr>
          <a:xfrm>
            <a:off x="529207" y="798959"/>
            <a:ext cx="4175775" cy="50783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800" b="1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// from Lua interpreter</a:t>
            </a:r>
          </a:p>
          <a:p>
            <a:endParaRPr lang="en-US" altLang="ko-KR" sz="1800" b="1" dirty="0">
              <a:solidFill>
                <a:srgbClr val="000000">
                  <a:alpha val="40000"/>
                </a:srgb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800" b="1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ADD:</a:t>
            </a:r>
          </a:p>
          <a:p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Value *</a:t>
            </a:r>
            <a:r>
              <a:rPr lang="en-US" altLang="ko-KR" sz="1800" dirty="0" err="1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rb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= RB(Bytecode); </a:t>
            </a:r>
          </a:p>
          <a:p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Value *</a:t>
            </a:r>
            <a:r>
              <a:rPr lang="en-US" altLang="ko-KR" sz="1800" dirty="0" err="1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rc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= RC(Bytecode);</a:t>
            </a:r>
          </a:p>
          <a:p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 Number </a:t>
            </a:r>
            <a:r>
              <a:rPr lang="en-US" altLang="ko-KR" sz="1800" dirty="0" err="1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sz="1800" dirty="0" err="1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800" dirty="0">
                <a:solidFill>
                  <a:srgbClr val="000000">
                    <a:alpha val="40000"/>
                  </a:srgb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nn-NO" altLang="ko-KR" sz="1800" b="1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n-NO" altLang="ko-KR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isInt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) &amp;&amp; 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isInt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nn-NO" altLang="ko-KR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nn-NO" altLang="ko-KR" sz="1800" dirty="0" err="1" smtClean="0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800" dirty="0" smtClean="0">
                <a:latin typeface="Consolas" pitchFamily="49" charset="0"/>
                <a:cs typeface="Consolas" pitchFamily="49" charset="0"/>
              </a:rPr>
              <a:t>(ra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) = 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)+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ival</a:t>
            </a:r>
            <a:r>
              <a:rPr lang="nn-NO" altLang="ko-KR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nn-NO" altLang="ko-KR" sz="1800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nn-NO" altLang="ko-KR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800" dirty="0" smtClean="0">
                <a:latin typeface="Consolas" pitchFamily="49" charset="0"/>
                <a:cs typeface="Consolas" pitchFamily="49" charset="0"/>
              </a:rPr>
              <a:t>   type(</a:t>
            </a:r>
            <a:r>
              <a:rPr lang="en-US" altLang="ko-KR" sz="1800" dirty="0" err="1" smtClean="0"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) = INT;</a:t>
            </a:r>
            <a:endParaRPr lang="nn-NO" altLang="ko-KR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800" dirty="0">
                <a:latin typeface="Consolas" pitchFamily="49" charset="0"/>
                <a:cs typeface="Consolas" pitchFamily="49" charset="0"/>
              </a:rPr>
              <a:t> } </a:t>
            </a:r>
          </a:p>
          <a:p>
            <a:r>
              <a:rPr lang="en-US" altLang="ko-KR" sz="1800" b="1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else if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toNumber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rb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) &amp;&amp;</a:t>
            </a:r>
          </a:p>
          <a:p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toNumber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rc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, &amp;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fval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) = 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nb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+ 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nc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type(</a:t>
            </a:r>
            <a:r>
              <a:rPr lang="en-US" altLang="ko-KR" sz="1800" dirty="0" err="1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ra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) = </a:t>
            </a:r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FLT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  <a:endParaRPr lang="en-US" altLang="ko-KR" sz="1800" dirty="0">
              <a:solidFill>
                <a:schemeClr val="tx1">
                  <a:alpha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800" b="1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altLang="ko-KR" sz="1800" dirty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ko-KR" sz="1800" dirty="0" smtClean="0">
                <a:solidFill>
                  <a:schemeClr val="bg1">
                    <a:lumMod val="50000"/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  /* </a:t>
            </a:r>
            <a:r>
              <a:rPr lang="en-US" altLang="ko-KR" sz="1800" dirty="0">
                <a:solidFill>
                  <a:schemeClr val="bg1">
                    <a:lumMod val="50000"/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do exception */</a:t>
            </a:r>
          </a:p>
          <a:p>
            <a:r>
              <a:rPr lang="en-US" altLang="ko-KR" sz="1800" dirty="0" smtClean="0">
                <a:solidFill>
                  <a:schemeClr val="tx1">
                    <a:alpha val="40000"/>
                  </a:schemeClr>
                </a:solidFill>
                <a:latin typeface="Consolas" pitchFamily="49" charset="0"/>
                <a:cs typeface="Consolas" pitchFamily="49" charset="0"/>
              </a:rPr>
              <a:t> }</a:t>
            </a:r>
            <a:endParaRPr lang="en-US" sz="1800" dirty="0">
              <a:solidFill>
                <a:schemeClr val="tx1">
                  <a:alpha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36544" y="1140984"/>
            <a:ext cx="2916000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>
                <a:solidFill>
                  <a:schemeClr val="tx1"/>
                </a:solidFill>
              </a:rPr>
              <a:t>Load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(RB)</a:t>
            </a:r>
          </a:p>
          <a:p>
            <a:r>
              <a:rPr lang="en-US" sz="1800" smtClean="0">
                <a:solidFill>
                  <a:schemeClr val="tx1"/>
                </a:solidFill>
              </a:rPr>
              <a:t>Load</a:t>
            </a:r>
            <a:r>
              <a:rPr lang="en-US" sz="180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type(RB</a:t>
            </a:r>
            <a:r>
              <a:rPr lang="en-US" sz="1800" smtClean="0">
                <a:solidFill>
                  <a:schemeClr val="tx1"/>
                </a:solidFill>
                <a:sym typeface="Wingdings"/>
              </a:rPr>
              <a:t>)</a:t>
            </a:r>
            <a:endParaRPr lang="en-US" sz="180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6544" y="3196792"/>
            <a:ext cx="29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>
                <a:solidFill>
                  <a:schemeClr val="tx1"/>
                </a:solidFill>
              </a:rPr>
              <a:t>Load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(RC)</a:t>
            </a:r>
          </a:p>
          <a:p>
            <a:r>
              <a:rPr lang="en-US" sz="1800" smtClean="0">
                <a:solidFill>
                  <a:schemeClr val="tx1"/>
                </a:solidFill>
              </a:rPr>
              <a:t>Load</a:t>
            </a:r>
            <a:r>
              <a:rPr lang="en-US" sz="180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type(RC</a:t>
            </a:r>
            <a:r>
              <a:rPr lang="en-US" sz="1800" smtClean="0">
                <a:solidFill>
                  <a:schemeClr val="tx1"/>
                </a:solidFill>
                <a:sym typeface="Wingdings"/>
              </a:rPr>
              <a:t>)</a:t>
            </a:r>
            <a:endParaRPr lang="en-US" sz="180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5436544" y="2204888"/>
            <a:ext cx="2916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type(RB) == INT</a:t>
            </a:r>
          </a:p>
        </p:txBody>
      </p:sp>
      <p:sp>
        <p:nvSpPr>
          <p:cNvPr id="26" name="Diamond 25"/>
          <p:cNvSpPr/>
          <p:nvPr/>
        </p:nvSpPr>
        <p:spPr>
          <a:xfrm>
            <a:off x="5436544" y="4044696"/>
            <a:ext cx="2916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type(RC) == INT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36544" y="5036600"/>
            <a:ext cx="2916000" cy="432000"/>
          </a:xfrm>
          <a:prstGeom prst="rect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08000" tIns="0" rIns="0" bIns="0" rtlCol="0" anchor="ctr"/>
          <a:lstStyle/>
          <a:p>
            <a:r>
              <a:rPr lang="en-US" sz="16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600">
                <a:solidFill>
                  <a:schemeClr val="tx1"/>
                </a:solidFill>
                <a:sym typeface="Wingdings"/>
              </a:rPr>
              <a:t>(RA) </a:t>
            </a:r>
            <a:r>
              <a:rPr lang="en-US" sz="1600" smtClean="0">
                <a:solidFill>
                  <a:schemeClr val="tx1"/>
                </a:solidFill>
                <a:sym typeface="Wingdings"/>
              </a:rPr>
              <a:t> </a:t>
            </a:r>
            <a:r>
              <a:rPr lang="en-US" sz="1600" err="1" smtClean="0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600" smtClean="0">
                <a:solidFill>
                  <a:schemeClr val="tx1"/>
                </a:solidFill>
                <a:sym typeface="Wingdings"/>
              </a:rPr>
              <a:t>(RB</a:t>
            </a:r>
            <a:r>
              <a:rPr lang="en-US" sz="1600">
                <a:solidFill>
                  <a:schemeClr val="tx1"/>
                </a:solidFill>
                <a:sym typeface="Wingdings"/>
              </a:rPr>
              <a:t>) + </a:t>
            </a:r>
            <a:r>
              <a:rPr lang="en-US" sz="16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600">
                <a:solidFill>
                  <a:schemeClr val="tx1"/>
                </a:solidFill>
                <a:sym typeface="Wingdings"/>
              </a:rPr>
              <a:t>(RC)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36544" y="5668503"/>
            <a:ext cx="2916000" cy="64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>
                <a:solidFill>
                  <a:schemeClr val="tx1"/>
                </a:solidFill>
                <a:sym typeface="Wingdings"/>
              </a:rPr>
              <a:t>Store </a:t>
            </a:r>
            <a:r>
              <a:rPr lang="en-US" sz="18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(RA)</a:t>
            </a:r>
          </a:p>
          <a:p>
            <a:r>
              <a:rPr lang="en-US" sz="1800" smtClean="0">
                <a:solidFill>
                  <a:schemeClr val="tx1"/>
                </a:solidFill>
              </a:rPr>
              <a:t>Store </a:t>
            </a:r>
            <a:r>
              <a:rPr lang="en-US" sz="1800">
                <a:solidFill>
                  <a:schemeClr val="tx1"/>
                </a:solidFill>
              </a:rPr>
              <a:t>type(RA</a:t>
            </a:r>
            <a:r>
              <a:rPr lang="en-US" sz="1800" smtClean="0">
                <a:solidFill>
                  <a:schemeClr val="tx1"/>
                </a:solidFill>
              </a:rPr>
              <a:t>)</a:t>
            </a:r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3"/>
            <a:endCxn id="57" idx="1"/>
          </p:cNvCxnSpPr>
          <p:nvPr/>
        </p:nvCxnSpPr>
        <p:spPr>
          <a:xfrm>
            <a:off x="8352544" y="2600888"/>
            <a:ext cx="3959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58" idx="1"/>
          </p:cNvCxnSpPr>
          <p:nvPr/>
        </p:nvCxnSpPr>
        <p:spPr>
          <a:xfrm>
            <a:off x="8352544" y="4440696"/>
            <a:ext cx="3959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12000" y="4777407"/>
            <a:ext cx="4940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912000" y="2924944"/>
            <a:ext cx="4940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436544" y="771556"/>
            <a:ext cx="274891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b="1" smtClean="0"/>
              <a:t>Bytecode ADD</a:t>
            </a:r>
            <a:endParaRPr lang="en-US" sz="1800" b="1" baseline="-25000"/>
          </a:p>
        </p:txBody>
      </p:sp>
      <p:cxnSp>
        <p:nvCxnSpPr>
          <p:cNvPr id="34" name="Straight Arrow Connector 33"/>
          <p:cNvCxnSpPr>
            <a:stCxn id="23" idx="2"/>
            <a:endCxn id="25" idx="0"/>
          </p:cNvCxnSpPr>
          <p:nvPr/>
        </p:nvCxnSpPr>
        <p:spPr>
          <a:xfrm>
            <a:off x="6894544" y="2004984"/>
            <a:ext cx="0" cy="19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2"/>
            <a:endCxn id="24" idx="0"/>
          </p:cNvCxnSpPr>
          <p:nvPr/>
        </p:nvCxnSpPr>
        <p:spPr>
          <a:xfrm>
            <a:off x="6894544" y="2996888"/>
            <a:ext cx="0" cy="19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2"/>
            <a:endCxn id="26" idx="0"/>
          </p:cNvCxnSpPr>
          <p:nvPr/>
        </p:nvCxnSpPr>
        <p:spPr>
          <a:xfrm>
            <a:off x="6894544" y="3844792"/>
            <a:ext cx="0" cy="19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>
            <a:off x="6894544" y="4836696"/>
            <a:ext cx="0" cy="19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2"/>
            <a:endCxn id="28" idx="0"/>
          </p:cNvCxnSpPr>
          <p:nvPr/>
        </p:nvCxnSpPr>
        <p:spPr>
          <a:xfrm>
            <a:off x="6894544" y="5468600"/>
            <a:ext cx="0" cy="199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748464" y="2385445"/>
            <a:ext cx="21602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748464" y="4225253"/>
            <a:ext cx="21602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52000" y="4248000"/>
            <a:ext cx="229230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352000" y="2412000"/>
            <a:ext cx="229230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7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/>
      <p:bldP spid="32" grpId="0"/>
      <p:bldP spid="33" grpId="0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Type </a:t>
            </a:r>
            <a:r>
              <a:rPr lang="en-US" dirty="0" smtClean="0"/>
              <a:t>Checking (3)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8</a:t>
            </a:fld>
            <a:endParaRPr lang="ko-KR" altLang="en-US">
              <a:uFillTx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36544" y="1140984"/>
            <a:ext cx="2916000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>
                <a:solidFill>
                  <a:schemeClr val="tx1"/>
                </a:solidFill>
              </a:rPr>
              <a:t>Load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(RB)</a:t>
            </a:r>
          </a:p>
          <a:p>
            <a:r>
              <a:rPr lang="en-US" sz="1800" smtClean="0">
                <a:solidFill>
                  <a:schemeClr val="tx1"/>
                </a:solidFill>
              </a:rPr>
              <a:t>Load</a:t>
            </a:r>
            <a:r>
              <a:rPr lang="en-US" sz="180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type(RB</a:t>
            </a:r>
            <a:r>
              <a:rPr lang="en-US" sz="1800" smtClean="0">
                <a:solidFill>
                  <a:schemeClr val="tx1"/>
                </a:solidFill>
                <a:sym typeface="Wingdings"/>
              </a:rPr>
              <a:t>)</a:t>
            </a:r>
            <a:endParaRPr lang="en-US" sz="180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6544" y="3196792"/>
            <a:ext cx="29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>
                <a:solidFill>
                  <a:schemeClr val="tx1"/>
                </a:solidFill>
              </a:rPr>
              <a:t>Load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(RC)</a:t>
            </a:r>
          </a:p>
          <a:p>
            <a:r>
              <a:rPr lang="en-US" sz="1800" smtClean="0">
                <a:solidFill>
                  <a:schemeClr val="tx1"/>
                </a:solidFill>
              </a:rPr>
              <a:t>Load</a:t>
            </a:r>
            <a:r>
              <a:rPr lang="en-US" sz="180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type(RC</a:t>
            </a:r>
            <a:r>
              <a:rPr lang="en-US" sz="1800" smtClean="0">
                <a:solidFill>
                  <a:schemeClr val="tx1"/>
                </a:solidFill>
                <a:sym typeface="Wingdings"/>
              </a:rPr>
              <a:t>)</a:t>
            </a:r>
            <a:endParaRPr lang="en-US" sz="1800">
              <a:solidFill>
                <a:schemeClr val="tx1"/>
              </a:solidFill>
              <a:sym typeface="Wingdings"/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5436544" y="2204888"/>
            <a:ext cx="2916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type(RB) == INT</a:t>
            </a:r>
          </a:p>
        </p:txBody>
      </p:sp>
      <p:sp>
        <p:nvSpPr>
          <p:cNvPr id="26" name="Diamond 25"/>
          <p:cNvSpPr/>
          <p:nvPr/>
        </p:nvSpPr>
        <p:spPr>
          <a:xfrm>
            <a:off x="5436544" y="4044696"/>
            <a:ext cx="2916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type(RC) == INT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36544" y="5036600"/>
            <a:ext cx="2916000" cy="432000"/>
          </a:xfrm>
          <a:prstGeom prst="rect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08000" tIns="0" rIns="0" bIns="0" rtlCol="0" anchor="ctr"/>
          <a:lstStyle/>
          <a:p>
            <a:r>
              <a:rPr lang="en-US" sz="16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600">
                <a:solidFill>
                  <a:schemeClr val="tx1"/>
                </a:solidFill>
                <a:sym typeface="Wingdings"/>
              </a:rPr>
              <a:t>(RA) </a:t>
            </a:r>
            <a:r>
              <a:rPr lang="en-US" sz="1600" smtClean="0">
                <a:solidFill>
                  <a:schemeClr val="tx1"/>
                </a:solidFill>
                <a:sym typeface="Wingdings"/>
              </a:rPr>
              <a:t> </a:t>
            </a:r>
            <a:r>
              <a:rPr lang="en-US" sz="1600" err="1" smtClean="0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600" smtClean="0">
                <a:solidFill>
                  <a:schemeClr val="tx1"/>
                </a:solidFill>
                <a:sym typeface="Wingdings"/>
              </a:rPr>
              <a:t>(RB</a:t>
            </a:r>
            <a:r>
              <a:rPr lang="en-US" sz="1600">
                <a:solidFill>
                  <a:schemeClr val="tx1"/>
                </a:solidFill>
                <a:sym typeface="Wingdings"/>
              </a:rPr>
              <a:t>) + </a:t>
            </a:r>
            <a:r>
              <a:rPr lang="en-US" sz="16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600">
                <a:solidFill>
                  <a:schemeClr val="tx1"/>
                </a:solidFill>
                <a:sym typeface="Wingdings"/>
              </a:rPr>
              <a:t>(RC)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36544" y="5668503"/>
            <a:ext cx="2916000" cy="64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>
                <a:solidFill>
                  <a:schemeClr val="tx1"/>
                </a:solidFill>
                <a:sym typeface="Wingdings"/>
              </a:rPr>
              <a:t>Store </a:t>
            </a:r>
            <a:r>
              <a:rPr lang="en-US" sz="1800" err="1">
                <a:solidFill>
                  <a:schemeClr val="tx1"/>
                </a:solidFill>
                <a:sym typeface="Wingdings"/>
              </a:rPr>
              <a:t>ival</a:t>
            </a:r>
            <a:r>
              <a:rPr lang="en-US" sz="1800">
                <a:solidFill>
                  <a:schemeClr val="tx1"/>
                </a:solidFill>
                <a:sym typeface="Wingdings"/>
              </a:rPr>
              <a:t>(RA)</a:t>
            </a:r>
          </a:p>
          <a:p>
            <a:r>
              <a:rPr lang="en-US" sz="1800" smtClean="0">
                <a:solidFill>
                  <a:schemeClr val="tx1"/>
                </a:solidFill>
              </a:rPr>
              <a:t>Store </a:t>
            </a:r>
            <a:r>
              <a:rPr lang="en-US" sz="1800">
                <a:solidFill>
                  <a:schemeClr val="tx1"/>
                </a:solidFill>
              </a:rPr>
              <a:t>type(RA</a:t>
            </a:r>
            <a:r>
              <a:rPr lang="en-US" sz="1800" smtClean="0">
                <a:solidFill>
                  <a:schemeClr val="tx1"/>
                </a:solidFill>
              </a:rPr>
              <a:t>)</a:t>
            </a:r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5" idx="3"/>
            <a:endCxn id="57" idx="1"/>
          </p:cNvCxnSpPr>
          <p:nvPr/>
        </p:nvCxnSpPr>
        <p:spPr>
          <a:xfrm>
            <a:off x="8352544" y="2600888"/>
            <a:ext cx="3959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58" idx="1"/>
          </p:cNvCxnSpPr>
          <p:nvPr/>
        </p:nvCxnSpPr>
        <p:spPr>
          <a:xfrm>
            <a:off x="8352544" y="4440696"/>
            <a:ext cx="3959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12000" y="4777407"/>
            <a:ext cx="4940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912000" y="2924944"/>
            <a:ext cx="49404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436544" y="771556"/>
            <a:ext cx="274891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800" b="1" smtClean="0"/>
              <a:t>Bytecode ADD</a:t>
            </a:r>
            <a:endParaRPr lang="en-US" sz="1800" b="1" baseline="-25000"/>
          </a:p>
        </p:txBody>
      </p:sp>
      <p:cxnSp>
        <p:nvCxnSpPr>
          <p:cNvPr id="34" name="Straight Arrow Connector 33"/>
          <p:cNvCxnSpPr>
            <a:stCxn id="23" idx="2"/>
            <a:endCxn id="25" idx="0"/>
          </p:cNvCxnSpPr>
          <p:nvPr/>
        </p:nvCxnSpPr>
        <p:spPr>
          <a:xfrm>
            <a:off x="6894544" y="2004984"/>
            <a:ext cx="0" cy="19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5" idx="2"/>
            <a:endCxn id="24" idx="0"/>
          </p:cNvCxnSpPr>
          <p:nvPr/>
        </p:nvCxnSpPr>
        <p:spPr>
          <a:xfrm>
            <a:off x="6894544" y="2996888"/>
            <a:ext cx="0" cy="19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2"/>
            <a:endCxn id="26" idx="0"/>
          </p:cNvCxnSpPr>
          <p:nvPr/>
        </p:nvCxnSpPr>
        <p:spPr>
          <a:xfrm>
            <a:off x="6894544" y="3844792"/>
            <a:ext cx="0" cy="19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27" idx="0"/>
          </p:cNvCxnSpPr>
          <p:nvPr/>
        </p:nvCxnSpPr>
        <p:spPr>
          <a:xfrm>
            <a:off x="6894544" y="4836696"/>
            <a:ext cx="0" cy="19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7" idx="2"/>
            <a:endCxn id="28" idx="0"/>
          </p:cNvCxnSpPr>
          <p:nvPr/>
        </p:nvCxnSpPr>
        <p:spPr>
          <a:xfrm>
            <a:off x="6894544" y="5468600"/>
            <a:ext cx="0" cy="199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748464" y="2385445"/>
            <a:ext cx="21602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748464" y="4225253"/>
            <a:ext cx="21602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No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352000" y="4248000"/>
            <a:ext cx="229230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352000" y="2412000"/>
            <a:ext cx="229230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35" name="Text Placeholder 2"/>
          <p:cNvSpPr>
            <a:spLocks noGrp="1"/>
          </p:cNvSpPr>
          <p:nvPr>
            <p:ph type="body" idx="1"/>
          </p:nvPr>
        </p:nvSpPr>
        <p:spPr>
          <a:xfrm>
            <a:off x="461864" y="764704"/>
            <a:ext cx="4745994" cy="5256584"/>
          </a:xfrm>
        </p:spPr>
        <p:txBody>
          <a:bodyPr/>
          <a:lstStyle/>
          <a:p>
            <a:r>
              <a:rPr lang="en-US" dirty="0" smtClean="0"/>
              <a:t>Tag extraction</a:t>
            </a:r>
          </a:p>
          <a:p>
            <a:pPr lvl="1"/>
            <a:r>
              <a:rPr lang="en-US" dirty="0" smtClean="0"/>
              <a:t>Extraction of an operand’s type tag</a:t>
            </a:r>
          </a:p>
          <a:p>
            <a:endParaRPr lang="en-US" dirty="0"/>
          </a:p>
          <a:p>
            <a:r>
              <a:rPr lang="en-US" dirty="0" smtClean="0"/>
              <a:t>Tag checking</a:t>
            </a:r>
          </a:p>
          <a:p>
            <a:pPr lvl="1"/>
            <a:r>
              <a:rPr lang="en-US" dirty="0" smtClean="0"/>
              <a:t>Checking the type tags to execute the correct version of the operator</a:t>
            </a:r>
          </a:p>
          <a:p>
            <a:endParaRPr lang="en-US" dirty="0"/>
          </a:p>
          <a:p>
            <a:r>
              <a:rPr lang="en-US" dirty="0" smtClean="0"/>
              <a:t>Tag insertion</a:t>
            </a:r>
          </a:p>
          <a:p>
            <a:pPr lvl="1"/>
            <a:r>
              <a:rPr lang="en-US" dirty="0" smtClean="0"/>
              <a:t>Storing the calculated value with type tag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36544" y="1140984"/>
            <a:ext cx="2916000" cy="86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ld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 a2  0(s9)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lw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a3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 8(s9)</a:t>
            </a:r>
          </a:p>
          <a:p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li   a4 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INT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36544" y="3196792"/>
            <a:ext cx="2916000" cy="64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ld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 a5  0(s10)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lw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a6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 8(s10)</a:t>
            </a:r>
          </a:p>
        </p:txBody>
      </p:sp>
      <p:sp>
        <p:nvSpPr>
          <p:cNvPr id="38" name="Diamond 37"/>
          <p:cNvSpPr/>
          <p:nvPr/>
        </p:nvSpPr>
        <p:spPr>
          <a:xfrm>
            <a:off x="5436544" y="2204888"/>
            <a:ext cx="2916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bne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a3,a4,isFlt</a:t>
            </a:r>
            <a:r>
              <a:rPr lang="en-US" sz="18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RB</a:t>
            </a:r>
            <a:endParaRPr lang="en-US" sz="1800" baseline="-250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39" name="Diamond 38"/>
          <p:cNvSpPr/>
          <p:nvPr/>
        </p:nvSpPr>
        <p:spPr>
          <a:xfrm>
            <a:off x="5436544" y="4044696"/>
            <a:ext cx="2916000" cy="792000"/>
          </a:xfrm>
          <a:prstGeom prst="diamond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bne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a6,a4,isFlt</a:t>
            </a:r>
            <a:r>
              <a:rPr lang="en-US" sz="1800" baseline="-25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RB</a:t>
            </a:r>
            <a:endParaRPr lang="en-US" sz="1800" baseline="-25000" dirty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436544" y="5036600"/>
            <a:ext cx="2916000" cy="432000"/>
          </a:xfrm>
          <a:prstGeom prst="rect">
            <a:avLst/>
          </a:prstGeom>
          <a:solidFill>
            <a:srgbClr val="FFF3A8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08000" tIns="0" rIns="0" bIns="0" rtlCol="0" anchor="ctr"/>
          <a:lstStyle/>
          <a:p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add  a5  a5, a2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436544" y="5668503"/>
            <a:ext cx="2916000" cy="64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r>
              <a:rPr lang="en-US" sz="1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sd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 0(s14)  a5</a:t>
            </a:r>
          </a:p>
          <a:p>
            <a:r>
              <a:rPr lang="en-US" sz="1800" err="1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sw</a:t>
            </a:r>
            <a:r>
              <a:rPr lang="en-US" sz="180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/>
              </a:rPr>
              <a:t>   8(s14)  a4</a:t>
            </a:r>
            <a:endParaRPr lang="en-US" sz="1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12000" y="4777407"/>
            <a:ext cx="41389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912000" y="2924944"/>
            <a:ext cx="41389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352000" y="4248000"/>
            <a:ext cx="309380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352000" y="2412000"/>
            <a:ext cx="309380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mtClean="0"/>
              <a:t>Yes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59" grpId="0"/>
      <p:bldP spid="60" grpId="0"/>
      <p:bldP spid="35" grpId="0" uiExpand="1" build="p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2" grpId="0"/>
      <p:bldP spid="43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Proposal: Typed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3200"/>
            <a:ext cx="8507288" cy="4826040"/>
          </a:xfrm>
        </p:spPr>
        <p:txBody>
          <a:bodyPr/>
          <a:lstStyle/>
          <a:p>
            <a:r>
              <a:rPr lang="en-US" dirty="0" smtClean="0"/>
              <a:t>A high-efficiency, low-cost execution substrate for dynamic script languages</a:t>
            </a:r>
            <a:endParaRPr lang="en-US" b="1" dirty="0" smtClean="0"/>
          </a:p>
          <a:p>
            <a:pPr lvl="1"/>
            <a:r>
              <a:rPr lang="en-US" b="1" dirty="0" smtClean="0"/>
              <a:t>Key idea</a:t>
            </a:r>
            <a:r>
              <a:rPr lang="en-US" dirty="0" smtClean="0"/>
              <a:t>: </a:t>
            </a:r>
            <a:r>
              <a:rPr lang="en-US" dirty="0"/>
              <a:t>Retaining high-level type information of a variable at </a:t>
            </a:r>
            <a:r>
              <a:rPr lang="en-US" dirty="0" smtClean="0"/>
              <a:t>an ISA level</a:t>
            </a:r>
          </a:p>
          <a:p>
            <a:pPr lvl="1"/>
            <a:r>
              <a:rPr lang="en-US" dirty="0" smtClean="0"/>
              <a:t>Dynamic type checking in parallel with value calculation</a:t>
            </a:r>
          </a:p>
          <a:p>
            <a:pPr lvl="1"/>
            <a:endParaRPr lang="en-US" dirty="0" smtClean="0">
              <a:ea typeface="PT Mono Regular" charset="0"/>
              <a:cs typeface="PT Mono Regular" charset="0"/>
            </a:endParaRPr>
          </a:p>
          <a:p>
            <a:r>
              <a:rPr lang="en-US" dirty="0" smtClean="0"/>
              <a:t>Key results</a:t>
            </a:r>
          </a:p>
          <a:p>
            <a:pPr lvl="1"/>
            <a:r>
              <a:rPr lang="en-US" dirty="0" err="1" smtClean="0">
                <a:ea typeface="PT Mono Regular" charset="0"/>
                <a:cs typeface="PT Mono Regular" charset="0"/>
              </a:rPr>
              <a:t>Geomean</a:t>
            </a:r>
            <a:r>
              <a:rPr lang="en-US" dirty="0" smtClean="0">
                <a:ea typeface="PT Mono Regular" charset="0"/>
                <a:cs typeface="PT Mono Regular" charset="0"/>
              </a:rPr>
              <a:t> </a:t>
            </a:r>
            <a:r>
              <a:rPr lang="en-US" altLang="ko-KR" dirty="0" smtClean="0">
                <a:ea typeface="PT Mono Regular" charset="0"/>
                <a:cs typeface="PT Mono Regular" charset="0"/>
              </a:rPr>
              <a:t>(Max.) </a:t>
            </a:r>
            <a:r>
              <a:rPr lang="en-US" dirty="0" smtClean="0">
                <a:ea typeface="PT Mono Regular" charset="0"/>
                <a:cs typeface="PT Mono Regular" charset="0"/>
              </a:rPr>
              <a:t>speedups: </a:t>
            </a:r>
            <a:r>
              <a:rPr lang="en-US" b="1" dirty="0"/>
              <a:t>14.1% (46.0%) </a:t>
            </a:r>
            <a:r>
              <a:rPr lang="en-US" dirty="0"/>
              <a:t>for Lua, </a:t>
            </a:r>
            <a:r>
              <a:rPr lang="en-US" b="1" dirty="0"/>
              <a:t>11.7% (29.9%) </a:t>
            </a:r>
            <a:r>
              <a:rPr lang="en-US" dirty="0"/>
              <a:t>for JavaScript </a:t>
            </a:r>
            <a:endParaRPr lang="en-US" dirty="0" smtClean="0"/>
          </a:p>
          <a:p>
            <a:pPr lvl="1"/>
            <a:r>
              <a:rPr lang="en-US" dirty="0" smtClean="0">
                <a:ea typeface="PT Mono Regular" charset="0"/>
                <a:cs typeface="PT Mono Regular" charset="0"/>
              </a:rPr>
              <a:t>Incurs minimal hardware cost (</a:t>
            </a:r>
            <a:r>
              <a:rPr lang="en-US" b="1" dirty="0" smtClean="0">
                <a:ea typeface="PT Mono Regular" charset="0"/>
                <a:cs typeface="PT Mono Regular" charset="0"/>
              </a:rPr>
              <a:t>1.6%</a:t>
            </a:r>
            <a:r>
              <a:rPr lang="en-US" dirty="0" smtClean="0">
                <a:ea typeface="PT Mono Regular" charset="0"/>
                <a:cs typeface="PT Mono Regular" charset="0"/>
              </a:rPr>
              <a:t> area overhead)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C8AF85-8231-4197-89E3-158A98E6C702}" type="slidenum">
              <a:rPr lang="ko-KR" altLang="en-US" smtClean="0">
                <a:uFillTx/>
              </a:rPr>
              <a:pPr/>
              <a:t>9</a:t>
            </a:fld>
            <a:endParaRPr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3404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APL-gree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  <a:effectLst/>
      </a:spPr>
      <a:bodyPr rtlCol="0" anchor="ctr"/>
      <a:lstStyle>
        <a:defPPr algn="ctr">
          <a:defRPr>
            <a:uFillTx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28531</TotalTime>
  <Words>7336</Words>
  <Application>Microsoft Macintosh PowerPoint</Application>
  <PresentationFormat>On-screen Show (4:3)</PresentationFormat>
  <Paragraphs>1655</Paragraphs>
  <Slides>51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PAPL-green</vt:lpstr>
      <vt:lpstr>Typed Architectures Architectural Support for Lightweight Scripting </vt:lpstr>
      <vt:lpstr>Motivation (1): Today’s Scripting Languages</vt:lpstr>
      <vt:lpstr>Motivation (2): Today’s Scripting Languages</vt:lpstr>
      <vt:lpstr>Motivation (3): Scripting on Emerging IoT Platforms</vt:lpstr>
      <vt:lpstr>Motivation (4): Scripting Languages + Single-Board Computers</vt:lpstr>
      <vt:lpstr>Dynamic Type Checking (1)</vt:lpstr>
      <vt:lpstr>Dynamic Type Checking (2)</vt:lpstr>
      <vt:lpstr>Dynamic Type Checking (3)</vt:lpstr>
      <vt:lpstr>Our Proposal: Typed Architectures</vt:lpstr>
      <vt:lpstr>Outline</vt:lpstr>
      <vt:lpstr>Typed Architecture: Overview</vt:lpstr>
      <vt:lpstr>Component #1: Unified Register File</vt:lpstr>
      <vt:lpstr>Component #2: Tagged ALU Instructions (1)</vt:lpstr>
      <vt:lpstr>Component #2: Tagged ALU Instructions (2)</vt:lpstr>
      <vt:lpstr>Component #2: Tagged ALU Instructions (3)</vt:lpstr>
      <vt:lpstr>Component #2: Tagged ALU Instructions (4)</vt:lpstr>
      <vt:lpstr>Component #3: Tagged Memory Instructions (1)</vt:lpstr>
      <vt:lpstr>Component #3: Tagged Memory Instructions (2)</vt:lpstr>
      <vt:lpstr>Table Access (1)</vt:lpstr>
      <vt:lpstr>Table Access (2)</vt:lpstr>
      <vt:lpstr>Table Access (3)</vt:lpstr>
      <vt:lpstr>Topics Not Covered in This Presentation</vt:lpstr>
      <vt:lpstr>Outline</vt:lpstr>
      <vt:lpstr>Evaluation Methodology (1): Evaluation Platform</vt:lpstr>
      <vt:lpstr>Evaluation Methodology (2): Workloads</vt:lpstr>
      <vt:lpstr>Overall Speedups</vt:lpstr>
      <vt:lpstr>Normalized Instructions</vt:lpstr>
      <vt:lpstr>I-Cache Misses Per Kilo-Instructions (MPKI)</vt:lpstr>
      <vt:lpstr>Area and Energy Overhead (1)</vt:lpstr>
      <vt:lpstr>Area and Energy Overhead (2)</vt:lpstr>
      <vt:lpstr>Summary</vt:lpstr>
      <vt:lpstr>PowerPoint Presentation</vt:lpstr>
      <vt:lpstr>Q1: Comparison against Checked Load [HPCA'11]</vt:lpstr>
      <vt:lpstr>Q2: Type Encoding in SpiderMonkey</vt:lpstr>
      <vt:lpstr>Q3: Application to Higher Performance Core?</vt:lpstr>
      <vt:lpstr>Q4: Why not JIT compilation?</vt:lpstr>
      <vt:lpstr>Q5: Performance of fannkuch-redux, n-sieve, and spectral-norm (1)</vt:lpstr>
      <vt:lpstr>Q5: Performance of fannkuch-redux, n-sieve, and spectral-norm (2)</vt:lpstr>
      <vt:lpstr>Q6: Post-camera-ready Updates</vt:lpstr>
      <vt:lpstr>Q7: Primitive Types of Lua and JavaScript</vt:lpstr>
      <vt:lpstr>Q8: What if tag field requires more than 8 bits?</vt:lpstr>
      <vt:lpstr>Q9: Application to Other Scripting Languages</vt:lpstr>
      <vt:lpstr>Q10: Polymorphic Instructions with Integer and FP Source Operands</vt:lpstr>
      <vt:lpstr>Q11: Breakdown of dynamic bytecodes in Lua</vt:lpstr>
      <vt:lpstr>Q13: Why Not Python Instead of Lua?</vt:lpstr>
      <vt:lpstr>Q14: Controling Garbage Collection (GC)</vt:lpstr>
      <vt:lpstr>Q15: Type Hit and Miss Rates</vt:lpstr>
      <vt:lpstr>Q16: Three Major Sources of Performance Improvement</vt:lpstr>
      <vt:lpstr>Q17: Using Newest Version of SpiderMonkey</vt:lpstr>
      <vt:lpstr>Q18: 40nm Technology Node? Why Not 10nm?</vt:lpstr>
      <vt:lpstr>Q20: IoT Benchmarks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subject/>
  <dc:creator/>
  <cp:keywords/>
  <dc:description/>
  <cp:lastModifiedBy>Jae W. Lee</cp:lastModifiedBy>
  <cp:revision>1933</cp:revision>
  <cp:lastPrinted>2017-04-04T07:24:47Z</cp:lastPrinted>
  <dcterms:modified xsi:type="dcterms:W3CDTF">2017-04-10T02:01:32Z</dcterms:modified>
  <cp:category/>
</cp:coreProperties>
</file>