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7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DFDE-A057-4B06-A733-91471BF16B2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BC9F-0FB4-4C1F-8BAC-2B943234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48F86E-C18B-4EC6-8120-D588CB0F0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7680"/>
              </p:ext>
            </p:extLst>
          </p:nvPr>
        </p:nvGraphicFramePr>
        <p:xfrm>
          <a:off x="443116" y="386808"/>
          <a:ext cx="2339682" cy="203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947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89947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389947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389947">
                  <a:extLst>
                    <a:ext uri="{9D8B030D-6E8A-4147-A177-3AD203B41FA5}">
                      <a16:colId xmlns:a16="http://schemas.microsoft.com/office/drawing/2014/main" val="3555317856"/>
                    </a:ext>
                  </a:extLst>
                </a:gridCol>
                <a:gridCol w="389947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389947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203599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27432" marR="27432" marT="13716" marB="1371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 marL="27432" marR="27432" marT="13716" marB="1371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 marL="27432" marR="27432" marT="13716" marB="1371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</a:p>
                  </a:txBody>
                  <a:tcPr marL="27432" marR="27432" marT="13716" marB="1371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 marL="27432" marR="27432" marT="13716" marB="1371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20359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27432" marR="27432" marT="13716" marB="1371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27432" marR="27432" marT="13716" marB="13716" anchor="ctr"/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F39303-5017-4D18-8540-B69D3564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17151"/>
              </p:ext>
            </p:extLst>
          </p:nvPr>
        </p:nvGraphicFramePr>
        <p:xfrm>
          <a:off x="3389530" y="393646"/>
          <a:ext cx="782726" cy="202569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91363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91363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20256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46660" marR="46660" marT="23330" marB="233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46660" marR="46660" marT="23330" marB="2333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8334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202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</a:t>
                      </a:r>
                    </a:p>
                  </a:txBody>
                  <a:tcPr marL="46660" marR="46660" marT="23330" marB="2333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6660" marR="46660" marT="23330" marB="23330"/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2FB2DB3-7929-4CC0-8CF2-F1AD445CEA2B}"/>
              </a:ext>
            </a:extLst>
          </p:cNvPr>
          <p:cNvSpPr txBox="1"/>
          <p:nvPr/>
        </p:nvSpPr>
        <p:spPr>
          <a:xfrm>
            <a:off x="1288321" y="2422798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DataFrame</a:t>
            </a:r>
            <a:endParaRPr 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675B0-43C3-4106-82F0-A19937B6F82B}"/>
              </a:ext>
            </a:extLst>
          </p:cNvPr>
          <p:cNvSpPr txBox="1"/>
          <p:nvPr/>
        </p:nvSpPr>
        <p:spPr>
          <a:xfrm>
            <a:off x="3550959" y="2422798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70398-1C5D-4D21-8F3B-99A91D1E4B29}"/>
              </a:ext>
            </a:extLst>
          </p:cNvPr>
          <p:cNvSpPr txBox="1"/>
          <p:nvPr/>
        </p:nvSpPr>
        <p:spPr>
          <a:xfrm>
            <a:off x="1178048" y="55092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DataFrame.columns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6F42B7-59B5-47AD-8447-6400757C1E19}"/>
              </a:ext>
            </a:extLst>
          </p:cNvPr>
          <p:cNvSpPr txBox="1"/>
          <p:nvPr/>
        </p:nvSpPr>
        <p:spPr>
          <a:xfrm rot="16200000">
            <a:off x="-160501" y="136031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</a:rPr>
              <a:t>Index</a:t>
            </a: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DataFrame.index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A55CFF-F70E-4FC1-AFCE-F6FE202118ED}"/>
              </a:ext>
            </a:extLst>
          </p:cNvPr>
          <p:cNvSpPr txBox="1"/>
          <p:nvPr/>
        </p:nvSpPr>
        <p:spPr>
          <a:xfrm rot="16200000">
            <a:off x="2878371" y="136031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7030A0"/>
                </a:solidFill>
              </a:rPr>
              <a:t>Index</a:t>
            </a: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Series.index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64EE0B-D0F3-48E1-AB27-C1135E083019}"/>
              </a:ext>
            </a:extLst>
          </p:cNvPr>
          <p:cNvSpPr txBox="1"/>
          <p:nvPr/>
        </p:nvSpPr>
        <p:spPr>
          <a:xfrm>
            <a:off x="3591194" y="88733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>
                    <a:lumMod val="50000"/>
                  </a:schemeClr>
                </a:solidFill>
              </a:rPr>
              <a:t>string (e.g. ‘C’)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Series.name</a:t>
            </a:r>
          </a:p>
        </p:txBody>
      </p:sp>
    </p:spTree>
    <p:extLst>
      <p:ext uri="{BB962C8B-B14F-4D97-AF65-F5344CB8AC3E}">
        <p14:creationId xmlns:p14="http://schemas.microsoft.com/office/powerpoint/2010/main" val="346252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48F86E-C18B-4EC6-8120-D588CB0F0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82324"/>
              </p:ext>
            </p:extLst>
          </p:nvPr>
        </p:nvGraphicFramePr>
        <p:xfrm>
          <a:off x="660243" y="169936"/>
          <a:ext cx="1831542" cy="1593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57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3555317856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159381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F39303-5017-4D18-8540-B69D3564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74451"/>
              </p:ext>
            </p:extLst>
          </p:nvPr>
        </p:nvGraphicFramePr>
        <p:xfrm>
          <a:off x="2943583" y="699828"/>
          <a:ext cx="612732" cy="9514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636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06366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158575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6526" marR="36526" marT="18263" marB="182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36526" marR="36526" marT="18263" marB="1826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8334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36526" marR="36526" marT="18263" marB="18263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36526" marR="36526" marT="18263" marB="18263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36526" marR="36526" marT="18263" marB="18263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36526" marR="36526" marT="18263" marB="18263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36526" marR="36526" marT="18263" marB="18263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C3E91CD-90EA-4B27-9E13-19EE63CDD3FF}"/>
              </a:ext>
            </a:extLst>
          </p:cNvPr>
          <p:cNvSpPr/>
          <p:nvPr/>
        </p:nvSpPr>
        <p:spPr>
          <a:xfrm rot="5400000">
            <a:off x="1450057" y="286005"/>
            <a:ext cx="323512" cy="2116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7C017C-3071-454E-8571-23B8A6C3E9E7}"/>
              </a:ext>
            </a:extLst>
          </p:cNvPr>
          <p:cNvCxnSpPr>
            <a:cxnSpLocks/>
          </p:cNvCxnSpPr>
          <p:nvPr/>
        </p:nvCxnSpPr>
        <p:spPr>
          <a:xfrm>
            <a:off x="1546345" y="1591452"/>
            <a:ext cx="0" cy="3516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7E4D44-D1A8-411C-938E-020DCB08D9B9}"/>
              </a:ext>
            </a:extLst>
          </p:cNvPr>
          <p:cNvSpPr txBox="1"/>
          <p:nvPr/>
        </p:nvSpPr>
        <p:spPr>
          <a:xfrm>
            <a:off x="2943583" y="159145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19FA8-298E-4523-8E5C-91566897BB3F}"/>
              </a:ext>
            </a:extLst>
          </p:cNvPr>
          <p:cNvSpPr txBox="1"/>
          <p:nvPr/>
        </p:nvSpPr>
        <p:spPr>
          <a:xfrm>
            <a:off x="215175" y="2341481"/>
            <a:ext cx="36984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Grabbing a row yields a series with index same as the </a:t>
            </a:r>
            <a:r>
              <a:rPr lang="en-US" sz="900" dirty="0" err="1"/>
              <a:t>Dataframe’s</a:t>
            </a:r>
            <a:r>
              <a:rPr lang="en-US" sz="900" dirty="0"/>
              <a:t> 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8E7F9-F341-435B-9204-FA4829F33B61}"/>
              </a:ext>
            </a:extLst>
          </p:cNvPr>
          <p:cNvSpPr txBox="1"/>
          <p:nvPr/>
        </p:nvSpPr>
        <p:spPr>
          <a:xfrm rot="16200000">
            <a:off x="121314" y="789838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DataFrame</a:t>
            </a:r>
            <a:endParaRPr lang="en-US" sz="11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DEA1B3-AA74-4095-9F74-5AF722010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14988"/>
              </p:ext>
            </p:extLst>
          </p:nvPr>
        </p:nvGraphicFramePr>
        <p:xfrm>
          <a:off x="630574" y="1967622"/>
          <a:ext cx="1831542" cy="318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57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3555317856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159381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</a:tbl>
          </a:graphicData>
        </a:graphic>
      </p:graphicFrame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1270A407-D8E9-4E7E-9C5D-AF4E343F3974}"/>
              </a:ext>
            </a:extLst>
          </p:cNvPr>
          <p:cNvSpPr/>
          <p:nvPr/>
        </p:nvSpPr>
        <p:spPr>
          <a:xfrm rot="20317981">
            <a:off x="2531796" y="1964332"/>
            <a:ext cx="550433" cy="12146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3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48F86E-C18B-4EC6-8120-D588CB0F0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04305"/>
              </p:ext>
            </p:extLst>
          </p:nvPr>
        </p:nvGraphicFramePr>
        <p:xfrm>
          <a:off x="660243" y="427287"/>
          <a:ext cx="1831542" cy="1593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57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3555317856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305257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159381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21474" marR="21474" marT="10737" marB="1073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1593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</a:t>
                      </a:r>
                    </a:p>
                  </a:txBody>
                  <a:tcPr marL="21474" marR="21474" marT="10737" marB="10737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1474" marR="21474" marT="10737" marB="107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1474" marR="21474" marT="10737" marB="10737" anchor="ctr"/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0F39303-5017-4D18-8540-B69D3564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45614"/>
              </p:ext>
            </p:extLst>
          </p:nvPr>
        </p:nvGraphicFramePr>
        <p:xfrm>
          <a:off x="2990376" y="435347"/>
          <a:ext cx="612732" cy="15857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636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306366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158575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6526" marR="36526" marT="18263" marB="1826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36526" marR="36526" marT="18263" marB="18263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08334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1585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</a:t>
                      </a:r>
                    </a:p>
                  </a:txBody>
                  <a:tcPr marL="36526" marR="36526" marT="18263" marB="1826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6526" marR="36526" marT="18263" marB="18263"/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C3E91CD-90EA-4B27-9E13-19EE63CDD3FF}"/>
              </a:ext>
            </a:extLst>
          </p:cNvPr>
          <p:cNvSpPr/>
          <p:nvPr/>
        </p:nvSpPr>
        <p:spPr>
          <a:xfrm>
            <a:off x="1465200" y="162000"/>
            <a:ext cx="529200" cy="2116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7C017C-3071-454E-8571-23B8A6C3E9E7}"/>
              </a:ext>
            </a:extLst>
          </p:cNvPr>
          <p:cNvCxnSpPr/>
          <p:nvPr/>
        </p:nvCxnSpPr>
        <p:spPr>
          <a:xfrm>
            <a:off x="2073600" y="1306800"/>
            <a:ext cx="828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7E4D44-D1A8-411C-938E-020DCB08D9B9}"/>
              </a:ext>
            </a:extLst>
          </p:cNvPr>
          <p:cNvSpPr txBox="1"/>
          <p:nvPr/>
        </p:nvSpPr>
        <p:spPr>
          <a:xfrm>
            <a:off x="3033689" y="1973165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19FA8-298E-4523-8E5C-91566897BB3F}"/>
              </a:ext>
            </a:extLst>
          </p:cNvPr>
          <p:cNvSpPr txBox="1"/>
          <p:nvPr/>
        </p:nvSpPr>
        <p:spPr>
          <a:xfrm>
            <a:off x="358972" y="2286384"/>
            <a:ext cx="3727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Grabbing a column yields a series with index same as the </a:t>
            </a:r>
            <a:r>
              <a:rPr lang="en-US" sz="900" dirty="0" err="1"/>
              <a:t>Dataframe’s</a:t>
            </a:r>
            <a:r>
              <a:rPr lang="en-US" sz="900" dirty="0"/>
              <a:t>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752C9-2EB2-4233-BE99-A447C41D4C6B}"/>
              </a:ext>
            </a:extLst>
          </p:cNvPr>
          <p:cNvSpPr txBox="1"/>
          <p:nvPr/>
        </p:nvSpPr>
        <p:spPr>
          <a:xfrm rot="16200000">
            <a:off x="121313" y="922575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DataFrame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81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2CF4F5-2909-4E21-B128-05CF89372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96422"/>
              </p:ext>
            </p:extLst>
          </p:nvPr>
        </p:nvGraphicFramePr>
        <p:xfrm>
          <a:off x="199354" y="424346"/>
          <a:ext cx="1400700" cy="121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50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233450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233450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233450">
                  <a:extLst>
                    <a:ext uri="{9D8B030D-6E8A-4147-A177-3AD203B41FA5}">
                      <a16:colId xmlns:a16="http://schemas.microsoft.com/office/drawing/2014/main" val="3555317856"/>
                    </a:ext>
                  </a:extLst>
                </a:gridCol>
                <a:gridCol w="233450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233450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121888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/>
                        <a:t>year</a:t>
                      </a:r>
                    </a:p>
                  </a:txBody>
                  <a:tcPr marL="16423" marR="16423" marT="8211" marB="821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/>
                        <a:t>month</a:t>
                      </a:r>
                    </a:p>
                  </a:txBody>
                  <a:tcPr marL="16423" marR="16423" marT="8211" marB="821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origin</a:t>
                      </a:r>
                    </a:p>
                  </a:txBody>
                  <a:tcPr marL="16423" marR="16423" marT="8211" marB="821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 err="1"/>
                        <a:t>dep_delay</a:t>
                      </a:r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 err="1"/>
                        <a:t>dest</a:t>
                      </a:r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JFK</a:t>
                      </a:r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EWR</a:t>
                      </a:r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EWR</a:t>
                      </a:r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JFK</a:t>
                      </a:r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LGA</a:t>
                      </a:r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LGA</a:t>
                      </a:r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6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EWR</a:t>
                      </a:r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7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JFK</a:t>
                      </a:r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12188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8</a:t>
                      </a:r>
                    </a:p>
                  </a:txBody>
                  <a:tcPr marL="16423" marR="16423" marT="8211" marB="8211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LGA</a:t>
                      </a:r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6423" marR="16423" marT="8211" marB="821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119B31-A58A-4EE5-B795-16EF472B1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54913"/>
              </p:ext>
            </p:extLst>
          </p:nvPr>
        </p:nvGraphicFramePr>
        <p:xfrm>
          <a:off x="1865926" y="404700"/>
          <a:ext cx="748230" cy="7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4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7813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/>
                        <a:t>year</a:t>
                      </a:r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/>
                        <a:t>month</a:t>
                      </a:r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dest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0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7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23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27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32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3C9BCE-4F81-4AEE-9EFA-96A4A1631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83508"/>
              </p:ext>
            </p:extLst>
          </p:nvPr>
        </p:nvGraphicFramePr>
        <p:xfrm>
          <a:off x="2079780" y="633300"/>
          <a:ext cx="748230" cy="7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4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7813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/>
                        <a:t>year</a:t>
                      </a:r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/>
                        <a:t>month</a:t>
                      </a:r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dest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6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8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10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13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24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EE8F71-F3E8-4D76-ADA7-72B982F3A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59846"/>
              </p:ext>
            </p:extLst>
          </p:nvPr>
        </p:nvGraphicFramePr>
        <p:xfrm>
          <a:off x="2304695" y="861900"/>
          <a:ext cx="748230" cy="7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4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236906534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2540242775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1033174979"/>
                    </a:ext>
                  </a:extLst>
                </a:gridCol>
              </a:tblGrid>
              <a:tr h="7813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/>
                        <a:t>year</a:t>
                      </a:r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/>
                        <a:t>month</a:t>
                      </a:r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dest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4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8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12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14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16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17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18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ABC433-5D0C-4028-B456-7EFD014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48703"/>
              </p:ext>
            </p:extLst>
          </p:nvPr>
        </p:nvGraphicFramePr>
        <p:xfrm>
          <a:off x="3281773" y="404700"/>
          <a:ext cx="299292" cy="7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4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7813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0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7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23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27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32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35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1C8EB1-C1E9-469E-B2B4-5BA26874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78120"/>
              </p:ext>
            </p:extLst>
          </p:nvPr>
        </p:nvGraphicFramePr>
        <p:xfrm>
          <a:off x="3495627" y="633300"/>
          <a:ext cx="299292" cy="7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4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7813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6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8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10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13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24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AC6F14-CE5F-4F52-BEAA-BD432BA29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39879"/>
              </p:ext>
            </p:extLst>
          </p:nvPr>
        </p:nvGraphicFramePr>
        <p:xfrm>
          <a:off x="3720542" y="861900"/>
          <a:ext cx="299292" cy="781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46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49646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78133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4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5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8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11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3684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12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3455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14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4763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16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8287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17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67898"/>
                  </a:ext>
                </a:extLst>
              </a:tr>
              <a:tr h="78133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18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86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6286F75-5036-4BDA-A32F-99C12E874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35471"/>
              </p:ext>
            </p:extLst>
          </p:nvPr>
        </p:nvGraphicFramePr>
        <p:xfrm>
          <a:off x="4292680" y="635772"/>
          <a:ext cx="389934" cy="22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67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94967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108341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" dirty="0" err="1"/>
                        <a:t>dep_delay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20259">
                <a:tc>
                  <a:txBody>
                    <a:bodyPr/>
                    <a:lstStyle/>
                    <a:p>
                      <a:pPr algn="ctr"/>
                      <a:r>
                        <a:rPr lang="en-US" sz="400" dirty="0"/>
                        <a:t>JFK</a:t>
                      </a:r>
                    </a:p>
                  </a:txBody>
                  <a:tcPr marL="10527" marR="10527" marT="5264" marB="526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12</a:t>
                      </a:r>
                      <a:endParaRPr lang="en-US" sz="200" dirty="0"/>
                    </a:p>
                  </a:txBody>
                  <a:tcPr marL="10527" marR="10527" marT="5264" marB="5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5962AB-4A3E-40D3-AA48-33EDDE40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36329"/>
              </p:ext>
            </p:extLst>
          </p:nvPr>
        </p:nvGraphicFramePr>
        <p:xfrm>
          <a:off x="4292680" y="930907"/>
          <a:ext cx="389934" cy="22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67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94967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101796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3715" marR="13715" marT="6858" marB="685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 err="1"/>
                        <a:t>dep_delay</a:t>
                      </a:r>
                      <a:endParaRPr lang="en-US" sz="300" dirty="0"/>
                    </a:p>
                  </a:txBody>
                  <a:tcPr marL="13715" marR="13715" marT="6858" marB="6858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12994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EWR</a:t>
                      </a:r>
                    </a:p>
                  </a:txBody>
                  <a:tcPr marL="13715" marR="13715" marT="6858" marB="6858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</a:t>
                      </a:r>
                      <a:endParaRPr lang="en-US" sz="300" dirty="0"/>
                    </a:p>
                  </a:txBody>
                  <a:tcPr marL="13715" marR="13715" marT="6858" marB="68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1A625D-3253-49BF-B339-1A9B5B552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77426"/>
              </p:ext>
            </p:extLst>
          </p:nvPr>
        </p:nvGraphicFramePr>
        <p:xfrm>
          <a:off x="4292680" y="1255211"/>
          <a:ext cx="412056" cy="220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28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206028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100171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3496" marR="13496" marT="6748" marB="6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 err="1"/>
                        <a:t>dep_delay</a:t>
                      </a:r>
                      <a:endParaRPr lang="en-US" sz="300" dirty="0"/>
                    </a:p>
                  </a:txBody>
                  <a:tcPr marL="13496" marR="13496" marT="6748" marB="6748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13099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LGA</a:t>
                      </a:r>
                    </a:p>
                  </a:txBody>
                  <a:tcPr marL="13496" marR="13496" marT="6748" marB="6748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  <a:endParaRPr lang="en-US" sz="300" dirty="0"/>
                    </a:p>
                  </a:txBody>
                  <a:tcPr marL="13496" marR="13496" marT="6748" marB="674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2FDD98-BB57-423A-A371-CADA65A32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82844"/>
              </p:ext>
            </p:extLst>
          </p:nvPr>
        </p:nvGraphicFramePr>
        <p:xfrm>
          <a:off x="4903419" y="815123"/>
          <a:ext cx="386882" cy="437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441">
                  <a:extLst>
                    <a:ext uri="{9D8B030D-6E8A-4147-A177-3AD203B41FA5}">
                      <a16:colId xmlns:a16="http://schemas.microsoft.com/office/drawing/2014/main" val="3653096959"/>
                    </a:ext>
                  </a:extLst>
                </a:gridCol>
                <a:gridCol w="193441">
                  <a:extLst>
                    <a:ext uri="{9D8B030D-6E8A-4147-A177-3AD203B41FA5}">
                      <a16:colId xmlns:a16="http://schemas.microsoft.com/office/drawing/2014/main" val="3666546938"/>
                    </a:ext>
                  </a:extLst>
                </a:gridCol>
              </a:tblGrid>
              <a:tr h="100999">
                <a:tc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marL="13608" marR="13608" marT="6805" marB="68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 err="1"/>
                        <a:t>dep_delay</a:t>
                      </a:r>
                      <a:endParaRPr lang="en-US" sz="300" dirty="0"/>
                    </a:p>
                  </a:txBody>
                  <a:tcPr marL="13608" marR="13608" marT="6805" marB="680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84680"/>
                  </a:ext>
                </a:extLst>
              </a:tr>
              <a:tr h="112109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JFK</a:t>
                      </a:r>
                    </a:p>
                  </a:txBody>
                  <a:tcPr marL="13608" marR="13608" marT="6805" marB="680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12</a:t>
                      </a:r>
                    </a:p>
                  </a:txBody>
                  <a:tcPr marL="13608" marR="13608" marT="6805" marB="680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00245"/>
                  </a:ext>
                </a:extLst>
              </a:tr>
              <a:tr h="112109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EWR</a:t>
                      </a:r>
                    </a:p>
                  </a:txBody>
                  <a:tcPr marL="13608" marR="13608" marT="6805" marB="680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15</a:t>
                      </a:r>
                    </a:p>
                  </a:txBody>
                  <a:tcPr marL="13608" marR="13608" marT="6805" marB="680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56458"/>
                  </a:ext>
                </a:extLst>
              </a:tr>
              <a:tr h="112109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LGA</a:t>
                      </a:r>
                    </a:p>
                  </a:txBody>
                  <a:tcPr marL="13608" marR="13608" marT="6805" marB="680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10</a:t>
                      </a:r>
                    </a:p>
                  </a:txBody>
                  <a:tcPr marL="13608" marR="13608" marT="6805" marB="6805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08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F05FF7-DFF0-497C-B043-572C0AA4A747}"/>
              </a:ext>
            </a:extLst>
          </p:cNvPr>
          <p:cNvSpPr txBox="1"/>
          <p:nvPr/>
        </p:nvSpPr>
        <p:spPr>
          <a:xfrm>
            <a:off x="527255" y="1714500"/>
            <a:ext cx="7779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nsolas" panose="020B0609020204030204" pitchFamily="49" charset="0"/>
              </a:rPr>
              <a:t>flights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4CB4E-B33D-463F-8F25-2E37E87F2752}"/>
              </a:ext>
            </a:extLst>
          </p:cNvPr>
          <p:cNvSpPr txBox="1"/>
          <p:nvPr/>
        </p:nvSpPr>
        <p:spPr>
          <a:xfrm>
            <a:off x="1865926" y="1737583"/>
            <a:ext cx="1102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nsolas" panose="020B0609020204030204" pitchFamily="49" charset="0"/>
              </a:rPr>
              <a:t>.</a:t>
            </a:r>
            <a:r>
              <a:rPr lang="en-US" sz="600" dirty="0" err="1">
                <a:latin typeface="Consolas" panose="020B0609020204030204" pitchFamily="49" charset="0"/>
              </a:rPr>
              <a:t>groupby</a:t>
            </a:r>
            <a:r>
              <a:rPr lang="en-US" sz="600" dirty="0">
                <a:latin typeface="Consolas" panose="020B0609020204030204" pitchFamily="49" charset="0"/>
              </a:rPr>
              <a:t>(‘origin’)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26656-A4A5-4262-8600-5E29D5576D63}"/>
              </a:ext>
            </a:extLst>
          </p:cNvPr>
          <p:cNvSpPr txBox="1"/>
          <p:nvPr/>
        </p:nvSpPr>
        <p:spPr>
          <a:xfrm>
            <a:off x="3126913" y="1745268"/>
            <a:ext cx="1102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nsolas" panose="020B0609020204030204" pitchFamily="49" charset="0"/>
              </a:rPr>
              <a:t>[‘</a:t>
            </a:r>
            <a:r>
              <a:rPr lang="en-US" sz="600" dirty="0" err="1">
                <a:latin typeface="Consolas" panose="020B0609020204030204" pitchFamily="49" charset="0"/>
              </a:rPr>
              <a:t>dep_delay</a:t>
            </a:r>
            <a:r>
              <a:rPr lang="en-US" sz="600" dirty="0">
                <a:latin typeface="Consolas" panose="020B0609020204030204" pitchFamily="49" charset="0"/>
              </a:rPr>
              <a:t>’]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0449C-F3E8-4607-B051-D6A5272C49E2}"/>
              </a:ext>
            </a:extLst>
          </p:cNvPr>
          <p:cNvSpPr txBox="1"/>
          <p:nvPr/>
        </p:nvSpPr>
        <p:spPr>
          <a:xfrm>
            <a:off x="4271761" y="1745268"/>
            <a:ext cx="11024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nsolas" panose="020B0609020204030204" pitchFamily="49" charset="0"/>
              </a:rPr>
              <a:t>.mean()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D26628-970B-4E86-8193-930C261FA1C4}"/>
              </a:ext>
            </a:extLst>
          </p:cNvPr>
          <p:cNvCxnSpPr/>
          <p:nvPr/>
        </p:nvCxnSpPr>
        <p:spPr>
          <a:xfrm>
            <a:off x="3071609" y="1023965"/>
            <a:ext cx="17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147311-FF81-4478-BE8F-FB8D3ECDE7AA}"/>
              </a:ext>
            </a:extLst>
          </p:cNvPr>
          <p:cNvCxnSpPr/>
          <p:nvPr/>
        </p:nvCxnSpPr>
        <p:spPr>
          <a:xfrm>
            <a:off x="1648389" y="1020277"/>
            <a:ext cx="17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C82D3C-C42C-49F3-970F-2D7A1D15B784}"/>
              </a:ext>
            </a:extLst>
          </p:cNvPr>
          <p:cNvCxnSpPr/>
          <p:nvPr/>
        </p:nvCxnSpPr>
        <p:spPr>
          <a:xfrm>
            <a:off x="4098467" y="1029894"/>
            <a:ext cx="17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7B135D-622C-4DC5-9D4B-F8E9C76E2E8F}"/>
              </a:ext>
            </a:extLst>
          </p:cNvPr>
          <p:cNvCxnSpPr/>
          <p:nvPr/>
        </p:nvCxnSpPr>
        <p:spPr>
          <a:xfrm flipV="1">
            <a:off x="4760042" y="1290484"/>
            <a:ext cx="92177" cy="74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D1161-4B09-4BF1-965F-D7CEF2F71DF5}"/>
              </a:ext>
            </a:extLst>
          </p:cNvPr>
          <p:cNvCxnSpPr>
            <a:cxnSpLocks/>
          </p:cNvCxnSpPr>
          <p:nvPr/>
        </p:nvCxnSpPr>
        <p:spPr>
          <a:xfrm>
            <a:off x="4753690" y="777088"/>
            <a:ext cx="98529" cy="1182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2D1119-408A-4491-90CD-B6119A1D3CC1}"/>
              </a:ext>
            </a:extLst>
          </p:cNvPr>
          <p:cNvCxnSpPr>
            <a:cxnSpLocks/>
          </p:cNvCxnSpPr>
          <p:nvPr/>
        </p:nvCxnSpPr>
        <p:spPr>
          <a:xfrm>
            <a:off x="4691857" y="1101542"/>
            <a:ext cx="12366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062683E-12E8-4ECC-9D88-E0D734C88417}"/>
              </a:ext>
            </a:extLst>
          </p:cNvPr>
          <p:cNvSpPr txBox="1"/>
          <p:nvPr/>
        </p:nvSpPr>
        <p:spPr>
          <a:xfrm>
            <a:off x="2240041" y="171741"/>
            <a:ext cx="301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JFK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FADE35-3A8B-41F9-925A-AC88769816C4}"/>
              </a:ext>
            </a:extLst>
          </p:cNvPr>
          <p:cNvSpPr txBox="1"/>
          <p:nvPr/>
        </p:nvSpPr>
        <p:spPr>
          <a:xfrm>
            <a:off x="2624361" y="444245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EWR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0BB02-16D4-4F8E-AFBA-02B8BD72F0BD}"/>
              </a:ext>
            </a:extLst>
          </p:cNvPr>
          <p:cNvSpPr txBox="1"/>
          <p:nvPr/>
        </p:nvSpPr>
        <p:spPr>
          <a:xfrm>
            <a:off x="2836214" y="672845"/>
            <a:ext cx="330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LGA</a:t>
            </a:r>
          </a:p>
        </p:txBody>
      </p:sp>
    </p:spTree>
    <p:extLst>
      <p:ext uri="{BB962C8B-B14F-4D97-AF65-F5344CB8AC3E}">
        <p14:creationId xmlns:p14="http://schemas.microsoft.com/office/powerpoint/2010/main" val="25760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277</Words>
  <Application>Microsoft Office PowerPoint</Application>
  <PresentationFormat>Custom</PresentationFormat>
  <Paragraphs>205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DeTomaso</dc:creator>
  <cp:lastModifiedBy>David DeTomaso</cp:lastModifiedBy>
  <cp:revision>8</cp:revision>
  <dcterms:created xsi:type="dcterms:W3CDTF">2017-06-14T21:56:09Z</dcterms:created>
  <dcterms:modified xsi:type="dcterms:W3CDTF">2017-06-15T00:00:13Z</dcterms:modified>
</cp:coreProperties>
</file>