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5" r:id="rId9"/>
    <p:sldId id="266" r:id="rId10"/>
    <p:sldId id="267" r:id="rId11"/>
    <p:sldId id="268" r:id="rId12"/>
    <p:sldId id="269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1" d="100"/>
          <a:sy n="51" d="100"/>
        </p:scale>
        <p:origin x="45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66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7640466" y="2539419"/>
            <a:ext cx="6589885" cy="181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72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910502"/>
            <a:ext cx="7319098" cy="731909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6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6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6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7640466" y="5459464"/>
            <a:ext cx="6589884" cy="1144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48640" lvl="0" indent="-27432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16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097280" lvl="1" indent="-5791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800"/>
            </a:lvl2pPr>
            <a:lvl3pPr marL="1645920" lvl="2" indent="-5791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800"/>
            </a:lvl3pPr>
            <a:lvl4pPr marL="2194560" lvl="3" indent="-5791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800"/>
            </a:lvl4pPr>
            <a:lvl5pPr marL="2743200" lvl="4" indent="-5791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800"/>
            </a:lvl5pPr>
            <a:lvl6pPr marL="3291840" lvl="5" indent="-4114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840480" lvl="6" indent="-4114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389120" lvl="7" indent="-4114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937760" lvl="8" indent="-4114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7007800" y="6941219"/>
            <a:ext cx="2560320" cy="479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130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6300305" y="177806"/>
            <a:ext cx="7754111" cy="138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0000"/>
              </a:lnSpc>
              <a:buSzPts val="3600"/>
            </a:pPr>
            <a:r>
              <a:rPr lang="en-US" sz="4320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7498081" y="1944472"/>
            <a:ext cx="7254834" cy="5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Domain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b="1" i="1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CYBERSECURITY</a:t>
            </a:r>
            <a:endParaRPr b="1" i="1" dirty="0">
              <a:solidFill>
                <a:srgbClr val="C00000"/>
              </a:solidFill>
            </a:endParaRPr>
          </a:p>
          <a:p>
            <a:pPr marL="0" indent="0"/>
            <a:endParaRPr dirty="0">
              <a:solidFill>
                <a:schemeClr val="accent6">
                  <a:lumMod val="7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b="1" i="1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CS02</a:t>
            </a:r>
            <a:endParaRPr b="1" i="1" dirty="0">
              <a:solidFill>
                <a:srgbClr val="C00000"/>
              </a:solidFill>
            </a:endParaRPr>
          </a:p>
          <a:p>
            <a:pPr marL="0" indent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b="1" i="1" dirty="0" err="1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Innovative,Easy</a:t>
            </a:r>
            <a:r>
              <a:rPr lang="en-US" b="1" i="1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to use and Secured Online Banking System for Differently-Abled(</a:t>
            </a:r>
            <a:r>
              <a:rPr lang="en-US" b="1" i="1" dirty="0" err="1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Divyaang</a:t>
            </a:r>
            <a:r>
              <a:rPr lang="en-US" b="1" i="1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)</a:t>
            </a:r>
            <a:endParaRPr b="1" i="1" dirty="0">
              <a:solidFill>
                <a:srgbClr val="C00000"/>
              </a:solidFill>
            </a:endParaRPr>
          </a:p>
          <a:p>
            <a:pPr marL="0" indent="0"/>
            <a:br>
              <a:rPr lang="en-US" b="1" i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 </a:t>
            </a:r>
            <a:r>
              <a:rPr lang="en-US" b="1" i="1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Avengers</a:t>
            </a:r>
            <a:endParaRPr b="1" i="1" dirty="0">
              <a:solidFill>
                <a:srgbClr val="C00000"/>
              </a:solidFill>
            </a:endParaRPr>
          </a:p>
          <a:p>
            <a:pPr marL="0" indent="0"/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b="1" i="1" dirty="0" err="1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Adesh</a:t>
            </a:r>
            <a:r>
              <a:rPr lang="en-US" b="1" i="1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i="1" dirty="0" err="1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Kumbar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sym typeface="Franklin Gothic"/>
              </a:rPr>
              <a:t>Table Code Assigned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ranklin Gothic"/>
                <a:sym typeface="Franklin Gothic"/>
              </a:rPr>
              <a:t>:  </a:t>
            </a:r>
            <a:r>
              <a:rPr lang="en-US" b="1" i="1" dirty="0">
                <a:solidFill>
                  <a:srgbClr val="C00000"/>
                </a:solidFill>
                <a:latin typeface="Franklin Gothic"/>
                <a:sym typeface="Franklin Gothic"/>
              </a:rPr>
              <a:t>2.1</a:t>
            </a:r>
            <a:endParaRPr b="1" i="1" dirty="0">
              <a:solidFill>
                <a:srgbClr val="C00000"/>
              </a:solidFill>
            </a:endParaRPr>
          </a:p>
          <a:p>
            <a:pPr marL="0" indent="0"/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b="1" i="1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KLE Institute Of Technology, </a:t>
            </a:r>
            <a:r>
              <a:rPr lang="en-US" b="1" i="1" dirty="0" err="1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Hubballi</a:t>
            </a:r>
            <a:endParaRPr b="1" i="1" dirty="0">
              <a:solidFill>
                <a:srgbClr val="C00000"/>
              </a:solidFill>
            </a:endParaRPr>
          </a:p>
          <a:p>
            <a:pPr marL="0" indent="0"/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F2120-A89A-4093-AB59-C182F16F95DD}"/>
              </a:ext>
            </a:extLst>
          </p:cNvPr>
          <p:cNvSpPr txBox="1"/>
          <p:nvPr/>
        </p:nvSpPr>
        <p:spPr>
          <a:xfrm>
            <a:off x="2499791" y="1890745"/>
            <a:ext cx="4593335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b="1" dirty="0"/>
              <a:t> </a:t>
            </a:r>
            <a:r>
              <a:rPr lang="en-US" sz="2880" b="1" dirty="0">
                <a:solidFill>
                  <a:schemeClr val="accent3">
                    <a:lumMod val="75000"/>
                  </a:schemeClr>
                </a:solidFill>
              </a:rPr>
              <a:t>HackToFuture-2024</a:t>
            </a:r>
          </a:p>
          <a:p>
            <a:pPr algn="ctr"/>
            <a:r>
              <a:rPr lang="en-US" sz="2160" dirty="0"/>
              <a:t>In Association with </a:t>
            </a:r>
          </a:p>
          <a:p>
            <a:pPr algn="ctr"/>
            <a:endParaRPr lang="en-US" sz="2160" dirty="0"/>
          </a:p>
          <a:p>
            <a:pPr algn="ctr"/>
            <a:endParaRPr lang="en-US" sz="2160" dirty="0"/>
          </a:p>
          <a:p>
            <a:pPr algn="ctr"/>
            <a:endParaRPr lang="en-US" sz="2160" dirty="0"/>
          </a:p>
          <a:p>
            <a:pPr algn="ctr"/>
            <a:endParaRPr lang="en-US" sz="2160" dirty="0"/>
          </a:p>
          <a:p>
            <a:pPr algn="ctr"/>
            <a:endParaRPr lang="en-US" sz="2160" dirty="0"/>
          </a:p>
          <a:p>
            <a:pPr algn="ctr"/>
            <a:endParaRPr lang="en-US" sz="2400" b="1" dirty="0">
              <a:solidFill>
                <a:srgbClr val="FFC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         </a:t>
            </a:r>
            <a:r>
              <a:rPr lang="en-US" sz="1920" b="1" dirty="0">
                <a:solidFill>
                  <a:srgbClr val="FF0000"/>
                </a:solidFill>
              </a:rPr>
              <a:t>The Institution of Engineers (India)</a:t>
            </a:r>
            <a:endParaRPr lang="en-IN" sz="1920" dirty="0">
              <a:solidFill>
                <a:srgbClr val="FF0000"/>
              </a:solidFill>
            </a:endParaRPr>
          </a:p>
          <a:p>
            <a:pPr algn="ctr"/>
            <a:r>
              <a:rPr lang="en-US" sz="1920" b="1" dirty="0">
                <a:solidFill>
                  <a:srgbClr val="FF0000"/>
                </a:solidFill>
              </a:rPr>
              <a:t>IEI Local Centre, Belagavi</a:t>
            </a:r>
            <a:endParaRPr lang="en-IN" sz="1920" dirty="0">
              <a:solidFill>
                <a:srgbClr val="FF0000"/>
              </a:solidFill>
            </a:endParaRPr>
          </a:p>
          <a:p>
            <a:pPr algn="ctr"/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9EDD757-8A3C-42DC-8CFC-9AEFC2425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21599"/>
            <a:ext cx="221664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16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D23403-1675-4BB1-8473-A1266E1A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1" y="-122378"/>
            <a:ext cx="221664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16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A55D5A1-2BFC-4E2B-9774-503BA501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1" y="144161"/>
            <a:ext cx="221664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16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C4223CF-45C9-4430-A816-FFDB863C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660" y="99222"/>
            <a:ext cx="1770780" cy="179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C:\Users\Administrator\Desktop\LOGO.png">
            <a:extLst>
              <a:ext uri="{FF2B5EF4-FFF2-40B4-BE49-F238E27FC236}">
                <a16:creationId xmlns:a16="http://schemas.microsoft.com/office/drawing/2014/main" id="{FDEED592-FF38-4178-8FD4-38204784FC4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0660" y="2823177"/>
            <a:ext cx="1770780" cy="179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A423-AA08-7E8D-4195-8CA00E900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4C27-4191-7CA5-98D8-2393CE6F8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DD2BB-6780-8ECB-49E4-CA8E43BA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803"/>
            <a:ext cx="13773151" cy="76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87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BDD9-964E-E03D-2532-418834B6D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D9C7F-6217-0AD5-4404-19AAA398F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149A0-6B06-8C27-0FDB-A24C7FC1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367259"/>
            <a:ext cx="13830302" cy="75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833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2B07-A6F0-92B9-F6C2-D44B2BFFC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D7E8-C897-3656-2348-EF1D11C9D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28213-3F0E-BD5A-34AE-437D9416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389745"/>
            <a:ext cx="13790951" cy="74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738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81" y="2862501"/>
            <a:ext cx="5009198" cy="250459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02204" y="1101566"/>
            <a:ext cx="7712392" cy="4332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4"/>
              </a:lnSpc>
              <a:buNone/>
            </a:pPr>
            <a:r>
              <a:rPr lang="en-US" sz="545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Empowering Accessibility: Introducing Our Innovative Online Banking System</a:t>
            </a:r>
            <a:endParaRPr lang="en-US" sz="5459" dirty="0"/>
          </a:p>
        </p:txBody>
      </p:sp>
      <p:sp>
        <p:nvSpPr>
          <p:cNvPr id="7" name="Text 2"/>
          <p:cNvSpPr/>
          <p:nvPr/>
        </p:nvSpPr>
        <p:spPr>
          <a:xfrm>
            <a:off x="6202204" y="5720596"/>
            <a:ext cx="7712392" cy="8586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55"/>
              </a:lnSpc>
              <a:buNone/>
            </a:pPr>
            <a:r>
              <a:rPr lang="en-US" sz="1503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Our online banking platform is designed with differently abled (divyaang) individuals in mind, offering a secure and user-friendly digital experience. We are committed to making banking accessible and inclusive for all.</a:t>
            </a:r>
            <a:endParaRPr lang="en-US" sz="1503" dirty="0"/>
          </a:p>
        </p:txBody>
      </p:sp>
      <p:sp>
        <p:nvSpPr>
          <p:cNvPr id="8" name="Shape 3"/>
          <p:cNvSpPr/>
          <p:nvPr/>
        </p:nvSpPr>
        <p:spPr>
          <a:xfrm>
            <a:off x="6202204" y="6808232"/>
            <a:ext cx="305395" cy="305395"/>
          </a:xfrm>
          <a:prstGeom prst="roundRect">
            <a:avLst>
              <a:gd name="adj" fmla="val 299385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6602968" y="6793944"/>
            <a:ext cx="1231583" cy="333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1"/>
              </a:lnSpc>
              <a:buNone/>
            </a:pPr>
            <a:endParaRPr lang="en-US" sz="1879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1104" y="-3453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363266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Secure and User-Friendly Design</a:t>
            </a:r>
            <a:endParaRPr lang="en-US" sz="4604" dirty="0"/>
          </a:p>
        </p:txBody>
      </p:sp>
      <p:sp>
        <p:nvSpPr>
          <p:cNvPr id="5" name="Text 2"/>
          <p:cNvSpPr/>
          <p:nvPr/>
        </p:nvSpPr>
        <p:spPr>
          <a:xfrm>
            <a:off x="1760220" y="3380303"/>
            <a:ext cx="3341608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Accessibility Features</a:t>
            </a:r>
            <a:endParaRPr lang="en-US" sz="2302" dirty="0"/>
          </a:p>
        </p:txBody>
      </p:sp>
      <p:sp>
        <p:nvSpPr>
          <p:cNvPr id="6" name="Text 3"/>
          <p:cNvSpPr/>
          <p:nvPr/>
        </p:nvSpPr>
        <p:spPr>
          <a:xfrm>
            <a:off x="1760220" y="4333518"/>
            <a:ext cx="3341608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platform incorporates assistive technologies, such as voice commands to ensure a seamless experience for users with diverse abilities.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380303"/>
            <a:ext cx="3262074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endParaRPr lang="en-US" sz="2302" dirty="0"/>
          </a:p>
        </p:txBody>
      </p:sp>
      <p:sp>
        <p:nvSpPr>
          <p:cNvPr id="8" name="Text 5"/>
          <p:cNvSpPr/>
          <p:nvPr/>
        </p:nvSpPr>
        <p:spPr>
          <a:xfrm>
            <a:off x="5651421" y="3967996"/>
            <a:ext cx="334160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380303"/>
            <a:ext cx="3341608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78"/>
              </a:lnSpc>
            </a:pPr>
            <a:r>
              <a:rPr lang="en-US" sz="2302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Intuitive Interface</a:t>
            </a:r>
            <a:endParaRPr lang="en-US" sz="2302" dirty="0"/>
          </a:p>
          <a:p>
            <a:pPr marL="0" indent="0">
              <a:lnSpc>
                <a:spcPts val="2878"/>
              </a:lnSpc>
              <a:buNone/>
            </a:pPr>
            <a:endParaRPr lang="en-US" sz="2302" dirty="0"/>
          </a:p>
        </p:txBody>
      </p:sp>
      <p:sp>
        <p:nvSpPr>
          <p:cNvPr id="10" name="Text 7"/>
          <p:cNvSpPr/>
          <p:nvPr/>
        </p:nvSpPr>
        <p:spPr>
          <a:xfrm>
            <a:off x="9542621" y="4333518"/>
            <a:ext cx="33416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clean and uncluttered design of our online banking system makes it easy to navigate and perform tasks, even for first-time users.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302306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Benefits of Our Online Banking Solution</a:t>
            </a:r>
            <a:endParaRPr lang="en-US" sz="4604" dirty="0"/>
          </a:p>
        </p:txBody>
      </p:sp>
      <p:sp>
        <p:nvSpPr>
          <p:cNvPr id="5" name="Shape 2"/>
          <p:cNvSpPr/>
          <p:nvPr/>
        </p:nvSpPr>
        <p:spPr>
          <a:xfrm>
            <a:off x="1760220" y="34581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07024" y="3488888"/>
            <a:ext cx="206335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763" dirty="0"/>
          </a:p>
        </p:txBody>
      </p:sp>
      <p:sp>
        <p:nvSpPr>
          <p:cNvPr id="7" name="Text 4"/>
          <p:cNvSpPr/>
          <p:nvPr/>
        </p:nvSpPr>
        <p:spPr>
          <a:xfrm>
            <a:off x="2482334" y="3458170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Convenient</a:t>
            </a:r>
            <a:endParaRPr lang="en-US" sz="2302" dirty="0"/>
          </a:p>
        </p:txBody>
      </p:sp>
      <p:sp>
        <p:nvSpPr>
          <p:cNvPr id="8" name="Text 5"/>
          <p:cNvSpPr/>
          <p:nvPr/>
        </p:nvSpPr>
        <p:spPr>
          <a:xfrm>
            <a:off x="2482334" y="3956923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Access your accounts and manage your finances from the comfort of your own home or on the go.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4581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29751" y="3488888"/>
            <a:ext cx="292894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763" dirty="0"/>
          </a:p>
        </p:txBody>
      </p:sp>
      <p:sp>
        <p:nvSpPr>
          <p:cNvPr id="11" name="Text 8"/>
          <p:cNvSpPr/>
          <p:nvPr/>
        </p:nvSpPr>
        <p:spPr>
          <a:xfrm>
            <a:off x="8148399" y="3458170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Empowering</a:t>
            </a:r>
            <a:endParaRPr lang="en-US" sz="2302" dirty="0"/>
          </a:p>
        </p:txBody>
      </p:sp>
      <p:sp>
        <p:nvSpPr>
          <p:cNvPr id="12" name="Text 9"/>
          <p:cNvSpPr/>
          <p:nvPr/>
        </p:nvSpPr>
        <p:spPr>
          <a:xfrm>
            <a:off x="8148399" y="3956923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Take control of your financial well-being with our comprehensive suite of tools and resources.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760220" y="54287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855589" y="5459492"/>
            <a:ext cx="309086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763" dirty="0"/>
          </a:p>
        </p:txBody>
      </p:sp>
      <p:sp>
        <p:nvSpPr>
          <p:cNvPr id="15" name="Text 12"/>
          <p:cNvSpPr/>
          <p:nvPr/>
        </p:nvSpPr>
        <p:spPr>
          <a:xfrm>
            <a:off x="2482334" y="542877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Secure</a:t>
            </a:r>
            <a:endParaRPr lang="en-US" sz="2302" dirty="0"/>
          </a:p>
        </p:txBody>
      </p:sp>
      <p:sp>
        <p:nvSpPr>
          <p:cNvPr id="16" name="Text 13"/>
          <p:cNvSpPr/>
          <p:nvPr/>
        </p:nvSpPr>
        <p:spPr>
          <a:xfrm>
            <a:off x="2482334" y="5927527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Rest assured that your personal and financial information is protected with our robust security measures.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4287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14153" y="5459492"/>
            <a:ext cx="324207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2763" dirty="0"/>
          </a:p>
        </p:txBody>
      </p:sp>
      <p:sp>
        <p:nvSpPr>
          <p:cNvPr id="19" name="Text 16"/>
          <p:cNvSpPr/>
          <p:nvPr/>
        </p:nvSpPr>
        <p:spPr>
          <a:xfrm>
            <a:off x="8148399" y="542877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Inclusive</a:t>
            </a:r>
            <a:endParaRPr lang="en-US" sz="2302" dirty="0"/>
          </a:p>
        </p:txBody>
      </p:sp>
      <p:sp>
        <p:nvSpPr>
          <p:cNvPr id="20" name="Text 17"/>
          <p:cNvSpPr/>
          <p:nvPr/>
        </p:nvSpPr>
        <p:spPr>
          <a:xfrm>
            <a:off x="8148399" y="5927527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platform is designed to cater to the diverse needs of our differently abled (divyaang) customers.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14" y="1972032"/>
            <a:ext cx="5017532" cy="428541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89345" y="824627"/>
            <a:ext cx="7738110" cy="18502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56"/>
              </a:lnSpc>
              <a:buNone/>
            </a:pPr>
            <a:r>
              <a:rPr lang="en-US" sz="388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Key Features of Our Secure and User-Friendly Digital Platform</a:t>
            </a:r>
            <a:endParaRPr lang="en-US" sz="3885" dirty="0"/>
          </a:p>
        </p:txBody>
      </p:sp>
      <p:sp>
        <p:nvSpPr>
          <p:cNvPr id="7" name="Shape 2"/>
          <p:cNvSpPr/>
          <p:nvPr/>
        </p:nvSpPr>
        <p:spPr>
          <a:xfrm>
            <a:off x="6451759" y="2955965"/>
            <a:ext cx="37386" cy="4448889"/>
          </a:xfrm>
          <a:prstGeom prst="roundRect">
            <a:avLst>
              <a:gd name="adj" fmla="val 225663"/>
            </a:avLst>
          </a:prstGeom>
          <a:solidFill>
            <a:srgbClr val="8D2424"/>
          </a:solidFill>
          <a:ln/>
        </p:spPr>
      </p:sp>
      <p:sp>
        <p:nvSpPr>
          <p:cNvPr id="8" name="Shape 3"/>
          <p:cNvSpPr/>
          <p:nvPr/>
        </p:nvSpPr>
        <p:spPr>
          <a:xfrm>
            <a:off x="6681311" y="3358991"/>
            <a:ext cx="656153" cy="37386"/>
          </a:xfrm>
          <a:prstGeom prst="roundRect">
            <a:avLst>
              <a:gd name="adj" fmla="val 225663"/>
            </a:avLst>
          </a:prstGeom>
          <a:solidFill>
            <a:srgbClr val="8D2424"/>
          </a:solidFill>
          <a:ln/>
        </p:spPr>
      </p:sp>
      <p:sp>
        <p:nvSpPr>
          <p:cNvPr id="9" name="Shape 4"/>
          <p:cNvSpPr/>
          <p:nvPr/>
        </p:nvSpPr>
        <p:spPr>
          <a:xfrm>
            <a:off x="6259592" y="3166824"/>
            <a:ext cx="421719" cy="421719"/>
          </a:xfrm>
          <a:prstGeom prst="roundRect">
            <a:avLst>
              <a:gd name="adj" fmla="val 20005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383417" y="3192661"/>
            <a:ext cx="174069" cy="369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4"/>
              </a:lnSpc>
              <a:buNone/>
            </a:pPr>
            <a:r>
              <a:rPr lang="en-US" sz="2331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331" dirty="0"/>
          </a:p>
        </p:txBody>
      </p:sp>
      <p:sp>
        <p:nvSpPr>
          <p:cNvPr id="11" name="Text 6"/>
          <p:cNvSpPr/>
          <p:nvPr/>
        </p:nvSpPr>
        <p:spPr>
          <a:xfrm>
            <a:off x="7501533" y="3143369"/>
            <a:ext cx="3392210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8"/>
              </a:lnSpc>
              <a:buNone/>
            </a:pPr>
            <a:r>
              <a:rPr lang="en-US" sz="194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Assistive Technologies</a:t>
            </a:r>
            <a:endParaRPr lang="en-US" sz="1942" dirty="0"/>
          </a:p>
        </p:txBody>
      </p:sp>
      <p:sp>
        <p:nvSpPr>
          <p:cNvPr id="12" name="Text 7"/>
          <p:cNvSpPr/>
          <p:nvPr/>
        </p:nvSpPr>
        <p:spPr>
          <a:xfrm>
            <a:off x="7501533" y="3564136"/>
            <a:ext cx="6425922" cy="5624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4"/>
              </a:lnSpc>
              <a:buNone/>
            </a:pPr>
            <a:r>
              <a:rPr lang="en-US" sz="1476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Voice commands for seamless accessibility.</a:t>
            </a:r>
            <a:endParaRPr lang="en-US" sz="1476" dirty="0"/>
          </a:p>
        </p:txBody>
      </p:sp>
      <p:sp>
        <p:nvSpPr>
          <p:cNvPr id="13" name="Shape 8"/>
          <p:cNvSpPr/>
          <p:nvPr/>
        </p:nvSpPr>
        <p:spPr>
          <a:xfrm>
            <a:off x="6681311" y="4904423"/>
            <a:ext cx="656153" cy="37386"/>
          </a:xfrm>
          <a:prstGeom prst="roundRect">
            <a:avLst>
              <a:gd name="adj" fmla="val 225663"/>
            </a:avLst>
          </a:prstGeom>
          <a:solidFill>
            <a:srgbClr val="8D2424"/>
          </a:solidFill>
          <a:ln/>
        </p:spPr>
      </p:sp>
      <p:sp>
        <p:nvSpPr>
          <p:cNvPr id="14" name="Shape 9"/>
          <p:cNvSpPr/>
          <p:nvPr/>
        </p:nvSpPr>
        <p:spPr>
          <a:xfrm>
            <a:off x="6259592" y="4712256"/>
            <a:ext cx="421719" cy="421719"/>
          </a:xfrm>
          <a:prstGeom prst="roundRect">
            <a:avLst>
              <a:gd name="adj" fmla="val 20005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6346865" y="4738092"/>
            <a:ext cx="247055" cy="369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4"/>
              </a:lnSpc>
              <a:buNone/>
            </a:pPr>
            <a:r>
              <a:rPr lang="en-US" sz="2331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331" dirty="0"/>
          </a:p>
        </p:txBody>
      </p:sp>
      <p:sp>
        <p:nvSpPr>
          <p:cNvPr id="16" name="Text 11"/>
          <p:cNvSpPr/>
          <p:nvPr/>
        </p:nvSpPr>
        <p:spPr>
          <a:xfrm>
            <a:off x="7501533" y="4688800"/>
            <a:ext cx="3351014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8"/>
              </a:lnSpc>
              <a:buNone/>
            </a:pPr>
            <a:r>
              <a:rPr lang="en-US" sz="194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Customizable Settings</a:t>
            </a:r>
            <a:endParaRPr lang="en-US" sz="1942" dirty="0"/>
          </a:p>
        </p:txBody>
      </p:sp>
      <p:sp>
        <p:nvSpPr>
          <p:cNvPr id="17" name="Text 12"/>
          <p:cNvSpPr/>
          <p:nvPr/>
        </p:nvSpPr>
        <p:spPr>
          <a:xfrm>
            <a:off x="7501533" y="5109567"/>
            <a:ext cx="6425922" cy="5624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4"/>
              </a:lnSpc>
              <a:buNone/>
            </a:pPr>
            <a:r>
              <a:rPr lang="en-US" sz="1476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Personalize your experience with adjustable font sizes, contrast, and other accessibility options.</a:t>
            </a:r>
            <a:endParaRPr lang="en-US" sz="1476" dirty="0"/>
          </a:p>
        </p:txBody>
      </p:sp>
      <p:sp>
        <p:nvSpPr>
          <p:cNvPr id="18" name="Shape 13"/>
          <p:cNvSpPr/>
          <p:nvPr/>
        </p:nvSpPr>
        <p:spPr>
          <a:xfrm>
            <a:off x="6681311" y="6449854"/>
            <a:ext cx="656153" cy="37386"/>
          </a:xfrm>
          <a:prstGeom prst="roundRect">
            <a:avLst>
              <a:gd name="adj" fmla="val 225663"/>
            </a:avLst>
          </a:prstGeom>
          <a:solidFill>
            <a:srgbClr val="8D2424"/>
          </a:solidFill>
          <a:ln/>
        </p:spPr>
      </p:sp>
      <p:sp>
        <p:nvSpPr>
          <p:cNvPr id="19" name="Shape 14"/>
          <p:cNvSpPr/>
          <p:nvPr/>
        </p:nvSpPr>
        <p:spPr>
          <a:xfrm>
            <a:off x="6259592" y="6257687"/>
            <a:ext cx="421719" cy="421719"/>
          </a:xfrm>
          <a:prstGeom prst="roundRect">
            <a:avLst>
              <a:gd name="adj" fmla="val 20005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340078" y="6283523"/>
            <a:ext cx="260747" cy="369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4"/>
              </a:lnSpc>
              <a:buNone/>
            </a:pPr>
            <a:r>
              <a:rPr lang="en-US" sz="2331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331" dirty="0"/>
          </a:p>
        </p:txBody>
      </p:sp>
      <p:sp>
        <p:nvSpPr>
          <p:cNvPr id="21" name="Text 16"/>
          <p:cNvSpPr/>
          <p:nvPr/>
        </p:nvSpPr>
        <p:spPr>
          <a:xfrm>
            <a:off x="7501533" y="6234232"/>
            <a:ext cx="3100268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8"/>
              </a:lnSpc>
              <a:buNone/>
            </a:pPr>
            <a:r>
              <a:rPr lang="en-US" sz="194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Secure Transactions</a:t>
            </a:r>
            <a:endParaRPr lang="en-US" sz="1942" dirty="0"/>
          </a:p>
        </p:txBody>
      </p:sp>
      <p:sp>
        <p:nvSpPr>
          <p:cNvPr id="22" name="Text 17"/>
          <p:cNvSpPr/>
          <p:nvPr/>
        </p:nvSpPr>
        <p:spPr>
          <a:xfrm>
            <a:off x="7501533" y="6654998"/>
            <a:ext cx="6425922" cy="5624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4"/>
              </a:lnSpc>
              <a:buNone/>
            </a:pPr>
            <a:r>
              <a:rPr lang="en-US" sz="1476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Bank with confidence, knowing your sensitive information is protected by industry-leading security protocols.</a:t>
            </a:r>
            <a:endParaRPr lang="en-US" sz="1476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1722239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Unlocking Financial Independence: Join Us Today</a:t>
            </a:r>
            <a:endParaRPr lang="en-US" sz="4604" dirty="0"/>
          </a:p>
        </p:txBody>
      </p:sp>
      <p:sp>
        <p:nvSpPr>
          <p:cNvPr id="7" name="Shape 3"/>
          <p:cNvSpPr/>
          <p:nvPr/>
        </p:nvSpPr>
        <p:spPr>
          <a:xfrm>
            <a:off x="1760220" y="3517106"/>
            <a:ext cx="3555206" cy="2990136"/>
          </a:xfrm>
          <a:prstGeom prst="roundRect">
            <a:avLst>
              <a:gd name="adj" fmla="val 334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990011" y="3746897"/>
            <a:ext cx="3095625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Empowered Banking</a:t>
            </a:r>
            <a:endParaRPr lang="en-US" sz="2302" dirty="0"/>
          </a:p>
        </p:txBody>
      </p:sp>
      <p:sp>
        <p:nvSpPr>
          <p:cNvPr id="9" name="Text 5"/>
          <p:cNvSpPr/>
          <p:nvPr/>
        </p:nvSpPr>
        <p:spPr>
          <a:xfrm>
            <a:off x="1990011" y="4611172"/>
            <a:ext cx="309562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Experiencethe</a:t>
            </a: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convenience and security of our innovative online banking system, designed to meet your unique needs.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37597" y="3517106"/>
            <a:ext cx="3555206" cy="2990136"/>
          </a:xfrm>
          <a:prstGeom prst="roundRect">
            <a:avLst>
              <a:gd name="adj" fmla="val 334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67387" y="3746897"/>
            <a:ext cx="2976801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Inclusive Access</a:t>
            </a:r>
            <a:endParaRPr lang="en-US" sz="2302" dirty="0"/>
          </a:p>
        </p:txBody>
      </p:sp>
      <p:sp>
        <p:nvSpPr>
          <p:cNvPr id="12" name="Text 8"/>
          <p:cNvSpPr/>
          <p:nvPr/>
        </p:nvSpPr>
        <p:spPr>
          <a:xfrm>
            <a:off x="5767387" y="4245650"/>
            <a:ext cx="309562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Take control of your finances and join our growing community of differently abled (divyaang) customers who trust our platform.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314974" y="3517106"/>
            <a:ext cx="3555206" cy="2990136"/>
          </a:xfrm>
          <a:prstGeom prst="roundRect">
            <a:avLst>
              <a:gd name="adj" fmla="val 334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44764" y="3746897"/>
            <a:ext cx="3095625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Secure Your Future</a:t>
            </a:r>
            <a:endParaRPr lang="en-US" sz="2302" dirty="0"/>
          </a:p>
        </p:txBody>
      </p:sp>
      <p:sp>
        <p:nvSpPr>
          <p:cNvPr id="15" name="Text 11"/>
          <p:cNvSpPr/>
          <p:nvPr/>
        </p:nvSpPr>
        <p:spPr>
          <a:xfrm>
            <a:off x="9544764" y="4611172"/>
            <a:ext cx="309562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Enroll now and unlock the power of our digital banking solutions to achieve your financial goals.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51CA-A812-4FAD-1CE4-EB308E4D1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75E7F-4147-FDDD-EB59-F8FD38048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FD3F2-71E1-D3A8-0DCB-3F13EE2142F5}"/>
              </a:ext>
            </a:extLst>
          </p:cNvPr>
          <p:cNvSpPr/>
          <p:nvPr/>
        </p:nvSpPr>
        <p:spPr>
          <a:xfrm>
            <a:off x="1825560" y="3653135"/>
            <a:ext cx="109792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Output </a:t>
            </a:r>
            <a:r>
              <a:rPr lang="en-US" sz="8000" i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Screensnaps</a:t>
            </a:r>
            <a:endParaRPr lang="en-US" sz="8000" i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67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481D-5E06-E0F6-F1A6-7DFEE3F3E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83B14-86FA-9E5D-72D8-FC815C1D4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B57FF-8AA6-4C64-BAED-FD00D8D9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9" y="266075"/>
            <a:ext cx="14232122" cy="780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3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4CF7-6222-AAD2-7C83-B63BE6D21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21F3B-EEEC-B712-1A94-89AB72CAB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0ED70-2B6F-D2FA-2F08-E6812B6A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8" y="337279"/>
            <a:ext cx="14060773" cy="75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86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396</Words>
  <Application>Microsoft Office PowerPoint</Application>
  <PresentationFormat>Custom</PresentationFormat>
  <Paragraphs>62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Dela Gothic One</vt:lpstr>
      <vt:lpstr>DM Sans</vt:lpstr>
      <vt:lpstr>Franklin Gothic</vt:lpstr>
      <vt:lpstr>Libre Franklin</vt:lpstr>
      <vt:lpstr>Office Theme</vt:lpstr>
      <vt:lpstr>Basic Details of the Team and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channveer hiremath</cp:lastModifiedBy>
  <cp:revision>6</cp:revision>
  <dcterms:created xsi:type="dcterms:W3CDTF">2024-06-04T19:35:45Z</dcterms:created>
  <dcterms:modified xsi:type="dcterms:W3CDTF">2024-06-05T01:58:29Z</dcterms:modified>
</cp:coreProperties>
</file>