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396325" cy="30267275"/>
  <p:notesSz cx="6858000" cy="9144000"/>
  <p:defaultTextStyle>
    <a:defPPr>
      <a:defRPr lang="en-US"/>
    </a:defPPr>
    <a:lvl1pPr marL="0" algn="l" defTabSz="2952140" rtl="0" eaLnBrk="1" latinLnBrk="0" hangingPunct="1">
      <a:defRPr sz="5811" kern="1200">
        <a:solidFill>
          <a:schemeClr val="tx1"/>
        </a:solidFill>
        <a:latin typeface="+mn-lt"/>
        <a:ea typeface="+mn-ea"/>
        <a:cs typeface="+mn-cs"/>
      </a:defRPr>
    </a:lvl1pPr>
    <a:lvl2pPr marL="1476070" algn="l" defTabSz="2952140" rtl="0" eaLnBrk="1" latinLnBrk="0" hangingPunct="1">
      <a:defRPr sz="5811" kern="1200">
        <a:solidFill>
          <a:schemeClr val="tx1"/>
        </a:solidFill>
        <a:latin typeface="+mn-lt"/>
        <a:ea typeface="+mn-ea"/>
        <a:cs typeface="+mn-cs"/>
      </a:defRPr>
    </a:lvl2pPr>
    <a:lvl3pPr marL="2952140" algn="l" defTabSz="2952140" rtl="0" eaLnBrk="1" latinLnBrk="0" hangingPunct="1">
      <a:defRPr sz="5811" kern="1200">
        <a:solidFill>
          <a:schemeClr val="tx1"/>
        </a:solidFill>
        <a:latin typeface="+mn-lt"/>
        <a:ea typeface="+mn-ea"/>
        <a:cs typeface="+mn-cs"/>
      </a:defRPr>
    </a:lvl3pPr>
    <a:lvl4pPr marL="4428211" algn="l" defTabSz="2952140" rtl="0" eaLnBrk="1" latinLnBrk="0" hangingPunct="1">
      <a:defRPr sz="5811" kern="1200">
        <a:solidFill>
          <a:schemeClr val="tx1"/>
        </a:solidFill>
        <a:latin typeface="+mn-lt"/>
        <a:ea typeface="+mn-ea"/>
        <a:cs typeface="+mn-cs"/>
      </a:defRPr>
    </a:lvl4pPr>
    <a:lvl5pPr marL="5904281" algn="l" defTabSz="2952140" rtl="0" eaLnBrk="1" latinLnBrk="0" hangingPunct="1">
      <a:defRPr sz="5811" kern="1200">
        <a:solidFill>
          <a:schemeClr val="tx1"/>
        </a:solidFill>
        <a:latin typeface="+mn-lt"/>
        <a:ea typeface="+mn-ea"/>
        <a:cs typeface="+mn-cs"/>
      </a:defRPr>
    </a:lvl5pPr>
    <a:lvl6pPr marL="7380351" algn="l" defTabSz="2952140" rtl="0" eaLnBrk="1" latinLnBrk="0" hangingPunct="1">
      <a:defRPr sz="5811" kern="1200">
        <a:solidFill>
          <a:schemeClr val="tx1"/>
        </a:solidFill>
        <a:latin typeface="+mn-lt"/>
        <a:ea typeface="+mn-ea"/>
        <a:cs typeface="+mn-cs"/>
      </a:defRPr>
    </a:lvl6pPr>
    <a:lvl7pPr marL="8856421" algn="l" defTabSz="2952140" rtl="0" eaLnBrk="1" latinLnBrk="0" hangingPunct="1">
      <a:defRPr sz="5811" kern="1200">
        <a:solidFill>
          <a:schemeClr val="tx1"/>
        </a:solidFill>
        <a:latin typeface="+mn-lt"/>
        <a:ea typeface="+mn-ea"/>
        <a:cs typeface="+mn-cs"/>
      </a:defRPr>
    </a:lvl7pPr>
    <a:lvl8pPr marL="10332491" algn="l" defTabSz="2952140" rtl="0" eaLnBrk="1" latinLnBrk="0" hangingPunct="1">
      <a:defRPr sz="5811" kern="1200">
        <a:solidFill>
          <a:schemeClr val="tx1"/>
        </a:solidFill>
        <a:latin typeface="+mn-lt"/>
        <a:ea typeface="+mn-ea"/>
        <a:cs typeface="+mn-cs"/>
      </a:defRPr>
    </a:lvl8pPr>
    <a:lvl9pPr marL="11808562" algn="l" defTabSz="2952140" rtl="0" eaLnBrk="1" latinLnBrk="0" hangingPunct="1">
      <a:defRPr sz="581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7" d="100"/>
          <a:sy n="17" d="100"/>
        </p:scale>
        <p:origin x="24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smtClean="0"/>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A2E088-85C5-40C5-A5E7-8EBA931BBD4B}"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22715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2E088-85C5-40C5-A5E7-8EBA931BBD4B}"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346333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2E088-85C5-40C5-A5E7-8EBA931BBD4B}"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10145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2E088-85C5-40C5-A5E7-8EBA931BBD4B}"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276158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2E088-85C5-40C5-A5E7-8EBA931BBD4B}"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227409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2E088-85C5-40C5-A5E7-8EBA931BBD4B}"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345160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A2E088-85C5-40C5-A5E7-8EBA931BBD4B}"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260030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A2E088-85C5-40C5-A5E7-8EBA931BBD4B}"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410531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2E088-85C5-40C5-A5E7-8EBA931BBD4B}"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6513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smtClean="0"/>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3DA2E088-85C5-40C5-A5E7-8EBA931BBD4B}"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14677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smtClean="0"/>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3DA2E088-85C5-40C5-A5E7-8EBA931BBD4B}"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127FC-5419-412C-A81A-4CD039853521}" type="slidenum">
              <a:rPr lang="en-US" smtClean="0"/>
              <a:t>‹#›</a:t>
            </a:fld>
            <a:endParaRPr lang="en-US"/>
          </a:p>
        </p:txBody>
      </p:sp>
    </p:spTree>
    <p:extLst>
      <p:ext uri="{BB962C8B-B14F-4D97-AF65-F5344CB8AC3E}">
        <p14:creationId xmlns:p14="http://schemas.microsoft.com/office/powerpoint/2010/main" val="416875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3DA2E088-85C5-40C5-A5E7-8EBA931BBD4B}" type="datetimeFigureOut">
              <a:rPr lang="en-US" smtClean="0"/>
              <a:t>5/24/2017</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D3D127FC-5419-412C-A81A-4CD039853521}" type="slidenum">
              <a:rPr lang="en-US" smtClean="0"/>
              <a:t>‹#›</a:t>
            </a:fld>
            <a:endParaRPr lang="en-US"/>
          </a:p>
        </p:txBody>
      </p:sp>
    </p:spTree>
    <p:extLst>
      <p:ext uri="{BB962C8B-B14F-4D97-AF65-F5344CB8AC3E}">
        <p14:creationId xmlns:p14="http://schemas.microsoft.com/office/powerpoint/2010/main" val="28963903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6" y="-110174"/>
            <a:ext cx="21396325" cy="30244099"/>
          </a:xfrm>
          <a:prstGeom prst="rect">
            <a:avLst/>
          </a:prstGeom>
        </p:spPr>
      </p:pic>
      <p:sp>
        <p:nvSpPr>
          <p:cNvPr id="5" name="Rectangle 1"/>
          <p:cNvSpPr>
            <a:spLocks noChangeArrowheads="1"/>
          </p:cNvSpPr>
          <p:nvPr/>
        </p:nvSpPr>
        <p:spPr bwMode="auto">
          <a:xfrm>
            <a:off x="0" y="4188561"/>
            <a:ext cx="21396325" cy="1180535"/>
          </a:xfrm>
          <a:prstGeom prst="rect">
            <a:avLst/>
          </a:prstGeom>
          <a:noFill/>
          <a:ln w="9525">
            <a:noFill/>
            <a:miter lim="800000"/>
            <a:headEnd/>
            <a:tailEnd/>
          </a:ln>
          <a:effectLst/>
        </p:spPr>
        <p:txBody>
          <a:bodyPr wrap="square" lIns="71839" tIns="35919" rIns="71839" bIns="35919"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US" sz="7200" b="1" spc="39" dirty="0" smtClean="0">
                <a:ln w="11430"/>
                <a:latin typeface="Calibri" panose="020F0502020204030204" pitchFamily="34" charset="0"/>
                <a:ea typeface="Calibri" pitchFamily="34" charset="0"/>
                <a:cs typeface="Calibri" panose="020F0502020204030204" pitchFamily="34" charset="0"/>
              </a:rPr>
              <a:t>3D Virtual modelling by using natural fractal</a:t>
            </a:r>
          </a:p>
        </p:txBody>
      </p:sp>
      <p:sp>
        <p:nvSpPr>
          <p:cNvPr id="6" name="สี่เหลี่ยมผืนผ้า 28"/>
          <p:cNvSpPr>
            <a:spLocks noChangeArrowheads="1"/>
          </p:cNvSpPr>
          <p:nvPr/>
        </p:nvSpPr>
        <p:spPr bwMode="auto">
          <a:xfrm>
            <a:off x="0" y="6948401"/>
            <a:ext cx="21460150" cy="119588"/>
          </a:xfrm>
          <a:prstGeom prst="rect">
            <a:avLst/>
          </a:prstGeom>
          <a:blipFill dpi="0" rotWithShape="1">
            <a:blip r:embed="rId3" cstate="print"/>
            <a:srcRect/>
            <a:tile tx="0" ty="0" sx="100000" sy="100000" flip="none" algn="tl"/>
          </a:blipFill>
          <a:ln w="25400">
            <a:solidFill>
              <a:srgbClr val="385D8A"/>
            </a:solidFill>
            <a:miter lim="800000"/>
            <a:headEnd/>
            <a:tailEnd/>
          </a:ln>
        </p:spPr>
        <p:txBody>
          <a:bodyPr lIns="71839" tIns="35919" rIns="71839" bIns="35919" anchor="ctr"/>
          <a:lstStyle/>
          <a:p>
            <a:pPr algn="ctr" eaLnBrk="1" fontAlgn="auto" hangingPunct="1">
              <a:spcBef>
                <a:spcPts val="0"/>
              </a:spcBef>
              <a:spcAft>
                <a:spcPts val="0"/>
              </a:spcAft>
              <a:defRPr/>
            </a:pPr>
            <a:endParaRPr lang="th-TH" dirty="0">
              <a:solidFill>
                <a:schemeClr val="lt1"/>
              </a:solidFill>
              <a:latin typeface="Arial" panose="020B0604020202020204" pitchFamily="34" charset="0"/>
            </a:endParaRPr>
          </a:p>
        </p:txBody>
      </p:sp>
      <p:sp>
        <p:nvSpPr>
          <p:cNvPr id="7" name="Rectangle 2"/>
          <p:cNvSpPr>
            <a:spLocks noChangeArrowheads="1"/>
          </p:cNvSpPr>
          <p:nvPr/>
        </p:nvSpPr>
        <p:spPr bwMode="auto">
          <a:xfrm>
            <a:off x="0" y="5904227"/>
            <a:ext cx="21396325" cy="10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839" tIns="35919" rIns="71839" bIns="35919" anchor="ctr">
            <a:spAutoFit/>
          </a:bodyPr>
          <a:lstStyle/>
          <a:p>
            <a:pPr algn="ctr"/>
            <a:r>
              <a:rPr lang="en-US" altLang="en-US" sz="4800" b="1" dirty="0" err="1" smtClean="0">
                <a:cs typeface="Arial" panose="020B0604020202020204" pitchFamily="34" charset="0"/>
              </a:rPr>
              <a:t>Chanol</a:t>
            </a:r>
            <a:r>
              <a:rPr lang="en-US" altLang="en-US" sz="4800" b="1" dirty="0" smtClean="0">
                <a:cs typeface="Arial" panose="020B0604020202020204" pitchFamily="34" charset="0"/>
              </a:rPr>
              <a:t> Pearachpatra</a:t>
            </a:r>
            <a:r>
              <a:rPr lang="en-US" altLang="en-US" sz="4800" b="1" baseline="30000" dirty="0">
                <a:cs typeface="Arial" panose="020B0604020202020204" pitchFamily="34" charset="0"/>
              </a:rPr>
              <a:t>1</a:t>
            </a:r>
            <a:r>
              <a:rPr lang="en-US" altLang="en-US" sz="4800" b="1" dirty="0" smtClean="0">
                <a:cs typeface="Arial" panose="020B0604020202020204" pitchFamily="34" charset="0"/>
              </a:rPr>
              <a:t>, </a:t>
            </a:r>
            <a:r>
              <a:rPr lang="en-US" altLang="en-US" sz="4800" b="1" dirty="0" err="1" smtClean="0">
                <a:cs typeface="Arial" panose="020B0604020202020204" pitchFamily="34" charset="0"/>
              </a:rPr>
              <a:t>Thanit</a:t>
            </a:r>
            <a:r>
              <a:rPr lang="en-US" altLang="en-US" sz="4800" b="1" dirty="0" smtClean="0">
                <a:cs typeface="Arial" panose="020B0604020202020204" pitchFamily="34" charset="0"/>
              </a:rPr>
              <a:t> Wongmasa</a:t>
            </a:r>
            <a:r>
              <a:rPr lang="en-US" altLang="en-US" sz="4800" b="1" baseline="30000" dirty="0" smtClean="0">
                <a:cs typeface="Arial" panose="020B0604020202020204" pitchFamily="34" charset="0"/>
              </a:rPr>
              <a:t>2</a:t>
            </a:r>
            <a:r>
              <a:rPr lang="en-GB" altLang="en-US" sz="4800" b="1" dirty="0" smtClean="0">
                <a:cs typeface="Arial" panose="020B0604020202020204" pitchFamily="34" charset="0"/>
              </a:rPr>
              <a:t> </a:t>
            </a:r>
            <a:r>
              <a:rPr lang="en-US" altLang="en-US" sz="4800" b="1" dirty="0" smtClean="0">
                <a:cs typeface="Arial" panose="020B0604020202020204" pitchFamily="34" charset="0"/>
              </a:rPr>
              <a:t>and</a:t>
            </a:r>
            <a:r>
              <a:rPr lang="th-TH" altLang="en-US" sz="4800" b="1" dirty="0" smtClean="0">
                <a:cs typeface="TH SarabunPSK" pitchFamily="34" charset="-34"/>
              </a:rPr>
              <a:t> </a:t>
            </a:r>
            <a:r>
              <a:rPr lang="en-US" altLang="en-US" sz="4800" b="1" dirty="0" err="1" smtClean="0">
                <a:cs typeface="Arial" panose="020B0604020202020204" pitchFamily="34" charset="0"/>
              </a:rPr>
              <a:t>Jirasak</a:t>
            </a:r>
            <a:r>
              <a:rPr lang="en-US" altLang="en-US" sz="4800" b="1" dirty="0" smtClean="0">
                <a:cs typeface="Arial" panose="020B0604020202020204" pitchFamily="34" charset="0"/>
              </a:rPr>
              <a:t> Sittigorn</a:t>
            </a:r>
            <a:r>
              <a:rPr lang="en-US" altLang="en-US" sz="4800" b="1" baseline="30000" dirty="0" smtClean="0">
                <a:cs typeface="Arial" panose="020B0604020202020204" pitchFamily="34" charset="0"/>
              </a:rPr>
              <a:t>3</a:t>
            </a:r>
            <a:r>
              <a:rPr lang="en-US" altLang="en-US" sz="4800" b="1" dirty="0" smtClean="0">
                <a:cs typeface="Arial" panose="020B0604020202020204" pitchFamily="34" charset="0"/>
              </a:rPr>
              <a:t> </a:t>
            </a:r>
            <a:endParaRPr lang="en-US" altLang="en-US" sz="4800" b="1" dirty="0">
              <a:cs typeface="Arial" panose="020B0604020202020204" pitchFamily="34" charset="0"/>
            </a:endParaRPr>
          </a:p>
          <a:p>
            <a:pPr algn="ctr" eaLnBrk="1" hangingPunct="1"/>
            <a:endParaRPr lang="th-TH" altLang="en-US" sz="1300" b="1" dirty="0">
              <a:latin typeface="Arial" panose="020B0604020202020204" pitchFamily="34" charset="0"/>
              <a:cs typeface="TH SarabunPSK" pitchFamily="34" charset="-34"/>
            </a:endParaRPr>
          </a:p>
        </p:txBody>
      </p:sp>
      <p:sp>
        <p:nvSpPr>
          <p:cNvPr id="9" name="TextBox 8"/>
          <p:cNvSpPr txBox="1"/>
          <p:nvPr/>
        </p:nvSpPr>
        <p:spPr>
          <a:xfrm>
            <a:off x="607533" y="8294376"/>
            <a:ext cx="9289032" cy="4524315"/>
          </a:xfrm>
          <a:prstGeom prst="rect">
            <a:avLst/>
          </a:prstGeom>
          <a:noFill/>
        </p:spPr>
        <p:txBody>
          <a:bodyPr wrap="square" rtlCol="0">
            <a:spAutoFit/>
          </a:bodyPr>
          <a:lstStyle/>
          <a:p>
            <a:pPr algn="thaiDist">
              <a:buNone/>
            </a:pPr>
            <a:r>
              <a:rPr lang="en-US" altLang="en-US" sz="2400" dirty="0" smtClean="0">
                <a:latin typeface="Arial" panose="020B0604020202020204" pitchFamily="34" charset="0"/>
                <a:cs typeface="Arial" panose="020B0604020202020204" pitchFamily="34" charset="0"/>
              </a:rPr>
              <a:t>       This project has been made for education, application and developing to create 3D virtual modelling with creating natural model by fractal. We use the fractal equation to create 3D objects that have pattern and also use it as a base of many objects in 3D virtual world. The simple steps to do are starting with create the pattern by equation loop </a:t>
            </a:r>
            <a:r>
              <a:rPr lang="en-GB" altLang="en-US" sz="2400" dirty="0">
                <a:latin typeface="Arial" panose="020B0604020202020204" pitchFamily="34" charset="0"/>
                <a:cs typeface="Arial" panose="020B0604020202020204" pitchFamily="34" charset="0"/>
              </a:rPr>
              <a:t>and then showing by plotting in to the 3D world scale. </a:t>
            </a:r>
            <a:r>
              <a:rPr lang="en-GB" altLang="en-US" sz="2400" dirty="0" smtClean="0">
                <a:latin typeface="Arial" panose="020B0604020202020204" pitchFamily="34" charset="0"/>
                <a:cs typeface="Arial" panose="020B0604020202020204" pitchFamily="34" charset="0"/>
              </a:rPr>
              <a:t>The executing </a:t>
            </a:r>
            <a:r>
              <a:rPr lang="en-GB" altLang="en-US" sz="2400" dirty="0">
                <a:latin typeface="Arial" panose="020B0604020202020204" pitchFamily="34" charset="0"/>
                <a:cs typeface="Arial" panose="020B0604020202020204" pitchFamily="34" charset="0"/>
              </a:rPr>
              <a:t>and showing the result are done by 3D-modelling developing software “UNREAL ENGINE”. In the moment that this project </a:t>
            </a:r>
            <a:r>
              <a:rPr lang="en-GB" altLang="en-US" sz="2400" dirty="0" smtClean="0">
                <a:latin typeface="Arial" panose="020B0604020202020204" pitchFamily="34" charset="0"/>
                <a:cs typeface="Arial" panose="020B0604020202020204" pitchFamily="34" charset="0"/>
              </a:rPr>
              <a:t>was made</a:t>
            </a:r>
            <a:r>
              <a:rPr lang="en-GB" altLang="en-US" sz="2400" dirty="0">
                <a:latin typeface="Arial" panose="020B0604020202020204" pitchFamily="34" charset="0"/>
                <a:cs typeface="Arial" panose="020B0604020202020204" pitchFamily="34" charset="0"/>
              </a:rPr>
              <a:t>, the latest version is UNREAL </a:t>
            </a:r>
            <a:r>
              <a:rPr lang="en-GB" altLang="en-US" sz="2400" dirty="0" smtClean="0">
                <a:latin typeface="Arial" panose="020B0604020202020204" pitchFamily="34" charset="0"/>
                <a:cs typeface="Arial" panose="020B0604020202020204" pitchFamily="34" charset="0"/>
              </a:rPr>
              <a:t>ENGINE. </a:t>
            </a:r>
            <a:r>
              <a:rPr lang="en-GB" altLang="en-US" sz="2400" dirty="0">
                <a:latin typeface="Arial" panose="020B0604020202020204" pitchFamily="34" charset="0"/>
                <a:cs typeface="Arial" panose="020B0604020202020204" pitchFamily="34" charset="0"/>
              </a:rPr>
              <a:t>Moreover, this </a:t>
            </a:r>
            <a:r>
              <a:rPr lang="en-GB" altLang="en-US" sz="2400" dirty="0" smtClean="0">
                <a:latin typeface="Arial" panose="020B0604020202020204" pitchFamily="34" charset="0"/>
                <a:cs typeface="Arial" panose="020B0604020202020204" pitchFamily="34" charset="0"/>
              </a:rPr>
              <a:t>project </a:t>
            </a:r>
            <a:r>
              <a:rPr lang="en-GB" altLang="en-US" sz="2400" dirty="0">
                <a:latin typeface="Arial" panose="020B0604020202020204" pitchFamily="34" charset="0"/>
                <a:cs typeface="Arial" panose="020B0604020202020204" pitchFamily="34" charset="0"/>
              </a:rPr>
              <a:t>will </a:t>
            </a:r>
            <a:r>
              <a:rPr lang="en-GB" altLang="en-US" sz="2400" dirty="0" smtClean="0">
                <a:latin typeface="Arial" panose="020B0604020202020204" pitchFamily="34" charset="0"/>
                <a:cs typeface="Arial" panose="020B0604020202020204" pitchFamily="34" charset="0"/>
              </a:rPr>
              <a:t>represent </a:t>
            </a:r>
            <a:r>
              <a:rPr lang="en-GB" altLang="en-US" sz="2400" dirty="0">
                <a:latin typeface="Arial" panose="020B0604020202020204" pitchFamily="34" charset="0"/>
                <a:cs typeface="Arial" panose="020B0604020202020204" pitchFamily="34" charset="0"/>
              </a:rPr>
              <a:t>for using as a library that accomplish with </a:t>
            </a:r>
            <a:r>
              <a:rPr lang="en-GB" altLang="en-US" sz="2400" dirty="0" smtClean="0">
                <a:latin typeface="Arial" panose="020B0604020202020204" pitchFamily="34" charset="0"/>
                <a:cs typeface="Arial" panose="020B0604020202020204" pitchFamily="34" charset="0"/>
              </a:rPr>
              <a:t>UNREAL ENGINE </a:t>
            </a:r>
            <a:r>
              <a:rPr lang="en-GB" altLang="en-US" sz="2400" dirty="0">
                <a:latin typeface="Arial" panose="020B0604020202020204" pitchFamily="34" charset="0"/>
                <a:cs typeface="Arial" panose="020B0604020202020204" pitchFamily="34" charset="0"/>
              </a:rPr>
              <a:t>for easy-to- use and fast creating.</a:t>
            </a:r>
            <a:endParaRPr lang="th-TH" sz="2400" dirty="0">
              <a:latin typeface="Arial" panose="020B0604020202020204" pitchFamily="34" charset="0"/>
            </a:endParaRPr>
          </a:p>
        </p:txBody>
      </p:sp>
      <p:sp>
        <p:nvSpPr>
          <p:cNvPr id="10" name="TextBox 9"/>
          <p:cNvSpPr txBox="1"/>
          <p:nvPr/>
        </p:nvSpPr>
        <p:spPr>
          <a:xfrm>
            <a:off x="581396" y="13854667"/>
            <a:ext cx="9289032" cy="3416320"/>
          </a:xfrm>
          <a:prstGeom prst="rect">
            <a:avLst/>
          </a:prstGeom>
          <a:noFill/>
        </p:spPr>
        <p:txBody>
          <a:bodyPr wrap="square" rtlCol="0">
            <a:spAutoFit/>
          </a:bodyPr>
          <a:lstStyle/>
          <a:p>
            <a:pPr algn="thaiDist">
              <a:buNone/>
            </a:pPr>
            <a:r>
              <a:rPr lang="en-GB" altLang="en-US" sz="2400" dirty="0" smtClean="0">
                <a:latin typeface="Arial" panose="020B0604020202020204" pitchFamily="34" charset="0"/>
                <a:cs typeface="Arial" panose="020B0604020202020204" pitchFamily="34" charset="0"/>
              </a:rPr>
              <a:t>       Nowadays </a:t>
            </a:r>
            <a:r>
              <a:rPr lang="en-GB" altLang="en-US" sz="2400" dirty="0">
                <a:latin typeface="Arial" panose="020B0604020202020204" pitchFamily="34" charset="0"/>
                <a:cs typeface="Arial" panose="020B0604020202020204" pitchFamily="34" charset="0"/>
              </a:rPr>
              <a:t>virtual reality development process that create 3D model is created by </a:t>
            </a:r>
            <a:r>
              <a:rPr lang="en-GB" altLang="en-US" sz="2400" dirty="0" smtClean="0">
                <a:latin typeface="Arial" panose="020B0604020202020204" pitchFamily="34" charset="0"/>
                <a:cs typeface="Arial" panose="020B0604020202020204" pitchFamily="34" charset="0"/>
              </a:rPr>
              <a:t>moulding </a:t>
            </a:r>
            <a:r>
              <a:rPr lang="en-GB" altLang="en-US" sz="2400" dirty="0">
                <a:latin typeface="Arial" panose="020B0604020202020204" pitchFamily="34" charset="0"/>
                <a:cs typeface="Arial" panose="020B0604020202020204" pitchFamily="34" charset="0"/>
              </a:rPr>
              <a:t>new 3D model. In following process using long developing time to create same type of model but different in texture and model structure (e.g. 2 models of palm tree should be </a:t>
            </a:r>
            <a:r>
              <a:rPr lang="en-GB" altLang="en-US" sz="2400" dirty="0" smtClean="0">
                <a:latin typeface="Arial" panose="020B0604020202020204" pitchFamily="34" charset="0"/>
                <a:cs typeface="Arial" panose="020B0604020202020204" pitchFamily="34" charset="0"/>
              </a:rPr>
              <a:t>different </a:t>
            </a:r>
            <a:r>
              <a:rPr lang="en-GB" altLang="en-US" sz="2400" dirty="0">
                <a:latin typeface="Arial" panose="020B0604020202020204" pitchFamily="34" charset="0"/>
                <a:cs typeface="Arial" panose="020B0604020202020204" pitchFamily="34" charset="0"/>
              </a:rPr>
              <a:t>but it still palm tree). According to demand of time saving and make 3D model more realistic we made a library in UNREAL ENGINE that creating model by fractal </a:t>
            </a:r>
            <a:r>
              <a:rPr lang="en-GB" altLang="en-US" sz="2400" dirty="0" smtClean="0">
                <a:latin typeface="Arial" panose="020B0604020202020204" pitchFamily="34" charset="0"/>
                <a:cs typeface="Arial" panose="020B0604020202020204" pitchFamily="34" charset="0"/>
              </a:rPr>
              <a:t>algorithm </a:t>
            </a:r>
            <a:r>
              <a:rPr lang="en-GB" altLang="en-US" sz="2400" dirty="0">
                <a:latin typeface="Arial" panose="020B0604020202020204" pitchFamily="34" charset="0"/>
                <a:cs typeface="Arial" panose="020B0604020202020204" pitchFamily="34" charset="0"/>
              </a:rPr>
              <a:t>that we can found in natural model </a:t>
            </a:r>
            <a:r>
              <a:rPr lang="en-GB" altLang="en-US" sz="2400" dirty="0" smtClean="0">
                <a:latin typeface="Arial" panose="020B0604020202020204" pitchFamily="34" charset="0"/>
                <a:cs typeface="Arial" panose="020B0604020202020204" pitchFamily="34" charset="0"/>
              </a:rPr>
              <a:t>structure </a:t>
            </a:r>
            <a:r>
              <a:rPr lang="en-GB" altLang="en-US" sz="2400" dirty="0">
                <a:latin typeface="Arial" panose="020B0604020202020204" pitchFamily="34" charset="0"/>
                <a:cs typeface="Arial" panose="020B0604020202020204" pitchFamily="34" charset="0"/>
              </a:rPr>
              <a:t>to define type of 3D model and create various of 3D model under following rule.</a:t>
            </a:r>
            <a:endParaRPr lang="th-TH" sz="2400" dirty="0">
              <a:latin typeface="Arial" panose="020B0604020202020204" pitchFamily="34" charset="0"/>
            </a:endParaRPr>
          </a:p>
        </p:txBody>
      </p:sp>
      <p:sp>
        <p:nvSpPr>
          <p:cNvPr id="11" name="TextBox 10"/>
          <p:cNvSpPr txBox="1"/>
          <p:nvPr/>
        </p:nvSpPr>
        <p:spPr>
          <a:xfrm>
            <a:off x="679549" y="18227960"/>
            <a:ext cx="9289032" cy="4893647"/>
          </a:xfrm>
          <a:prstGeom prst="rect">
            <a:avLst/>
          </a:prstGeom>
          <a:noFill/>
        </p:spPr>
        <p:txBody>
          <a:bodyPr wrap="square" rtlCol="0">
            <a:spAutoFit/>
          </a:bodyPr>
          <a:lstStyle/>
          <a:p>
            <a:pPr algn="thaiDist">
              <a:buNone/>
              <a:defRPr/>
            </a:pPr>
            <a:r>
              <a:rPr lang="en-GB" altLang="en-US" sz="2400" dirty="0" smtClean="0">
                <a:latin typeface="Arial" panose="020B0604020202020204" pitchFamily="34" charset="0"/>
                <a:cs typeface="Arial" panose="020B0604020202020204" pitchFamily="34" charset="0"/>
              </a:rPr>
              <a:t>       In </a:t>
            </a:r>
            <a:r>
              <a:rPr lang="en-GB" altLang="en-US" sz="2400" dirty="0">
                <a:latin typeface="Arial" panose="020B0604020202020204" pitchFamily="34" charset="0"/>
                <a:cs typeface="Arial" panose="020B0604020202020204" pitchFamily="34" charset="0"/>
              </a:rPr>
              <a:t>this project we develop library for creating 3D model using UNREAL ENGINE which is developer tool for creating 3D virtual reality game.</a:t>
            </a:r>
          </a:p>
          <a:p>
            <a:pPr algn="thaiDist">
              <a:buNone/>
              <a:defRPr/>
            </a:pPr>
            <a:r>
              <a:rPr lang="en-GB" altLang="en-US" sz="2400" dirty="0" smtClean="0">
                <a:latin typeface="Arial" panose="020B0604020202020204" pitchFamily="34" charset="0"/>
                <a:cs typeface="Arial" panose="020B0604020202020204" pitchFamily="34" charset="0"/>
              </a:rPr>
              <a:t>       In </a:t>
            </a:r>
            <a:r>
              <a:rPr lang="en-GB" altLang="en-US" sz="2400" dirty="0">
                <a:latin typeface="Arial" panose="020B0604020202020204" pitchFamily="34" charset="0"/>
                <a:cs typeface="Arial" panose="020B0604020202020204" pitchFamily="34" charset="0"/>
              </a:rPr>
              <a:t>our library separate into 4 processes. First convert library setting into structure rule for 3D object. Second use structure rule to create 3D surface plot object that represent 3D model. Next set texture for 3D model. Last use 3D surface plot and texture from previous step to create 3D object.</a:t>
            </a:r>
          </a:p>
          <a:p>
            <a:pPr algn="thaiDist">
              <a:buNone/>
              <a:defRPr/>
            </a:pPr>
            <a:r>
              <a:rPr lang="en-GB" altLang="en-US" sz="2400" dirty="0" smtClean="0">
                <a:latin typeface="Arial" panose="020B0604020202020204" pitchFamily="34" charset="0"/>
                <a:cs typeface="Arial" panose="020B0604020202020204" pitchFamily="34" charset="0"/>
              </a:rPr>
              <a:t>       In </a:t>
            </a:r>
            <a:r>
              <a:rPr lang="en-GB" altLang="en-US" sz="2400" dirty="0">
                <a:latin typeface="Arial" panose="020B0604020202020204" pitchFamily="34" charset="0"/>
                <a:cs typeface="Arial" panose="020B0604020202020204" pitchFamily="34" charset="0"/>
              </a:rPr>
              <a:t>process which convert setting into structure rule and creating 3D surface plot we use Deterministic </a:t>
            </a:r>
            <a:r>
              <a:rPr lang="en-GB" altLang="en-US" sz="2400" dirty="0" err="1">
                <a:latin typeface="Arial" panose="020B0604020202020204" pitchFamily="34" charset="0"/>
                <a:cs typeface="Arial" panose="020B0604020202020204" pitchFamily="34" charset="0"/>
              </a:rPr>
              <a:t>Lindenmayer</a:t>
            </a:r>
            <a:r>
              <a:rPr lang="en-GB" altLang="en-US" sz="2400" dirty="0">
                <a:latin typeface="Arial" panose="020B0604020202020204" pitchFamily="34" charset="0"/>
                <a:cs typeface="Arial" panose="020B0604020202020204" pitchFamily="34" charset="0"/>
              </a:rPr>
              <a:t> System for define rule to create model, Diamond Square Algorithm for randomize surface and </a:t>
            </a:r>
            <a:r>
              <a:rPr lang="en-GB" altLang="en-US" sz="2400" dirty="0" err="1">
                <a:latin typeface="Arial" panose="020B0604020202020204" pitchFamily="34" charset="0"/>
                <a:cs typeface="Arial" panose="020B0604020202020204" pitchFamily="34" charset="0"/>
              </a:rPr>
              <a:t>Phyllotaxis</a:t>
            </a:r>
            <a:r>
              <a:rPr lang="en-GB" altLang="en-US" sz="2400" dirty="0">
                <a:latin typeface="Arial" panose="020B0604020202020204" pitchFamily="34" charset="0"/>
                <a:cs typeface="Arial" panose="020B0604020202020204" pitchFamily="34" charset="0"/>
              </a:rPr>
              <a:t> Algorithm  for specify rotation of model.</a:t>
            </a:r>
            <a:endParaRPr lang="th-TH" sz="2400" dirty="0">
              <a:latin typeface="Arial" panose="020B0604020202020204" pitchFamily="34" charset="0"/>
            </a:endParaRPr>
          </a:p>
        </p:txBody>
      </p:sp>
      <p:sp>
        <p:nvSpPr>
          <p:cNvPr id="12" name="TextBox 11"/>
          <p:cNvSpPr txBox="1"/>
          <p:nvPr/>
        </p:nvSpPr>
        <p:spPr>
          <a:xfrm>
            <a:off x="10643457" y="8359008"/>
            <a:ext cx="10005976" cy="8956298"/>
          </a:xfrm>
          <a:prstGeom prst="rect">
            <a:avLst/>
          </a:prstGeom>
          <a:noFill/>
        </p:spPr>
        <p:txBody>
          <a:bodyPr wrap="square" rtlCol="0">
            <a:spAutoFit/>
          </a:bodyPr>
          <a:lstStyle/>
          <a:p>
            <a:pPr algn="thaiDist">
              <a:buNone/>
              <a:defRPr/>
            </a:pPr>
            <a:r>
              <a:rPr lang="en-US" sz="2400" dirty="0" smtClean="0">
                <a:latin typeface="Arial" panose="020B0604020202020204" pitchFamily="34" charset="0"/>
              </a:rPr>
              <a:t>       First experiment, create surface of 3D model using Diamond Square Algorithm. As shown in Figure 1</a:t>
            </a: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r>
              <a:rPr lang="en-US" sz="2400" dirty="0" smtClean="0">
                <a:latin typeface="Arial" panose="020B0604020202020204" pitchFamily="34" charset="0"/>
              </a:rPr>
              <a:t>       Second experiment, create tree structure using </a:t>
            </a:r>
            <a:r>
              <a:rPr lang="en-US" sz="2400" dirty="0" err="1" smtClean="0">
                <a:latin typeface="Arial" panose="020B0604020202020204" pitchFamily="34" charset="0"/>
              </a:rPr>
              <a:t>Lindenmayer</a:t>
            </a:r>
            <a:r>
              <a:rPr lang="en-US" sz="2400" dirty="0" smtClean="0">
                <a:latin typeface="Arial" panose="020B0604020202020204" pitchFamily="34" charset="0"/>
              </a:rPr>
              <a:t> System. As shown in Figure 2</a:t>
            </a: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endParaRPr lang="en-US" sz="2400" dirty="0">
              <a:latin typeface="Arial" panose="020B0604020202020204" pitchFamily="34" charset="0"/>
            </a:endParaRPr>
          </a:p>
          <a:p>
            <a:pPr algn="thaiDist">
              <a:buNone/>
              <a:defRPr/>
            </a:pPr>
            <a:endParaRPr lang="en-US" sz="2400" dirty="0" smtClean="0">
              <a:latin typeface="Arial" panose="020B0604020202020204" pitchFamily="34" charset="0"/>
            </a:endParaRPr>
          </a:p>
          <a:p>
            <a:pPr algn="thaiDist">
              <a:buNone/>
              <a:defRPr/>
            </a:pPr>
            <a:r>
              <a:rPr lang="en-US" sz="2400" dirty="0" smtClean="0">
                <a:latin typeface="Arial" panose="020B0604020202020204" pitchFamily="34" charset="0"/>
              </a:rPr>
              <a:t>       Third experiment, create tree using our library in UNREAL ENGINE. As shown in Figure 3</a:t>
            </a:r>
            <a:endParaRPr lang="en-US" sz="2400" dirty="0">
              <a:latin typeface="Arial" panose="020B0604020202020204" pitchFamily="34" charset="0"/>
            </a:endParaRPr>
          </a:p>
        </p:txBody>
      </p:sp>
      <p:sp>
        <p:nvSpPr>
          <p:cNvPr id="13" name="TextBox 12"/>
          <p:cNvSpPr txBox="1"/>
          <p:nvPr/>
        </p:nvSpPr>
        <p:spPr>
          <a:xfrm>
            <a:off x="10530923" y="22063137"/>
            <a:ext cx="10005976" cy="1569660"/>
          </a:xfrm>
          <a:prstGeom prst="rect">
            <a:avLst/>
          </a:prstGeom>
          <a:noFill/>
        </p:spPr>
        <p:txBody>
          <a:bodyPr wrap="square" rtlCol="0">
            <a:spAutoFit/>
          </a:bodyPr>
          <a:lstStyle/>
          <a:p>
            <a:pPr algn="thaiDist">
              <a:buNone/>
              <a:defRPr/>
            </a:pPr>
            <a:r>
              <a:rPr lang="en-GB" altLang="en-US" sz="2400" dirty="0" smtClean="0">
                <a:latin typeface="Arial" panose="020B0604020202020204" pitchFamily="34" charset="0"/>
                <a:cs typeface="Arial" panose="020B0604020202020204" pitchFamily="34" charset="0"/>
              </a:rPr>
              <a:t>       From </a:t>
            </a:r>
            <a:r>
              <a:rPr lang="en-GB" altLang="en-US" sz="2400" dirty="0">
                <a:latin typeface="Arial" panose="020B0604020202020204" pitchFamily="34" charset="0"/>
                <a:cs typeface="Arial" panose="020B0604020202020204" pitchFamily="34" charset="0"/>
              </a:rPr>
              <a:t>the experiment that creating tree structure using fractals we realize that we can separate type of tree by using rule and we can create every natural creation from rule that repeatedly </a:t>
            </a:r>
            <a:r>
              <a:rPr lang="en-GB" altLang="en-US" sz="2400" dirty="0" smtClean="0">
                <a:latin typeface="Arial" panose="020B0604020202020204" pitchFamily="34" charset="0"/>
                <a:cs typeface="Arial" panose="020B0604020202020204" pitchFamily="34" charset="0"/>
              </a:rPr>
              <a:t>use. But </a:t>
            </a:r>
            <a:r>
              <a:rPr lang="en-GB" altLang="en-US" sz="2400" dirty="0">
                <a:latin typeface="Arial" panose="020B0604020202020204" pitchFamily="34" charset="0"/>
                <a:cs typeface="Arial" panose="020B0604020202020204" pitchFamily="34" charset="0"/>
              </a:rPr>
              <a:t>sometimes we need uncountable of rule to define model.</a:t>
            </a:r>
            <a:endParaRPr lang="th-TH" sz="2400" dirty="0">
              <a:latin typeface="Arial" panose="020B0604020202020204" pitchFamily="34" charset="0"/>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49" y="7315534"/>
            <a:ext cx="2889700" cy="868150"/>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3457" y="7289800"/>
            <a:ext cx="2889699" cy="86815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549" y="12936678"/>
            <a:ext cx="2880000" cy="865236"/>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0923" y="21190113"/>
            <a:ext cx="2905922" cy="873024"/>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549" y="17381215"/>
            <a:ext cx="2818451" cy="846745"/>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2948" y="23745459"/>
            <a:ext cx="2641205" cy="793495"/>
          </a:xfrm>
          <a:prstGeom prst="rect">
            <a:avLst/>
          </a:prstGeom>
        </p:spPr>
      </p:pic>
      <p:sp>
        <p:nvSpPr>
          <p:cNvPr id="3" name="Rectangle 2"/>
          <p:cNvSpPr/>
          <p:nvPr/>
        </p:nvSpPr>
        <p:spPr>
          <a:xfrm>
            <a:off x="679549" y="1211276"/>
            <a:ext cx="14191483" cy="1323439"/>
          </a:xfrm>
          <a:prstGeom prst="rect">
            <a:avLst/>
          </a:prstGeom>
        </p:spPr>
        <p:txBody>
          <a:bodyPr wrap="square">
            <a:spAutoFit/>
          </a:bodyPr>
          <a:lstStyle/>
          <a:p>
            <a:r>
              <a:rPr lang="en-US" sz="4000" b="1" dirty="0">
                <a:solidFill>
                  <a:srgbClr val="E0E0E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Department </a:t>
            </a:r>
            <a:r>
              <a:rPr lang="en-US" sz="4000" b="1" dirty="0" smtClean="0">
                <a:solidFill>
                  <a:srgbClr val="E0E0E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 Computer Engineering</a:t>
            </a:r>
          </a:p>
          <a:p>
            <a:r>
              <a:rPr lang="en-US" sz="4000" b="1" dirty="0" smtClean="0">
                <a:solidFill>
                  <a:srgbClr val="E0E0E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Engineering) </a:t>
            </a:r>
            <a:endParaRPr lang="en-US" sz="4000" b="1" dirty="0">
              <a:solidFill>
                <a:srgbClr val="E0E0E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3"/>
          <p:cNvSpPr/>
          <p:nvPr/>
        </p:nvSpPr>
        <p:spPr>
          <a:xfrm>
            <a:off x="8438148" y="29720735"/>
            <a:ext cx="12785558" cy="523220"/>
          </a:xfrm>
          <a:prstGeom prst="rect">
            <a:avLst/>
          </a:prstGeom>
        </p:spPr>
        <p:txBody>
          <a:bodyPr wrap="square">
            <a:spAutoFit/>
          </a:bodyPr>
          <a:lstStyle/>
          <a:p>
            <a:pPr algn="r"/>
            <a:r>
              <a:rPr lang="en-US" altLang="en-US" sz="2800" dirty="0">
                <a:cs typeface="Arial" panose="020B0604020202020204" pitchFamily="34" charset="0"/>
              </a:rPr>
              <a:t>E-mail: </a:t>
            </a:r>
            <a:r>
              <a:rPr lang="en-US" altLang="en-US" sz="2800" dirty="0" smtClean="0">
                <a:cs typeface="Arial" panose="020B0604020202020204" pitchFamily="34" charset="0"/>
              </a:rPr>
              <a:t>56010304@kmitl.ac.th</a:t>
            </a:r>
            <a:r>
              <a:rPr lang="th-TH" altLang="en-US" sz="2800" baseline="30000" dirty="0">
                <a:cs typeface="TH SarabunPSK" pitchFamily="34" charset="-34"/>
              </a:rPr>
              <a:t>1</a:t>
            </a:r>
            <a:r>
              <a:rPr lang="en-US" altLang="en-US" sz="2800" dirty="0">
                <a:cs typeface="Arial" panose="020B0604020202020204" pitchFamily="34" charset="0"/>
              </a:rPr>
              <a:t>, </a:t>
            </a:r>
            <a:r>
              <a:rPr lang="en-US" altLang="en-US" sz="2800" dirty="0" smtClean="0">
                <a:cs typeface="Arial" panose="020B0604020202020204" pitchFamily="34" charset="0"/>
              </a:rPr>
              <a:t>56010578@kmitl.ac.th</a:t>
            </a:r>
            <a:r>
              <a:rPr lang="th-TH" altLang="en-US" sz="2800" baseline="30000" dirty="0" smtClean="0">
                <a:cs typeface="TH SarabunPSK" pitchFamily="34" charset="-34"/>
              </a:rPr>
              <a:t> </a:t>
            </a:r>
            <a:r>
              <a:rPr lang="th-TH" altLang="en-US" sz="2800" baseline="30000" dirty="0">
                <a:cs typeface="TH SarabunPSK" pitchFamily="34" charset="-34"/>
              </a:rPr>
              <a:t>2 </a:t>
            </a:r>
            <a:endParaRPr lang="th-TH" altLang="en-US" sz="2800" dirty="0">
              <a:cs typeface="TH SarabunPSK" pitchFamily="34" charset="-34"/>
            </a:endParaRPr>
          </a:p>
        </p:txBody>
      </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533" y="22885321"/>
            <a:ext cx="8550818" cy="4622880"/>
          </a:xfrm>
          <a:prstGeom prst="rect">
            <a:avLst/>
          </a:prstGeom>
        </p:spPr>
      </p:pic>
      <p:sp>
        <p:nvSpPr>
          <p:cNvPr id="38" name="TextBox 37"/>
          <p:cNvSpPr txBox="1"/>
          <p:nvPr/>
        </p:nvSpPr>
        <p:spPr>
          <a:xfrm>
            <a:off x="10530923" y="24831637"/>
            <a:ext cx="10005976" cy="3046988"/>
          </a:xfrm>
          <a:prstGeom prst="rect">
            <a:avLst/>
          </a:prstGeom>
          <a:noFill/>
        </p:spPr>
        <p:txBody>
          <a:bodyPr wrap="square" rtlCol="0">
            <a:spAutoFit/>
          </a:bodyPr>
          <a:lstStyle/>
          <a:p>
            <a:pPr algn="thaiDist">
              <a:buNone/>
              <a:defRPr/>
            </a:pPr>
            <a:r>
              <a:rPr lang="en-US" altLang="en-US" sz="2400" dirty="0">
                <a:latin typeface="Arial" panose="020B0604020202020204" pitchFamily="34" charset="0"/>
                <a:cs typeface="Arial" panose="020B0604020202020204" pitchFamily="34" charset="0"/>
              </a:rPr>
              <a:t>[1] Martz, P. 1996. Generating Random Fractal Terrain. [Online]. Available: http://www.gameprogrammer.com/fractal.html</a:t>
            </a:r>
          </a:p>
          <a:p>
            <a:pPr algn="thaiDist">
              <a:buNone/>
              <a:defRPr/>
            </a:pPr>
            <a:r>
              <a:rPr lang="en-US" altLang="en-US" sz="2400" dirty="0" smtClean="0">
                <a:latin typeface="Arial" panose="020B0604020202020204" pitchFamily="34" charset="0"/>
                <a:cs typeface="Arial" panose="020B0604020202020204" pitchFamily="34" charset="0"/>
              </a:rPr>
              <a:t>[2] Owens, A. </a:t>
            </a:r>
            <a:r>
              <a:rPr lang="en-US" altLang="en-US" sz="2400" dirty="0" err="1" smtClean="0">
                <a:latin typeface="Arial" panose="020B0604020202020204" pitchFamily="34" charset="0"/>
                <a:cs typeface="Arial" panose="020B0604020202020204" pitchFamily="34" charset="0"/>
              </a:rPr>
              <a:t>Cieslak</a:t>
            </a:r>
            <a:r>
              <a:rPr lang="en-US" altLang="en-US" sz="2400" dirty="0" smtClean="0">
                <a:latin typeface="Arial" panose="020B0604020202020204" pitchFamily="34" charset="0"/>
                <a:cs typeface="Arial" panose="020B0604020202020204" pitchFamily="34" charset="0"/>
              </a:rPr>
              <a:t>, M. Hart, J. </a:t>
            </a:r>
            <a:r>
              <a:rPr lang="en-US" altLang="en-US" sz="2400" dirty="0" err="1" smtClean="0">
                <a:latin typeface="Arial" panose="020B0604020202020204" pitchFamily="34" charset="0"/>
                <a:cs typeface="Arial" panose="020B0604020202020204" pitchFamily="34" charset="0"/>
              </a:rPr>
              <a:t>Bockhoff</a:t>
            </a:r>
            <a:r>
              <a:rPr lang="en-US" altLang="en-US" sz="2400" dirty="0" smtClean="0">
                <a:latin typeface="Arial" panose="020B0604020202020204" pitchFamily="34" charset="0"/>
                <a:cs typeface="Arial" panose="020B0604020202020204" pitchFamily="34" charset="0"/>
              </a:rPr>
              <a:t>, R. </a:t>
            </a:r>
            <a:r>
              <a:rPr lang="en-US" altLang="en-US" sz="2400" dirty="0" err="1" smtClean="0">
                <a:latin typeface="Arial" panose="020B0604020202020204" pitchFamily="34" charset="0"/>
                <a:cs typeface="Arial" panose="020B0604020202020204" pitchFamily="34" charset="0"/>
              </a:rPr>
              <a:t>Prusinkiewicz</a:t>
            </a:r>
            <a:r>
              <a:rPr lang="en-US" altLang="en-US" sz="2400" dirty="0" smtClean="0">
                <a:latin typeface="Arial" panose="020B0604020202020204" pitchFamily="34" charset="0"/>
                <a:cs typeface="Arial" panose="020B0604020202020204" pitchFamily="34" charset="0"/>
              </a:rPr>
              <a:t>, P. 2016. “Modeling Dense Inflorescences.” ACM Transactions on Graphics 35(4)</a:t>
            </a:r>
          </a:p>
          <a:p>
            <a:pPr algn="thaiDist">
              <a:buNone/>
              <a:defRPr/>
            </a:pPr>
            <a:r>
              <a:rPr lang="en-US" altLang="en-US" sz="2400" dirty="0" smtClean="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3] </a:t>
            </a:r>
            <a:r>
              <a:rPr lang="en-US" altLang="en-US" sz="2400" dirty="0" err="1">
                <a:latin typeface="Arial" panose="020B0604020202020204" pitchFamily="34" charset="0"/>
                <a:cs typeface="Arial" panose="020B0604020202020204" pitchFamily="34" charset="0"/>
              </a:rPr>
              <a:t>Prusinkiewicz</a:t>
            </a:r>
            <a:r>
              <a:rPr lang="en-US" altLang="en-US" sz="2400" dirty="0">
                <a:latin typeface="Arial" panose="020B0604020202020204" pitchFamily="34" charset="0"/>
                <a:cs typeface="Arial" panose="020B0604020202020204" pitchFamily="34" charset="0"/>
              </a:rPr>
              <a:t>, P. and </a:t>
            </a:r>
            <a:r>
              <a:rPr lang="en-US" altLang="en-US" sz="2400" dirty="0" err="1">
                <a:latin typeface="Arial" panose="020B0604020202020204" pitchFamily="34" charset="0"/>
                <a:cs typeface="Arial" panose="020B0604020202020204" pitchFamily="34" charset="0"/>
              </a:rPr>
              <a:t>Lindenmayer</a:t>
            </a:r>
            <a:r>
              <a:rPr lang="en-US" altLang="en-US" sz="2400" dirty="0">
                <a:latin typeface="Arial" panose="020B0604020202020204" pitchFamily="34" charset="0"/>
                <a:cs typeface="Arial" panose="020B0604020202020204" pitchFamily="34" charset="0"/>
              </a:rPr>
              <a:t>, A</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1990. The Algorithmic Beauty of Plants</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New York: Springer-</a:t>
            </a:r>
            <a:r>
              <a:rPr lang="en-US" altLang="en-US" sz="2400" dirty="0" err="1">
                <a:latin typeface="Arial" panose="020B0604020202020204" pitchFamily="34" charset="0"/>
                <a:cs typeface="Arial" panose="020B0604020202020204" pitchFamily="34" charset="0"/>
              </a:rPr>
              <a:t>Verlag</a:t>
            </a:r>
            <a:r>
              <a:rPr lang="en-US" altLang="en-US" sz="2400" dirty="0">
                <a:latin typeface="Arial" panose="020B0604020202020204" pitchFamily="34" charset="0"/>
                <a:cs typeface="Arial" panose="020B0604020202020204" pitchFamily="34" charset="0"/>
              </a:rPr>
              <a:t>.</a:t>
            </a:r>
          </a:p>
          <a:p>
            <a:pPr algn="thaiDist">
              <a:buNone/>
              <a:defRPr/>
            </a:pPr>
            <a:r>
              <a:rPr lang="en-US" altLang="en-US" sz="2400" dirty="0">
                <a:latin typeface="Arial" panose="020B0604020202020204" pitchFamily="34" charset="0"/>
                <a:cs typeface="Arial" panose="020B0604020202020204" pitchFamily="34" charset="0"/>
              </a:rPr>
              <a:t>[4] Turner, M. 1998. Modelling Nature with Fractals. [Online]. Available: https://plus.maths.org/content/modelling-nature-fractals</a:t>
            </a:r>
          </a:p>
        </p:txBody>
      </p:sp>
      <p:pic>
        <p:nvPicPr>
          <p:cNvPr id="39" name="Picture 38" descr="https://lh3.googleusercontent.com/i-zRiVMiQMXJMSklhhcPvv-enuboLLfK_jmjWBU-bWGiQZQZU9U4DUVZbyiwLLZVIIxPq47BLCFsYhn67jcCNejeLMmMcqID8Sp486Jhj7QRTSI-FzmxNj7VgK9raWGRl8Aim94Y"/>
          <p:cNvPicPr/>
          <p:nvPr/>
        </p:nvPicPr>
        <p:blipFill rotWithShape="1">
          <a:blip r:embed="rId11">
            <a:extLst>
              <a:ext uri="{28A0092B-C50C-407E-A947-70E740481C1C}">
                <a14:useLocalDpi xmlns:a14="http://schemas.microsoft.com/office/drawing/2010/main" val="0"/>
              </a:ext>
            </a:extLst>
          </a:blip>
          <a:srcRect t="15897" b="2090"/>
          <a:stretch/>
        </p:blipFill>
        <p:spPr bwMode="auto">
          <a:xfrm>
            <a:off x="12539267" y="9128019"/>
            <a:ext cx="6134695" cy="3166623"/>
          </a:xfrm>
          <a:prstGeom prst="rect">
            <a:avLst/>
          </a:prstGeom>
          <a:noFill/>
          <a:ln>
            <a:noFill/>
          </a:ln>
        </p:spPr>
      </p:pic>
      <p:sp>
        <p:nvSpPr>
          <p:cNvPr id="20" name="TextBox 19"/>
          <p:cNvSpPr txBox="1"/>
          <p:nvPr/>
        </p:nvSpPr>
        <p:spPr>
          <a:xfrm>
            <a:off x="12529742" y="12290225"/>
            <a:ext cx="620935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Figure 1 Result of surface created using Diamond Square Algorithm</a:t>
            </a:r>
            <a:endParaRPr lang="en-GB" sz="1200" dirty="0">
              <a:latin typeface="Arial" panose="020B0604020202020204" pitchFamily="34" charset="0"/>
              <a:cs typeface="Arial" panose="020B0604020202020204" pitchFamily="34" charset="0"/>
            </a:endParaRPr>
          </a:p>
        </p:txBody>
      </p:sp>
      <p:pic>
        <p:nvPicPr>
          <p:cNvPr id="40" name="Picture 39"/>
          <p:cNvPicPr/>
          <p:nvPr/>
        </p:nvPicPr>
        <p:blipFill rotWithShape="1">
          <a:blip r:embed="rId12" cstate="print">
            <a:extLst>
              <a:ext uri="{28A0092B-C50C-407E-A947-70E740481C1C}">
                <a14:useLocalDpi xmlns:a14="http://schemas.microsoft.com/office/drawing/2010/main" val="0"/>
              </a:ext>
            </a:extLst>
          </a:blip>
          <a:srcRect l="4665" t="9884" r="4165" b="7245"/>
          <a:stretch/>
        </p:blipFill>
        <p:spPr bwMode="auto">
          <a:xfrm>
            <a:off x="12551236" y="17228125"/>
            <a:ext cx="6153783" cy="3451706"/>
          </a:xfrm>
          <a:prstGeom prst="rect">
            <a:avLst/>
          </a:prstGeom>
          <a:ln>
            <a:noFill/>
          </a:ln>
          <a:extLst>
            <a:ext uri="{53640926-AAD7-44D8-BBD7-CCE9431645EC}">
              <a14:shadowObscured xmlns:a14="http://schemas.microsoft.com/office/drawing/2010/main"/>
            </a:ext>
          </a:extLst>
        </p:spPr>
      </p:pic>
      <p:sp>
        <p:nvSpPr>
          <p:cNvPr id="41" name="TextBox 40"/>
          <p:cNvSpPr txBox="1"/>
          <p:nvPr/>
        </p:nvSpPr>
        <p:spPr>
          <a:xfrm>
            <a:off x="12529742" y="20679831"/>
            <a:ext cx="620935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Figure 3 Result of create tree using our library</a:t>
            </a:r>
            <a:endParaRPr lang="en-GB" sz="1200" dirty="0">
              <a:latin typeface="Arial" panose="020B0604020202020204" pitchFamily="34" charset="0"/>
              <a:cs typeface="Arial" panose="020B0604020202020204" pitchFamily="34" charset="0"/>
            </a:endParaRPr>
          </a:p>
        </p:txBody>
      </p:sp>
      <p:pic>
        <p:nvPicPr>
          <p:cNvPr id="42" name="Picture 41" descr="https://lh4.googleusercontent.com/Ve_fG1k-KZNytxHeZaayAtCcCC4Pj_qp-kod0Kw3JK5xRENVlZvOQz3zNB2TfgC6Z7HOn2MJcRhKKmb3QhQNCBnlWNG00ErzRdVbkrFVsUt_KYxBeFFB3X9b8x5La8GKIidIwrBs"/>
          <p:cNvPicPr/>
          <p:nvPr/>
        </p:nvPicPr>
        <p:blipFill rotWithShape="1">
          <a:blip r:embed="rId13">
            <a:extLst>
              <a:ext uri="{28A0092B-C50C-407E-A947-70E740481C1C}">
                <a14:useLocalDpi xmlns:a14="http://schemas.microsoft.com/office/drawing/2010/main" val="0"/>
              </a:ext>
            </a:extLst>
          </a:blip>
          <a:srcRect l="-151" t="18273" r="151" b="1705"/>
          <a:stretch/>
        </p:blipFill>
        <p:spPr bwMode="auto">
          <a:xfrm>
            <a:off x="13264822" y="13527314"/>
            <a:ext cx="4583515" cy="2591677"/>
          </a:xfrm>
          <a:prstGeom prst="rect">
            <a:avLst/>
          </a:prstGeom>
          <a:noFill/>
          <a:ln>
            <a:noFill/>
          </a:ln>
        </p:spPr>
      </p:pic>
      <p:sp>
        <p:nvSpPr>
          <p:cNvPr id="43" name="TextBox 42"/>
          <p:cNvSpPr txBox="1"/>
          <p:nvPr/>
        </p:nvSpPr>
        <p:spPr>
          <a:xfrm>
            <a:off x="12529742" y="16109477"/>
            <a:ext cx="620935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Figure 2 Result of create tree structure using </a:t>
            </a:r>
            <a:r>
              <a:rPr lang="en-US" sz="1200" dirty="0" err="1" smtClean="0">
                <a:latin typeface="Arial" panose="020B0604020202020204" pitchFamily="34" charset="0"/>
                <a:cs typeface="Arial" panose="020B0604020202020204" pitchFamily="34" charset="0"/>
              </a:rPr>
              <a:t>Lindermayer</a:t>
            </a:r>
            <a:r>
              <a:rPr lang="en-US" sz="1200" dirty="0" smtClean="0">
                <a:latin typeface="Arial" panose="020B0604020202020204" pitchFamily="34" charset="0"/>
                <a:cs typeface="Arial" panose="020B0604020202020204" pitchFamily="34" charset="0"/>
              </a:rPr>
              <a:t> System</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51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TotalTime>
  <Words>622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Cordia New</vt:lpstr>
      <vt:lpstr>TH SarabunPSK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rutchanee.gu</dc:creator>
  <cp:lastModifiedBy>onion soul</cp:lastModifiedBy>
  <cp:revision>25</cp:revision>
  <dcterms:created xsi:type="dcterms:W3CDTF">2017-03-21T10:47:55Z</dcterms:created>
  <dcterms:modified xsi:type="dcterms:W3CDTF">2017-05-24T01:06:11Z</dcterms:modified>
</cp:coreProperties>
</file>