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4" r:id="rId18"/>
    <p:sldId id="271" r:id="rId19"/>
    <p:sldId id="272" r:id="rId20"/>
    <p:sldId id="279" r:id="rId21"/>
    <p:sldId id="280" r:id="rId22"/>
    <p:sldId id="275" r:id="rId23"/>
    <p:sldId id="278" r:id="rId24"/>
    <p:sldId id="276" r:id="rId25"/>
    <p:sldId id="281" r:id="rId26"/>
    <p:sldId id="282" r:id="rId27"/>
    <p:sldId id="283"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AC345-69FC-45A6-A312-EDF917113528}" type="datetimeFigureOut">
              <a:rPr lang="en-IN" smtClean="0"/>
              <a:t>11-12-2016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41B46-CC2C-4038-89BB-011D76615F1E}" type="slidenum">
              <a:rPr lang="en-IN" smtClean="0"/>
              <a:t>‹#›</a:t>
            </a:fld>
            <a:endParaRPr lang="en-IN"/>
          </a:p>
        </p:txBody>
      </p:sp>
    </p:spTree>
    <p:extLst>
      <p:ext uri="{BB962C8B-B14F-4D97-AF65-F5344CB8AC3E}">
        <p14:creationId xmlns:p14="http://schemas.microsoft.com/office/powerpoint/2010/main" val="341313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511486-FCA1-4387-B7DD-0D9C5EE987EE}" type="datetimeFigureOut">
              <a:rPr lang="en-IN" smtClean="0"/>
              <a:t>11-12-2016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362170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511486-FCA1-4387-B7DD-0D9C5EE987EE}" type="datetimeFigureOut">
              <a:rPr lang="en-IN" smtClean="0"/>
              <a:t>11-12-2016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333203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511486-FCA1-4387-B7DD-0D9C5EE987EE}" type="datetimeFigureOut">
              <a:rPr lang="en-IN" smtClean="0"/>
              <a:t>11-12-2016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18825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511486-FCA1-4387-B7DD-0D9C5EE987EE}" type="datetimeFigureOut">
              <a:rPr lang="en-IN" smtClean="0"/>
              <a:t>11-12-2016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230988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511486-FCA1-4387-B7DD-0D9C5EE987EE}" type="datetimeFigureOut">
              <a:rPr lang="en-IN" smtClean="0"/>
              <a:t>11-12-2016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36865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E511486-FCA1-4387-B7DD-0D9C5EE987EE}" type="datetimeFigureOut">
              <a:rPr lang="en-IN" smtClean="0"/>
              <a:t>11-12-2016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391317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E511486-FCA1-4387-B7DD-0D9C5EE987EE}" type="datetimeFigureOut">
              <a:rPr lang="en-IN" smtClean="0"/>
              <a:t>11-12-2016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322420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E511486-FCA1-4387-B7DD-0D9C5EE987EE}" type="datetimeFigureOut">
              <a:rPr lang="en-IN" smtClean="0"/>
              <a:t>11-12-2016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29673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11486-FCA1-4387-B7DD-0D9C5EE987EE}" type="datetimeFigureOut">
              <a:rPr lang="en-IN" smtClean="0"/>
              <a:t>11-12-2016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74143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511486-FCA1-4387-B7DD-0D9C5EE987EE}" type="datetimeFigureOut">
              <a:rPr lang="en-IN" smtClean="0"/>
              <a:t>11-12-2016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321194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511486-FCA1-4387-B7DD-0D9C5EE987EE}" type="datetimeFigureOut">
              <a:rPr lang="en-IN" smtClean="0"/>
              <a:t>11-12-2016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021CB4-014B-40AE-B431-118FADBDAEEA}" type="slidenum">
              <a:rPr lang="en-IN" smtClean="0"/>
              <a:t>‹#›</a:t>
            </a:fld>
            <a:endParaRPr lang="en-IN"/>
          </a:p>
        </p:txBody>
      </p:sp>
    </p:spTree>
    <p:extLst>
      <p:ext uri="{BB962C8B-B14F-4D97-AF65-F5344CB8AC3E}">
        <p14:creationId xmlns:p14="http://schemas.microsoft.com/office/powerpoint/2010/main" val="178220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11486-FCA1-4387-B7DD-0D9C5EE987EE}" type="datetimeFigureOut">
              <a:rPr lang="en-IN" smtClean="0"/>
              <a:t>11-12-2016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21CB4-014B-40AE-B431-118FADBDAEEA}" type="slidenum">
              <a:rPr lang="en-IN" smtClean="0"/>
              <a:t>‹#›</a:t>
            </a:fld>
            <a:endParaRPr lang="en-IN"/>
          </a:p>
        </p:txBody>
      </p:sp>
    </p:spTree>
    <p:extLst>
      <p:ext uri="{BB962C8B-B14F-4D97-AF65-F5344CB8AC3E}">
        <p14:creationId xmlns:p14="http://schemas.microsoft.com/office/powerpoint/2010/main" val="1436823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235" y="1113181"/>
            <a:ext cx="9144000" cy="1349859"/>
          </a:xfrm>
        </p:spPr>
        <p:txBody>
          <a:bodyPr/>
          <a:lstStyle/>
          <a:p>
            <a:r>
              <a:rPr lang="en-IN" dirty="0"/>
              <a:t>Advanced Hardware Design</a:t>
            </a:r>
          </a:p>
        </p:txBody>
      </p:sp>
      <p:sp>
        <p:nvSpPr>
          <p:cNvPr id="3" name="Subtitle 2"/>
          <p:cNvSpPr>
            <a:spLocks noGrp="1"/>
          </p:cNvSpPr>
          <p:nvPr>
            <p:ph type="subTitle" idx="1"/>
          </p:nvPr>
        </p:nvSpPr>
        <p:spPr/>
        <p:txBody>
          <a:bodyPr/>
          <a:lstStyle/>
          <a:p>
            <a:r>
              <a:rPr lang="en-IN" dirty="0"/>
              <a:t>Final Project Report</a:t>
            </a:r>
          </a:p>
          <a:p>
            <a:endParaRPr lang="en-IN" dirty="0"/>
          </a:p>
        </p:txBody>
      </p:sp>
      <p:sp>
        <p:nvSpPr>
          <p:cNvPr id="4" name="TextBox 3"/>
          <p:cNvSpPr txBox="1"/>
          <p:nvPr/>
        </p:nvSpPr>
        <p:spPr>
          <a:xfrm>
            <a:off x="3180522" y="2524707"/>
            <a:ext cx="5645426" cy="1015663"/>
          </a:xfrm>
          <a:prstGeom prst="rect">
            <a:avLst/>
          </a:prstGeom>
          <a:solidFill>
            <a:schemeClr val="bg1"/>
          </a:solidFill>
          <a:ln>
            <a:solidFill>
              <a:schemeClr val="bg1"/>
            </a:solidFill>
          </a:ln>
        </p:spPr>
        <p:txBody>
          <a:bodyPr wrap="square" rtlCol="0">
            <a:spAutoFit/>
          </a:bodyPr>
          <a:lstStyle/>
          <a:p>
            <a:pPr algn="ctr"/>
            <a:r>
              <a:rPr lang="en-IN" sz="6000" dirty="0"/>
              <a:t>PROCESSOR 51</a:t>
            </a:r>
          </a:p>
        </p:txBody>
      </p:sp>
    </p:spTree>
    <p:extLst>
      <p:ext uri="{BB962C8B-B14F-4D97-AF65-F5344CB8AC3E}">
        <p14:creationId xmlns:p14="http://schemas.microsoft.com/office/powerpoint/2010/main" val="200384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ALU SIMULATION SCREENSHOT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6073"/>
            <a:ext cx="10515600" cy="1530684"/>
          </a:xfrm>
        </p:spPr>
      </p:pic>
      <p:sp>
        <p:nvSpPr>
          <p:cNvPr id="5" name="TextBox 4"/>
          <p:cNvSpPr txBox="1"/>
          <p:nvPr/>
        </p:nvSpPr>
        <p:spPr>
          <a:xfrm>
            <a:off x="838200" y="3460652"/>
            <a:ext cx="4015154" cy="369332"/>
          </a:xfrm>
          <a:prstGeom prst="rect">
            <a:avLst/>
          </a:prstGeom>
          <a:noFill/>
        </p:spPr>
        <p:txBody>
          <a:bodyPr wrap="square" rtlCol="0">
            <a:spAutoFit/>
          </a:bodyPr>
          <a:lstStyle/>
          <a:p>
            <a:r>
              <a:rPr lang="en-IN" dirty="0"/>
              <a:t> </a:t>
            </a:r>
          </a:p>
        </p:txBody>
      </p:sp>
      <p:graphicFrame>
        <p:nvGraphicFramePr>
          <p:cNvPr id="6" name="Table 5"/>
          <p:cNvGraphicFramePr>
            <a:graphicFrameLocks noGrp="1"/>
          </p:cNvGraphicFramePr>
          <p:nvPr>
            <p:extLst>
              <p:ext uri="{D42A27DB-BD31-4B8C-83A1-F6EECF244321}">
                <p14:modId xmlns:p14="http://schemas.microsoft.com/office/powerpoint/2010/main" val="1138379255"/>
              </p:ext>
            </p:extLst>
          </p:nvPr>
        </p:nvGraphicFramePr>
        <p:xfrm>
          <a:off x="1853901" y="3165777"/>
          <a:ext cx="8128000" cy="3639209"/>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448424863"/>
                    </a:ext>
                  </a:extLst>
                </a:gridCol>
                <a:gridCol w="2032000">
                  <a:extLst>
                    <a:ext uri="{9D8B030D-6E8A-4147-A177-3AD203B41FA5}">
                      <a16:colId xmlns:a16="http://schemas.microsoft.com/office/drawing/2014/main" val="1026208722"/>
                    </a:ext>
                  </a:extLst>
                </a:gridCol>
                <a:gridCol w="2032000">
                  <a:extLst>
                    <a:ext uri="{9D8B030D-6E8A-4147-A177-3AD203B41FA5}">
                      <a16:colId xmlns:a16="http://schemas.microsoft.com/office/drawing/2014/main" val="2997180294"/>
                    </a:ext>
                  </a:extLst>
                </a:gridCol>
                <a:gridCol w="2032000">
                  <a:extLst>
                    <a:ext uri="{9D8B030D-6E8A-4147-A177-3AD203B41FA5}">
                      <a16:colId xmlns:a16="http://schemas.microsoft.com/office/drawing/2014/main" val="184262695"/>
                    </a:ext>
                  </a:extLst>
                </a:gridCol>
              </a:tblGrid>
              <a:tr h="243840">
                <a:tc>
                  <a:txBody>
                    <a:bodyPr/>
                    <a:lstStyle/>
                    <a:p>
                      <a:pPr algn="ctr"/>
                      <a:r>
                        <a:rPr lang="en-IN" sz="1000" dirty="0"/>
                        <a:t>Instruction</a:t>
                      </a:r>
                    </a:p>
                  </a:txBody>
                  <a:tcPr/>
                </a:tc>
                <a:tc>
                  <a:txBody>
                    <a:bodyPr/>
                    <a:lstStyle/>
                    <a:p>
                      <a:pPr algn="ctr"/>
                      <a:r>
                        <a:rPr lang="en-IN" sz="1000" dirty="0"/>
                        <a:t>Operand 1</a:t>
                      </a:r>
                    </a:p>
                  </a:txBody>
                  <a:tcPr/>
                </a:tc>
                <a:tc>
                  <a:txBody>
                    <a:bodyPr/>
                    <a:lstStyle/>
                    <a:p>
                      <a:pPr algn="ctr"/>
                      <a:r>
                        <a:rPr lang="en-IN" sz="1000" dirty="0"/>
                        <a:t> Operand 2</a:t>
                      </a:r>
                    </a:p>
                  </a:txBody>
                  <a:tcPr/>
                </a:tc>
                <a:tc>
                  <a:txBody>
                    <a:bodyPr/>
                    <a:lstStyle/>
                    <a:p>
                      <a:pPr algn="ctr"/>
                      <a:r>
                        <a:rPr lang="en-IN" sz="1000" dirty="0"/>
                        <a:t>Result</a:t>
                      </a:r>
                    </a:p>
                  </a:txBody>
                  <a:tcPr/>
                </a:tc>
                <a:extLst>
                  <a:ext uri="{0D108BD9-81ED-4DB2-BD59-A6C34878D82A}">
                    <a16:rowId xmlns:a16="http://schemas.microsoft.com/office/drawing/2014/main" val="2525636109"/>
                  </a:ext>
                </a:extLst>
              </a:tr>
              <a:tr h="243840">
                <a:tc>
                  <a:txBody>
                    <a:bodyPr/>
                    <a:lstStyle/>
                    <a:p>
                      <a:pPr algn="ctr"/>
                      <a:r>
                        <a:rPr lang="en-IN" sz="1000" dirty="0"/>
                        <a:t>add</a:t>
                      </a:r>
                    </a:p>
                  </a:txBody>
                  <a:tcPr/>
                </a:tc>
                <a:tc>
                  <a:txBody>
                    <a:bodyPr/>
                    <a:lstStyle/>
                    <a:p>
                      <a:pPr algn="ctr"/>
                      <a:r>
                        <a:rPr lang="en-IN" sz="1000" dirty="0"/>
                        <a:t>00000002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dirty="0"/>
                        <a:t>00000001</a:t>
                      </a:r>
                      <a:endParaRPr lang="en-IN"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dirty="0"/>
                        <a:t> </a:t>
                      </a:r>
                      <a:r>
                        <a:rPr lang="en-IN" sz="1000" dirty="0"/>
                        <a:t>00000003</a:t>
                      </a:r>
                      <a:endParaRPr lang="en-IN" sz="1000" dirty="0"/>
                    </a:p>
                  </a:txBody>
                  <a:tcPr/>
                </a:tc>
                <a:extLst>
                  <a:ext uri="{0D108BD9-81ED-4DB2-BD59-A6C34878D82A}">
                    <a16:rowId xmlns:a16="http://schemas.microsoft.com/office/drawing/2014/main" val="3603832484"/>
                  </a:ext>
                </a:extLst>
              </a:tr>
              <a:tr h="396240">
                <a:tc>
                  <a:txBody>
                    <a:bodyPr/>
                    <a:lstStyle/>
                    <a:p>
                      <a:pPr algn="ctr"/>
                      <a:r>
                        <a:rPr lang="en-IN" sz="1000" dirty="0" err="1"/>
                        <a:t>addi</a:t>
                      </a:r>
                      <a:endParaRPr lang="en-IN"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dirty="0"/>
                        <a:t>00000001</a:t>
                      </a:r>
                    </a:p>
                    <a:p>
                      <a:pPr algn="ctr"/>
                      <a:endParaRPr lang="en-IN"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dirty="0"/>
                        <a:t>00000002</a:t>
                      </a:r>
                    </a:p>
                    <a:p>
                      <a:pPr algn="ctr"/>
                      <a:endParaRPr lang="en-IN"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dirty="0"/>
                        <a:t>00000003</a:t>
                      </a:r>
                    </a:p>
                    <a:p>
                      <a:pPr algn="ctr"/>
                      <a:endParaRPr lang="en-IN" sz="1000" dirty="0"/>
                    </a:p>
                  </a:txBody>
                  <a:tcPr/>
                </a:tc>
                <a:extLst>
                  <a:ext uri="{0D108BD9-81ED-4DB2-BD59-A6C34878D82A}">
                    <a16:rowId xmlns:a16="http://schemas.microsoft.com/office/drawing/2014/main" val="1659509312"/>
                  </a:ext>
                </a:extLst>
              </a:tr>
              <a:tr h="243840">
                <a:tc>
                  <a:txBody>
                    <a:bodyPr/>
                    <a:lstStyle/>
                    <a:p>
                      <a:pPr algn="ctr"/>
                      <a:r>
                        <a:rPr lang="en-IN" sz="1000" dirty="0" err="1"/>
                        <a:t>lw</a:t>
                      </a:r>
                      <a:endParaRPr lang="en-IN" sz="1000" dirty="0"/>
                    </a:p>
                  </a:txBody>
                  <a:tcPr/>
                </a:tc>
                <a:tc>
                  <a:txBody>
                    <a:bodyPr/>
                    <a:lstStyle/>
                    <a:p>
                      <a:pPr algn="ctr"/>
                      <a:r>
                        <a:rPr lang="en-IN" sz="1000" dirty="0"/>
                        <a:t>00000001</a:t>
                      </a:r>
                      <a:endParaRPr lang="en-IN" sz="1000" dirty="0"/>
                    </a:p>
                  </a:txBody>
                  <a:tcPr/>
                </a:tc>
                <a:tc>
                  <a:txBody>
                    <a:bodyPr/>
                    <a:lstStyle/>
                    <a:p>
                      <a:pPr algn="ctr"/>
                      <a:r>
                        <a:rPr lang="en-IN" sz="1000" dirty="0"/>
                        <a:t>00000001</a:t>
                      </a:r>
                      <a:endParaRPr lang="en-IN" sz="1000" dirty="0"/>
                    </a:p>
                  </a:txBody>
                  <a:tcPr/>
                </a:tc>
                <a:tc>
                  <a:txBody>
                    <a:bodyPr/>
                    <a:lstStyle/>
                    <a:p>
                      <a:pPr algn="ctr"/>
                      <a:r>
                        <a:rPr lang="en-IN" sz="1000" dirty="0"/>
                        <a:t>00000002</a:t>
                      </a:r>
                      <a:endParaRPr lang="en-IN" sz="1000" dirty="0"/>
                    </a:p>
                  </a:txBody>
                  <a:tcPr/>
                </a:tc>
                <a:extLst>
                  <a:ext uri="{0D108BD9-81ED-4DB2-BD59-A6C34878D82A}">
                    <a16:rowId xmlns:a16="http://schemas.microsoft.com/office/drawing/2014/main" val="737321909"/>
                  </a:ext>
                </a:extLst>
              </a:tr>
              <a:tr h="243840">
                <a:tc>
                  <a:txBody>
                    <a:bodyPr/>
                    <a:lstStyle/>
                    <a:p>
                      <a:pPr algn="ctr"/>
                      <a:r>
                        <a:rPr lang="en-IN" sz="1000" dirty="0" err="1"/>
                        <a:t>Sw</a:t>
                      </a:r>
                      <a:endParaRPr lang="en-IN" sz="1000" dirty="0"/>
                    </a:p>
                  </a:txBody>
                  <a:tcPr/>
                </a:tc>
                <a:tc>
                  <a:txBody>
                    <a:bodyPr/>
                    <a:lstStyle/>
                    <a:p>
                      <a:pPr algn="ctr"/>
                      <a:r>
                        <a:rPr lang="en-IN" sz="1000" dirty="0"/>
                        <a:t>00000002</a:t>
                      </a:r>
                      <a:endParaRPr lang="en-IN" sz="1000" dirty="0"/>
                    </a:p>
                  </a:txBody>
                  <a:tcPr/>
                </a:tc>
                <a:tc>
                  <a:txBody>
                    <a:bodyPr/>
                    <a:lstStyle/>
                    <a:p>
                      <a:pPr algn="ctr"/>
                      <a:r>
                        <a:rPr lang="en-IN" sz="1000" dirty="0" err="1"/>
                        <a:t>ffffffff</a:t>
                      </a:r>
                      <a:endParaRPr lang="en-IN" sz="1000" dirty="0"/>
                    </a:p>
                  </a:txBody>
                  <a:tcPr/>
                </a:tc>
                <a:tc>
                  <a:txBody>
                    <a:bodyPr/>
                    <a:lstStyle/>
                    <a:p>
                      <a:pPr algn="ctr"/>
                      <a:r>
                        <a:rPr lang="en-IN" sz="1000" dirty="0"/>
                        <a:t>00000001</a:t>
                      </a:r>
                      <a:endParaRPr lang="en-IN" sz="1000" dirty="0"/>
                    </a:p>
                  </a:txBody>
                  <a:tcPr/>
                </a:tc>
                <a:extLst>
                  <a:ext uri="{0D108BD9-81ED-4DB2-BD59-A6C34878D82A}">
                    <a16:rowId xmlns:a16="http://schemas.microsoft.com/office/drawing/2014/main" val="3373148475"/>
                  </a:ext>
                </a:extLst>
              </a:tr>
              <a:tr h="243840">
                <a:tc>
                  <a:txBody>
                    <a:bodyPr/>
                    <a:lstStyle/>
                    <a:p>
                      <a:pPr algn="ctr"/>
                      <a:r>
                        <a:rPr lang="en-IN" sz="1000" dirty="0"/>
                        <a:t>sub</a:t>
                      </a:r>
                    </a:p>
                  </a:txBody>
                  <a:tcPr/>
                </a:tc>
                <a:tc>
                  <a:txBody>
                    <a:bodyPr/>
                    <a:lstStyle/>
                    <a:p>
                      <a:pPr algn="ctr"/>
                      <a:r>
                        <a:rPr lang="en-IN" sz="1000" dirty="0"/>
                        <a:t>00000002</a:t>
                      </a:r>
                      <a:endParaRPr lang="en-IN" sz="1000" dirty="0"/>
                    </a:p>
                  </a:txBody>
                  <a:tcPr/>
                </a:tc>
                <a:tc>
                  <a:txBody>
                    <a:bodyPr/>
                    <a:lstStyle/>
                    <a:p>
                      <a:pPr algn="ctr"/>
                      <a:r>
                        <a:rPr lang="en-IN" sz="1000" dirty="0"/>
                        <a:t>00000001</a:t>
                      </a:r>
                      <a:endParaRPr lang="en-IN" sz="1000" dirty="0"/>
                    </a:p>
                  </a:txBody>
                  <a:tcPr/>
                </a:tc>
                <a:tc>
                  <a:txBody>
                    <a:bodyPr/>
                    <a:lstStyle/>
                    <a:p>
                      <a:pPr algn="ctr"/>
                      <a:r>
                        <a:rPr lang="en-IN" sz="1000" dirty="0"/>
                        <a:t>00000001</a:t>
                      </a:r>
                      <a:endParaRPr lang="en-IN" sz="1000" dirty="0"/>
                    </a:p>
                  </a:txBody>
                  <a:tcPr/>
                </a:tc>
                <a:extLst>
                  <a:ext uri="{0D108BD9-81ED-4DB2-BD59-A6C34878D82A}">
                    <a16:rowId xmlns:a16="http://schemas.microsoft.com/office/drawing/2014/main" val="2688867768"/>
                  </a:ext>
                </a:extLst>
              </a:tr>
              <a:tr h="243840">
                <a:tc>
                  <a:txBody>
                    <a:bodyPr/>
                    <a:lstStyle/>
                    <a:p>
                      <a:pPr algn="ctr"/>
                      <a:r>
                        <a:rPr lang="en-IN" sz="1000" dirty="0" err="1"/>
                        <a:t>Subi</a:t>
                      </a:r>
                      <a:endParaRPr lang="en-IN" sz="1000" dirty="0"/>
                    </a:p>
                  </a:txBody>
                  <a:tcPr/>
                </a:tc>
                <a:tc>
                  <a:txBody>
                    <a:bodyPr/>
                    <a:lstStyle/>
                    <a:p>
                      <a:pPr algn="ctr"/>
                      <a:r>
                        <a:rPr lang="en-IN" sz="1000" dirty="0"/>
                        <a:t>00000001</a:t>
                      </a:r>
                      <a:endParaRPr lang="en-IN" sz="1000" dirty="0"/>
                    </a:p>
                  </a:txBody>
                  <a:tcPr/>
                </a:tc>
                <a:tc>
                  <a:txBody>
                    <a:bodyPr/>
                    <a:lstStyle/>
                    <a:p>
                      <a:pPr algn="ctr"/>
                      <a:r>
                        <a:rPr lang="en-IN" sz="1000" dirty="0"/>
                        <a:t>00000002</a:t>
                      </a:r>
                      <a:endParaRPr lang="en-IN" sz="1000" dirty="0"/>
                    </a:p>
                  </a:txBody>
                  <a:tcPr/>
                </a:tc>
                <a:tc>
                  <a:txBody>
                    <a:bodyPr/>
                    <a:lstStyle/>
                    <a:p>
                      <a:pPr algn="ctr"/>
                      <a:r>
                        <a:rPr lang="en-IN" sz="1000" dirty="0" err="1"/>
                        <a:t>ffffffff</a:t>
                      </a:r>
                      <a:endParaRPr lang="en-IN" sz="1000" dirty="0"/>
                    </a:p>
                  </a:txBody>
                  <a:tcPr/>
                </a:tc>
                <a:extLst>
                  <a:ext uri="{0D108BD9-81ED-4DB2-BD59-A6C34878D82A}">
                    <a16:rowId xmlns:a16="http://schemas.microsoft.com/office/drawing/2014/main" val="485495355"/>
                  </a:ext>
                </a:extLst>
              </a:tr>
              <a:tr h="396240">
                <a:tc>
                  <a:txBody>
                    <a:bodyPr/>
                    <a:lstStyle/>
                    <a:p>
                      <a:pPr algn="ctr"/>
                      <a:r>
                        <a:rPr lang="en-IN" sz="1000" dirty="0"/>
                        <a:t>And</a:t>
                      </a:r>
                    </a:p>
                    <a:p>
                      <a:pPr algn="ctr"/>
                      <a:endParaRPr lang="en-IN" sz="1000" dirty="0"/>
                    </a:p>
                  </a:txBody>
                  <a:tcPr/>
                </a:tc>
                <a:tc>
                  <a:txBody>
                    <a:bodyPr/>
                    <a:lstStyle/>
                    <a:p>
                      <a:pPr algn="ctr"/>
                      <a:r>
                        <a:rPr lang="en-IN" sz="1000" dirty="0"/>
                        <a:t>00000002</a:t>
                      </a:r>
                      <a:endParaRPr lang="en-IN" sz="1000" dirty="0"/>
                    </a:p>
                  </a:txBody>
                  <a:tcPr/>
                </a:tc>
                <a:tc>
                  <a:txBody>
                    <a:bodyPr/>
                    <a:lstStyle/>
                    <a:p>
                      <a:pPr algn="ctr"/>
                      <a:r>
                        <a:rPr lang="en-IN" sz="1000" dirty="0"/>
                        <a:t>00000001</a:t>
                      </a:r>
                      <a:endParaRPr lang="en-IN" sz="1000" dirty="0"/>
                    </a:p>
                  </a:txBody>
                  <a:tcPr/>
                </a:tc>
                <a:tc>
                  <a:txBody>
                    <a:bodyPr/>
                    <a:lstStyle/>
                    <a:p>
                      <a:pPr algn="ctr"/>
                      <a:r>
                        <a:rPr lang="en-IN" sz="1000" dirty="0"/>
                        <a:t>00000000</a:t>
                      </a:r>
                      <a:endParaRPr lang="en-IN" sz="1000" dirty="0"/>
                    </a:p>
                  </a:txBody>
                  <a:tcPr/>
                </a:tc>
                <a:extLst>
                  <a:ext uri="{0D108BD9-81ED-4DB2-BD59-A6C34878D82A}">
                    <a16:rowId xmlns:a16="http://schemas.microsoft.com/office/drawing/2014/main" val="1034480625"/>
                  </a:ext>
                </a:extLst>
              </a:tr>
              <a:tr h="243840">
                <a:tc>
                  <a:txBody>
                    <a:bodyPr/>
                    <a:lstStyle/>
                    <a:p>
                      <a:pPr algn="ctr"/>
                      <a:r>
                        <a:rPr lang="en-IN" sz="1000" dirty="0"/>
                        <a:t>Andi</a:t>
                      </a:r>
                      <a:endParaRPr lang="en-IN" sz="1000" dirty="0"/>
                    </a:p>
                  </a:txBody>
                  <a:tcPr/>
                </a:tc>
                <a:tc>
                  <a:txBody>
                    <a:bodyPr/>
                    <a:lstStyle/>
                    <a:p>
                      <a:pPr algn="ctr"/>
                      <a:r>
                        <a:rPr lang="en-IN" sz="1000" dirty="0"/>
                        <a:t>00000001</a:t>
                      </a:r>
                      <a:endParaRPr lang="en-IN" sz="1000" dirty="0"/>
                    </a:p>
                  </a:txBody>
                  <a:tcPr/>
                </a:tc>
                <a:tc>
                  <a:txBody>
                    <a:bodyPr/>
                    <a:lstStyle/>
                    <a:p>
                      <a:pPr algn="ctr"/>
                      <a:r>
                        <a:rPr lang="en-IN" sz="1000" dirty="0"/>
                        <a:t>00000002</a:t>
                      </a:r>
                      <a:endParaRPr lang="en-IN" sz="1000" dirty="0"/>
                    </a:p>
                  </a:txBody>
                  <a:tcPr/>
                </a:tc>
                <a:tc>
                  <a:txBody>
                    <a:bodyPr/>
                    <a:lstStyle/>
                    <a:p>
                      <a:pPr algn="ctr"/>
                      <a:r>
                        <a:rPr lang="en-IN" sz="1000" dirty="0"/>
                        <a:t>00000000</a:t>
                      </a:r>
                      <a:endParaRPr lang="en-IN" sz="1000" dirty="0"/>
                    </a:p>
                  </a:txBody>
                  <a:tcPr/>
                </a:tc>
                <a:extLst>
                  <a:ext uri="{0D108BD9-81ED-4DB2-BD59-A6C34878D82A}">
                    <a16:rowId xmlns:a16="http://schemas.microsoft.com/office/drawing/2014/main" val="2092068745"/>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dirty="0"/>
                        <a:t>Or</a:t>
                      </a:r>
                    </a:p>
                    <a:p>
                      <a:pPr algn="ctr"/>
                      <a:endParaRPr lang="en-IN" sz="1000" dirty="0"/>
                    </a:p>
                  </a:txBody>
                  <a:tcPr/>
                </a:tc>
                <a:tc>
                  <a:txBody>
                    <a:bodyPr/>
                    <a:lstStyle/>
                    <a:p>
                      <a:pPr algn="ctr"/>
                      <a:r>
                        <a:rPr lang="en-IN" sz="1000" dirty="0"/>
                        <a:t>00000002</a:t>
                      </a:r>
                      <a:endParaRPr lang="en-IN" sz="1000" dirty="0"/>
                    </a:p>
                  </a:txBody>
                  <a:tcPr/>
                </a:tc>
                <a:tc>
                  <a:txBody>
                    <a:bodyPr/>
                    <a:lstStyle/>
                    <a:p>
                      <a:pPr algn="ctr"/>
                      <a:r>
                        <a:rPr lang="en-IN" sz="1000" dirty="0"/>
                        <a:t>00000001</a:t>
                      </a:r>
                      <a:endParaRPr lang="en-IN" sz="1000" dirty="0"/>
                    </a:p>
                  </a:txBody>
                  <a:tcPr/>
                </a:tc>
                <a:tc>
                  <a:txBody>
                    <a:bodyPr/>
                    <a:lstStyle/>
                    <a:p>
                      <a:pPr algn="ctr"/>
                      <a:r>
                        <a:rPr lang="en-IN" sz="1000" dirty="0"/>
                        <a:t>00000003</a:t>
                      </a:r>
                      <a:endParaRPr lang="en-IN" sz="1000" dirty="0"/>
                    </a:p>
                  </a:txBody>
                  <a:tcPr/>
                </a:tc>
                <a:extLst>
                  <a:ext uri="{0D108BD9-81ED-4DB2-BD59-A6C34878D82A}">
                    <a16:rowId xmlns:a16="http://schemas.microsoft.com/office/drawing/2014/main" val="26610600"/>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dirty="0" err="1"/>
                        <a:t>ori</a:t>
                      </a:r>
                      <a:endParaRPr lang="en-IN" sz="1000" dirty="0"/>
                    </a:p>
                    <a:p>
                      <a:pPr algn="ctr"/>
                      <a:endParaRPr lang="en-IN" sz="1000" dirty="0"/>
                    </a:p>
                  </a:txBody>
                  <a:tcPr/>
                </a:tc>
                <a:tc>
                  <a:txBody>
                    <a:bodyPr/>
                    <a:lstStyle/>
                    <a:p>
                      <a:pPr algn="ctr"/>
                      <a:r>
                        <a:rPr lang="en-IN" sz="1000" dirty="0"/>
                        <a:t>00000001</a:t>
                      </a:r>
                      <a:endParaRPr lang="en-IN" sz="1000" dirty="0"/>
                    </a:p>
                  </a:txBody>
                  <a:tcPr/>
                </a:tc>
                <a:tc>
                  <a:txBody>
                    <a:bodyPr/>
                    <a:lstStyle/>
                    <a:p>
                      <a:pPr algn="ctr"/>
                      <a:r>
                        <a:rPr lang="en-IN" sz="1000" dirty="0"/>
                        <a:t>00000002</a:t>
                      </a:r>
                      <a:endParaRPr lang="en-IN" sz="1000" dirty="0"/>
                    </a:p>
                  </a:txBody>
                  <a:tcPr/>
                </a:tc>
                <a:tc>
                  <a:txBody>
                    <a:bodyPr/>
                    <a:lstStyle/>
                    <a:p>
                      <a:pPr algn="ctr"/>
                      <a:r>
                        <a:rPr lang="en-IN" sz="1000" dirty="0"/>
                        <a:t>00000003</a:t>
                      </a:r>
                      <a:endParaRPr lang="en-IN" sz="1000" dirty="0"/>
                    </a:p>
                  </a:txBody>
                  <a:tcPr/>
                </a:tc>
                <a:extLst>
                  <a:ext uri="{0D108BD9-81ED-4DB2-BD59-A6C34878D82A}">
                    <a16:rowId xmlns:a16="http://schemas.microsoft.com/office/drawing/2014/main" val="4083178275"/>
                  </a:ext>
                </a:extLst>
              </a:tr>
              <a:tr h="347369">
                <a:tc>
                  <a:txBody>
                    <a:bodyPr/>
                    <a:lstStyle/>
                    <a:p>
                      <a:pPr algn="ctr"/>
                      <a:r>
                        <a:rPr lang="en-IN" sz="1000" dirty="0"/>
                        <a:t>nor</a:t>
                      </a:r>
                    </a:p>
                  </a:txBody>
                  <a:tcPr/>
                </a:tc>
                <a:tc>
                  <a:txBody>
                    <a:bodyPr/>
                    <a:lstStyle/>
                    <a:p>
                      <a:pPr algn="ctr"/>
                      <a:r>
                        <a:rPr lang="en-IN" sz="1000" dirty="0"/>
                        <a:t>00000002</a:t>
                      </a:r>
                      <a:endParaRPr lang="en-IN" sz="1000" dirty="0"/>
                    </a:p>
                  </a:txBody>
                  <a:tcPr/>
                </a:tc>
                <a:tc>
                  <a:txBody>
                    <a:bodyPr/>
                    <a:lstStyle/>
                    <a:p>
                      <a:pPr algn="ctr"/>
                      <a:r>
                        <a:rPr lang="en-IN" sz="1000" dirty="0"/>
                        <a:t>00000001</a:t>
                      </a:r>
                      <a:endParaRPr lang="en-IN" sz="1000" dirty="0"/>
                    </a:p>
                  </a:txBody>
                  <a:tcPr/>
                </a:tc>
                <a:tc>
                  <a:txBody>
                    <a:bodyPr/>
                    <a:lstStyle/>
                    <a:p>
                      <a:pPr algn="ctr"/>
                      <a:r>
                        <a:rPr lang="en-IN" sz="1000" dirty="0" err="1"/>
                        <a:t>fffffffc</a:t>
                      </a:r>
                      <a:endParaRPr lang="en-IN" sz="1000" dirty="0"/>
                    </a:p>
                  </a:txBody>
                  <a:tcPr/>
                </a:tc>
                <a:extLst>
                  <a:ext uri="{0D108BD9-81ED-4DB2-BD59-A6C34878D82A}">
                    <a16:rowId xmlns:a16="http://schemas.microsoft.com/office/drawing/2014/main" val="1557798351"/>
                  </a:ext>
                </a:extLst>
              </a:tr>
            </a:tbl>
          </a:graphicData>
        </a:graphic>
      </p:graphicFrame>
    </p:spTree>
    <p:extLst>
      <p:ext uri="{BB962C8B-B14F-4D97-AF65-F5344CB8AC3E}">
        <p14:creationId xmlns:p14="http://schemas.microsoft.com/office/powerpoint/2010/main" val="93009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Decoder Unit</a:t>
            </a:r>
          </a:p>
        </p:txBody>
      </p:sp>
      <p:sp>
        <p:nvSpPr>
          <p:cNvPr id="4" name="Rectangle 3"/>
          <p:cNvSpPr/>
          <p:nvPr/>
        </p:nvSpPr>
        <p:spPr>
          <a:xfrm>
            <a:off x="4752975" y="2047875"/>
            <a:ext cx="2428875" cy="3931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to 7 Decoder</a:t>
            </a:r>
          </a:p>
        </p:txBody>
      </p:sp>
      <p:cxnSp>
        <p:nvCxnSpPr>
          <p:cNvPr id="6" name="Straight Arrow Connector 5"/>
          <p:cNvCxnSpPr/>
          <p:nvPr/>
        </p:nvCxnSpPr>
        <p:spPr>
          <a:xfrm>
            <a:off x="3759200" y="3835400"/>
            <a:ext cx="99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81850" y="2520616"/>
            <a:ext cx="99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81850" y="3072731"/>
            <a:ext cx="99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81850" y="3562685"/>
            <a:ext cx="99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181850" y="4041274"/>
            <a:ext cx="99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181850" y="4560637"/>
            <a:ext cx="99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81850" y="5114757"/>
            <a:ext cx="99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181850" y="5616073"/>
            <a:ext cx="99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31649" y="3378019"/>
            <a:ext cx="1521326" cy="369332"/>
          </a:xfrm>
          <a:prstGeom prst="rect">
            <a:avLst/>
          </a:prstGeom>
          <a:noFill/>
        </p:spPr>
        <p:txBody>
          <a:bodyPr wrap="square" rtlCol="0">
            <a:spAutoFit/>
          </a:bodyPr>
          <a:lstStyle/>
          <a:p>
            <a:r>
              <a:rPr lang="en-IN" dirty="0"/>
              <a:t>Instruction 32</a:t>
            </a:r>
          </a:p>
        </p:txBody>
      </p:sp>
      <p:sp>
        <p:nvSpPr>
          <p:cNvPr id="18" name="TextBox 17"/>
          <p:cNvSpPr txBox="1"/>
          <p:nvPr/>
        </p:nvSpPr>
        <p:spPr>
          <a:xfrm>
            <a:off x="8108031" y="5450668"/>
            <a:ext cx="1502694" cy="369332"/>
          </a:xfrm>
          <a:prstGeom prst="rect">
            <a:avLst/>
          </a:prstGeom>
          <a:noFill/>
        </p:spPr>
        <p:txBody>
          <a:bodyPr wrap="square" rtlCol="0">
            <a:spAutoFit/>
          </a:bodyPr>
          <a:lstStyle/>
          <a:p>
            <a:r>
              <a:rPr lang="en-IN" dirty="0" err="1"/>
              <a:t>IType</a:t>
            </a:r>
            <a:endParaRPr lang="en-IN" dirty="0"/>
          </a:p>
        </p:txBody>
      </p:sp>
      <p:sp>
        <p:nvSpPr>
          <p:cNvPr id="19" name="TextBox 18"/>
          <p:cNvSpPr txBox="1"/>
          <p:nvPr/>
        </p:nvSpPr>
        <p:spPr>
          <a:xfrm>
            <a:off x="8120983" y="4931306"/>
            <a:ext cx="1817100" cy="369332"/>
          </a:xfrm>
          <a:prstGeom prst="rect">
            <a:avLst/>
          </a:prstGeom>
          <a:noFill/>
        </p:spPr>
        <p:txBody>
          <a:bodyPr wrap="square" rtlCol="0">
            <a:spAutoFit/>
          </a:bodyPr>
          <a:lstStyle/>
          <a:p>
            <a:r>
              <a:rPr lang="en-IN" dirty="0"/>
              <a:t>Load Instruction</a:t>
            </a:r>
          </a:p>
        </p:txBody>
      </p:sp>
      <p:sp>
        <p:nvSpPr>
          <p:cNvPr id="20" name="TextBox 19"/>
          <p:cNvSpPr txBox="1"/>
          <p:nvPr/>
        </p:nvSpPr>
        <p:spPr>
          <a:xfrm>
            <a:off x="8173453" y="4411944"/>
            <a:ext cx="1764630" cy="369332"/>
          </a:xfrm>
          <a:prstGeom prst="rect">
            <a:avLst/>
          </a:prstGeom>
          <a:noFill/>
        </p:spPr>
        <p:txBody>
          <a:bodyPr wrap="square" rtlCol="0">
            <a:spAutoFit/>
          </a:bodyPr>
          <a:lstStyle/>
          <a:p>
            <a:r>
              <a:rPr lang="en-IN" dirty="0"/>
              <a:t>Store Instruction</a:t>
            </a:r>
          </a:p>
        </p:txBody>
      </p:sp>
      <p:sp>
        <p:nvSpPr>
          <p:cNvPr id="21" name="TextBox 20"/>
          <p:cNvSpPr txBox="1"/>
          <p:nvPr/>
        </p:nvSpPr>
        <p:spPr>
          <a:xfrm>
            <a:off x="8147218" y="3874656"/>
            <a:ext cx="1521326" cy="369332"/>
          </a:xfrm>
          <a:prstGeom prst="rect">
            <a:avLst/>
          </a:prstGeom>
          <a:noFill/>
        </p:spPr>
        <p:txBody>
          <a:bodyPr wrap="square" rtlCol="0">
            <a:spAutoFit/>
          </a:bodyPr>
          <a:lstStyle/>
          <a:p>
            <a:r>
              <a:rPr lang="en-IN" dirty="0" err="1"/>
              <a:t>AluOp</a:t>
            </a:r>
            <a:endParaRPr lang="en-IN" dirty="0"/>
          </a:p>
        </p:txBody>
      </p:sp>
      <p:sp>
        <p:nvSpPr>
          <p:cNvPr id="22" name="TextBox 21"/>
          <p:cNvSpPr txBox="1"/>
          <p:nvPr/>
        </p:nvSpPr>
        <p:spPr>
          <a:xfrm>
            <a:off x="8173453" y="3367757"/>
            <a:ext cx="1909010" cy="369332"/>
          </a:xfrm>
          <a:prstGeom prst="rect">
            <a:avLst/>
          </a:prstGeom>
          <a:noFill/>
        </p:spPr>
        <p:txBody>
          <a:bodyPr wrap="square" rtlCol="0">
            <a:spAutoFit/>
          </a:bodyPr>
          <a:lstStyle/>
          <a:p>
            <a:r>
              <a:rPr lang="en-IN" dirty="0"/>
              <a:t>Branch Instruction</a:t>
            </a:r>
          </a:p>
        </p:txBody>
      </p:sp>
      <p:sp>
        <p:nvSpPr>
          <p:cNvPr id="23" name="TextBox 22"/>
          <p:cNvSpPr txBox="1"/>
          <p:nvPr/>
        </p:nvSpPr>
        <p:spPr>
          <a:xfrm>
            <a:off x="8175624" y="2837266"/>
            <a:ext cx="1762459" cy="369332"/>
          </a:xfrm>
          <a:prstGeom prst="rect">
            <a:avLst/>
          </a:prstGeom>
          <a:noFill/>
        </p:spPr>
        <p:txBody>
          <a:bodyPr wrap="square" rtlCol="0">
            <a:spAutoFit/>
          </a:bodyPr>
          <a:lstStyle/>
          <a:p>
            <a:r>
              <a:rPr lang="en-IN" dirty="0"/>
              <a:t>Jump Instruction</a:t>
            </a:r>
          </a:p>
        </p:txBody>
      </p:sp>
      <p:sp>
        <p:nvSpPr>
          <p:cNvPr id="24" name="TextBox 23"/>
          <p:cNvSpPr txBox="1"/>
          <p:nvPr/>
        </p:nvSpPr>
        <p:spPr>
          <a:xfrm>
            <a:off x="8176376" y="2317904"/>
            <a:ext cx="1521326" cy="369332"/>
          </a:xfrm>
          <a:prstGeom prst="rect">
            <a:avLst/>
          </a:prstGeom>
          <a:noFill/>
        </p:spPr>
        <p:txBody>
          <a:bodyPr wrap="square" rtlCol="0">
            <a:spAutoFit/>
          </a:bodyPr>
          <a:lstStyle/>
          <a:p>
            <a:r>
              <a:rPr lang="en-IN" dirty="0"/>
              <a:t>Halt flag</a:t>
            </a:r>
          </a:p>
        </p:txBody>
      </p:sp>
    </p:spTree>
    <p:extLst>
      <p:ext uri="{BB962C8B-B14F-4D97-AF65-F5344CB8AC3E}">
        <p14:creationId xmlns:p14="http://schemas.microsoft.com/office/powerpoint/2010/main" val="172574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Decoder Simulation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037080"/>
            <a:ext cx="10515600" cy="1928427"/>
          </a:xfrm>
        </p:spPr>
      </p:pic>
    </p:spTree>
    <p:extLst>
      <p:ext uri="{BB962C8B-B14F-4D97-AF65-F5344CB8AC3E}">
        <p14:creationId xmlns:p14="http://schemas.microsoft.com/office/powerpoint/2010/main" val="303378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Program 1 </a:t>
            </a:r>
          </a:p>
        </p:txBody>
      </p:sp>
      <p:sp>
        <p:nvSpPr>
          <p:cNvPr id="3" name="Content Placeholder 2"/>
          <p:cNvSpPr>
            <a:spLocks noGrp="1"/>
          </p:cNvSpPr>
          <p:nvPr>
            <p:ph idx="1"/>
          </p:nvPr>
        </p:nvSpPr>
        <p:spPr/>
        <p:txBody>
          <a:bodyPr/>
          <a:lstStyle/>
          <a:p>
            <a:r>
              <a:rPr lang="pt-BR" dirty="0"/>
              <a:t>ADDI R1, R0, 7 // R1 = 7 </a:t>
            </a:r>
          </a:p>
          <a:p>
            <a:r>
              <a:rPr lang="pt-BR" dirty="0"/>
              <a:t>ADDI R2, R0, 8 // R2 = 8 </a:t>
            </a:r>
          </a:p>
          <a:p>
            <a:r>
              <a:rPr lang="pt-BR" dirty="0"/>
              <a:t>ADD R3, R1, R2 // R3 = R1 + R2 =15 </a:t>
            </a:r>
          </a:p>
          <a:p>
            <a:r>
              <a:rPr lang="pt-BR" dirty="0"/>
              <a:t>HAL // HALT</a:t>
            </a:r>
            <a:endParaRPr lang="en-IN" dirty="0"/>
          </a:p>
        </p:txBody>
      </p:sp>
    </p:spTree>
    <p:extLst>
      <p:ext uri="{BB962C8B-B14F-4D97-AF65-F5344CB8AC3E}">
        <p14:creationId xmlns:p14="http://schemas.microsoft.com/office/powerpoint/2010/main" val="395557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Program 1 Machine Code:</a:t>
            </a:r>
          </a:p>
        </p:txBody>
      </p:sp>
      <p:sp>
        <p:nvSpPr>
          <p:cNvPr id="3" name="Content Placeholder 2"/>
          <p:cNvSpPr>
            <a:spLocks noGrp="1"/>
          </p:cNvSpPr>
          <p:nvPr>
            <p:ph idx="1"/>
          </p:nvPr>
        </p:nvSpPr>
        <p:spPr/>
        <p:txBody>
          <a:bodyPr/>
          <a:lstStyle/>
          <a:p>
            <a:r>
              <a:rPr lang="en-IN" dirty="0"/>
              <a:t>00000100000000010000000000000111 00000100000000100000000000001000 00000000010000010001100000010000 11111100000000000000000000000000</a:t>
            </a:r>
            <a:endParaRPr lang="en-IN" dirty="0"/>
          </a:p>
        </p:txBody>
      </p:sp>
    </p:spTree>
    <p:extLst>
      <p:ext uri="{BB962C8B-B14F-4D97-AF65-F5344CB8AC3E}">
        <p14:creationId xmlns:p14="http://schemas.microsoft.com/office/powerpoint/2010/main" val="1989794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Simulation of Sample Program 1:</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3594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Program 2 </a:t>
            </a:r>
          </a:p>
        </p:txBody>
      </p:sp>
      <p:sp>
        <p:nvSpPr>
          <p:cNvPr id="3" name="Content Placeholder 2"/>
          <p:cNvSpPr>
            <a:spLocks noGrp="1"/>
          </p:cNvSpPr>
          <p:nvPr>
            <p:ph idx="1"/>
          </p:nvPr>
        </p:nvSpPr>
        <p:spPr>
          <a:xfrm>
            <a:off x="838200" y="1825625"/>
            <a:ext cx="4455695" cy="4351338"/>
          </a:xfrm>
        </p:spPr>
        <p:txBody>
          <a:bodyPr>
            <a:normAutofit fontScale="77500" lnSpcReduction="20000"/>
          </a:bodyPr>
          <a:lstStyle/>
          <a:p>
            <a:r>
              <a:rPr lang="pt-BR" dirty="0"/>
              <a:t>ADDI R1, R0, 2 // R1=2 </a:t>
            </a:r>
          </a:p>
          <a:p>
            <a:r>
              <a:rPr lang="pt-BR" dirty="0"/>
              <a:t>ADDI R3, R0, 10 // R3=10D (D=Decimal) </a:t>
            </a:r>
          </a:p>
          <a:p>
            <a:r>
              <a:rPr lang="pt-BR" dirty="0"/>
              <a:t>ADDI R4, R0, 14 // R4=14D </a:t>
            </a:r>
          </a:p>
          <a:p>
            <a:r>
              <a:rPr lang="pt-BR" dirty="0"/>
              <a:t>ADDI R5, R0, 2 // R5=2 </a:t>
            </a:r>
          </a:p>
          <a:p>
            <a:r>
              <a:rPr lang="pt-BR" dirty="0"/>
              <a:t>SW R4, 2(R3) // 14D is stored in Data memory location 12D </a:t>
            </a:r>
          </a:p>
          <a:p>
            <a:r>
              <a:rPr lang="pt-BR" dirty="0"/>
              <a:t>SW R3, 1(R3) // 10D is stored in Data memory location 11D </a:t>
            </a:r>
          </a:p>
          <a:p>
            <a:r>
              <a:rPr lang="pt-BR" dirty="0"/>
              <a:t>SUB R4, R4, R3 </a:t>
            </a:r>
          </a:p>
          <a:p>
            <a:r>
              <a:rPr lang="pt-BR" dirty="0"/>
              <a:t>SUBI R4, R0, 1 </a:t>
            </a:r>
          </a:p>
          <a:p>
            <a:r>
              <a:rPr lang="pt-BR" dirty="0"/>
              <a:t>AND R4, R2, R3 </a:t>
            </a:r>
          </a:p>
          <a:p>
            <a:r>
              <a:rPr lang="pt-BR" dirty="0"/>
              <a:t>ANDI R4, R2, 10 </a:t>
            </a:r>
          </a:p>
          <a:p>
            <a:endParaRPr lang="pt-BR" dirty="0"/>
          </a:p>
        </p:txBody>
      </p:sp>
      <p:sp>
        <p:nvSpPr>
          <p:cNvPr id="5" name="TextBox 4"/>
          <p:cNvSpPr txBox="1"/>
          <p:nvPr/>
        </p:nvSpPr>
        <p:spPr>
          <a:xfrm>
            <a:off x="6100011" y="1825625"/>
            <a:ext cx="4499810" cy="4154984"/>
          </a:xfrm>
          <a:prstGeom prst="rect">
            <a:avLst/>
          </a:prstGeom>
          <a:noFill/>
        </p:spPr>
        <p:txBody>
          <a:bodyPr wrap="square" rtlCol="0">
            <a:spAutoFit/>
          </a:bodyPr>
          <a:lstStyle/>
          <a:p>
            <a:pPr marL="342900" indent="-342900">
              <a:buFont typeface="Arial" panose="020B0604020202020204" pitchFamily="34" charset="0"/>
              <a:buChar char="•"/>
            </a:pPr>
            <a:r>
              <a:rPr lang="pt-BR" sz="2400" dirty="0"/>
              <a:t>OR R4, R2, R3 </a:t>
            </a:r>
          </a:p>
          <a:p>
            <a:pPr marL="342900" indent="-342900">
              <a:buFont typeface="Arial" panose="020B0604020202020204" pitchFamily="34" charset="0"/>
              <a:buChar char="•"/>
            </a:pPr>
            <a:r>
              <a:rPr lang="pt-BR" sz="2400" dirty="0"/>
              <a:t>LW R2, 1(R3) // R2=10D (Loaded back from memory) </a:t>
            </a:r>
          </a:p>
          <a:p>
            <a:pPr marL="342900" indent="-342900">
              <a:buFont typeface="Arial" panose="020B0604020202020204" pitchFamily="34" charset="0"/>
              <a:buChar char="•"/>
            </a:pPr>
            <a:r>
              <a:rPr lang="pt-BR" sz="2400" dirty="0"/>
              <a:t>ORI R4, R2, 10 </a:t>
            </a:r>
          </a:p>
          <a:p>
            <a:pPr marL="342900" indent="-342900">
              <a:buFont typeface="Arial" panose="020B0604020202020204" pitchFamily="34" charset="0"/>
              <a:buChar char="•"/>
            </a:pPr>
            <a:r>
              <a:rPr lang="pt-BR" sz="2400" dirty="0"/>
              <a:t>NOR R4, R2, R3 </a:t>
            </a:r>
          </a:p>
          <a:p>
            <a:pPr marL="342900" indent="-342900">
              <a:buFont typeface="Arial" panose="020B0604020202020204" pitchFamily="34" charset="0"/>
              <a:buChar char="•"/>
            </a:pPr>
            <a:r>
              <a:rPr lang="pt-BR" sz="2400" dirty="0"/>
              <a:t>SHL R4, R2, 10 </a:t>
            </a:r>
          </a:p>
          <a:p>
            <a:pPr marL="342900" indent="-342900">
              <a:buFont typeface="Arial" panose="020B0604020202020204" pitchFamily="34" charset="0"/>
              <a:buChar char="•"/>
            </a:pPr>
            <a:r>
              <a:rPr lang="pt-BR" sz="2400" dirty="0"/>
              <a:t>SHR R4, R2, 10 </a:t>
            </a:r>
          </a:p>
          <a:p>
            <a:pPr marL="342900" indent="-342900">
              <a:buFont typeface="Arial" panose="020B0604020202020204" pitchFamily="34" charset="0"/>
              <a:buChar char="•"/>
            </a:pPr>
            <a:r>
              <a:rPr lang="pt-BR" sz="2400" dirty="0"/>
              <a:t>BEQ R5, R0, -2 </a:t>
            </a:r>
          </a:p>
          <a:p>
            <a:pPr marL="342900" indent="-342900">
              <a:buFont typeface="Arial" panose="020B0604020202020204" pitchFamily="34" charset="0"/>
              <a:buChar char="•"/>
            </a:pPr>
            <a:r>
              <a:rPr lang="pt-BR" sz="2400" dirty="0"/>
              <a:t>BLT R5, R4, 0 </a:t>
            </a:r>
          </a:p>
          <a:p>
            <a:pPr marL="342900" indent="-342900">
              <a:buFont typeface="Arial" panose="020B0604020202020204" pitchFamily="34" charset="0"/>
              <a:buChar char="•"/>
            </a:pPr>
            <a:r>
              <a:rPr lang="pt-BR" sz="2400" dirty="0"/>
              <a:t>BNE R5, R4, 0 JMP 20 </a:t>
            </a:r>
          </a:p>
          <a:p>
            <a:pPr marL="342900" indent="-342900">
              <a:buFont typeface="Arial" panose="020B0604020202020204" pitchFamily="34" charset="0"/>
              <a:buChar char="•"/>
            </a:pPr>
            <a:r>
              <a:rPr lang="pt-BR" sz="2400" dirty="0"/>
              <a:t>HAL</a:t>
            </a:r>
            <a:endParaRPr lang="en-IN" sz="2400" dirty="0"/>
          </a:p>
        </p:txBody>
      </p:sp>
    </p:spTree>
    <p:extLst>
      <p:ext uri="{BB962C8B-B14F-4D97-AF65-F5344CB8AC3E}">
        <p14:creationId xmlns:p14="http://schemas.microsoft.com/office/powerpoint/2010/main" val="339140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Program 2 Machine Code:</a:t>
            </a:r>
            <a:endParaRPr lang="en-IN" dirty="0"/>
          </a:p>
        </p:txBody>
      </p:sp>
      <p:sp>
        <p:nvSpPr>
          <p:cNvPr id="3" name="Content Placeholder 2"/>
          <p:cNvSpPr>
            <a:spLocks noGrp="1"/>
          </p:cNvSpPr>
          <p:nvPr>
            <p:ph idx="1"/>
          </p:nvPr>
        </p:nvSpPr>
        <p:spPr/>
        <p:txBody>
          <a:bodyPr>
            <a:normAutofit/>
          </a:bodyPr>
          <a:lstStyle/>
          <a:p>
            <a:r>
              <a:rPr lang="en-IN" sz="2400" dirty="0"/>
              <a:t>00000100000000010000000000000010 00000100000000110000000000001010 00000100000001000000000000001110 00000100000001010000000000000010 00100000011001000000000000000010 00100000011000110000000000000001 00000000011001000010000000010001 00001000000001000000000000000001 00000000011000100010000000010010 00001100010001000000000000001010 00000000011000100010000000010011 00011100011000100000000000000001 00010000010001000000000000001010 00000000011000100010000000010100 00010100010001000000000000001010 00011000010001000000000000001010 00101000000001011111111111111110 00100100100001010000000000000000 00101100100001010000000000000000 00110000000000000000000000010100 11111100000000000000000000000000</a:t>
            </a:r>
            <a:endParaRPr lang="en-IN" sz="2400" dirty="0"/>
          </a:p>
        </p:txBody>
      </p:sp>
    </p:spTree>
    <p:extLst>
      <p:ext uri="{BB962C8B-B14F-4D97-AF65-F5344CB8AC3E}">
        <p14:creationId xmlns:p14="http://schemas.microsoft.com/office/powerpoint/2010/main" val="379990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Simulation of Sample Program 2:</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176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RC 5 Encryption Assembly Code </a:t>
            </a:r>
          </a:p>
        </p:txBody>
      </p:sp>
      <p:sp>
        <p:nvSpPr>
          <p:cNvPr id="3" name="Content Placeholder 2"/>
          <p:cNvSpPr>
            <a:spLocks noGrp="1"/>
          </p:cNvSpPr>
          <p:nvPr>
            <p:ph idx="1"/>
          </p:nvPr>
        </p:nvSpPr>
        <p:spPr>
          <a:xfrm>
            <a:off x="838200" y="1825625"/>
            <a:ext cx="4608443" cy="4351338"/>
          </a:xfrm>
        </p:spPr>
        <p:txBody>
          <a:bodyPr>
            <a:normAutofit fontScale="55000" lnSpcReduction="20000"/>
          </a:bodyPr>
          <a:lstStyle/>
          <a:p>
            <a:pPr marL="0" indent="0">
              <a:buNone/>
            </a:pPr>
            <a:r>
              <a:rPr lang="en-IN" dirty="0" err="1"/>
              <a:t>encrypt_start:sub</a:t>
            </a:r>
            <a:r>
              <a:rPr lang="en-IN" dirty="0"/>
              <a:t> r0, r0, r0 //flush register 0</a:t>
            </a:r>
          </a:p>
          <a:p>
            <a:pPr marL="0" indent="0">
              <a:buNone/>
            </a:pPr>
            <a:r>
              <a:rPr lang="en-IN" dirty="0" err="1"/>
              <a:t>lw</a:t>
            </a:r>
            <a:r>
              <a:rPr lang="en-IN" dirty="0"/>
              <a:t> r0, r1, 24 //Din value is stored in 36 = A</a:t>
            </a:r>
          </a:p>
          <a:p>
            <a:pPr marL="0" indent="0">
              <a:buNone/>
            </a:pPr>
            <a:r>
              <a:rPr lang="en-IN" dirty="0" err="1"/>
              <a:t>lw</a:t>
            </a:r>
            <a:r>
              <a:rPr lang="en-IN" dirty="0"/>
              <a:t> r0, r2, 80 //first value of </a:t>
            </a:r>
            <a:r>
              <a:rPr lang="en-IN" dirty="0" err="1"/>
              <a:t>skey</a:t>
            </a:r>
            <a:r>
              <a:rPr lang="en-IN" dirty="0"/>
              <a:t>, S[0] is stored in r2 </a:t>
            </a:r>
          </a:p>
          <a:p>
            <a:pPr marL="0" indent="0">
              <a:buNone/>
            </a:pPr>
            <a:r>
              <a:rPr lang="en-IN" dirty="0"/>
              <a:t>add r1, r2, r1 //Now r1 has value of </a:t>
            </a:r>
            <a:r>
              <a:rPr lang="en-IN" dirty="0" err="1"/>
              <a:t>A_pre</a:t>
            </a:r>
            <a:r>
              <a:rPr lang="en-IN" dirty="0"/>
              <a:t>=A+ S[0]</a:t>
            </a:r>
          </a:p>
          <a:p>
            <a:pPr marL="0" indent="0">
              <a:buNone/>
            </a:pPr>
            <a:r>
              <a:rPr lang="en-IN" dirty="0" err="1"/>
              <a:t>lw</a:t>
            </a:r>
            <a:r>
              <a:rPr lang="en-IN" dirty="0"/>
              <a:t> r0, r2, 25 //Din value is stored in 37 = B</a:t>
            </a:r>
          </a:p>
          <a:p>
            <a:pPr marL="0" indent="0">
              <a:buNone/>
            </a:pPr>
            <a:r>
              <a:rPr lang="en-IN" dirty="0" err="1"/>
              <a:t>lw</a:t>
            </a:r>
            <a:r>
              <a:rPr lang="en-IN" dirty="0"/>
              <a:t> r0, r3, 81 //second value of S[1]</a:t>
            </a:r>
          </a:p>
          <a:p>
            <a:pPr marL="0" indent="0">
              <a:buNone/>
            </a:pPr>
            <a:r>
              <a:rPr lang="en-IN" dirty="0"/>
              <a:t>add r2, r3, r2 // Now r2 has the value of </a:t>
            </a:r>
            <a:r>
              <a:rPr lang="en-IN" dirty="0" err="1"/>
              <a:t>B_pre</a:t>
            </a:r>
            <a:r>
              <a:rPr lang="en-IN" dirty="0"/>
              <a:t>=B+S[1]</a:t>
            </a:r>
          </a:p>
          <a:p>
            <a:pPr marL="0" indent="0">
              <a:buNone/>
            </a:pPr>
            <a:r>
              <a:rPr lang="en-IN" dirty="0"/>
              <a:t>sub r3, r3, r3 //flush register 3, to be used as a max value of </a:t>
            </a:r>
            <a:r>
              <a:rPr lang="en-IN" dirty="0" err="1"/>
              <a:t>i</a:t>
            </a:r>
            <a:endParaRPr lang="en-IN" dirty="0"/>
          </a:p>
          <a:p>
            <a:pPr marL="0" indent="0">
              <a:buNone/>
            </a:pPr>
            <a:r>
              <a:rPr lang="en-IN" dirty="0" err="1"/>
              <a:t>addi</a:t>
            </a:r>
            <a:r>
              <a:rPr lang="en-IN" dirty="0"/>
              <a:t> r0, r3, D // Load counter register r3 with 13 as a </a:t>
            </a:r>
            <a:r>
              <a:rPr lang="en-IN" dirty="0" err="1"/>
              <a:t>blt</a:t>
            </a:r>
            <a:r>
              <a:rPr lang="en-IN" dirty="0"/>
              <a:t> counter will be run</a:t>
            </a:r>
          </a:p>
          <a:p>
            <a:pPr marL="0" indent="0">
              <a:buNone/>
            </a:pPr>
            <a:r>
              <a:rPr lang="en-IN" dirty="0"/>
              <a:t>sub r31, r31, r31</a:t>
            </a:r>
          </a:p>
          <a:p>
            <a:pPr marL="0" indent="0">
              <a:buNone/>
            </a:pPr>
            <a:r>
              <a:rPr lang="en-IN" dirty="0" err="1"/>
              <a:t>addi</a:t>
            </a:r>
            <a:r>
              <a:rPr lang="en-IN" dirty="0"/>
              <a:t> r31, r31, 1 //initialise </a:t>
            </a:r>
            <a:r>
              <a:rPr lang="en-IN" dirty="0" err="1"/>
              <a:t>i</a:t>
            </a:r>
            <a:r>
              <a:rPr lang="en-IN" dirty="0"/>
              <a:t> with 1</a:t>
            </a:r>
          </a:p>
          <a:p>
            <a:pPr marL="0" indent="0">
              <a:buNone/>
            </a:pPr>
            <a:r>
              <a:rPr lang="en-IN" dirty="0"/>
              <a:t>sub r30, r30, r30 //flush r30 </a:t>
            </a:r>
          </a:p>
          <a:p>
            <a:pPr marL="0" indent="0">
              <a:buNone/>
            </a:pPr>
            <a:r>
              <a:rPr lang="en-IN" dirty="0" err="1"/>
              <a:t>addi</a:t>
            </a:r>
            <a:r>
              <a:rPr lang="en-IN" dirty="0"/>
              <a:t> r30, r30, 81 // initialise </a:t>
            </a:r>
            <a:r>
              <a:rPr lang="en-IN" dirty="0" err="1"/>
              <a:t>corresoding</a:t>
            </a:r>
            <a:r>
              <a:rPr lang="en-IN" dirty="0"/>
              <a:t> to the memory position of s[1]</a:t>
            </a:r>
          </a:p>
          <a:p>
            <a:pPr marL="0" indent="0">
              <a:buNone/>
            </a:pPr>
            <a:endParaRPr lang="en-IN" dirty="0"/>
          </a:p>
        </p:txBody>
      </p:sp>
      <p:sp>
        <p:nvSpPr>
          <p:cNvPr id="6" name="TextBox 5"/>
          <p:cNvSpPr txBox="1"/>
          <p:nvPr/>
        </p:nvSpPr>
        <p:spPr>
          <a:xfrm>
            <a:off x="6599583" y="1690688"/>
            <a:ext cx="5088834" cy="4247317"/>
          </a:xfrm>
          <a:prstGeom prst="rect">
            <a:avLst/>
          </a:prstGeom>
          <a:noFill/>
        </p:spPr>
        <p:txBody>
          <a:bodyPr wrap="square" rtlCol="0">
            <a:spAutoFit/>
          </a:bodyPr>
          <a:lstStyle/>
          <a:p>
            <a:r>
              <a:rPr lang="en-IN" dirty="0" err="1"/>
              <a:t>encryption:nor</a:t>
            </a:r>
            <a:r>
              <a:rPr lang="en-IN" dirty="0"/>
              <a:t> r1, r1, r4 //A'</a:t>
            </a:r>
          </a:p>
          <a:p>
            <a:r>
              <a:rPr lang="en-IN" dirty="0"/>
              <a:t>nor r2, r2, r5 //B'</a:t>
            </a:r>
          </a:p>
          <a:p>
            <a:r>
              <a:rPr lang="en-IN" dirty="0"/>
              <a:t>and r1, r5, r6 //AB'</a:t>
            </a:r>
          </a:p>
          <a:p>
            <a:r>
              <a:rPr lang="en-IN" dirty="0"/>
              <a:t>and r2, r4, r7 //A'B</a:t>
            </a:r>
          </a:p>
          <a:p>
            <a:r>
              <a:rPr lang="en-IN" dirty="0"/>
              <a:t>or r6, r7, r4 // A </a:t>
            </a:r>
            <a:r>
              <a:rPr lang="en-IN" dirty="0" err="1"/>
              <a:t>xor</a:t>
            </a:r>
            <a:r>
              <a:rPr lang="en-IN" dirty="0"/>
              <a:t> B in r4</a:t>
            </a:r>
          </a:p>
          <a:p>
            <a:r>
              <a:rPr lang="en-IN" dirty="0" err="1"/>
              <a:t>shl</a:t>
            </a:r>
            <a:r>
              <a:rPr lang="en-IN" dirty="0"/>
              <a:t> r2, r5, 1B // shift left 'B' by 27 bits</a:t>
            </a:r>
          </a:p>
          <a:p>
            <a:r>
              <a:rPr lang="en-IN" dirty="0" err="1"/>
              <a:t>shr</a:t>
            </a:r>
            <a:r>
              <a:rPr lang="en-IN" dirty="0"/>
              <a:t> r5, r5, 1B // shift right 'B' by 27 bits. Now, r5 has the rotate amount</a:t>
            </a:r>
          </a:p>
          <a:p>
            <a:r>
              <a:rPr lang="en-IN" dirty="0"/>
              <a:t>sub r7, r7, r7 //rotation aide counter</a:t>
            </a:r>
          </a:p>
          <a:p>
            <a:r>
              <a:rPr lang="en-IN" dirty="0" err="1"/>
              <a:t>beq</a:t>
            </a:r>
            <a:r>
              <a:rPr lang="en-IN" dirty="0"/>
              <a:t> r5, r7, don't rotate for A</a:t>
            </a:r>
          </a:p>
          <a:p>
            <a:r>
              <a:rPr lang="en-IN" dirty="0"/>
              <a:t>sub r6, r6, r6// assign the left shift register as r6</a:t>
            </a:r>
          </a:p>
          <a:p>
            <a:r>
              <a:rPr lang="en-IN" dirty="0"/>
              <a:t>sub r9, r9, r9// assign the right shift register as r9</a:t>
            </a:r>
          </a:p>
          <a:p>
            <a:r>
              <a:rPr lang="en-IN" dirty="0"/>
              <a:t>add r0, r4, r6</a:t>
            </a:r>
          </a:p>
          <a:p>
            <a:r>
              <a:rPr lang="en-IN" dirty="0"/>
              <a:t>add r0, r4, r9</a:t>
            </a:r>
          </a:p>
          <a:p>
            <a:endParaRPr lang="en-IN" dirty="0"/>
          </a:p>
        </p:txBody>
      </p:sp>
    </p:spTree>
    <p:extLst>
      <p:ext uri="{BB962C8B-B14F-4D97-AF65-F5344CB8AC3E}">
        <p14:creationId xmlns:p14="http://schemas.microsoft.com/office/powerpoint/2010/main" val="298636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INDEX</a:t>
            </a:r>
          </a:p>
        </p:txBody>
      </p:sp>
      <p:sp>
        <p:nvSpPr>
          <p:cNvPr id="3" name="Content Placeholder 2"/>
          <p:cNvSpPr>
            <a:spLocks noGrp="1"/>
          </p:cNvSpPr>
          <p:nvPr>
            <p:ph idx="1"/>
          </p:nvPr>
        </p:nvSpPr>
        <p:spPr/>
        <p:txBody>
          <a:bodyPr/>
          <a:lstStyle/>
          <a:p>
            <a:r>
              <a:rPr lang="en-IN" dirty="0"/>
              <a:t>Design Block Diagram</a:t>
            </a:r>
          </a:p>
        </p:txBody>
      </p:sp>
    </p:spTree>
    <p:extLst>
      <p:ext uri="{BB962C8B-B14F-4D97-AF65-F5344CB8AC3E}">
        <p14:creationId xmlns:p14="http://schemas.microsoft.com/office/powerpoint/2010/main" val="167638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RC 5 Encryption Assembly Code</a:t>
            </a:r>
            <a:endParaRPr lang="en-IN" dirty="0"/>
          </a:p>
        </p:txBody>
      </p:sp>
      <p:sp>
        <p:nvSpPr>
          <p:cNvPr id="3" name="Content Placeholder 2"/>
          <p:cNvSpPr>
            <a:spLocks noGrp="1"/>
          </p:cNvSpPr>
          <p:nvPr>
            <p:ph idx="1"/>
          </p:nvPr>
        </p:nvSpPr>
        <p:spPr>
          <a:xfrm>
            <a:off x="838200" y="1825625"/>
            <a:ext cx="5125278" cy="4351338"/>
          </a:xfrm>
        </p:spPr>
        <p:txBody>
          <a:bodyPr>
            <a:normAutofit fontScale="70000" lnSpcReduction="20000"/>
          </a:bodyPr>
          <a:lstStyle/>
          <a:p>
            <a:pPr marL="0" indent="0">
              <a:buNone/>
            </a:pPr>
            <a:r>
              <a:rPr lang="en-IN" dirty="0"/>
              <a:t>shift_1:shl r6, r6, 1 //shift A XOR B by 1 bit</a:t>
            </a:r>
          </a:p>
          <a:p>
            <a:pPr marL="0" indent="0">
              <a:buNone/>
            </a:pPr>
            <a:r>
              <a:rPr lang="en-IN" dirty="0" err="1"/>
              <a:t>addi</a:t>
            </a:r>
            <a:r>
              <a:rPr lang="en-IN" dirty="0"/>
              <a:t> r7, r7, 1</a:t>
            </a:r>
          </a:p>
          <a:p>
            <a:pPr marL="0" indent="0">
              <a:buNone/>
            </a:pPr>
            <a:r>
              <a:rPr lang="en-IN" dirty="0" err="1"/>
              <a:t>blt</a:t>
            </a:r>
            <a:r>
              <a:rPr lang="en-IN" dirty="0"/>
              <a:t> r7, r5, shift_1 //keep on shifting left </a:t>
            </a:r>
            <a:r>
              <a:rPr lang="en-IN" dirty="0" err="1"/>
              <a:t>untill</a:t>
            </a:r>
            <a:r>
              <a:rPr lang="en-IN" dirty="0"/>
              <a:t> it is equal to shift amount</a:t>
            </a:r>
          </a:p>
          <a:p>
            <a:pPr marL="0" indent="0">
              <a:buNone/>
            </a:pPr>
            <a:r>
              <a:rPr lang="en-IN" dirty="0"/>
              <a:t>sub r8, r8, r8 //rotation aide counter</a:t>
            </a:r>
          </a:p>
          <a:p>
            <a:pPr marL="0" indent="0">
              <a:buNone/>
            </a:pPr>
            <a:r>
              <a:rPr lang="en-IN" dirty="0"/>
              <a:t>sub r10, r10, r10</a:t>
            </a:r>
          </a:p>
          <a:p>
            <a:pPr marL="0" indent="0">
              <a:buNone/>
            </a:pPr>
            <a:r>
              <a:rPr lang="en-IN" dirty="0" err="1"/>
              <a:t>addi</a:t>
            </a:r>
            <a:r>
              <a:rPr lang="en-IN" dirty="0"/>
              <a:t> r10, r10, 20</a:t>
            </a:r>
          </a:p>
          <a:p>
            <a:pPr marL="0" indent="0">
              <a:buNone/>
            </a:pPr>
            <a:r>
              <a:rPr lang="en-IN" dirty="0"/>
              <a:t>sub r10, r5, r11 //store 32-rotate amount in r11</a:t>
            </a:r>
          </a:p>
          <a:p>
            <a:pPr marL="0" indent="0">
              <a:buNone/>
            </a:pPr>
            <a:r>
              <a:rPr lang="en-IN" dirty="0"/>
              <a:t>shift_2:shr r9, r9, 1 //shift A XOR B by 1 bit</a:t>
            </a:r>
          </a:p>
          <a:p>
            <a:pPr marL="0" indent="0">
              <a:buNone/>
            </a:pPr>
            <a:r>
              <a:rPr lang="en-IN" dirty="0" err="1"/>
              <a:t>addi</a:t>
            </a:r>
            <a:r>
              <a:rPr lang="en-IN" dirty="0"/>
              <a:t> r8, r8, 1</a:t>
            </a:r>
          </a:p>
          <a:p>
            <a:pPr marL="0" indent="0">
              <a:buNone/>
            </a:pPr>
            <a:r>
              <a:rPr lang="en-IN" dirty="0" err="1"/>
              <a:t>blt</a:t>
            </a:r>
            <a:r>
              <a:rPr lang="en-IN" dirty="0"/>
              <a:t> r8, r11, shift_2 //keep on shifting right </a:t>
            </a:r>
            <a:r>
              <a:rPr lang="en-IN" dirty="0" err="1"/>
              <a:t>untill</a:t>
            </a:r>
            <a:r>
              <a:rPr lang="en-IN" dirty="0"/>
              <a:t> it is equal to 32-shift amount </a:t>
            </a:r>
          </a:p>
          <a:p>
            <a:pPr marL="0" indent="0">
              <a:buNone/>
            </a:pPr>
            <a:r>
              <a:rPr lang="en-IN" dirty="0"/>
              <a:t>or r6, r9, r4 //A XOR B &lt;&lt;&lt;&lt; B</a:t>
            </a:r>
          </a:p>
          <a:p>
            <a:pPr marL="0" indent="0">
              <a:buNone/>
            </a:pPr>
            <a:endParaRPr lang="en-IN" dirty="0"/>
          </a:p>
        </p:txBody>
      </p:sp>
      <p:sp>
        <p:nvSpPr>
          <p:cNvPr id="4" name="TextBox 3"/>
          <p:cNvSpPr txBox="1"/>
          <p:nvPr/>
        </p:nvSpPr>
        <p:spPr>
          <a:xfrm>
            <a:off x="6334539" y="1690688"/>
            <a:ext cx="5486400" cy="3970318"/>
          </a:xfrm>
          <a:prstGeom prst="rect">
            <a:avLst/>
          </a:prstGeom>
          <a:noFill/>
        </p:spPr>
        <p:txBody>
          <a:bodyPr wrap="square" rtlCol="0">
            <a:spAutoFit/>
          </a:bodyPr>
          <a:lstStyle/>
          <a:p>
            <a:r>
              <a:rPr lang="en-IN" dirty="0"/>
              <a:t>don't rotate for A: </a:t>
            </a:r>
            <a:r>
              <a:rPr lang="en-IN" dirty="0" err="1"/>
              <a:t>addi</a:t>
            </a:r>
            <a:r>
              <a:rPr lang="en-IN" dirty="0"/>
              <a:t> r30, r30, 1</a:t>
            </a:r>
          </a:p>
          <a:p>
            <a:r>
              <a:rPr lang="en-IN" dirty="0" err="1"/>
              <a:t>lw</a:t>
            </a:r>
            <a:r>
              <a:rPr lang="en-IN" dirty="0"/>
              <a:t> r30, r20, 0 // load </a:t>
            </a:r>
            <a:r>
              <a:rPr lang="en-IN" dirty="0" err="1"/>
              <a:t>Skey</a:t>
            </a:r>
            <a:r>
              <a:rPr lang="en-IN" dirty="0"/>
              <a:t> values for A</a:t>
            </a:r>
          </a:p>
          <a:p>
            <a:r>
              <a:rPr lang="en-IN" dirty="0"/>
              <a:t>add r4, r20, r1 //Final value of A</a:t>
            </a:r>
          </a:p>
          <a:p>
            <a:r>
              <a:rPr lang="en-IN" dirty="0"/>
              <a:t>nor r1, r1, r4 //A'</a:t>
            </a:r>
          </a:p>
          <a:p>
            <a:r>
              <a:rPr lang="en-IN" dirty="0"/>
              <a:t>nor r2, r2, r5 //B'</a:t>
            </a:r>
          </a:p>
          <a:p>
            <a:r>
              <a:rPr lang="en-IN" dirty="0"/>
              <a:t>and r1, r5, r6 //AB'</a:t>
            </a:r>
          </a:p>
          <a:p>
            <a:r>
              <a:rPr lang="en-IN" dirty="0"/>
              <a:t>and r2, r4, r7 //A'B</a:t>
            </a:r>
          </a:p>
          <a:p>
            <a:r>
              <a:rPr lang="en-IN" dirty="0"/>
              <a:t>or r6, r7, r4 // B </a:t>
            </a:r>
            <a:r>
              <a:rPr lang="en-IN" dirty="0" err="1"/>
              <a:t>xor</a:t>
            </a:r>
            <a:r>
              <a:rPr lang="en-IN" dirty="0"/>
              <a:t> A in r4</a:t>
            </a:r>
          </a:p>
          <a:p>
            <a:r>
              <a:rPr lang="en-IN" dirty="0" err="1"/>
              <a:t>shl</a:t>
            </a:r>
            <a:r>
              <a:rPr lang="en-IN" dirty="0"/>
              <a:t> r1, r5, 1B // shift left 'A' by 27 bits</a:t>
            </a:r>
          </a:p>
          <a:p>
            <a:r>
              <a:rPr lang="en-IN" dirty="0" err="1"/>
              <a:t>shr</a:t>
            </a:r>
            <a:r>
              <a:rPr lang="en-IN" dirty="0"/>
              <a:t> r5, r5, 1B // shift right 'A' by 27 bits. Now, r5 has the rotate amount</a:t>
            </a:r>
          </a:p>
          <a:p>
            <a:r>
              <a:rPr lang="en-IN" dirty="0"/>
              <a:t>sub r7, r7, r7 //rotation aide counter</a:t>
            </a:r>
          </a:p>
          <a:p>
            <a:r>
              <a:rPr lang="en-IN" dirty="0" err="1"/>
              <a:t>beq</a:t>
            </a:r>
            <a:r>
              <a:rPr lang="en-IN" dirty="0"/>
              <a:t> r5, r7, don't rotate for B</a:t>
            </a:r>
          </a:p>
          <a:p>
            <a:endParaRPr lang="en-IN" dirty="0"/>
          </a:p>
        </p:txBody>
      </p:sp>
    </p:spTree>
    <p:extLst>
      <p:ext uri="{BB962C8B-B14F-4D97-AF65-F5344CB8AC3E}">
        <p14:creationId xmlns:p14="http://schemas.microsoft.com/office/powerpoint/2010/main" val="386604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IN" dirty="0"/>
              <a:t>RC 5 Encryption Assembly Code</a:t>
            </a:r>
            <a:endParaRPr lang="en-IN" dirty="0"/>
          </a:p>
        </p:txBody>
      </p:sp>
      <p:sp>
        <p:nvSpPr>
          <p:cNvPr id="3" name="Content Placeholder 2"/>
          <p:cNvSpPr>
            <a:spLocks noGrp="1"/>
          </p:cNvSpPr>
          <p:nvPr>
            <p:ph idx="1"/>
          </p:nvPr>
        </p:nvSpPr>
        <p:spPr>
          <a:xfrm>
            <a:off x="838200" y="1825625"/>
            <a:ext cx="5085522" cy="4351338"/>
          </a:xfrm>
        </p:spPr>
        <p:txBody>
          <a:bodyPr>
            <a:normAutofit fontScale="70000" lnSpcReduction="20000"/>
          </a:bodyPr>
          <a:lstStyle/>
          <a:p>
            <a:pPr marL="0" indent="0">
              <a:buNone/>
            </a:pPr>
            <a:r>
              <a:rPr lang="en-IN" dirty="0"/>
              <a:t>sub r6, r6, r6// assign the left shift register as r6</a:t>
            </a:r>
          </a:p>
          <a:p>
            <a:pPr marL="0" indent="0">
              <a:buNone/>
            </a:pPr>
            <a:r>
              <a:rPr lang="en-IN" dirty="0"/>
              <a:t>sub r9, r9, r9// assign the right shift register as r9</a:t>
            </a:r>
          </a:p>
          <a:p>
            <a:pPr marL="0" indent="0">
              <a:buNone/>
            </a:pPr>
            <a:r>
              <a:rPr lang="en-IN" dirty="0"/>
              <a:t>add r0, r4, r6</a:t>
            </a:r>
          </a:p>
          <a:p>
            <a:pPr marL="0" indent="0">
              <a:buNone/>
            </a:pPr>
            <a:r>
              <a:rPr lang="en-IN" dirty="0"/>
              <a:t>add r0, r4, r9</a:t>
            </a:r>
          </a:p>
          <a:p>
            <a:pPr marL="0" indent="0">
              <a:buNone/>
            </a:pPr>
            <a:r>
              <a:rPr lang="en-IN" dirty="0"/>
              <a:t>shift_3:shl r6, r6, 1 //shift B XOR A by 1 bit</a:t>
            </a:r>
          </a:p>
          <a:p>
            <a:pPr marL="0" indent="0">
              <a:buNone/>
            </a:pPr>
            <a:r>
              <a:rPr lang="en-IN" dirty="0" err="1"/>
              <a:t>addi</a:t>
            </a:r>
            <a:r>
              <a:rPr lang="en-IN" dirty="0"/>
              <a:t> r7, r7, 1</a:t>
            </a:r>
          </a:p>
          <a:p>
            <a:pPr marL="0" indent="0">
              <a:buNone/>
            </a:pPr>
            <a:r>
              <a:rPr lang="en-IN" dirty="0" err="1"/>
              <a:t>blt</a:t>
            </a:r>
            <a:r>
              <a:rPr lang="en-IN" dirty="0"/>
              <a:t> r7, r5, shift_3 //keep on shifting left </a:t>
            </a:r>
            <a:r>
              <a:rPr lang="en-IN" dirty="0" err="1"/>
              <a:t>untill</a:t>
            </a:r>
            <a:r>
              <a:rPr lang="en-IN" dirty="0"/>
              <a:t> it is equal to shift amount</a:t>
            </a:r>
          </a:p>
          <a:p>
            <a:pPr marL="0" indent="0">
              <a:buNone/>
            </a:pPr>
            <a:r>
              <a:rPr lang="en-IN" dirty="0"/>
              <a:t>sub r8, r8, r8 //rotation aide counter</a:t>
            </a:r>
          </a:p>
          <a:p>
            <a:pPr marL="0" indent="0">
              <a:buNone/>
            </a:pPr>
            <a:r>
              <a:rPr lang="en-IN" dirty="0"/>
              <a:t>sub r10, r10, r10</a:t>
            </a:r>
          </a:p>
          <a:p>
            <a:pPr marL="0" indent="0">
              <a:buNone/>
            </a:pPr>
            <a:r>
              <a:rPr lang="en-IN" dirty="0" err="1"/>
              <a:t>addi</a:t>
            </a:r>
            <a:r>
              <a:rPr lang="en-IN" dirty="0"/>
              <a:t> r10, r10, 20</a:t>
            </a:r>
          </a:p>
          <a:p>
            <a:pPr marL="0" indent="0">
              <a:buNone/>
            </a:pPr>
            <a:r>
              <a:rPr lang="en-IN" dirty="0"/>
              <a:t>sub r10, r5, r11 //store 32-rotate amount in r11</a:t>
            </a:r>
          </a:p>
          <a:p>
            <a:pPr marL="0" indent="0">
              <a:buNone/>
            </a:pPr>
            <a:endParaRPr lang="en-IN" dirty="0"/>
          </a:p>
        </p:txBody>
      </p:sp>
      <p:sp>
        <p:nvSpPr>
          <p:cNvPr id="4" name="TextBox 3"/>
          <p:cNvSpPr txBox="1"/>
          <p:nvPr/>
        </p:nvSpPr>
        <p:spPr>
          <a:xfrm>
            <a:off x="6096000" y="1728788"/>
            <a:ext cx="4597400" cy="4801314"/>
          </a:xfrm>
          <a:prstGeom prst="rect">
            <a:avLst/>
          </a:prstGeom>
          <a:noFill/>
        </p:spPr>
        <p:txBody>
          <a:bodyPr wrap="square" rtlCol="0">
            <a:spAutoFit/>
          </a:bodyPr>
          <a:lstStyle/>
          <a:p>
            <a:r>
              <a:rPr lang="en-IN" dirty="0"/>
              <a:t>shift_4:shr r9, r9, 1 //shift A XOR B by 1 bit</a:t>
            </a:r>
          </a:p>
          <a:p>
            <a:r>
              <a:rPr lang="en-IN" dirty="0" err="1"/>
              <a:t>ddi</a:t>
            </a:r>
            <a:r>
              <a:rPr lang="en-IN" dirty="0"/>
              <a:t> r8, r8, 1</a:t>
            </a:r>
          </a:p>
          <a:p>
            <a:r>
              <a:rPr lang="en-IN" dirty="0" err="1"/>
              <a:t>blt</a:t>
            </a:r>
            <a:r>
              <a:rPr lang="en-IN" dirty="0"/>
              <a:t> r8, r11, shift_4 //keep on shifting right </a:t>
            </a:r>
            <a:r>
              <a:rPr lang="en-IN" dirty="0" err="1"/>
              <a:t>untill</a:t>
            </a:r>
            <a:r>
              <a:rPr lang="en-IN" dirty="0"/>
              <a:t> it is equal to 32-shift amount </a:t>
            </a:r>
          </a:p>
          <a:p>
            <a:r>
              <a:rPr lang="en-IN" dirty="0"/>
              <a:t>or r6, r11, r4 //B XOR A &lt;&lt;&lt;&lt; A</a:t>
            </a:r>
          </a:p>
          <a:p>
            <a:r>
              <a:rPr lang="en-IN" dirty="0"/>
              <a:t>don't rotate for B:addi r30, r30, 1</a:t>
            </a:r>
          </a:p>
          <a:p>
            <a:r>
              <a:rPr lang="en-IN" dirty="0" err="1"/>
              <a:t>lw</a:t>
            </a:r>
            <a:r>
              <a:rPr lang="en-IN" dirty="0"/>
              <a:t> r30, r21, 0 // load </a:t>
            </a:r>
            <a:r>
              <a:rPr lang="en-IN" dirty="0" err="1"/>
              <a:t>Skey</a:t>
            </a:r>
            <a:r>
              <a:rPr lang="en-IN" dirty="0"/>
              <a:t> values for A</a:t>
            </a:r>
          </a:p>
          <a:p>
            <a:r>
              <a:rPr lang="en-IN" dirty="0"/>
              <a:t>add r4, r21, r2 //Final value of B</a:t>
            </a:r>
          </a:p>
          <a:p>
            <a:r>
              <a:rPr lang="en-IN" dirty="0" err="1"/>
              <a:t>addi</a:t>
            </a:r>
            <a:r>
              <a:rPr lang="en-IN" dirty="0"/>
              <a:t> r31, r31, 1</a:t>
            </a:r>
          </a:p>
          <a:p>
            <a:r>
              <a:rPr lang="en-IN" dirty="0" err="1"/>
              <a:t>blt</a:t>
            </a:r>
            <a:r>
              <a:rPr lang="en-IN" dirty="0"/>
              <a:t> r31, r3, encryption</a:t>
            </a:r>
          </a:p>
          <a:p>
            <a:r>
              <a:rPr lang="en-IN" dirty="0" err="1"/>
              <a:t>sw</a:t>
            </a:r>
            <a:r>
              <a:rPr lang="en-IN" dirty="0"/>
              <a:t> r0, r1, 64 //store the upper half of encrypted output in 100</a:t>
            </a:r>
          </a:p>
          <a:p>
            <a:r>
              <a:rPr lang="en-IN" dirty="0" err="1"/>
              <a:t>sw</a:t>
            </a:r>
            <a:r>
              <a:rPr lang="en-IN" dirty="0"/>
              <a:t> r0, r2, 65 //store the upper half of encrypted output in 101</a:t>
            </a:r>
          </a:p>
          <a:p>
            <a:r>
              <a:rPr lang="en-IN" dirty="0" err="1"/>
              <a:t>hal</a:t>
            </a:r>
            <a:r>
              <a:rPr lang="en-IN" dirty="0"/>
              <a:t> //Encryption over</a:t>
            </a:r>
          </a:p>
          <a:p>
            <a:endParaRPr lang="en-IN" dirty="0"/>
          </a:p>
          <a:p>
            <a:endParaRPr lang="en-IN" dirty="0"/>
          </a:p>
        </p:txBody>
      </p:sp>
    </p:spTree>
    <p:extLst>
      <p:ext uri="{BB962C8B-B14F-4D97-AF65-F5344CB8AC3E}">
        <p14:creationId xmlns:p14="http://schemas.microsoft.com/office/powerpoint/2010/main" val="64863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RC 5 Encryption Machine Code</a:t>
            </a:r>
          </a:p>
        </p:txBody>
      </p:sp>
      <p:sp>
        <p:nvSpPr>
          <p:cNvPr id="3" name="Content Placeholder 2"/>
          <p:cNvSpPr>
            <a:spLocks noGrp="1"/>
          </p:cNvSpPr>
          <p:nvPr>
            <p:ph idx="1"/>
          </p:nvPr>
        </p:nvSpPr>
        <p:spPr>
          <a:xfrm>
            <a:off x="838200" y="1825625"/>
            <a:ext cx="10731500" cy="4351338"/>
          </a:xfrm>
        </p:spPr>
        <p:txBody>
          <a:bodyPr>
            <a:normAutofit fontScale="62500" lnSpcReduction="20000"/>
          </a:bodyPr>
          <a:lstStyle/>
          <a:p>
            <a:endParaRPr lang="pt-BR" dirty="0"/>
          </a:p>
          <a:p>
            <a:pPr marL="0" indent="0">
              <a:buNone/>
            </a:pPr>
            <a:r>
              <a:rPr lang="pt-BR" dirty="0"/>
              <a:t>X"00000011",X"1C010024",X"1C020080",X"1C030025",X"1C040081",X"00220890",X"00641090",X"00631891",</a:t>
            </a:r>
          </a:p>
          <a:p>
            <a:pPr marL="0" indent="0">
              <a:buNone/>
            </a:pPr>
            <a:r>
              <a:rPr lang="pt-BR" dirty="0"/>
              <a:t>X"0403000D",X"03FFF811",X"07FF0001",X"03DEF011",X"07DE0081",X"00212094",X"00422894",X"00253092",</a:t>
            </a:r>
          </a:p>
          <a:p>
            <a:pPr marL="0" indent="0">
              <a:buNone/>
            </a:pPr>
            <a:r>
              <a:rPr lang="pt-BR" dirty="0"/>
              <a:t>X"00443892",X"00C72093",X"1445001B",X"18A5001B",X"00E73811",X"28A7000F",X"00C63011",X"01294811",</a:t>
            </a:r>
          </a:p>
          <a:p>
            <a:pPr marL="0" indent="0">
              <a:buNone/>
            </a:pPr>
            <a:r>
              <a:rPr lang="pt-BR" dirty="0"/>
              <a:t>X"00043010",X"00044810",X"14C60001",X"04E70001",X"24E5FFFD",X"010847D1",X"014A57D1",X"054A0020",</a:t>
            </a:r>
          </a:p>
          <a:p>
            <a:pPr marL="0" indent="0">
              <a:buNone/>
            </a:pPr>
            <a:r>
              <a:rPr lang="pt-BR" dirty="0"/>
              <a:t>X"01455811",X"19290001",X"05080001",X"250BFFFD",X"00C927D3",X"07DE0001",X"1FD40000",X"00940810",</a:t>
            </a:r>
          </a:p>
          <a:p>
            <a:pPr marL="0" indent="0">
              <a:buNone/>
            </a:pPr>
            <a:r>
              <a:rPr lang="pt-BR" dirty="0"/>
              <a:t>X"00212014",X"00422814",X"00253012",X"00443812",X"00C72013",X"1425001B",X"18A5001B",X"00E73811",</a:t>
            </a:r>
          </a:p>
          <a:p>
            <a:pPr marL="0" indent="0">
              <a:buNone/>
            </a:pPr>
            <a:r>
              <a:rPr lang="pt-BR" dirty="0"/>
              <a:t>X"28A7000F",X"00C63011",X"01294811",X"00043010",X"00044810",X"14C60001",X"04E70001",X"24E5FFFD",</a:t>
            </a:r>
          </a:p>
          <a:p>
            <a:pPr marL="0" indent="0">
              <a:buNone/>
            </a:pPr>
            <a:r>
              <a:rPr lang="pt-BR" dirty="0"/>
              <a:t>X"010847D1",X"014A57D1",X"054A0020",X"01455811",X"19290001",X"05080001",X"250BFFFD",X"00C927D3",</a:t>
            </a:r>
          </a:p>
          <a:p>
            <a:pPr marL="0" indent="0">
              <a:buNone/>
            </a:pPr>
            <a:r>
              <a:rPr lang="pt-BR" dirty="0"/>
              <a:t>X"07DE0001",X"1FD50000",X"00951010",X"07FF0001",X"27E3FFC8",X"20010064",X"20020065",X"FC000000",</a:t>
            </a:r>
            <a:endParaRPr lang="en-IN" dirty="0"/>
          </a:p>
        </p:txBody>
      </p:sp>
    </p:spTree>
    <p:extLst>
      <p:ext uri="{BB962C8B-B14F-4D97-AF65-F5344CB8AC3E}">
        <p14:creationId xmlns:p14="http://schemas.microsoft.com/office/powerpoint/2010/main" val="1274865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RC 5 ENCRYPTION SIMULATION</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65383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RC 5 Decryption Assembly code</a:t>
            </a:r>
          </a:p>
        </p:txBody>
      </p:sp>
      <p:sp>
        <p:nvSpPr>
          <p:cNvPr id="3" name="Content Placeholder 2"/>
          <p:cNvSpPr>
            <a:spLocks noGrp="1"/>
          </p:cNvSpPr>
          <p:nvPr>
            <p:ph idx="1"/>
          </p:nvPr>
        </p:nvSpPr>
        <p:spPr>
          <a:xfrm>
            <a:off x="838200" y="1825625"/>
            <a:ext cx="5295900" cy="4351338"/>
          </a:xfrm>
        </p:spPr>
        <p:txBody>
          <a:bodyPr>
            <a:normAutofit fontScale="70000" lnSpcReduction="20000"/>
          </a:bodyPr>
          <a:lstStyle/>
          <a:p>
            <a:pPr marL="0" indent="0">
              <a:buNone/>
            </a:pPr>
            <a:r>
              <a:rPr lang="en-IN" dirty="0" err="1"/>
              <a:t>decrypt_start</a:t>
            </a:r>
            <a:r>
              <a:rPr lang="en-IN" dirty="0"/>
              <a:t>: sub r0, r0, r0 //flush register 0</a:t>
            </a:r>
          </a:p>
          <a:p>
            <a:pPr marL="0" indent="0">
              <a:buNone/>
            </a:pPr>
            <a:r>
              <a:rPr lang="en-IN" dirty="0" err="1"/>
              <a:t>lw</a:t>
            </a:r>
            <a:r>
              <a:rPr lang="en-IN" dirty="0"/>
              <a:t> r0, r1, 26 //Din value is stored in 38 = A</a:t>
            </a:r>
          </a:p>
          <a:p>
            <a:pPr marL="0" indent="0">
              <a:buNone/>
            </a:pPr>
            <a:r>
              <a:rPr lang="en-IN" dirty="0" err="1"/>
              <a:t>lw</a:t>
            </a:r>
            <a:r>
              <a:rPr lang="en-IN" dirty="0"/>
              <a:t> r0, r2, 27 //Din value is stored in 39 = B</a:t>
            </a:r>
          </a:p>
          <a:p>
            <a:pPr marL="0" indent="0">
              <a:buNone/>
            </a:pPr>
            <a:r>
              <a:rPr lang="en-IN" dirty="0"/>
              <a:t>sub r29, r29, r29</a:t>
            </a:r>
          </a:p>
          <a:p>
            <a:pPr marL="0" indent="0">
              <a:buNone/>
            </a:pPr>
            <a:r>
              <a:rPr lang="en-IN" dirty="0" err="1"/>
              <a:t>addi</a:t>
            </a:r>
            <a:r>
              <a:rPr lang="en-IN" dirty="0"/>
              <a:t> r29, r29, 1</a:t>
            </a:r>
          </a:p>
          <a:p>
            <a:pPr marL="0" indent="0">
              <a:buNone/>
            </a:pPr>
            <a:r>
              <a:rPr lang="en-IN" dirty="0"/>
              <a:t>sub r3, r3, r3 //flush register 3, to be used as a counter</a:t>
            </a:r>
          </a:p>
          <a:p>
            <a:pPr marL="0" indent="0">
              <a:buNone/>
            </a:pPr>
            <a:r>
              <a:rPr lang="en-IN" dirty="0" err="1"/>
              <a:t>addi</a:t>
            </a:r>
            <a:r>
              <a:rPr lang="en-IN" dirty="0"/>
              <a:t> r0, r3, C // Load counter register r3 with 12 as a </a:t>
            </a:r>
            <a:r>
              <a:rPr lang="en-IN" dirty="0" err="1"/>
              <a:t>blt</a:t>
            </a:r>
            <a:r>
              <a:rPr lang="en-IN" dirty="0"/>
              <a:t> counter will be run</a:t>
            </a:r>
          </a:p>
          <a:p>
            <a:pPr marL="0" indent="0">
              <a:buNone/>
            </a:pPr>
            <a:r>
              <a:rPr lang="en-IN" dirty="0"/>
              <a:t>sub r31, r31, r31</a:t>
            </a:r>
          </a:p>
          <a:p>
            <a:pPr marL="0" indent="0">
              <a:buNone/>
            </a:pPr>
            <a:r>
              <a:rPr lang="en-IN" dirty="0" err="1"/>
              <a:t>addi</a:t>
            </a:r>
            <a:r>
              <a:rPr lang="en-IN" dirty="0"/>
              <a:t> r31, r31, 1 //initialise </a:t>
            </a:r>
            <a:r>
              <a:rPr lang="en-IN" dirty="0" err="1"/>
              <a:t>i</a:t>
            </a:r>
            <a:r>
              <a:rPr lang="en-IN" dirty="0"/>
              <a:t> with 1</a:t>
            </a:r>
          </a:p>
          <a:p>
            <a:pPr marL="0" indent="0">
              <a:buNone/>
            </a:pPr>
            <a:r>
              <a:rPr lang="en-IN" dirty="0"/>
              <a:t>sub r30, r30, r30 //flush r30 </a:t>
            </a:r>
          </a:p>
          <a:p>
            <a:pPr marL="0" indent="0">
              <a:buNone/>
            </a:pPr>
            <a:r>
              <a:rPr lang="en-IN" dirty="0" err="1"/>
              <a:t>addi</a:t>
            </a:r>
            <a:r>
              <a:rPr lang="en-IN" dirty="0"/>
              <a:t> r30, r30, 99 // initialise </a:t>
            </a:r>
            <a:r>
              <a:rPr lang="en-IN" dirty="0" err="1"/>
              <a:t>corresoding</a:t>
            </a:r>
            <a:r>
              <a:rPr lang="en-IN" dirty="0"/>
              <a:t> to the memory position of S[25]</a:t>
            </a:r>
          </a:p>
          <a:p>
            <a:pPr marL="0" indent="0">
              <a:buNone/>
            </a:pPr>
            <a:endParaRPr lang="en-IN" dirty="0"/>
          </a:p>
        </p:txBody>
      </p:sp>
      <p:sp>
        <p:nvSpPr>
          <p:cNvPr id="4" name="TextBox 3"/>
          <p:cNvSpPr txBox="1"/>
          <p:nvPr/>
        </p:nvSpPr>
        <p:spPr>
          <a:xfrm>
            <a:off x="6400800" y="1825625"/>
            <a:ext cx="5003800" cy="3416320"/>
          </a:xfrm>
          <a:prstGeom prst="rect">
            <a:avLst/>
          </a:prstGeom>
          <a:noFill/>
        </p:spPr>
        <p:txBody>
          <a:bodyPr wrap="square" rtlCol="0">
            <a:spAutoFit/>
          </a:bodyPr>
          <a:lstStyle/>
          <a:p>
            <a:r>
              <a:rPr lang="en-IN" dirty="0"/>
              <a:t>decryption: </a:t>
            </a:r>
            <a:r>
              <a:rPr lang="en-IN" dirty="0" err="1"/>
              <a:t>lw</a:t>
            </a:r>
            <a:r>
              <a:rPr lang="en-IN" dirty="0"/>
              <a:t> r30, r21, 0 // load </a:t>
            </a:r>
            <a:r>
              <a:rPr lang="en-IN" dirty="0" err="1"/>
              <a:t>Skey</a:t>
            </a:r>
            <a:r>
              <a:rPr lang="en-IN" dirty="0"/>
              <a:t> values for B</a:t>
            </a:r>
          </a:p>
          <a:p>
            <a:r>
              <a:rPr lang="en-IN" dirty="0"/>
              <a:t>sub r2, r21, r17 //B-S[2i+1]</a:t>
            </a:r>
          </a:p>
          <a:p>
            <a:r>
              <a:rPr lang="en-IN" dirty="0" err="1"/>
              <a:t>subi</a:t>
            </a:r>
            <a:r>
              <a:rPr lang="en-IN" dirty="0"/>
              <a:t> r30, r30, 1 //2i</a:t>
            </a:r>
          </a:p>
          <a:p>
            <a:r>
              <a:rPr lang="en-IN" dirty="0" err="1"/>
              <a:t>shl</a:t>
            </a:r>
            <a:r>
              <a:rPr lang="en-IN" dirty="0"/>
              <a:t> r1, r5, 1B // shift left 'A' by 27 bits</a:t>
            </a:r>
          </a:p>
          <a:p>
            <a:r>
              <a:rPr lang="en-IN" dirty="0" err="1"/>
              <a:t>shr</a:t>
            </a:r>
            <a:r>
              <a:rPr lang="en-IN" dirty="0"/>
              <a:t> r5, r5, 1B // shift right 'A' by 27 bits. Now, r5 has the rotate amount</a:t>
            </a:r>
          </a:p>
          <a:p>
            <a:r>
              <a:rPr lang="en-IN" dirty="0"/>
              <a:t>sub r7, r7, r7 //rotation aide counter</a:t>
            </a:r>
          </a:p>
          <a:p>
            <a:r>
              <a:rPr lang="en-IN" dirty="0" err="1"/>
              <a:t>beq</a:t>
            </a:r>
            <a:r>
              <a:rPr lang="en-IN" dirty="0"/>
              <a:t> r5, r7, don't rotate for B</a:t>
            </a:r>
          </a:p>
          <a:p>
            <a:r>
              <a:rPr lang="en-IN" dirty="0"/>
              <a:t>sub r6, r6, r6// assign the left shift register as r6</a:t>
            </a:r>
          </a:p>
          <a:p>
            <a:r>
              <a:rPr lang="en-IN" dirty="0"/>
              <a:t>sub r9, r9, r9// assign the right shift register as r9</a:t>
            </a:r>
          </a:p>
          <a:p>
            <a:r>
              <a:rPr lang="en-IN" dirty="0"/>
              <a:t>add r0, r17, r6</a:t>
            </a:r>
          </a:p>
          <a:p>
            <a:r>
              <a:rPr lang="en-IN" dirty="0"/>
              <a:t>add r0, r17, r9</a:t>
            </a:r>
          </a:p>
        </p:txBody>
      </p:sp>
    </p:spTree>
    <p:extLst>
      <p:ext uri="{BB962C8B-B14F-4D97-AF65-F5344CB8AC3E}">
        <p14:creationId xmlns:p14="http://schemas.microsoft.com/office/powerpoint/2010/main" val="345310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RC 5 Decryption Assembly code</a:t>
            </a:r>
            <a:endParaRPr lang="en-IN" dirty="0"/>
          </a:p>
        </p:txBody>
      </p:sp>
      <p:sp>
        <p:nvSpPr>
          <p:cNvPr id="3" name="Content Placeholder 2"/>
          <p:cNvSpPr>
            <a:spLocks noGrp="1"/>
          </p:cNvSpPr>
          <p:nvPr>
            <p:ph idx="1"/>
          </p:nvPr>
        </p:nvSpPr>
        <p:spPr>
          <a:xfrm>
            <a:off x="838200" y="1825625"/>
            <a:ext cx="5118100" cy="4351338"/>
          </a:xfrm>
        </p:spPr>
        <p:txBody>
          <a:bodyPr>
            <a:normAutofit fontScale="70000" lnSpcReduction="20000"/>
          </a:bodyPr>
          <a:lstStyle/>
          <a:p>
            <a:pPr marL="0" indent="0">
              <a:buNone/>
            </a:pPr>
            <a:r>
              <a:rPr lang="en-IN" dirty="0"/>
              <a:t>shift_5:shr r6, r6, 1 //shift B-S[2i+1] by 1 bit</a:t>
            </a:r>
          </a:p>
          <a:p>
            <a:pPr marL="0" indent="0">
              <a:buNone/>
            </a:pPr>
            <a:r>
              <a:rPr lang="en-IN" dirty="0" err="1"/>
              <a:t>addi</a:t>
            </a:r>
            <a:r>
              <a:rPr lang="en-IN" dirty="0"/>
              <a:t> r7, r7, 1</a:t>
            </a:r>
          </a:p>
          <a:p>
            <a:pPr marL="0" indent="0">
              <a:buNone/>
            </a:pPr>
            <a:r>
              <a:rPr lang="en-IN" dirty="0" err="1"/>
              <a:t>blt</a:t>
            </a:r>
            <a:r>
              <a:rPr lang="en-IN" dirty="0"/>
              <a:t> r7, r5, shift_5 //keep on shifting right </a:t>
            </a:r>
            <a:r>
              <a:rPr lang="en-IN" dirty="0" err="1"/>
              <a:t>untill</a:t>
            </a:r>
            <a:r>
              <a:rPr lang="en-IN" dirty="0"/>
              <a:t> it is equal to shift amount</a:t>
            </a:r>
          </a:p>
          <a:p>
            <a:pPr marL="0" indent="0">
              <a:buNone/>
            </a:pPr>
            <a:r>
              <a:rPr lang="en-IN" dirty="0"/>
              <a:t>sub r8, r8, r8 //rotation aide counter</a:t>
            </a:r>
          </a:p>
          <a:p>
            <a:pPr marL="0" indent="0">
              <a:buNone/>
            </a:pPr>
            <a:r>
              <a:rPr lang="en-IN" dirty="0"/>
              <a:t>sub r10, r10, 10</a:t>
            </a:r>
          </a:p>
          <a:p>
            <a:pPr marL="0" indent="0">
              <a:buNone/>
            </a:pPr>
            <a:r>
              <a:rPr lang="en-IN" dirty="0" err="1"/>
              <a:t>addi</a:t>
            </a:r>
            <a:r>
              <a:rPr lang="en-IN" dirty="0"/>
              <a:t> r10, r10, 20</a:t>
            </a:r>
          </a:p>
          <a:p>
            <a:pPr marL="0" indent="0">
              <a:buNone/>
            </a:pPr>
            <a:r>
              <a:rPr lang="en-IN" dirty="0"/>
              <a:t>sub r10, r5, r11 //store 32-rotate amount in r11</a:t>
            </a:r>
          </a:p>
          <a:p>
            <a:pPr marL="0" indent="0">
              <a:buNone/>
            </a:pPr>
            <a:r>
              <a:rPr lang="en-IN" dirty="0"/>
              <a:t>shift_6:shl r9, r9, 1 //shift B-S[2i+1] by 1 bit</a:t>
            </a:r>
          </a:p>
          <a:p>
            <a:pPr marL="0" indent="0">
              <a:buNone/>
            </a:pPr>
            <a:r>
              <a:rPr lang="en-IN" dirty="0" err="1"/>
              <a:t>addi</a:t>
            </a:r>
            <a:r>
              <a:rPr lang="en-IN" dirty="0"/>
              <a:t> r8, r8, 1</a:t>
            </a:r>
          </a:p>
          <a:p>
            <a:pPr marL="0" indent="0">
              <a:buNone/>
            </a:pPr>
            <a:r>
              <a:rPr lang="en-IN" dirty="0" err="1"/>
              <a:t>blt</a:t>
            </a:r>
            <a:r>
              <a:rPr lang="en-IN" dirty="0"/>
              <a:t> r8, r11, shift_6 //keep on shifting right </a:t>
            </a:r>
            <a:r>
              <a:rPr lang="en-IN" dirty="0" err="1"/>
              <a:t>untill</a:t>
            </a:r>
            <a:r>
              <a:rPr lang="en-IN" dirty="0"/>
              <a:t> it is equal to 32-shift amount </a:t>
            </a:r>
          </a:p>
          <a:p>
            <a:pPr marL="0" indent="0">
              <a:buNone/>
            </a:pPr>
            <a:r>
              <a:rPr lang="en-IN" dirty="0"/>
              <a:t>or r6, r9, r17 //B-S[2i+1] &lt;&lt;&lt;&lt; A </a:t>
            </a:r>
          </a:p>
          <a:p>
            <a:pPr marL="0" indent="0">
              <a:buNone/>
            </a:pPr>
            <a:endParaRPr lang="en-IN" dirty="0"/>
          </a:p>
        </p:txBody>
      </p:sp>
      <p:sp>
        <p:nvSpPr>
          <p:cNvPr id="4" name="TextBox 3"/>
          <p:cNvSpPr txBox="1"/>
          <p:nvPr/>
        </p:nvSpPr>
        <p:spPr>
          <a:xfrm>
            <a:off x="6388100" y="1816100"/>
            <a:ext cx="5245100" cy="5355312"/>
          </a:xfrm>
          <a:prstGeom prst="rect">
            <a:avLst/>
          </a:prstGeom>
          <a:noFill/>
        </p:spPr>
        <p:txBody>
          <a:bodyPr wrap="square" rtlCol="0">
            <a:spAutoFit/>
          </a:bodyPr>
          <a:lstStyle/>
          <a:p>
            <a:r>
              <a:rPr lang="en-IN" dirty="0"/>
              <a:t>don't rotate for B:nor r1, r1, r4 //A'</a:t>
            </a:r>
          </a:p>
          <a:p>
            <a:r>
              <a:rPr lang="en-IN" dirty="0"/>
              <a:t>nor r17, r17, r5 //(B-S[2i+1])'</a:t>
            </a:r>
          </a:p>
          <a:p>
            <a:r>
              <a:rPr lang="en-IN" dirty="0"/>
              <a:t>and r1, r5, r6 //A(B-S[2i+1])'</a:t>
            </a:r>
          </a:p>
          <a:p>
            <a:r>
              <a:rPr lang="en-IN" dirty="0"/>
              <a:t>and r17, r4, r7 //A'(B-S[2i+1])</a:t>
            </a:r>
          </a:p>
          <a:p>
            <a:r>
              <a:rPr lang="en-IN" dirty="0"/>
              <a:t>or r6, r7, r2 // B-S[2i+1] &lt;&lt;&lt;&lt; A XOR A (Final value of B)</a:t>
            </a:r>
          </a:p>
          <a:p>
            <a:r>
              <a:rPr lang="en-IN" dirty="0" err="1"/>
              <a:t>lw</a:t>
            </a:r>
            <a:r>
              <a:rPr lang="en-IN" dirty="0"/>
              <a:t> r30, r20, 0 // load </a:t>
            </a:r>
            <a:r>
              <a:rPr lang="en-IN" dirty="0" err="1"/>
              <a:t>Skey</a:t>
            </a:r>
            <a:r>
              <a:rPr lang="en-IN" dirty="0"/>
              <a:t> values for A</a:t>
            </a:r>
          </a:p>
          <a:p>
            <a:r>
              <a:rPr lang="en-IN" dirty="0"/>
              <a:t>sub r1, r20, r18 //A-S[2i]</a:t>
            </a:r>
          </a:p>
          <a:p>
            <a:r>
              <a:rPr lang="en-IN" dirty="0" err="1"/>
              <a:t>subi</a:t>
            </a:r>
            <a:r>
              <a:rPr lang="en-IN" dirty="0"/>
              <a:t> r30, r30, 1 //2i+1 for next cycle</a:t>
            </a:r>
          </a:p>
          <a:p>
            <a:r>
              <a:rPr lang="en-IN" dirty="0" err="1"/>
              <a:t>shl</a:t>
            </a:r>
            <a:r>
              <a:rPr lang="en-IN" dirty="0"/>
              <a:t> r2, r5, 1B // shift left 'B' by 27 bits</a:t>
            </a:r>
          </a:p>
          <a:p>
            <a:r>
              <a:rPr lang="en-IN" dirty="0" err="1"/>
              <a:t>shr</a:t>
            </a:r>
            <a:r>
              <a:rPr lang="en-IN" dirty="0"/>
              <a:t> r5, r5, 1B // shift right 'B' by 27 bits. Now, r5 has the rotate amount</a:t>
            </a:r>
          </a:p>
          <a:p>
            <a:r>
              <a:rPr lang="en-IN" dirty="0"/>
              <a:t>sub r7, r7, r7 //rotation aide counter</a:t>
            </a:r>
          </a:p>
          <a:p>
            <a:r>
              <a:rPr lang="en-IN" dirty="0" err="1"/>
              <a:t>beq</a:t>
            </a:r>
            <a:r>
              <a:rPr lang="en-IN" dirty="0"/>
              <a:t> r5, r7, don't rotate for A</a:t>
            </a:r>
          </a:p>
          <a:p>
            <a:r>
              <a:rPr lang="en-IN" dirty="0"/>
              <a:t>sub r6, r6, r6// assign the left shift register as r6</a:t>
            </a:r>
          </a:p>
          <a:p>
            <a:r>
              <a:rPr lang="en-IN" dirty="0"/>
              <a:t>sub r9, r9, r9// assign the right shift register as r9</a:t>
            </a:r>
          </a:p>
          <a:p>
            <a:r>
              <a:rPr lang="en-IN" dirty="0"/>
              <a:t>add r0, r18, r6</a:t>
            </a:r>
          </a:p>
          <a:p>
            <a:r>
              <a:rPr lang="en-IN" dirty="0"/>
              <a:t>add r0, r18, r9</a:t>
            </a:r>
          </a:p>
          <a:p>
            <a:endParaRPr lang="en-IN" dirty="0"/>
          </a:p>
        </p:txBody>
      </p:sp>
    </p:spTree>
    <p:extLst>
      <p:ext uri="{BB962C8B-B14F-4D97-AF65-F5344CB8AC3E}">
        <p14:creationId xmlns:p14="http://schemas.microsoft.com/office/powerpoint/2010/main" val="2567227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RC 5 Decryption Assembly code</a:t>
            </a:r>
            <a:endParaRPr lang="en-IN" dirty="0"/>
          </a:p>
        </p:txBody>
      </p:sp>
      <p:sp>
        <p:nvSpPr>
          <p:cNvPr id="3" name="Content Placeholder 2"/>
          <p:cNvSpPr>
            <a:spLocks noGrp="1"/>
          </p:cNvSpPr>
          <p:nvPr>
            <p:ph idx="1"/>
          </p:nvPr>
        </p:nvSpPr>
        <p:spPr>
          <a:xfrm>
            <a:off x="838200" y="1825625"/>
            <a:ext cx="5245100" cy="4351338"/>
          </a:xfrm>
        </p:spPr>
        <p:txBody>
          <a:bodyPr>
            <a:normAutofit fontScale="70000" lnSpcReduction="20000"/>
          </a:bodyPr>
          <a:lstStyle/>
          <a:p>
            <a:pPr marL="0" indent="0">
              <a:buNone/>
            </a:pPr>
            <a:r>
              <a:rPr lang="en-IN" dirty="0"/>
              <a:t>shift_7:shr r6, r6, 1 //shift A-S[2i] by 1 bit</a:t>
            </a:r>
          </a:p>
          <a:p>
            <a:pPr marL="0" indent="0">
              <a:buNone/>
            </a:pPr>
            <a:r>
              <a:rPr lang="en-IN" dirty="0" err="1"/>
              <a:t>addi</a:t>
            </a:r>
            <a:r>
              <a:rPr lang="en-IN" dirty="0"/>
              <a:t> r7, r7, 1</a:t>
            </a:r>
          </a:p>
          <a:p>
            <a:pPr marL="0" indent="0">
              <a:buNone/>
            </a:pPr>
            <a:r>
              <a:rPr lang="en-IN" dirty="0" err="1"/>
              <a:t>blt</a:t>
            </a:r>
            <a:r>
              <a:rPr lang="en-IN" dirty="0"/>
              <a:t> r7, r5, shift_7 //keep on shifting right </a:t>
            </a:r>
            <a:r>
              <a:rPr lang="en-IN" dirty="0" err="1"/>
              <a:t>untill</a:t>
            </a:r>
            <a:r>
              <a:rPr lang="en-IN" dirty="0"/>
              <a:t> it is equal to shift amount</a:t>
            </a:r>
          </a:p>
          <a:p>
            <a:pPr marL="0" indent="0">
              <a:buNone/>
            </a:pPr>
            <a:r>
              <a:rPr lang="en-IN" dirty="0"/>
              <a:t>sub r8, r8, r8 //rotation aide counter</a:t>
            </a:r>
          </a:p>
          <a:p>
            <a:pPr marL="0" indent="0">
              <a:buNone/>
            </a:pPr>
            <a:r>
              <a:rPr lang="en-IN" dirty="0"/>
              <a:t>sub r10, r10, 10</a:t>
            </a:r>
          </a:p>
          <a:p>
            <a:pPr marL="0" indent="0">
              <a:buNone/>
            </a:pPr>
            <a:r>
              <a:rPr lang="en-IN" dirty="0" err="1"/>
              <a:t>addi</a:t>
            </a:r>
            <a:r>
              <a:rPr lang="en-IN" dirty="0"/>
              <a:t> r10, r10, 20</a:t>
            </a:r>
          </a:p>
          <a:p>
            <a:pPr marL="0" indent="0">
              <a:buNone/>
            </a:pPr>
            <a:r>
              <a:rPr lang="en-IN" dirty="0"/>
              <a:t>sub r10, r5, r11 //store 32-rotate amount in r11</a:t>
            </a:r>
          </a:p>
          <a:p>
            <a:pPr marL="0" indent="0">
              <a:buNone/>
            </a:pPr>
            <a:r>
              <a:rPr lang="en-IN" dirty="0"/>
              <a:t>shift_8:shl r9, r9, 1 //shift A-S[2i] by 1 bit</a:t>
            </a:r>
          </a:p>
          <a:p>
            <a:pPr marL="0" indent="0">
              <a:buNone/>
            </a:pPr>
            <a:r>
              <a:rPr lang="en-IN" dirty="0" err="1"/>
              <a:t>addi</a:t>
            </a:r>
            <a:r>
              <a:rPr lang="en-IN" dirty="0"/>
              <a:t> r8, r8, 1</a:t>
            </a:r>
          </a:p>
          <a:p>
            <a:pPr marL="0" indent="0">
              <a:buNone/>
            </a:pPr>
            <a:r>
              <a:rPr lang="en-IN" dirty="0" err="1"/>
              <a:t>blt</a:t>
            </a:r>
            <a:r>
              <a:rPr lang="en-IN" dirty="0"/>
              <a:t> r8, r11, shift_6 //keep on shifting right </a:t>
            </a:r>
            <a:r>
              <a:rPr lang="en-IN" dirty="0" err="1"/>
              <a:t>untill</a:t>
            </a:r>
            <a:r>
              <a:rPr lang="en-IN" dirty="0"/>
              <a:t> it is equal to 32-shift amount </a:t>
            </a:r>
          </a:p>
          <a:p>
            <a:pPr marL="0" indent="0">
              <a:buNone/>
            </a:pPr>
            <a:r>
              <a:rPr lang="en-IN" dirty="0"/>
              <a:t>or r6, r9, r18 //A-S[2i] &lt;&lt;&lt;&lt; B </a:t>
            </a:r>
          </a:p>
          <a:p>
            <a:endParaRPr lang="en-IN" dirty="0"/>
          </a:p>
        </p:txBody>
      </p:sp>
      <p:sp>
        <p:nvSpPr>
          <p:cNvPr id="4" name="TextBox 3"/>
          <p:cNvSpPr txBox="1"/>
          <p:nvPr/>
        </p:nvSpPr>
        <p:spPr>
          <a:xfrm>
            <a:off x="6311900" y="1825625"/>
            <a:ext cx="5041900" cy="4801314"/>
          </a:xfrm>
          <a:prstGeom prst="rect">
            <a:avLst/>
          </a:prstGeom>
          <a:noFill/>
        </p:spPr>
        <p:txBody>
          <a:bodyPr wrap="square" rtlCol="0">
            <a:spAutoFit/>
          </a:bodyPr>
          <a:lstStyle/>
          <a:p>
            <a:r>
              <a:rPr lang="pt-BR" dirty="0"/>
              <a:t>don't rotate for A: nor r2, r2, r4 //B'</a:t>
            </a:r>
          </a:p>
          <a:p>
            <a:r>
              <a:rPr lang="pt-BR" dirty="0"/>
              <a:t>nor r18, r18, r5 //(A-S[2i])'</a:t>
            </a:r>
          </a:p>
          <a:p>
            <a:r>
              <a:rPr lang="pt-BR" dirty="0"/>
              <a:t>and r2, r5, r6 //(A-S[2i])'B</a:t>
            </a:r>
          </a:p>
          <a:p>
            <a:r>
              <a:rPr lang="pt-BR" dirty="0"/>
              <a:t>and r18, r4, r7 //A-S[2i])B'</a:t>
            </a:r>
          </a:p>
          <a:p>
            <a:r>
              <a:rPr lang="pt-BR" dirty="0"/>
              <a:t>or r6, r7, r1 // A-S[2i]) &lt;&lt;&lt;&lt; B XOR B (Final value of A)</a:t>
            </a:r>
          </a:p>
          <a:p>
            <a:r>
              <a:rPr lang="pt-BR" dirty="0"/>
              <a:t>subi r3, r3, 1</a:t>
            </a:r>
          </a:p>
          <a:p>
            <a:r>
              <a:rPr lang="pt-BR" dirty="0"/>
              <a:t>blt r0, r3, decryption</a:t>
            </a:r>
          </a:p>
          <a:p>
            <a:r>
              <a:rPr lang="pt-BR" dirty="0"/>
              <a:t>lw r0, r26, 80//r26=S[0]</a:t>
            </a:r>
          </a:p>
          <a:p>
            <a:r>
              <a:rPr lang="pt-BR" dirty="0"/>
              <a:t>lw r0, r28, 81//r28=S[1]</a:t>
            </a:r>
          </a:p>
          <a:p>
            <a:r>
              <a:rPr lang="pt-BR" dirty="0"/>
              <a:t>sub r1, r26, r1//r1=A-S[0]</a:t>
            </a:r>
          </a:p>
          <a:p>
            <a:r>
              <a:rPr lang="pt-BR" dirty="0"/>
              <a:t>sub r2, r28, r2//r1=B-S[1]</a:t>
            </a:r>
          </a:p>
          <a:p>
            <a:r>
              <a:rPr lang="pt-BR" dirty="0"/>
              <a:t>sw r0, r1, 64 //store the upper half of encrypted output in 102</a:t>
            </a:r>
          </a:p>
          <a:p>
            <a:r>
              <a:rPr lang="pt-BR" dirty="0"/>
              <a:t>sw r0, r2, 65 //store the upper half of encrypted output in 103</a:t>
            </a:r>
          </a:p>
          <a:p>
            <a:r>
              <a:rPr lang="pt-BR" dirty="0"/>
              <a:t>hal </a:t>
            </a:r>
            <a:endParaRPr lang="en-IN" dirty="0"/>
          </a:p>
        </p:txBody>
      </p:sp>
    </p:spTree>
    <p:extLst>
      <p:ext uri="{BB962C8B-B14F-4D97-AF65-F5344CB8AC3E}">
        <p14:creationId xmlns:p14="http://schemas.microsoft.com/office/powerpoint/2010/main" val="3885355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RC5 DECRYPTION MACHINE CODE</a:t>
            </a:r>
          </a:p>
        </p:txBody>
      </p:sp>
      <p:sp>
        <p:nvSpPr>
          <p:cNvPr id="3" name="Content Placeholder 2"/>
          <p:cNvSpPr>
            <a:spLocks noGrp="1"/>
          </p:cNvSpPr>
          <p:nvPr>
            <p:ph idx="1"/>
          </p:nvPr>
        </p:nvSpPr>
        <p:spPr/>
        <p:txBody>
          <a:bodyPr>
            <a:normAutofit fontScale="55000" lnSpcReduction="20000"/>
          </a:bodyPr>
          <a:lstStyle/>
          <a:p>
            <a:pPr marL="0" indent="0">
              <a:buNone/>
            </a:pPr>
            <a:r>
              <a:rPr lang="en-IN" dirty="0"/>
              <a:t>X"00000011",X"1C010026",X"1C020027",X"03BDE811",X"07BD0001",X"00631811",X"0403000C",X"03FFF811",</a:t>
            </a:r>
          </a:p>
          <a:p>
            <a:pPr marL="0" indent="0">
              <a:buNone/>
            </a:pPr>
            <a:r>
              <a:rPr lang="en-IN" dirty="0"/>
              <a:t>X"07FF0001",X"03DEF011",X"07DE0099",X"00000091",X"1FD50000",X"00558811",X"0BDE0001",X"1425001B",</a:t>
            </a:r>
          </a:p>
          <a:p>
            <a:pPr marL="0" indent="0">
              <a:buNone/>
            </a:pPr>
            <a:r>
              <a:rPr lang="en-IN" dirty="0"/>
              <a:t>X"18A5001B",X"00E73811",X"28A7000F",X"00C63011",X"01294811",X"00113010",X"00114810",X"18C60001",</a:t>
            </a:r>
          </a:p>
          <a:p>
            <a:pPr marL="0" indent="0">
              <a:buNone/>
            </a:pPr>
            <a:r>
              <a:rPr lang="en-IN" dirty="0"/>
              <a:t>X"04E70001",X"24E5FFFD",X"010847D1",X"014A57D1",X"054A0020",X"01455811",X"15290001",X"05080001",</a:t>
            </a:r>
          </a:p>
          <a:p>
            <a:pPr marL="0" indent="0">
              <a:buNone/>
            </a:pPr>
            <a:r>
              <a:rPr lang="en-IN" dirty="0"/>
              <a:t>X"250BFFFD",X"00C98FD3",X"002127D4",X"02312FD4",X"002537D2",X"02243FD2",X"00C717D3",X"1FD40000",</a:t>
            </a:r>
          </a:p>
          <a:p>
            <a:pPr marL="0" indent="0">
              <a:buNone/>
            </a:pPr>
            <a:r>
              <a:rPr lang="en-IN" dirty="0"/>
              <a:t>X"00349011",X"0BDE0001",X"1445001B",X"18A5001B",X"00E73811",X"28A7000F",X"00C63011",X"01294811",</a:t>
            </a:r>
          </a:p>
          <a:p>
            <a:pPr marL="0" indent="0">
              <a:buNone/>
            </a:pPr>
            <a:r>
              <a:rPr lang="en-IN" dirty="0"/>
              <a:t>X"00123010",X"00124810",X"18C60001",X"04E70001",X"24E5FFFD",X"010847D1",X"014A57D1",X"054A0020",</a:t>
            </a:r>
          </a:p>
          <a:p>
            <a:pPr marL="0" indent="0">
              <a:buNone/>
            </a:pPr>
            <a:r>
              <a:rPr lang="en-IN" dirty="0"/>
              <a:t>X"01455811",X"15290001",X"05080001",X"250BFFFD",X"00C997D3",X"004227D4",X"02522FD4",X"004537D2",</a:t>
            </a:r>
          </a:p>
          <a:p>
            <a:pPr marL="0" indent="0">
              <a:buNone/>
            </a:pPr>
            <a:r>
              <a:rPr lang="en-IN" dirty="0"/>
              <a:t>X"02443FD2",X"00C70FD3",X"08630001",X"2403FFC8",X"1C1A0080",X"1C1C0081",X"003A0891",X"005C1091",</a:t>
            </a:r>
          </a:p>
          <a:p>
            <a:pPr marL="0" indent="0">
              <a:buNone/>
            </a:pPr>
            <a:r>
              <a:rPr lang="en-IN" dirty="0"/>
              <a:t>X"20010064",X"20020065",X"FC000000",</a:t>
            </a:r>
            <a:endParaRPr lang="en-IN" dirty="0"/>
          </a:p>
        </p:txBody>
      </p:sp>
    </p:spTree>
    <p:extLst>
      <p:ext uri="{BB962C8B-B14F-4D97-AF65-F5344CB8AC3E}">
        <p14:creationId xmlns:p14="http://schemas.microsoft.com/office/powerpoint/2010/main" val="1083284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RC 5 DECRYPTION SIMULATION</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9182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 of Processor 51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943" y="1825625"/>
            <a:ext cx="9361714" cy="4351338"/>
          </a:xfrm>
        </p:spPr>
      </p:pic>
    </p:spTree>
    <p:extLst>
      <p:ext uri="{BB962C8B-B14F-4D97-AF65-F5344CB8AC3E}">
        <p14:creationId xmlns:p14="http://schemas.microsoft.com/office/powerpoint/2010/main" val="83803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Counter</a:t>
            </a:r>
          </a:p>
        </p:txBody>
      </p:sp>
      <p:sp>
        <p:nvSpPr>
          <p:cNvPr id="3" name="Content Placeholder 2"/>
          <p:cNvSpPr>
            <a:spLocks noGrp="1"/>
          </p:cNvSpPr>
          <p:nvPr>
            <p:ph idx="1"/>
          </p:nvPr>
        </p:nvSpPr>
        <p:spPr/>
        <p:txBody>
          <a:bodyPr/>
          <a:lstStyle/>
          <a:p>
            <a:r>
              <a:rPr lang="en-IN" dirty="0"/>
              <a:t>It points to the address of the next instruction to be executed.</a:t>
            </a:r>
          </a:p>
          <a:p>
            <a:r>
              <a:rPr lang="en-IN" dirty="0"/>
              <a:t>It is a 32- bit register, acting as a flip-flop, incrementing its value every clock cycle.</a:t>
            </a:r>
          </a:p>
          <a:p>
            <a:r>
              <a:rPr lang="en-IN" dirty="0"/>
              <a:t>As soon as it executes the halt instruction, it stops incrementing.</a:t>
            </a:r>
          </a:p>
        </p:txBody>
      </p:sp>
    </p:spTree>
    <p:extLst>
      <p:ext uri="{BB962C8B-B14F-4D97-AF65-F5344CB8AC3E}">
        <p14:creationId xmlns:p14="http://schemas.microsoft.com/office/powerpoint/2010/main" val="368481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Instruction Memory</a:t>
            </a:r>
          </a:p>
        </p:txBody>
      </p:sp>
      <p:sp>
        <p:nvSpPr>
          <p:cNvPr id="3" name="Content Placeholder 2"/>
          <p:cNvSpPr>
            <a:spLocks noGrp="1"/>
          </p:cNvSpPr>
          <p:nvPr>
            <p:ph idx="1"/>
          </p:nvPr>
        </p:nvSpPr>
        <p:spPr/>
        <p:txBody>
          <a:bodyPr/>
          <a:lstStyle/>
          <a:p>
            <a:r>
              <a:rPr lang="en-IN" dirty="0"/>
              <a:t>It stores instructions(machine codes) to be executed. </a:t>
            </a:r>
          </a:p>
          <a:p>
            <a:r>
              <a:rPr lang="en-IN" dirty="0"/>
              <a:t>It obtains the address as an input from the Program Counter and gives the instruction as the output written at the specified address.</a:t>
            </a:r>
          </a:p>
          <a:p>
            <a:r>
              <a:rPr lang="en-IN" dirty="0"/>
              <a:t>The size of the instruction memory is____</a:t>
            </a:r>
          </a:p>
        </p:txBody>
      </p:sp>
    </p:spTree>
    <p:extLst>
      <p:ext uri="{BB962C8B-B14F-4D97-AF65-F5344CB8AC3E}">
        <p14:creationId xmlns:p14="http://schemas.microsoft.com/office/powerpoint/2010/main" val="414807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Logic Unit (ALU)	</a:t>
            </a:r>
          </a:p>
        </p:txBody>
      </p:sp>
      <p:sp>
        <p:nvSpPr>
          <p:cNvPr id="3" name="Content Placeholder 2"/>
          <p:cNvSpPr>
            <a:spLocks noGrp="1"/>
          </p:cNvSpPr>
          <p:nvPr>
            <p:ph idx="1"/>
          </p:nvPr>
        </p:nvSpPr>
        <p:spPr/>
        <p:txBody>
          <a:bodyPr>
            <a:normAutofit fontScale="77500" lnSpcReduction="20000"/>
          </a:bodyPr>
          <a:lstStyle/>
          <a:p>
            <a:r>
              <a:rPr lang="en-IN" dirty="0"/>
              <a:t>It is responsible for all computations in the processor. It performs logical, arithmetic, shift and branch operations.</a:t>
            </a:r>
          </a:p>
          <a:p>
            <a:r>
              <a:rPr lang="en-IN" dirty="0"/>
              <a:t>Logical instructions such as and, or, etc., arithmetic instructions such as add, subtract, etc., shift left and right and branch instructions as branch if equal, if not equal, etc. are implemented by the ALU.</a:t>
            </a:r>
          </a:p>
          <a:p>
            <a:r>
              <a:rPr lang="en-IN" dirty="0"/>
              <a:t>The inputs to the ALU are obtained from the register file from which we obtain 2 operands, and the instruction from the instruction memory which selects which instruction to be implemented, if it is a R-type instruction. In case of an I-type instruction, one of the inputs is obtained from the register file, other is obtained from the instruction memory which contains the information on which I-type instruction needs to be implemented and a 16-bit immediate value.  For J-type instructions, one of the inputs is obtained from register file, the other input is obtained from the instruction memory which is a 26-bit immediate value and a 6-bit value which determines that it is a J-type instruction.</a:t>
            </a:r>
          </a:p>
          <a:p>
            <a:r>
              <a:rPr lang="en-IN" dirty="0"/>
              <a:t>The output of the ALU is a 32-bit result. For branch instructions, it acts as a comparator.</a:t>
            </a:r>
          </a:p>
        </p:txBody>
      </p:sp>
    </p:spTree>
    <p:extLst>
      <p:ext uri="{BB962C8B-B14F-4D97-AF65-F5344CB8AC3E}">
        <p14:creationId xmlns:p14="http://schemas.microsoft.com/office/powerpoint/2010/main" val="358248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Decoder</a:t>
            </a:r>
          </a:p>
        </p:txBody>
      </p:sp>
      <p:sp>
        <p:nvSpPr>
          <p:cNvPr id="3" name="Content Placeholder 2"/>
          <p:cNvSpPr>
            <a:spLocks noGrp="1"/>
          </p:cNvSpPr>
          <p:nvPr>
            <p:ph idx="1"/>
          </p:nvPr>
        </p:nvSpPr>
        <p:spPr/>
        <p:txBody>
          <a:bodyPr/>
          <a:lstStyle/>
          <a:p>
            <a:r>
              <a:rPr lang="en-IN" dirty="0"/>
              <a:t>The input to the decoder unit is a 32-bit instruction from the instruction memory.</a:t>
            </a:r>
          </a:p>
          <a:p>
            <a:r>
              <a:rPr lang="en-IN" dirty="0"/>
              <a:t>With the first 6 bits of the instruction, it determines the type of instruction and the flags are generated.</a:t>
            </a:r>
          </a:p>
        </p:txBody>
      </p:sp>
    </p:spTree>
    <p:extLst>
      <p:ext uri="{BB962C8B-B14F-4D97-AF65-F5344CB8AC3E}">
        <p14:creationId xmlns:p14="http://schemas.microsoft.com/office/powerpoint/2010/main" val="278659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Register File</a:t>
            </a:r>
          </a:p>
        </p:txBody>
      </p:sp>
      <p:sp>
        <p:nvSpPr>
          <p:cNvPr id="3" name="Content Placeholder 2"/>
          <p:cNvSpPr>
            <a:spLocks noGrp="1"/>
          </p:cNvSpPr>
          <p:nvPr>
            <p:ph idx="1"/>
          </p:nvPr>
        </p:nvSpPr>
        <p:spPr/>
        <p:txBody>
          <a:bodyPr/>
          <a:lstStyle/>
          <a:p>
            <a:r>
              <a:rPr lang="en-IN" dirty="0"/>
              <a:t>The input to the register file are 2 5-bit inputs obtained from the instruction which determines which register needs to be used, another 5-bit input deciding in what register, the values need to be written, a 32-bit input for the value of the particular register and a Write Enable signal to select if you need to write or read from the register file.</a:t>
            </a:r>
          </a:p>
          <a:p>
            <a:r>
              <a:rPr lang="en-IN" dirty="0"/>
              <a:t>The output of the register file is 32-bit data of </a:t>
            </a:r>
            <a:r>
              <a:rPr lang="en-IN" dirty="0" err="1"/>
              <a:t>Rs</a:t>
            </a:r>
            <a:r>
              <a:rPr lang="en-IN" dirty="0"/>
              <a:t> and </a:t>
            </a:r>
            <a:r>
              <a:rPr lang="en-IN" dirty="0" err="1"/>
              <a:t>Rt</a:t>
            </a:r>
            <a:r>
              <a:rPr lang="en-IN" dirty="0"/>
              <a:t> registers which is used by the ALU. </a:t>
            </a:r>
          </a:p>
        </p:txBody>
      </p:sp>
    </p:spTree>
    <p:extLst>
      <p:ext uri="{BB962C8B-B14F-4D97-AF65-F5344CB8AC3E}">
        <p14:creationId xmlns:p14="http://schemas.microsoft.com/office/powerpoint/2010/main" val="66229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ALU Block Diagram</a:t>
            </a:r>
          </a:p>
        </p:txBody>
      </p:sp>
      <p:sp>
        <p:nvSpPr>
          <p:cNvPr id="4" name="Trapezoid 3"/>
          <p:cNvSpPr/>
          <p:nvPr/>
        </p:nvSpPr>
        <p:spPr>
          <a:xfrm rot="5400000">
            <a:off x="3681795" y="-287684"/>
            <a:ext cx="4351337" cy="8595834"/>
          </a:xfrm>
          <a:prstGeom prst="trapezoid">
            <a:avLst>
              <a:gd name="adj" fmla="val 16327"/>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Rectangle 4"/>
          <p:cNvSpPr/>
          <p:nvPr/>
        </p:nvSpPr>
        <p:spPr>
          <a:xfrm>
            <a:off x="2339009" y="2480469"/>
            <a:ext cx="1537252"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a:t>
            </a:r>
          </a:p>
        </p:txBody>
      </p:sp>
      <p:sp>
        <p:nvSpPr>
          <p:cNvPr id="6" name="Rectangle 5"/>
          <p:cNvSpPr/>
          <p:nvPr/>
        </p:nvSpPr>
        <p:spPr>
          <a:xfrm>
            <a:off x="2339009" y="4198351"/>
            <a:ext cx="1537252"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AND</a:t>
            </a:r>
          </a:p>
        </p:txBody>
      </p:sp>
      <p:sp>
        <p:nvSpPr>
          <p:cNvPr id="7" name="Rectangle 6"/>
          <p:cNvSpPr/>
          <p:nvPr/>
        </p:nvSpPr>
        <p:spPr>
          <a:xfrm>
            <a:off x="2339009" y="3342723"/>
            <a:ext cx="1537252"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a:t>
            </a:r>
          </a:p>
        </p:txBody>
      </p:sp>
      <p:sp>
        <p:nvSpPr>
          <p:cNvPr id="8" name="Rectangle 7"/>
          <p:cNvSpPr/>
          <p:nvPr/>
        </p:nvSpPr>
        <p:spPr>
          <a:xfrm>
            <a:off x="2339009" y="5053979"/>
            <a:ext cx="1537252"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NOR</a:t>
            </a:r>
          </a:p>
        </p:txBody>
      </p:sp>
      <p:sp>
        <p:nvSpPr>
          <p:cNvPr id="9" name="Rectangle 8"/>
          <p:cNvSpPr/>
          <p:nvPr/>
        </p:nvSpPr>
        <p:spPr>
          <a:xfrm>
            <a:off x="6690988" y="4580939"/>
            <a:ext cx="1537252"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BNE</a:t>
            </a:r>
          </a:p>
        </p:txBody>
      </p:sp>
      <p:sp>
        <p:nvSpPr>
          <p:cNvPr id="10" name="Rectangle 9"/>
          <p:cNvSpPr/>
          <p:nvPr/>
        </p:nvSpPr>
        <p:spPr>
          <a:xfrm>
            <a:off x="6690988" y="3647523"/>
            <a:ext cx="1537252"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BEQ</a:t>
            </a:r>
          </a:p>
        </p:txBody>
      </p:sp>
      <p:sp>
        <p:nvSpPr>
          <p:cNvPr id="11" name="Rectangle 10"/>
          <p:cNvSpPr/>
          <p:nvPr/>
        </p:nvSpPr>
        <p:spPr>
          <a:xfrm>
            <a:off x="6690988" y="2734471"/>
            <a:ext cx="1537252"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BLT</a:t>
            </a:r>
          </a:p>
        </p:txBody>
      </p:sp>
      <p:sp>
        <p:nvSpPr>
          <p:cNvPr id="12" name="Rectangle 11"/>
          <p:cNvSpPr/>
          <p:nvPr/>
        </p:nvSpPr>
        <p:spPr>
          <a:xfrm>
            <a:off x="4590413" y="4591603"/>
            <a:ext cx="1537252"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SHL</a:t>
            </a:r>
          </a:p>
        </p:txBody>
      </p:sp>
      <p:sp>
        <p:nvSpPr>
          <p:cNvPr id="13" name="Rectangle 12"/>
          <p:cNvSpPr/>
          <p:nvPr/>
        </p:nvSpPr>
        <p:spPr>
          <a:xfrm>
            <a:off x="4602126" y="3653873"/>
            <a:ext cx="1537252"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SHR</a:t>
            </a:r>
          </a:p>
        </p:txBody>
      </p:sp>
      <p:sp>
        <p:nvSpPr>
          <p:cNvPr id="14" name="Rectangle 13"/>
          <p:cNvSpPr/>
          <p:nvPr/>
        </p:nvSpPr>
        <p:spPr>
          <a:xfrm>
            <a:off x="4600353" y="2716143"/>
            <a:ext cx="1537252"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a:t>
            </a:r>
          </a:p>
        </p:txBody>
      </p:sp>
      <p:sp>
        <p:nvSpPr>
          <p:cNvPr id="17" name="Rectangle 16"/>
          <p:cNvSpPr/>
          <p:nvPr/>
        </p:nvSpPr>
        <p:spPr>
          <a:xfrm>
            <a:off x="8852452" y="2811773"/>
            <a:ext cx="1166191" cy="2431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 TO 1 </a:t>
            </a:r>
          </a:p>
          <a:p>
            <a:pPr algn="ctr"/>
            <a:r>
              <a:rPr lang="en-IN" dirty="0"/>
              <a:t>MUX</a:t>
            </a:r>
          </a:p>
        </p:txBody>
      </p:sp>
      <p:cxnSp>
        <p:nvCxnSpPr>
          <p:cNvPr id="19" name="Straight Arrow Connector 18"/>
          <p:cNvCxnSpPr/>
          <p:nvPr/>
        </p:nvCxnSpPr>
        <p:spPr>
          <a:xfrm>
            <a:off x="1908313" y="3843442"/>
            <a:ext cx="430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908313" y="3512689"/>
            <a:ext cx="430696" cy="2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08313" y="4461669"/>
            <a:ext cx="430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908313" y="4748903"/>
            <a:ext cx="430696" cy="17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017643" y="5199320"/>
            <a:ext cx="321366" cy="6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23661" y="5526157"/>
            <a:ext cx="215348" cy="2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10678" y="3394869"/>
            <a:ext cx="642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017643" y="2950921"/>
            <a:ext cx="321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8313" y="2731121"/>
            <a:ext cx="430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067878" y="3852069"/>
            <a:ext cx="642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352353" y="2915772"/>
            <a:ext cx="238060" cy="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30043" y="3143077"/>
            <a:ext cx="260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347603" y="3852069"/>
            <a:ext cx="247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330043" y="4198351"/>
            <a:ext cx="270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505463" y="2950921"/>
            <a:ext cx="365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341198" y="4748903"/>
            <a:ext cx="2380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505463" y="3155743"/>
            <a:ext cx="365508" cy="2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8505463" y="3338409"/>
            <a:ext cx="360242" cy="4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505463" y="3495123"/>
            <a:ext cx="343676" cy="17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505463" y="3681671"/>
            <a:ext cx="333737" cy="9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505463" y="3852069"/>
            <a:ext cx="365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505463" y="4027660"/>
            <a:ext cx="360242" cy="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505463" y="4198351"/>
            <a:ext cx="343676" cy="15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8505463" y="4444103"/>
            <a:ext cx="360242" cy="17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505463" y="4591603"/>
            <a:ext cx="35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496204" y="4801031"/>
            <a:ext cx="374767" cy="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0018643" y="3852069"/>
            <a:ext cx="642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318887" y="5053979"/>
            <a:ext cx="260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329038" y="4753717"/>
            <a:ext cx="355324"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339291" y="4183270"/>
            <a:ext cx="3126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353768" y="3828791"/>
            <a:ext cx="337931" cy="13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318567" y="2911803"/>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360245" y="5142997"/>
            <a:ext cx="33861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326654" y="3193560"/>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298383" y="2911803"/>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861070" y="2862021"/>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603183" y="3216603"/>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755583" y="3369003"/>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894845" y="4525272"/>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7060383" y="3673803"/>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212783" y="3826203"/>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6121432" y="3050696"/>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6146342" y="4030395"/>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669983" y="4283403"/>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3896554" y="5388786"/>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3876261" y="3714595"/>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09466" y="4918835"/>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034417" y="3050696"/>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081057" y="3997635"/>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8034416" y="4940052"/>
            <a:ext cx="372421" cy="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29827" y="2480469"/>
            <a:ext cx="1239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319670" y="5392755"/>
            <a:ext cx="1239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93658" y="2596712"/>
            <a:ext cx="1219200" cy="646331"/>
          </a:xfrm>
          <a:prstGeom prst="rect">
            <a:avLst/>
          </a:prstGeom>
          <a:noFill/>
        </p:spPr>
        <p:txBody>
          <a:bodyPr wrap="square" rtlCol="0">
            <a:spAutoFit/>
          </a:bodyPr>
          <a:lstStyle/>
          <a:p>
            <a:r>
              <a:rPr lang="en-IN" dirty="0"/>
              <a:t>32 BIT DATA</a:t>
            </a:r>
          </a:p>
        </p:txBody>
      </p:sp>
      <p:sp>
        <p:nvSpPr>
          <p:cNvPr id="111" name="TextBox 110"/>
          <p:cNvSpPr txBox="1"/>
          <p:nvPr/>
        </p:nvSpPr>
        <p:spPr>
          <a:xfrm>
            <a:off x="10269873" y="3071703"/>
            <a:ext cx="1219200" cy="646331"/>
          </a:xfrm>
          <a:prstGeom prst="rect">
            <a:avLst/>
          </a:prstGeom>
          <a:noFill/>
        </p:spPr>
        <p:txBody>
          <a:bodyPr wrap="square" rtlCol="0">
            <a:spAutoFit/>
          </a:bodyPr>
          <a:lstStyle/>
          <a:p>
            <a:r>
              <a:rPr lang="en-IN" dirty="0"/>
              <a:t>32 BIT DATA</a:t>
            </a:r>
          </a:p>
        </p:txBody>
      </p:sp>
      <p:sp>
        <p:nvSpPr>
          <p:cNvPr id="112" name="TextBox 111"/>
          <p:cNvSpPr txBox="1"/>
          <p:nvPr/>
        </p:nvSpPr>
        <p:spPr>
          <a:xfrm>
            <a:off x="343659" y="4766469"/>
            <a:ext cx="1219200" cy="646331"/>
          </a:xfrm>
          <a:prstGeom prst="rect">
            <a:avLst/>
          </a:prstGeom>
          <a:noFill/>
        </p:spPr>
        <p:txBody>
          <a:bodyPr wrap="square" rtlCol="0">
            <a:spAutoFit/>
          </a:bodyPr>
          <a:lstStyle/>
          <a:p>
            <a:r>
              <a:rPr lang="en-IN" dirty="0"/>
              <a:t>32 BIT DATA</a:t>
            </a:r>
          </a:p>
        </p:txBody>
      </p:sp>
    </p:spTree>
    <p:extLst>
      <p:ext uri="{BB962C8B-B14F-4D97-AF65-F5344CB8AC3E}">
        <p14:creationId xmlns:p14="http://schemas.microsoft.com/office/powerpoint/2010/main" val="3372829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3246</Words>
  <Application>Microsoft Office PowerPoint</Application>
  <PresentationFormat>Widescreen</PresentationFormat>
  <Paragraphs>310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Advanced Hardware Design</vt:lpstr>
      <vt:lpstr>INDEX</vt:lpstr>
      <vt:lpstr>Block Diagram of Processor 51</vt:lpstr>
      <vt:lpstr>Program Counter</vt:lpstr>
      <vt:lpstr>Instruction Memory</vt:lpstr>
      <vt:lpstr>Arithmetic Logic Unit (ALU) </vt:lpstr>
      <vt:lpstr>Decoder</vt:lpstr>
      <vt:lpstr>Register File</vt:lpstr>
      <vt:lpstr>ALU Block Diagram</vt:lpstr>
      <vt:lpstr>ALU SIMULATION SCREENSHOT</vt:lpstr>
      <vt:lpstr>Decoder Unit</vt:lpstr>
      <vt:lpstr>Decoder Simulation</vt:lpstr>
      <vt:lpstr>Sample Program 1 </vt:lpstr>
      <vt:lpstr>Sample Program 1 Machine Code:</vt:lpstr>
      <vt:lpstr>Simulation of Sample Program 1:</vt:lpstr>
      <vt:lpstr>Sample Program 2 </vt:lpstr>
      <vt:lpstr>Sample Program 2 Machine Code:</vt:lpstr>
      <vt:lpstr>Simulation of Sample Program 2:</vt:lpstr>
      <vt:lpstr>RC 5 Encryption Assembly Code </vt:lpstr>
      <vt:lpstr>RC 5 Encryption Assembly Code</vt:lpstr>
      <vt:lpstr>RC 5 Encryption Assembly Code</vt:lpstr>
      <vt:lpstr>RC 5 Encryption Machine Code</vt:lpstr>
      <vt:lpstr>RC 5 ENCRYPTION SIMULATION</vt:lpstr>
      <vt:lpstr>RC 5 Decryption Assembly code</vt:lpstr>
      <vt:lpstr>RC 5 Decryption Assembly code</vt:lpstr>
      <vt:lpstr>RC 5 Decryption Assembly code</vt:lpstr>
      <vt:lpstr>RC5 DECRYPTION MACHINE CODE</vt:lpstr>
      <vt:lpstr>RC 5 DECRYPTION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Hardware Design</dc:title>
  <dc:creator>Namrata Vichare</dc:creator>
  <cp:lastModifiedBy>Namrata Vichare</cp:lastModifiedBy>
  <cp:revision>2</cp:revision>
  <dcterms:created xsi:type="dcterms:W3CDTF">2016-12-11T01:49:32Z</dcterms:created>
  <dcterms:modified xsi:type="dcterms:W3CDTF">2016-12-12T01:09:34Z</dcterms:modified>
</cp:coreProperties>
</file>