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8" r:id="rId3"/>
    <p:sldId id="279" r:id="rId4"/>
    <p:sldId id="281" r:id="rId5"/>
    <p:sldId id="289" r:id="rId6"/>
    <p:sldId id="292" r:id="rId7"/>
    <p:sldId id="295" r:id="rId8"/>
    <p:sldId id="293" r:id="rId9"/>
    <p:sldId id="294" r:id="rId10"/>
    <p:sldId id="287" r:id="rId11"/>
    <p:sldId id="288" r:id="rId12"/>
    <p:sldId id="282" r:id="rId13"/>
    <p:sldId id="283" r:id="rId14"/>
    <p:sldId id="284" r:id="rId15"/>
    <p:sldId id="285" r:id="rId16"/>
    <p:sldId id="286" r:id="rId17"/>
    <p:sldId id="29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738"/>
    <a:srgbClr val="34D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5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4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83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5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72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79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7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17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51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97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32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0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jch8659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3484035" y="1976454"/>
            <a:ext cx="52239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prstClr val="white"/>
                </a:solidFill>
              </a:rPr>
              <a:t>신입 게임 클라이언트 개발자 </a:t>
            </a:r>
            <a:endParaRPr lang="en-US" altLang="ko-KR" sz="2800" b="1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800" b="1" dirty="0" smtClean="0">
                <a:solidFill>
                  <a:prstClr val="white"/>
                </a:solidFill>
              </a:rPr>
              <a:t>포트폴리오</a:t>
            </a:r>
            <a:endParaRPr lang="en-US" altLang="ko-KR" sz="2800" b="1" dirty="0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4621494" y="3510535"/>
            <a:ext cx="294901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prstClr val="white"/>
                </a:solidFill>
              </a:rPr>
              <a:t>정찬호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3718560" y="3361449"/>
            <a:ext cx="4754880" cy="33251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69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3E2403-4D86-1017-DCD4-1D18D854CD77}"/>
              </a:ext>
            </a:extLst>
          </p:cNvPr>
          <p:cNvGrpSpPr/>
          <p:nvPr/>
        </p:nvGrpSpPr>
        <p:grpSpPr>
          <a:xfrm>
            <a:off x="265663" y="23380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BA55A-C715-E65B-C678-65B1F095369D}"/>
                </a:ext>
              </a:extLst>
            </p:cNvPr>
            <p:cNvSpPr/>
            <p:nvPr/>
          </p:nvSpPr>
          <p:spPr>
            <a:xfrm>
              <a:off x="286483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algn="ctr">
                <a:defRPr/>
              </a:pPr>
              <a:r>
                <a:rPr lang="ko-KR" altLang="en-US" sz="2400" b="1" kern="0" dirty="0" smtClean="0">
                  <a:ln w="9525">
                    <a:noFill/>
                  </a:ln>
                  <a:solidFill>
                    <a:prstClr val="white"/>
                  </a:solidFill>
                  <a:latin typeface="+mn-ea"/>
                </a:rPr>
                <a:t>포트폴리오 소개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1724989" y="1972792"/>
            <a:ext cx="159996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2646856" y="1131024"/>
            <a:ext cx="637690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그로기 시스템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147018" y="4573698"/>
            <a:ext cx="4271288" cy="1734501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262197" y="453648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prstClr val="white"/>
                </a:solidFill>
              </a:rPr>
              <a:t>기능소개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091570" y="4717108"/>
            <a:ext cx="487574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💡공격</a:t>
            </a:r>
            <a:r>
              <a:rPr lang="en-US" altLang="ko-KR" sz="1000" dirty="0" smtClean="0">
                <a:solidFill>
                  <a:prstClr val="white"/>
                </a:solidFill>
              </a:rPr>
              <a:t>, </a:t>
            </a:r>
            <a:r>
              <a:rPr lang="ko-KR" altLang="en-US" sz="1000" dirty="0" smtClean="0">
                <a:solidFill>
                  <a:prstClr val="white"/>
                </a:solidFill>
              </a:rPr>
              <a:t>수비 성공 시 보스의 그로기 수치 증가</a:t>
            </a:r>
            <a:endParaRPr lang="en-US" altLang="ko-KR" sz="1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💡매 </a:t>
            </a:r>
            <a:r>
              <a:rPr lang="en-US" altLang="ko-KR" sz="1000" dirty="0" smtClean="0">
                <a:solidFill>
                  <a:prstClr val="white"/>
                </a:solidFill>
              </a:rPr>
              <a:t>Tick</a:t>
            </a:r>
            <a:r>
              <a:rPr lang="ko-KR" altLang="en-US" sz="1000" dirty="0" smtClean="0">
                <a:solidFill>
                  <a:prstClr val="white"/>
                </a:solidFill>
              </a:rPr>
              <a:t>마다 그로기 수치 감소</a:t>
            </a:r>
            <a:endParaRPr lang="en-US" altLang="ko-KR" sz="1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💡그로기 </a:t>
            </a:r>
            <a:r>
              <a:rPr lang="ko-KR" altLang="en-US" sz="1000" dirty="0" smtClean="0">
                <a:solidFill>
                  <a:prstClr val="white"/>
                </a:solidFill>
              </a:rPr>
              <a:t>수치 </a:t>
            </a:r>
            <a:r>
              <a:rPr lang="en-US" altLang="ko-KR" sz="1000" dirty="0" smtClean="0">
                <a:solidFill>
                  <a:prstClr val="white"/>
                </a:solidFill>
              </a:rPr>
              <a:t>8</a:t>
            </a:r>
            <a:r>
              <a:rPr lang="ko-KR" altLang="en-US" sz="1000" dirty="0" smtClean="0">
                <a:solidFill>
                  <a:prstClr val="white"/>
                </a:solidFill>
              </a:rPr>
              <a:t>이상 시 그로기 상태 </a:t>
            </a:r>
            <a:r>
              <a:rPr lang="en-US" altLang="ko-KR" sz="1000" dirty="0" smtClean="0">
                <a:solidFill>
                  <a:prstClr val="white"/>
                </a:solidFill>
              </a:rPr>
              <a:t>5</a:t>
            </a:r>
            <a:r>
              <a:rPr lang="ko-KR" altLang="en-US" sz="1000" dirty="0" smtClean="0">
                <a:solidFill>
                  <a:prstClr val="white"/>
                </a:solidFill>
              </a:rPr>
              <a:t>초간 돌입</a:t>
            </a:r>
            <a:endParaRPr lang="en-US" altLang="ko-KR" sz="1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💡그로기 </a:t>
            </a:r>
            <a:r>
              <a:rPr lang="ko-KR" altLang="en-US" sz="1000" dirty="0" smtClean="0">
                <a:solidFill>
                  <a:prstClr val="white"/>
                </a:solidFill>
              </a:rPr>
              <a:t>상태 시 위치 값 이용</a:t>
            </a:r>
            <a:r>
              <a:rPr lang="en-US" altLang="ko-KR" sz="1000" dirty="0" smtClean="0">
                <a:solidFill>
                  <a:prstClr val="white"/>
                </a:solidFill>
              </a:rPr>
              <a:t>,</a:t>
            </a:r>
            <a:r>
              <a:rPr lang="ko-KR" altLang="en-US" sz="1000" dirty="0" smtClean="0">
                <a:solidFill>
                  <a:prstClr val="white"/>
                </a:solidFill>
              </a:rPr>
              <a:t> 바로 앞 특정 위치 일반 공격 시 특수 공격</a:t>
            </a:r>
            <a:endParaRPr lang="en-US" altLang="ko-KR" sz="1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💡특수 </a:t>
            </a:r>
            <a:r>
              <a:rPr lang="ko-KR" altLang="en-US" sz="1000" dirty="0" smtClean="0">
                <a:solidFill>
                  <a:prstClr val="white"/>
                </a:solidFill>
              </a:rPr>
              <a:t>공격 애니메이션이 </a:t>
            </a:r>
            <a:r>
              <a:rPr lang="en-US" altLang="ko-KR" sz="1000" dirty="0" smtClean="0">
                <a:solidFill>
                  <a:prstClr val="white"/>
                </a:solidFill>
              </a:rPr>
              <a:t>2.6</a:t>
            </a:r>
            <a:r>
              <a:rPr lang="ko-KR" altLang="en-US" sz="1000" dirty="0" smtClean="0">
                <a:solidFill>
                  <a:prstClr val="white"/>
                </a:solidFill>
              </a:rPr>
              <a:t>초 이기 때문에 그로기 남은 시간이 </a:t>
            </a:r>
            <a:r>
              <a:rPr lang="en-US" altLang="ko-KR" sz="1000" dirty="0" smtClean="0">
                <a:solidFill>
                  <a:prstClr val="white"/>
                </a:solidFill>
              </a:rPr>
              <a:t>2.6</a:t>
            </a:r>
            <a:r>
              <a:rPr lang="ko-KR" altLang="en-US" sz="1000" dirty="0" smtClean="0">
                <a:solidFill>
                  <a:prstClr val="white"/>
                </a:solidFill>
              </a:rPr>
              <a:t>초 </a:t>
            </a:r>
            <a:endParaRPr lang="en-US" altLang="ko-KR" sz="1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white"/>
                </a:solidFill>
              </a:rPr>
              <a:t>   이하라면 그만큼 그로기 시간 추가</a:t>
            </a:r>
            <a:endParaRPr lang="en-US" altLang="ko-KR" sz="1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965" y="3885303"/>
            <a:ext cx="2414669" cy="127610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74" y="1701165"/>
            <a:ext cx="1136022" cy="1671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441" y="1701165"/>
            <a:ext cx="1192536" cy="1671173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543" y="1701165"/>
            <a:ext cx="1136022" cy="1340109"/>
          </a:xfrm>
          <a:prstGeom prst="rect">
            <a:avLst/>
          </a:prstGeom>
        </p:spPr>
      </p:pic>
      <p:sp>
        <p:nvSpPr>
          <p:cNvPr id="10" name="오른쪽 화살표 9"/>
          <p:cNvSpPr/>
          <p:nvPr/>
        </p:nvSpPr>
        <p:spPr>
          <a:xfrm>
            <a:off x="2243091" y="2502829"/>
            <a:ext cx="428349" cy="203437"/>
          </a:xfrm>
          <a:prstGeom prst="right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오른쪽 화살표 54"/>
          <p:cNvSpPr/>
          <p:nvPr/>
        </p:nvSpPr>
        <p:spPr>
          <a:xfrm>
            <a:off x="3953978" y="2502830"/>
            <a:ext cx="367453" cy="203437"/>
          </a:xfrm>
          <a:prstGeom prst="right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2882085" y="3362984"/>
            <a:ext cx="10238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white"/>
                </a:solidFill>
              </a:rPr>
              <a:t>그로기 상태</a:t>
            </a:r>
            <a:endParaRPr lang="en-US" altLang="ko-KR" sz="1000" dirty="0" smtClean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00" dirty="0" smtClean="0">
                <a:solidFill>
                  <a:prstClr val="white"/>
                </a:solidFill>
              </a:rPr>
              <a:t>5</a:t>
            </a:r>
            <a:r>
              <a:rPr lang="ko-KR" altLang="en-US" sz="1000" dirty="0" smtClean="0">
                <a:solidFill>
                  <a:prstClr val="white"/>
                </a:solidFill>
              </a:rPr>
              <a:t>초 유지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5237961" y="1518750"/>
            <a:ext cx="637690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309" y="1690020"/>
            <a:ext cx="911917" cy="1693461"/>
          </a:xfrm>
          <a:prstGeom prst="rect">
            <a:avLst/>
          </a:prstGeom>
        </p:spPr>
      </p:pic>
      <p:sp>
        <p:nvSpPr>
          <p:cNvPr id="60" name="모서리가 둥근 직사각형 59"/>
          <p:cNvSpPr/>
          <p:nvPr/>
        </p:nvSpPr>
        <p:spPr>
          <a:xfrm>
            <a:off x="6752015" y="5200897"/>
            <a:ext cx="4271288" cy="1063746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6891824" y="5340355"/>
            <a:ext cx="40479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💡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그로기 시 피격 애니메이션 구현</a:t>
            </a:r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💡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이중 애니메이션 실행 방지를 위해 그로기 상태를</a:t>
            </a:r>
            <a:r>
              <a:rPr lang="en-US" altLang="ko-KR" sz="1000" dirty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애님 클래스의</a:t>
            </a:r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   </a:t>
            </a:r>
            <a:r>
              <a:rPr lang="ko-KR" altLang="en-US" sz="1000" dirty="0" err="1" smtClean="0">
                <a:solidFill>
                  <a:prstClr val="white"/>
                </a:solidFill>
                <a:latin typeface="+mn-ea"/>
              </a:rPr>
              <a:t>스테이트로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 선언</a:t>
            </a:r>
            <a:r>
              <a:rPr lang="en-US" altLang="ko-KR" sz="1000" dirty="0" smtClean="0">
                <a:solidFill>
                  <a:prstClr val="white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피격 애니메이션 실행 </a:t>
            </a:r>
            <a:endParaRPr lang="en-US" altLang="ko-KR" sz="1000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075" y="1701165"/>
            <a:ext cx="1564725" cy="1671173"/>
          </a:xfrm>
          <a:prstGeom prst="rect">
            <a:avLst/>
          </a:prstGeom>
        </p:spPr>
      </p:pic>
      <p:sp>
        <p:nvSpPr>
          <p:cNvPr id="61" name="오른쪽 화살표 60"/>
          <p:cNvSpPr/>
          <p:nvPr/>
        </p:nvSpPr>
        <p:spPr>
          <a:xfrm>
            <a:off x="8252213" y="2502829"/>
            <a:ext cx="254968" cy="203437"/>
          </a:xfrm>
          <a:prstGeom prst="right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>
            <a:off x="4074622" y="3093994"/>
            <a:ext cx="2996684" cy="331065"/>
          </a:xfrm>
          <a:prstGeom prst="right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7590233" y="3390266"/>
            <a:ext cx="18079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white"/>
                </a:solidFill>
              </a:rPr>
              <a:t>그로기 특수 공격 </a:t>
            </a:r>
            <a:endParaRPr lang="en-US" altLang="ko-KR" sz="1000" dirty="0" smtClean="0">
              <a:solidFill>
                <a:prstClr val="white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925084" y="2232212"/>
            <a:ext cx="1023801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</a:rPr>
              <a:t>수치 달성</a:t>
            </a:r>
            <a:r>
              <a:rPr lang="en-US" altLang="ko-KR" sz="1000" dirty="0" smtClean="0">
                <a:solidFill>
                  <a:prstClr val="white"/>
                </a:solidFill>
              </a:rPr>
              <a:t>!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6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3E2403-4D86-1017-DCD4-1D18D854CD77}"/>
              </a:ext>
            </a:extLst>
          </p:cNvPr>
          <p:cNvGrpSpPr/>
          <p:nvPr/>
        </p:nvGrpSpPr>
        <p:grpSpPr>
          <a:xfrm>
            <a:off x="265663" y="23380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BA55A-C715-E65B-C678-65B1F095369D}"/>
                </a:ext>
              </a:extLst>
            </p:cNvPr>
            <p:cNvSpPr/>
            <p:nvPr/>
          </p:nvSpPr>
          <p:spPr>
            <a:xfrm>
              <a:off x="286483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algn="ctr">
                <a:defRPr/>
              </a:pPr>
              <a:r>
                <a:rPr lang="ko-KR" altLang="en-US" sz="2400" b="1" kern="0" dirty="0" smtClean="0">
                  <a:ln w="9525">
                    <a:noFill/>
                  </a:ln>
                  <a:solidFill>
                    <a:prstClr val="white"/>
                  </a:solidFill>
                  <a:latin typeface="+mn-ea"/>
                </a:rPr>
                <a:t>포트폴리오 소개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1724989" y="1972792"/>
            <a:ext cx="159996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2917804" y="1109308"/>
            <a:ext cx="637690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white"/>
                </a:solidFill>
              </a:rPr>
              <a:t>Lock On 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기능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2172436" y="1855521"/>
            <a:ext cx="3737739" cy="2297266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262197" y="453648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prstClr val="white"/>
                </a:solidFill>
              </a:rPr>
              <a:t>기능소개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99" y="2266206"/>
            <a:ext cx="762000" cy="1228725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2264846" y="2138089"/>
            <a:ext cx="36236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💡</a:t>
            </a:r>
            <a:r>
              <a:rPr lang="ko-KR" altLang="en-US" sz="1000" dirty="0" smtClean="0">
                <a:solidFill>
                  <a:prstClr val="white"/>
                </a:solidFill>
              </a:rPr>
              <a:t>보스 캐릭터 캡슐 컴포넌트에 </a:t>
            </a:r>
            <a:r>
              <a:rPr lang="en-US" altLang="ko-KR" sz="1000" dirty="0" err="1" smtClean="0">
                <a:solidFill>
                  <a:prstClr val="white"/>
                </a:solidFill>
              </a:rPr>
              <a:t>Lockon</a:t>
            </a:r>
            <a:r>
              <a:rPr lang="en-US" altLang="ko-KR" sz="1000" dirty="0" smtClean="0">
                <a:solidFill>
                  <a:prstClr val="white"/>
                </a:solidFill>
              </a:rPr>
              <a:t> widget </a:t>
            </a:r>
            <a:r>
              <a:rPr lang="ko-KR" altLang="en-US" sz="1000" dirty="0" smtClean="0">
                <a:solidFill>
                  <a:prstClr val="white"/>
                </a:solidFill>
              </a:rPr>
              <a:t>설정</a:t>
            </a:r>
            <a:endParaRPr lang="en-US" altLang="ko-KR" sz="1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💡</a:t>
            </a:r>
            <a:r>
              <a:rPr lang="ko-KR" altLang="en-US" sz="1000" dirty="0" smtClean="0">
                <a:solidFill>
                  <a:prstClr val="white"/>
                </a:solidFill>
              </a:rPr>
              <a:t>특정 키로 활성</a:t>
            </a:r>
            <a:r>
              <a:rPr lang="en-US" altLang="ko-KR" sz="1000" dirty="0" smtClean="0">
                <a:solidFill>
                  <a:prstClr val="white"/>
                </a:solidFill>
              </a:rPr>
              <a:t>/</a:t>
            </a:r>
            <a:r>
              <a:rPr lang="ko-KR" altLang="en-US" sz="1000" dirty="0" smtClean="0">
                <a:solidFill>
                  <a:prstClr val="white"/>
                </a:solidFill>
              </a:rPr>
              <a:t>비활성화</a:t>
            </a:r>
            <a:endParaRPr lang="en-US" altLang="ko-KR" sz="1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💡</a:t>
            </a:r>
            <a:r>
              <a:rPr lang="en-US" altLang="ko-KR" sz="1000" dirty="0" err="1" smtClean="0">
                <a:solidFill>
                  <a:prstClr val="white"/>
                </a:solidFill>
              </a:rPr>
              <a:t>Lockon</a:t>
            </a:r>
            <a:r>
              <a:rPr lang="ko-KR" altLang="en-US" sz="1000" dirty="0" smtClean="0">
                <a:solidFill>
                  <a:prstClr val="white"/>
                </a:solidFill>
              </a:rPr>
              <a:t>시 애님 그래프의 </a:t>
            </a:r>
            <a:r>
              <a:rPr lang="en-US" altLang="ko-KR" sz="1000" dirty="0" smtClean="0">
                <a:solidFill>
                  <a:prstClr val="white"/>
                </a:solidFill>
              </a:rPr>
              <a:t>Directional Movement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white"/>
                </a:solidFill>
              </a:rPr>
              <a:t>   </a:t>
            </a:r>
            <a:r>
              <a:rPr lang="ko-KR" altLang="en-US" sz="1000" dirty="0" err="1" smtClean="0">
                <a:solidFill>
                  <a:prstClr val="white"/>
                </a:solidFill>
              </a:rPr>
              <a:t>블랜드</a:t>
            </a:r>
            <a:r>
              <a:rPr lang="ko-KR" altLang="en-US" sz="1000" dirty="0" smtClean="0">
                <a:solidFill>
                  <a:prstClr val="white"/>
                </a:solidFill>
              </a:rPr>
              <a:t> 스페이스 활성화</a:t>
            </a:r>
            <a:r>
              <a:rPr lang="en-US" altLang="ko-KR" sz="1000" dirty="0" smtClean="0">
                <a:solidFill>
                  <a:prstClr val="white"/>
                </a:solidFill>
              </a:rPr>
              <a:t> </a:t>
            </a:r>
            <a:r>
              <a:rPr lang="ko-KR" altLang="en-US" sz="1000" dirty="0" smtClean="0">
                <a:solidFill>
                  <a:prstClr val="white"/>
                </a:solidFill>
              </a:rPr>
              <a:t> </a:t>
            </a:r>
            <a:endParaRPr lang="en-US" altLang="ko-KR" sz="10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white"/>
                </a:solidFill>
              </a:rPr>
              <a:t>결과 </a:t>
            </a:r>
            <a:r>
              <a:rPr lang="en-US" altLang="ko-KR" sz="1000" dirty="0" smtClean="0">
                <a:solidFill>
                  <a:prstClr val="white"/>
                </a:solidFill>
              </a:rPr>
              <a:t>: </a:t>
            </a:r>
            <a:r>
              <a:rPr lang="ko-KR" altLang="en-US" sz="1000" dirty="0" smtClean="0">
                <a:solidFill>
                  <a:prstClr val="white"/>
                </a:solidFill>
              </a:rPr>
              <a:t>시야 고정 움직임 구현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212" y="1916588"/>
            <a:ext cx="5114833" cy="21291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031" y="4500022"/>
            <a:ext cx="2309532" cy="14254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907" y="4500022"/>
            <a:ext cx="2632124" cy="1425440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1543050" y="3629025"/>
            <a:ext cx="274349" cy="806330"/>
          </a:xfrm>
          <a:prstGeom prst="down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924300" y="5124450"/>
            <a:ext cx="514350" cy="323850"/>
          </a:xfrm>
          <a:prstGeom prst="right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3E2403-4D86-1017-DCD4-1D18D854CD77}"/>
              </a:ext>
            </a:extLst>
          </p:cNvPr>
          <p:cNvGrpSpPr/>
          <p:nvPr/>
        </p:nvGrpSpPr>
        <p:grpSpPr>
          <a:xfrm>
            <a:off x="265663" y="23380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BA55A-C715-E65B-C678-65B1F095369D}"/>
                </a:ext>
              </a:extLst>
            </p:cNvPr>
            <p:cNvSpPr/>
            <p:nvPr/>
          </p:nvSpPr>
          <p:spPr>
            <a:xfrm>
              <a:off x="286483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algn="ctr">
                <a:defRPr/>
              </a:pPr>
              <a:r>
                <a:rPr lang="ko-KR" altLang="en-US" sz="2400" b="1" kern="0" dirty="0" smtClean="0">
                  <a:ln w="9525">
                    <a:noFill/>
                  </a:ln>
                  <a:solidFill>
                    <a:prstClr val="white"/>
                  </a:solidFill>
                  <a:latin typeface="+mn-ea"/>
                </a:rPr>
                <a:t>포트폴리오 소개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1724989" y="1972792"/>
            <a:ext cx="159996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572212" y="1596864"/>
            <a:ext cx="898135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컨트롤러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생성자에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선언된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AddDynamic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의바인딩함수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OnTargetDetected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의 호출이 되지않았던 이유는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언리얼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객체가 초기화 되지않았기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때문</a:t>
            </a:r>
            <a:endParaRPr lang="ko-KR" altLang="en-US" sz="20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262197" y="453648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개선사항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요약노트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600040" y="2795464"/>
            <a:ext cx="8981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또한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엑터의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생명주기를 파악하지 못하고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Controller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의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생성자에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+mn-ea"/>
              </a:rPr>
              <a:t>AddDynamic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을 선언한 것이 주요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이유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엑터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생명주기를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서칭해본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결과 </a:t>
            </a:r>
            <a:r>
              <a:rPr lang="en-US" altLang="ko-KR" sz="1200" dirty="0" err="1">
                <a:solidFill>
                  <a:schemeClr val="bg1"/>
                </a:solidFill>
                <a:latin typeface="+mn-ea"/>
              </a:rPr>
              <a:t>Adddynamic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은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Run-time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에만 작동하는 델리게이트이기 때문에 </a:t>
            </a:r>
            <a:r>
              <a:rPr lang="en-US" altLang="ko-KR" sz="1200" dirty="0" err="1">
                <a:solidFill>
                  <a:schemeClr val="bg1"/>
                </a:solidFill>
                <a:latin typeface="+mn-ea"/>
              </a:rPr>
              <a:t>PostInitializeComponent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이후 시점에 생성하는 것이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바람직함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lh7-rt.googleusercontent.com/docsz/AD_4nXeAnfbrNSM6VtNH_ogf713_CMwKo5SYFB6yj0knkk5gDcw-bnbMyDfe4KMj6cgssnFCayQIyp-dX1z_YvteOiDMHyjK1Iv--9SF3InkZNdsGCqQdzhETt45dvWqcS3dMY3ABcONHA?key=pAyKmMgtr5pYp1z5hp73mh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40" y="3560887"/>
            <a:ext cx="5734050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3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3E2403-4D86-1017-DCD4-1D18D854CD77}"/>
              </a:ext>
            </a:extLst>
          </p:cNvPr>
          <p:cNvGrpSpPr/>
          <p:nvPr/>
        </p:nvGrpSpPr>
        <p:grpSpPr>
          <a:xfrm>
            <a:off x="284098" y="16291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BA55A-C715-E65B-C678-65B1F095369D}"/>
                </a:ext>
              </a:extLst>
            </p:cNvPr>
            <p:cNvSpPr/>
            <p:nvPr/>
          </p:nvSpPr>
          <p:spPr>
            <a:xfrm>
              <a:off x="286483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algn="ctr">
                <a:defRPr/>
              </a:pPr>
              <a:r>
                <a:rPr lang="ko-KR" altLang="en-US" sz="2400" b="1" kern="0" dirty="0" smtClean="0">
                  <a:ln w="9525">
                    <a:noFill/>
                  </a:ln>
                  <a:solidFill>
                    <a:prstClr val="white"/>
                  </a:solidFill>
                  <a:latin typeface="+mn-ea"/>
                </a:rPr>
                <a:t>포트폴리오 소개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1724989" y="1972792"/>
            <a:ext cx="159996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572212" y="1596864"/>
            <a:ext cx="89813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보스의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공격 시작 타이밍과 끝 타이밍이 무차별적이었던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이유는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보스 캐릭터 공격 애니메이션 타이밍의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시작과 끝을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Boolean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값으로만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적용시켰기 때문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262197" y="453648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개선사항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요약노트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539842" y="2414064"/>
            <a:ext cx="89813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공격 애니메이션이 시작되면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bool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isduringattack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 =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true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로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설정되어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해당 애니메이션에서 플레이어가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무기에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맞는 부분은 모두 다단 히트 처리가 되었다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이 부분이 굉장히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부자연스움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 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chemeClr val="bg1"/>
                </a:solidFill>
                <a:latin typeface="+mn-ea"/>
              </a:rPr>
              <a:t>AnimInstance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를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사용하여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몽타주에서 설정한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노티파이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타이밍을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기준으로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공격시작과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끝을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설정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다단히트를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방지하여 자연스럽게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구성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599121" y="4094034"/>
            <a:ext cx="6355378" cy="39901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827180" y="4143492"/>
            <a:ext cx="89813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기존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: </a:t>
            </a:r>
          </a:p>
          <a:p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개선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2120897" y="3746476"/>
            <a:ext cx="2891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공격 시작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  <a:latin typeface="+mn-ea"/>
              </a:rPr>
              <a:t>isduringattack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+mn-ea"/>
              </a:rPr>
              <a:t>=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true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532373" y="4094034"/>
            <a:ext cx="4488874" cy="399010"/>
          </a:xfrm>
          <a:prstGeom prst="roundRect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4330971" y="4110985"/>
            <a:ext cx="289167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 smtClean="0">
                <a:latin typeface="+mn-ea"/>
              </a:rPr>
              <a:t>PlayAnimmontage</a:t>
            </a:r>
            <a:r>
              <a:rPr lang="ko-KR" altLang="en-US" sz="1400" b="1" dirty="0" smtClean="0">
                <a:latin typeface="+mn-ea"/>
              </a:rPr>
              <a:t> </a:t>
            </a:r>
            <a:endParaRPr lang="en-US" altLang="ko-KR" sz="1400" b="1" dirty="0">
              <a:latin typeface="+mn-ea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7907926" y="3746476"/>
            <a:ext cx="2891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공격 끝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en-US" altLang="ko-KR" sz="1000" dirty="0" err="1" smtClean="0">
                <a:solidFill>
                  <a:schemeClr val="bg1"/>
                </a:solidFill>
                <a:latin typeface="+mn-ea"/>
              </a:rPr>
              <a:t>isduringattack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= false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3898141" y="4471480"/>
            <a:ext cx="38313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*</a:t>
            </a:r>
            <a:r>
              <a:rPr lang="ko-KR" altLang="en-US" sz="900" dirty="0" smtClean="0">
                <a:solidFill>
                  <a:schemeClr val="bg1"/>
                </a:solidFill>
                <a:latin typeface="+mn-ea"/>
              </a:rPr>
              <a:t>애니메이션 실행 중 무기에 </a:t>
            </a:r>
            <a:r>
              <a:rPr lang="en-US" altLang="ko-KR" sz="900" dirty="0" err="1" smtClean="0">
                <a:solidFill>
                  <a:schemeClr val="bg1"/>
                </a:solidFill>
                <a:latin typeface="+mn-ea"/>
              </a:rPr>
              <a:t>NotifyBeginOverlap</a:t>
            </a:r>
            <a:r>
              <a:rPr lang="ko-KR" altLang="en-US" sz="900" dirty="0" smtClean="0">
                <a:solidFill>
                  <a:schemeClr val="bg1"/>
                </a:solidFill>
                <a:latin typeface="+mn-ea"/>
              </a:rPr>
              <a:t>된 부분 모두 </a:t>
            </a:r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충돌처리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  <a:p>
            <a:pPr algn="ctr"/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99121" y="5376710"/>
            <a:ext cx="6355378" cy="39901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3532373" y="5381027"/>
            <a:ext cx="4488874" cy="399010"/>
          </a:xfrm>
          <a:prstGeom prst="roundRect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4325075" y="5433060"/>
            <a:ext cx="289167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 err="1">
                <a:latin typeface="+mn-ea"/>
              </a:rPr>
              <a:t>PlayAnimmontage</a:t>
            </a:r>
            <a:r>
              <a:rPr lang="ko-KR" altLang="en-US" sz="1400" b="1" dirty="0">
                <a:latin typeface="+mn-ea"/>
              </a:rPr>
              <a:t> </a:t>
            </a:r>
            <a:endParaRPr lang="en-US" altLang="ko-KR" sz="1400" b="1" dirty="0">
              <a:latin typeface="+mn-ea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116019" y="5112519"/>
            <a:ext cx="2891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공격 시작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7461876" y="5131471"/>
            <a:ext cx="2891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공격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끝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4409006" y="5381967"/>
            <a:ext cx="123198" cy="40759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6768778" y="5381967"/>
            <a:ext cx="123198" cy="40759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3159635" y="5830502"/>
            <a:ext cx="500506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  <a:latin typeface="+mn-ea"/>
              </a:rPr>
              <a:t>*</a:t>
            </a:r>
            <a:r>
              <a:rPr lang="ko-KR" altLang="en-US" sz="900" dirty="0" smtClean="0">
                <a:solidFill>
                  <a:schemeClr val="bg1"/>
                </a:solidFill>
                <a:latin typeface="+mn-ea"/>
              </a:rPr>
              <a:t>애니메이션 몽타주에서 </a:t>
            </a:r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노티파이로</a:t>
            </a:r>
            <a:r>
              <a:rPr lang="ko-KR" altLang="en-US" sz="900" dirty="0" smtClean="0">
                <a:solidFill>
                  <a:schemeClr val="bg1"/>
                </a:solidFill>
                <a:latin typeface="+mn-ea"/>
              </a:rPr>
              <a:t> 무기 휘두를 시 </a:t>
            </a:r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데미지</a:t>
            </a:r>
            <a:r>
              <a:rPr lang="ko-KR" altLang="en-US" sz="900" dirty="0" smtClean="0">
                <a:solidFill>
                  <a:schemeClr val="bg1"/>
                </a:solidFill>
                <a:latin typeface="+mn-ea"/>
              </a:rPr>
              <a:t> 입힐 수 있는 타이밍 생성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3003089" y="5055892"/>
            <a:ext cx="28916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애님 </a:t>
            </a:r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노티파이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Start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5493784" y="5074725"/>
            <a:ext cx="28916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애님 </a:t>
            </a:r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노티파이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End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오른쪽 화살표 63"/>
          <p:cNvSpPr/>
          <p:nvPr/>
        </p:nvSpPr>
        <p:spPr>
          <a:xfrm>
            <a:off x="2696422" y="3582669"/>
            <a:ext cx="6168342" cy="198169"/>
          </a:xfrm>
          <a:prstGeom prst="right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4216331" y="3339314"/>
            <a:ext cx="28916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시간 순서</a:t>
            </a:r>
            <a:endParaRPr lang="en-US" altLang="ko-KR" sz="1200" dirty="0">
              <a:solidFill>
                <a:schemeClr val="bg1"/>
              </a:solidFill>
              <a:latin typeface="+mn-ea"/>
            </a:endParaRPr>
          </a:p>
          <a:p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4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3E2403-4D86-1017-DCD4-1D18D854CD77}"/>
              </a:ext>
            </a:extLst>
          </p:cNvPr>
          <p:cNvGrpSpPr/>
          <p:nvPr/>
        </p:nvGrpSpPr>
        <p:grpSpPr>
          <a:xfrm>
            <a:off x="284098" y="16291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BA55A-C715-E65B-C678-65B1F095369D}"/>
                </a:ext>
              </a:extLst>
            </p:cNvPr>
            <p:cNvSpPr/>
            <p:nvPr/>
          </p:nvSpPr>
          <p:spPr>
            <a:xfrm>
              <a:off x="286483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algn="ctr">
                <a:defRPr/>
              </a:pPr>
              <a:r>
                <a:rPr lang="ko-KR" altLang="en-US" sz="2400" b="1" kern="0" dirty="0" smtClean="0">
                  <a:ln w="9525">
                    <a:noFill/>
                  </a:ln>
                  <a:solidFill>
                    <a:prstClr val="white"/>
                  </a:solidFill>
                  <a:latin typeface="+mn-ea"/>
                </a:rPr>
                <a:t>포트폴리오 소개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1724989" y="1972792"/>
            <a:ext cx="159996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572212" y="1596864"/>
            <a:ext cx="89813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보스캐릭터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애니메이션 몽타주의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노티파이가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작동하지않은 이유는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Behavior Tree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Play animation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노드와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C++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코드로 작성된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PlayAnimMontage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가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다른방식으로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애니메이션을 재생하기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때문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262197" y="453648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개선사항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요약노트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600040" y="2795464"/>
            <a:ext cx="898135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비헤이비어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트리 노드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play animation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와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코드 </a:t>
            </a:r>
            <a:r>
              <a:rPr lang="en-US" altLang="ko-KR" sz="1200" dirty="0" err="1" smtClean="0">
                <a:solidFill>
                  <a:schemeClr val="bg1"/>
                </a:solidFill>
                <a:latin typeface="+mn-ea"/>
              </a:rPr>
              <a:t>playanimmontage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의 차이</a:t>
            </a:r>
            <a:endParaRPr lang="en-US" altLang="ko-KR" sz="1200" dirty="0" smtClean="0">
              <a:solidFill>
                <a:schemeClr val="bg1"/>
              </a:solidFill>
              <a:latin typeface="+mn-ea"/>
            </a:endParaRPr>
          </a:p>
          <a:p>
            <a:endParaRPr lang="ko-KR" altLang="en-US" sz="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Play Animation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비헤이비어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트리에서 사용하는 경우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):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비헤이비어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트리에서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Play Animation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노드는 일반 애니메이션을 재생하는 데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사용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이 방식은 캐릭터의 애니메이션 블루프린트를 완전히 우회하여 애니메이션을 재생하기 때문에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애니메이션 몽타주에 정의된 </a:t>
            </a:r>
            <a:r>
              <a:rPr lang="en-US" altLang="ko-KR" sz="1200" dirty="0" err="1">
                <a:solidFill>
                  <a:schemeClr val="bg1"/>
                </a:solidFill>
                <a:latin typeface="+mn-ea"/>
              </a:rPr>
              <a:t>AnimNotify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이벤트가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트리거되지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않는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문제발생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</a:t>
            </a:r>
          </a:p>
          <a:p>
            <a:endParaRPr lang="ko-KR" altLang="en-US" sz="1200" dirty="0">
              <a:solidFill>
                <a:schemeClr val="bg1"/>
              </a:solidFill>
              <a:latin typeface="+mn-ea"/>
            </a:endParaRPr>
          </a:p>
          <a:p>
            <a:r>
              <a:rPr lang="en-US" altLang="ko-KR" sz="1200" dirty="0" err="1">
                <a:solidFill>
                  <a:schemeClr val="bg1"/>
                </a:solidFill>
                <a:latin typeface="+mn-ea"/>
              </a:rPr>
              <a:t>PlayAnimMontage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코드에서 사용하는 경우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):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이 함수는 애니메이션 블루프린트의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Slot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에서 애니메이션 몽타주를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재생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이 과정을 통해 애니메이션 블루프린트와의 연동이 유지되고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1200" dirty="0" err="1">
                <a:solidFill>
                  <a:schemeClr val="bg1"/>
                </a:solidFill>
                <a:latin typeface="+mn-ea"/>
              </a:rPr>
              <a:t>AnimNotify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도 정상적으로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트리거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7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3E2403-4D86-1017-DCD4-1D18D854CD77}"/>
              </a:ext>
            </a:extLst>
          </p:cNvPr>
          <p:cNvGrpSpPr/>
          <p:nvPr/>
        </p:nvGrpSpPr>
        <p:grpSpPr>
          <a:xfrm>
            <a:off x="284098" y="16291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BA55A-C715-E65B-C678-65B1F095369D}"/>
                </a:ext>
              </a:extLst>
            </p:cNvPr>
            <p:cNvSpPr/>
            <p:nvPr/>
          </p:nvSpPr>
          <p:spPr>
            <a:xfrm>
              <a:off x="286483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algn="ctr">
                <a:defRPr/>
              </a:pPr>
              <a:r>
                <a:rPr lang="ko-KR" altLang="en-US" sz="2400" b="1" kern="0" dirty="0" smtClean="0">
                  <a:ln w="9525">
                    <a:noFill/>
                  </a:ln>
                  <a:solidFill>
                    <a:prstClr val="white"/>
                  </a:solidFill>
                  <a:latin typeface="+mn-ea"/>
                </a:rPr>
                <a:t>포트폴리오 소개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1724989" y="1972792"/>
            <a:ext cx="159996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572212" y="1596864"/>
            <a:ext cx="898135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보스캐릭터의 공격애니메이션이 공중에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뜬 이유는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믹사모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캐릭터가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HIP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을 중심으로 애니메이션이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재생시키기 </a:t>
            </a:r>
            <a:r>
              <a:rPr lang="ko-KR" altLang="en-US" sz="2000" b="1" dirty="0" smtClean="0">
                <a:solidFill>
                  <a:schemeClr val="bg1"/>
                </a:solidFill>
                <a:latin typeface="+mn-ea"/>
              </a:rPr>
              <a:t>때문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262197" y="453648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개선사항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요약노트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600040" y="2795464"/>
            <a:ext cx="89813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믹사모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캐릭터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임포트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후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리타기터로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애니메이션과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루트모션을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적용 시켰을 때 움직임이 부자연스러웠던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이슈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리타기터로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에셋의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애니메이션을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믹사모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캐릭터로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적용시켜도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언리얼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-&gt;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믹사모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리타기팅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애니메이션이 플레이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시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믹사모의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Hip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을 중심으로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(hip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이 고정되어서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재생되어 애니메이션이 공중에 뜬 것같은 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부자연스러움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lh7-rt.googleusercontent.com/docsz/AD_4nXdKIaGhm_hbDvvG4XMlPcd7wKmDnU-CcMsc6H1MfHk27j0OSiP5HPGVWQCQYZWMit-Ly_0EvcXDrSrTSyTQhdEh9DyCqfZVnrgsjqCLCq0pqr0Sam5RfT5DzNWyoFkuBeyYMu8a7g?key=pAyKmMgtr5pYp1z5hp73mhw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357" y="3841488"/>
            <a:ext cx="1412726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7-rt.googleusercontent.com/docsz/AD_4nXdqrzxNxQU5M4H6mbxwcTbFRAnVN_HtHnjdU2v_FkVC_7vNXh_Vrkqz_m2oggj9GMhbtYpBru0cImiu92NbFNqBM8ir2spii6THPjh0lKYt_RdLZF3zzr1Fhc3t8zEdO4h5eW-VDw?key=pAyKmMgtr5pYp1z5hp73mhw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412" y="3841489"/>
            <a:ext cx="123825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lh7-rt.googleusercontent.com/docsz/AD_4nXdwRcy3h7nwGrz28ch1MCu0XKqABKyMdxNvrS9n_zoxd7Mf6gENqrsDoodAnPbrx33GZ-5INW4xS3Zvgo9lTY0KiNTDV0ZTujgcsFpmCo6dWmZ-Pht_MlaFjtSoISfq9Cb4Z7LRgg?key=pAyKmMgtr5pYp1z5hp73mhw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784" y="3841488"/>
            <a:ext cx="1114425" cy="12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2982777" y="5473005"/>
            <a:ext cx="525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*애니메이션 재생 시 움직임이 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hip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에 고정되어 다리가 공중에 뜨는 현상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62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3E2403-4D86-1017-DCD4-1D18D854CD77}"/>
              </a:ext>
            </a:extLst>
          </p:cNvPr>
          <p:cNvGrpSpPr/>
          <p:nvPr/>
        </p:nvGrpSpPr>
        <p:grpSpPr>
          <a:xfrm>
            <a:off x="284098" y="16291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BA55A-C715-E65B-C678-65B1F095369D}"/>
                </a:ext>
              </a:extLst>
            </p:cNvPr>
            <p:cNvSpPr/>
            <p:nvPr/>
          </p:nvSpPr>
          <p:spPr>
            <a:xfrm>
              <a:off x="286483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algn="ctr">
                <a:defRPr/>
              </a:pPr>
              <a:r>
                <a:rPr lang="ko-KR" altLang="en-US" sz="2400" b="1" kern="0" dirty="0" smtClean="0">
                  <a:ln w="9525">
                    <a:noFill/>
                  </a:ln>
                  <a:solidFill>
                    <a:prstClr val="white"/>
                  </a:solidFill>
                  <a:latin typeface="+mn-ea"/>
                </a:rPr>
                <a:t>포트폴리오 소개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1724989" y="1972792"/>
            <a:ext cx="159996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262197" y="453648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개선사항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요약노트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876960" y="4276570"/>
            <a:ext cx="89813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결과물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*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동일 애니메이션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언리얼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엔진 계층 캐릭터와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믹사모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계층 캐릭터의 차이 </a:t>
            </a:r>
          </a:p>
          <a:p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왼쪽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계층변경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캐릭터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우측 기본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믹사모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캐릭터</a:t>
            </a:r>
            <a:r>
              <a:rPr lang="en-US" altLang="ko-KR" sz="12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677955" y="1756741"/>
            <a:ext cx="898135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블렌더의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  <a:latin typeface="+mn-ea"/>
              </a:rPr>
              <a:t>Mixamo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 Root Baker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를 이용하여 해당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스켈레탈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메쉬와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애니메이션을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언리얼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캐릭터식의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구조로 변경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계층 시작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: Root) 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https://lh7-rt.googleusercontent.com/docsz/AD_4nXcUxTDJQbP9-PIOcy6747tFAnKOh3YSxFrR4_NdawqDivt9y62stIDA1vxyiMq1C8e2Jl1y7y_nP5BT9X7sRN0H4Fx5j-4hFCW7PwRH7zT0PGXObgcrfvtW6jO2CzurW9_dV_G8bw?key=pAyKmMgtr5pYp1z5hp73mhw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757" y="2122253"/>
            <a:ext cx="1528406" cy="159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lh7-rt.googleusercontent.com/docsz/AD_4nXe2COSe-zJxXPxjW-77KeiOO5yq3VVFk3WLdwZqGYSwWzUdcHSG8mtRSoAhNv7i58991igsdS1_IJyoQgTPYdQC1AqSpRp3lBbf5pRNCw2TIS2GT7zUAD1e--ElC7Wgbqvhm8sukg?key=pAyKmMgtr5pYp1z5hp73mhw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639" y="2119499"/>
            <a:ext cx="1530968" cy="16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2865486" y="3844646"/>
            <a:ext cx="89813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*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Hip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중심의 </a:t>
            </a:r>
            <a:r>
              <a:rPr lang="ko-KR" altLang="en-US" sz="1200" dirty="0" err="1">
                <a:solidFill>
                  <a:schemeClr val="bg1"/>
                </a:solidFill>
                <a:latin typeface="+mn-ea"/>
              </a:rPr>
              <a:t>믹사모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 캐릭터              </a:t>
            </a:r>
            <a:r>
              <a:rPr lang="ko-KR" altLang="en-US" sz="1200" dirty="0" smtClean="0">
                <a:solidFill>
                  <a:schemeClr val="bg1"/>
                </a:solidFill>
                <a:latin typeface="+mn-ea"/>
              </a:rPr>
              <a:t>              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*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Root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중심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발바닥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의  </a:t>
            </a:r>
            <a:r>
              <a:rPr lang="ko-KR" altLang="en-US" sz="1200" dirty="0" err="1" smtClean="0">
                <a:solidFill>
                  <a:schemeClr val="bg1"/>
                </a:solidFill>
                <a:latin typeface="+mn-ea"/>
              </a:rPr>
              <a:t>언리얼캐릭터</a:t>
            </a: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pic>
        <p:nvPicPr>
          <p:cNvPr id="5126" name="Picture 6" descr="https://lh7-rt.googleusercontent.com/docsz/AD_4nXcXszvvh6JcOaWp0FYGiFNTZQmmEioa_y8kxc3obLzxXmyXdTjvok7gpXvGB0Hf2f3SamqoK50VdyMU9D5JKtf2zna2R_WrRnTc5YBzYHbSlK5exuVFRLNpc-lbR6YL8s-qF5Nzpw?key=pAyKmMgtr5pYp1z5hp73mhw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785" y="5069503"/>
            <a:ext cx="1781175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https://lh7-rt.googleusercontent.com/docsz/AD_4nXcg_Q-yWLgZOEUFOaKwSS2QE4gNHyOA0vWY-XJ1u4CMbeQuOqmeyuNwURtNG9Q3_0otlX3oD-HpVkxD91Cet7vM4g2AjzzFVNNK6wKwAmCHRRhtf4z3ulLmtk_eg7rF4TIh6D4uIg?key=pAyKmMgtr5pYp1z5hp73mhw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032" y="5067700"/>
            <a:ext cx="1724025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https://lh7-rt.googleusercontent.com/docsz/AD_4nXf0_HjncxBPeKt37w4cdFgiRSBE-Ya8ip6yIfK_4ZjYOG2k0cNsD2tAztKXsrK-DLMsUdkgQ4MqI_ykAYT6HZtREpih-yeiMH2UFMyhXKm4wNpNOU1pCqtb9DSC4um1yK8O8fuZmw?key=pAyKmMgtr5pYp1z5hp73mhw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420" y="5067700"/>
            <a:ext cx="17240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76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3E2403-4D86-1017-DCD4-1D18D854CD77}"/>
              </a:ext>
            </a:extLst>
          </p:cNvPr>
          <p:cNvGrpSpPr/>
          <p:nvPr/>
        </p:nvGrpSpPr>
        <p:grpSpPr>
          <a:xfrm>
            <a:off x="294660" y="167680"/>
            <a:ext cx="13081996" cy="6371781"/>
            <a:chOff x="276225" y="238570"/>
            <a:chExt cx="13081996" cy="637178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BA55A-C715-E65B-C678-65B1F095369D}"/>
                </a:ext>
              </a:extLst>
            </p:cNvPr>
            <p:cNvSpPr/>
            <p:nvPr/>
          </p:nvSpPr>
          <p:spPr>
            <a:xfrm>
              <a:off x="286483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1724989" y="1972792"/>
            <a:ext cx="159996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572212" y="1596864"/>
            <a:ext cx="89813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+mn-ea"/>
              </a:rPr>
              <a:t>봐주셔서 감사합니다</a:t>
            </a:r>
            <a:r>
              <a:rPr lang="en-US" altLang="ko-KR" sz="3200" b="1" dirty="0" smtClean="0">
                <a:solidFill>
                  <a:schemeClr val="bg1"/>
                </a:solidFill>
                <a:latin typeface="+mn-ea"/>
              </a:rPr>
              <a:t>!</a:t>
            </a:r>
          </a:p>
          <a:p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2000" dirty="0"/>
              <a:t/>
            </a:r>
            <a:br>
              <a:rPr lang="ko-KR" altLang="en-US" sz="2000" dirty="0"/>
            </a:br>
            <a:r>
              <a:rPr lang="ko-KR" altLang="en-US" sz="1400" dirty="0">
                <a:solidFill>
                  <a:schemeClr val="bg1"/>
                </a:solidFill>
              </a:rPr>
              <a:t/>
            </a:r>
            <a:br>
              <a:rPr lang="ko-KR" altLang="en-US" sz="1400" dirty="0">
                <a:solidFill>
                  <a:schemeClr val="bg1"/>
                </a:solidFill>
              </a:rPr>
            </a:br>
            <a:endParaRPr lang="en-US" altLang="ko-KR" sz="1400" b="1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391378" y="5057370"/>
            <a:ext cx="103737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prstClr val="white"/>
                </a:solidFill>
                <a:hlinkClick r:id="rId2"/>
              </a:rPr>
              <a:t>이메일 </a:t>
            </a:r>
            <a:r>
              <a:rPr lang="en-US" altLang="ko-KR" sz="2000" b="1" dirty="0" smtClean="0">
                <a:solidFill>
                  <a:prstClr val="white"/>
                </a:solidFill>
                <a:hlinkClick r:id="rId2"/>
              </a:rPr>
              <a:t>:</a:t>
            </a:r>
            <a:r>
              <a:rPr lang="ko-KR" altLang="en-US" sz="2000" b="1" dirty="0" smtClean="0">
                <a:solidFill>
                  <a:prstClr val="white"/>
                </a:solidFill>
                <a:hlinkClick r:id="rId2"/>
              </a:rPr>
              <a:t> </a:t>
            </a:r>
            <a:r>
              <a:rPr lang="en-US" altLang="ko-KR" sz="2000" b="1" dirty="0" smtClean="0">
                <a:solidFill>
                  <a:prstClr val="white"/>
                </a:solidFill>
                <a:hlinkClick r:id="rId2"/>
              </a:rPr>
              <a:t>jch8659@gmail.com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prstClr val="white"/>
                </a:solidFill>
              </a:rPr>
              <a:t>전화번호 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: 010-5524-8659</a:t>
            </a:r>
          </a:p>
        </p:txBody>
      </p:sp>
    </p:spTree>
    <p:extLst>
      <p:ext uri="{BB962C8B-B14F-4D97-AF65-F5344CB8AC3E}">
        <p14:creationId xmlns:p14="http://schemas.microsoft.com/office/powerpoint/2010/main" val="260249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3E2403-4D86-1017-DCD4-1D18D854CD77}"/>
              </a:ext>
            </a:extLst>
          </p:cNvPr>
          <p:cNvGrpSpPr/>
          <p:nvPr/>
        </p:nvGrpSpPr>
        <p:grpSpPr>
          <a:xfrm>
            <a:off x="265663" y="23380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BA55A-C715-E65B-C678-65B1F095369D}"/>
                </a:ext>
              </a:extLst>
            </p:cNvPr>
            <p:cNvSpPr/>
            <p:nvPr/>
          </p:nvSpPr>
          <p:spPr>
            <a:xfrm>
              <a:off x="276225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algn="ctr">
                <a:defRPr/>
              </a:pPr>
              <a:r>
                <a:rPr lang="ko-KR" altLang="en-US" sz="2400" b="1" kern="0" smtClean="0">
                  <a:ln w="9525">
                    <a:noFill/>
                  </a:ln>
                  <a:solidFill>
                    <a:prstClr val="white"/>
                  </a:solidFill>
                  <a:latin typeface="+mn-ea"/>
                </a:rPr>
                <a:t>목차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993279DC-F09B-EA0A-2AE8-37E633DC27B9}"/>
              </a:ext>
            </a:extLst>
          </p:cNvPr>
          <p:cNvSpPr/>
          <p:nvPr/>
        </p:nvSpPr>
        <p:spPr>
          <a:xfrm>
            <a:off x="6511784" y="2168569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CD9D094C-8D9B-DD1A-D8C0-6EC6211D00EF}"/>
              </a:ext>
            </a:extLst>
          </p:cNvPr>
          <p:cNvSpPr/>
          <p:nvPr/>
        </p:nvSpPr>
        <p:spPr>
          <a:xfrm>
            <a:off x="6511783" y="2168569"/>
            <a:ext cx="1788062" cy="1788062"/>
          </a:xfrm>
          <a:prstGeom prst="arc">
            <a:avLst>
              <a:gd name="adj1" fmla="val 15536"/>
              <a:gd name="adj2" fmla="val 16193543"/>
            </a:avLst>
          </a:prstGeom>
          <a:noFill/>
          <a:ln w="53975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400" b="1" dirty="0" smtClean="0"/>
              <a:t>2</a:t>
            </a:r>
            <a:endParaRPr lang="en-US" altLang="ko-KR" sz="2400" b="1" dirty="0"/>
          </a:p>
          <a:p>
            <a:pPr algn="ctr">
              <a:lnSpc>
                <a:spcPct val="150000"/>
              </a:lnSpc>
              <a:defRPr/>
            </a:pP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983911" y="1970869"/>
            <a:ext cx="244078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400" b="1" dirty="0" smtClean="0">
                <a:solidFill>
                  <a:prstClr val="white"/>
                </a:solidFill>
              </a:rPr>
              <a:t>포트폴리오 소개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prstClr val="white"/>
                </a:solidFill>
              </a:rPr>
              <a:t>기능소개</a:t>
            </a:r>
            <a:endParaRPr lang="en-US" altLang="ko-KR" sz="14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prstClr val="white"/>
                </a:solidFill>
              </a:rPr>
              <a:t>개선사항 </a:t>
            </a:r>
            <a:r>
              <a:rPr lang="ko-KR" altLang="en-US" sz="1400" dirty="0" err="1" smtClean="0">
                <a:solidFill>
                  <a:prstClr val="white"/>
                </a:solidFill>
              </a:rPr>
              <a:t>요약노트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1724989" y="1972792"/>
            <a:ext cx="1599961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2400" b="1" dirty="0" smtClean="0">
                <a:solidFill>
                  <a:prstClr val="white"/>
                </a:solidFill>
              </a:rPr>
              <a:t>자기소개</a:t>
            </a:r>
            <a:endParaRPr lang="en-US" altLang="ko-KR" sz="2400" b="1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prstClr val="white"/>
                </a:solidFill>
              </a:rPr>
              <a:t>학력</a:t>
            </a:r>
            <a:endParaRPr lang="en-US" altLang="ko-KR" sz="14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prstClr val="white"/>
                </a:solidFill>
              </a:rPr>
              <a:t>경력</a:t>
            </a:r>
            <a:endParaRPr lang="en-US" altLang="ko-KR" sz="14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 smtClean="0">
                <a:solidFill>
                  <a:prstClr val="white"/>
                </a:solidFill>
              </a:rPr>
              <a:t>대외활동</a:t>
            </a:r>
            <a:endParaRPr lang="en-US" altLang="ko-KR" sz="14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prstClr val="white"/>
                </a:solidFill>
              </a:rPr>
              <a:t>하드스킬</a:t>
            </a:r>
            <a:endParaRPr lang="en-US" altLang="ko-KR" sz="14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 err="1" smtClean="0">
                <a:solidFill>
                  <a:prstClr val="white"/>
                </a:solidFill>
              </a:rPr>
              <a:t>소프트스킬</a:t>
            </a:r>
            <a:endParaRPr lang="en-US" altLang="ko-KR" sz="1400" dirty="0" smtClean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0CE69C3A-170F-0AE0-BA85-E3389BE62B1B}"/>
              </a:ext>
            </a:extLst>
          </p:cNvPr>
          <p:cNvCxnSpPr>
            <a:cxnSpLocks/>
          </p:cNvCxnSpPr>
          <p:nvPr/>
        </p:nvCxnSpPr>
        <p:spPr>
          <a:xfrm>
            <a:off x="7962893" y="3057705"/>
            <a:ext cx="72000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6FFB46D5-4AA9-286A-0910-13293127C719}"/>
              </a:ext>
            </a:extLst>
          </p:cNvPr>
          <p:cNvSpPr/>
          <p:nvPr/>
        </p:nvSpPr>
        <p:spPr>
          <a:xfrm>
            <a:off x="4124931" y="2188204"/>
            <a:ext cx="1788062" cy="1788062"/>
          </a:xfrm>
          <a:prstGeom prst="ellipse">
            <a:avLst/>
          </a:prstGeom>
          <a:noFill/>
          <a:ln w="53975">
            <a:solidFill>
              <a:schemeClr val="bg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id="{76405CAC-C2E8-5DCD-E643-2DF3AE4787BF}"/>
              </a:ext>
            </a:extLst>
          </p:cNvPr>
          <p:cNvSpPr/>
          <p:nvPr/>
        </p:nvSpPr>
        <p:spPr>
          <a:xfrm>
            <a:off x="4124932" y="2188204"/>
            <a:ext cx="1788062" cy="1788062"/>
          </a:xfrm>
          <a:prstGeom prst="arc">
            <a:avLst>
              <a:gd name="adj1" fmla="val 16200000"/>
              <a:gd name="adj2" fmla="val 10663117"/>
            </a:avLst>
          </a:prstGeom>
          <a:noFill/>
          <a:ln w="53975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1</a:t>
            </a:r>
            <a:endParaRPr lang="en-US" altLang="ko-KR" sz="8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800" dirty="0">
              <a:solidFill>
                <a:prstClr val="white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9437A63-C1E8-A2B1-C752-3780452188CB}"/>
              </a:ext>
            </a:extLst>
          </p:cNvPr>
          <p:cNvCxnSpPr>
            <a:cxnSpLocks/>
          </p:cNvCxnSpPr>
          <p:nvPr/>
        </p:nvCxnSpPr>
        <p:spPr>
          <a:xfrm>
            <a:off x="3675108" y="3082235"/>
            <a:ext cx="720000" cy="0"/>
          </a:xfrm>
          <a:prstGeom prst="line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0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3E2403-4D86-1017-DCD4-1D18D854CD77}"/>
              </a:ext>
            </a:extLst>
          </p:cNvPr>
          <p:cNvGrpSpPr/>
          <p:nvPr/>
        </p:nvGrpSpPr>
        <p:grpSpPr>
          <a:xfrm>
            <a:off x="265663" y="23380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BA55A-C715-E65B-C678-65B1F095369D}"/>
                </a:ext>
              </a:extLst>
            </p:cNvPr>
            <p:cNvSpPr/>
            <p:nvPr/>
          </p:nvSpPr>
          <p:spPr>
            <a:xfrm>
              <a:off x="286483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algn="ctr">
                <a:defRPr/>
              </a:pPr>
              <a:r>
                <a:rPr lang="ko-KR" altLang="en-US" sz="2400" b="1" kern="0" dirty="0" smtClean="0">
                  <a:ln w="9525">
                    <a:noFill/>
                  </a:ln>
                  <a:solidFill>
                    <a:prstClr val="white"/>
                  </a:solidFill>
                  <a:latin typeface="+mn-ea"/>
                </a:rPr>
                <a:t>자기소개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1724989" y="1972792"/>
            <a:ext cx="159996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027" y="1322470"/>
            <a:ext cx="1704126" cy="2272168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741006" y="3635607"/>
            <a:ext cx="29944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dirty="0" smtClean="0">
                <a:solidFill>
                  <a:prstClr val="white"/>
                </a:solidFill>
              </a:rPr>
              <a:t>“</a:t>
            </a:r>
            <a:r>
              <a:rPr lang="ko-KR" altLang="en-US" sz="1400" b="1" dirty="0" smtClean="0">
                <a:solidFill>
                  <a:prstClr val="white"/>
                </a:solidFill>
              </a:rPr>
              <a:t>포기를 모르는 개발자 </a:t>
            </a:r>
            <a:r>
              <a:rPr lang="ko-KR" altLang="en-US" sz="1400" b="1" dirty="0" err="1" smtClean="0">
                <a:solidFill>
                  <a:prstClr val="white"/>
                </a:solidFill>
              </a:rPr>
              <a:t>정찬호</a:t>
            </a:r>
            <a:r>
              <a:rPr lang="en-US" altLang="ko-KR" sz="1400" dirty="0" smtClean="0">
                <a:solidFill>
                  <a:prstClr val="white"/>
                </a:solidFill>
              </a:rPr>
              <a:t>”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741005" y="4440140"/>
            <a:ext cx="3045039" cy="1781175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모서리가 둥근 직사각형 61"/>
          <p:cNvSpPr/>
          <p:nvPr/>
        </p:nvSpPr>
        <p:spPr>
          <a:xfrm>
            <a:off x="4651514" y="4440138"/>
            <a:ext cx="3111977" cy="1781175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8562023" y="4440139"/>
            <a:ext cx="3142664" cy="1781175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687646" y="4051105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학력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4609050" y="4051101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경력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506412" y="4051100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대외활동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68701" y="4720108"/>
            <a:ext cx="36236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white"/>
                </a:solidFill>
              </a:rPr>
              <a:t>2013-2016 </a:t>
            </a:r>
            <a:r>
              <a:rPr lang="ko-KR" altLang="en-US" sz="1200" dirty="0" smtClean="0">
                <a:solidFill>
                  <a:prstClr val="white"/>
                </a:solidFill>
              </a:rPr>
              <a:t>서울고등학교 졸업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white"/>
                </a:solidFill>
              </a:rPr>
              <a:t>2017-2024 </a:t>
            </a:r>
            <a:r>
              <a:rPr lang="ko-KR" altLang="en-US" sz="1200" dirty="0" smtClean="0">
                <a:solidFill>
                  <a:prstClr val="white"/>
                </a:solidFill>
              </a:rPr>
              <a:t>세종대 컴퓨터 공학과 졸업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4780986" y="4720109"/>
            <a:ext cx="36236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white"/>
                </a:solidFill>
              </a:rPr>
              <a:t>2021-2025 </a:t>
            </a:r>
            <a:r>
              <a:rPr lang="ko-KR" altLang="en-US" sz="1200" dirty="0" smtClean="0">
                <a:solidFill>
                  <a:prstClr val="white"/>
                </a:solidFill>
              </a:rPr>
              <a:t>동아리 </a:t>
            </a:r>
            <a:r>
              <a:rPr lang="ko-KR" altLang="en-US" sz="1200" dirty="0" err="1" smtClean="0">
                <a:solidFill>
                  <a:prstClr val="white"/>
                </a:solidFill>
              </a:rPr>
              <a:t>농구방</a:t>
            </a:r>
            <a:r>
              <a:rPr lang="ko-KR" altLang="en-US" sz="1200" dirty="0" smtClean="0">
                <a:solidFill>
                  <a:prstClr val="white"/>
                </a:solidFill>
              </a:rPr>
              <a:t> 캐스터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/>
                </a:solidFill>
              </a:rPr>
              <a:t>2023 KUSF </a:t>
            </a:r>
            <a:r>
              <a:rPr lang="ko-KR" altLang="en-US" sz="1200" dirty="0">
                <a:solidFill>
                  <a:prstClr val="white"/>
                </a:solidFill>
              </a:rPr>
              <a:t>전국대학농구 </a:t>
            </a:r>
            <a:r>
              <a:rPr lang="ko-KR" altLang="en-US" sz="1200" dirty="0" err="1" smtClean="0">
                <a:solidFill>
                  <a:prstClr val="white"/>
                </a:solidFill>
              </a:rPr>
              <a:t>집계원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white"/>
                </a:solidFill>
              </a:rPr>
              <a:t>2024-2025 </a:t>
            </a:r>
            <a:r>
              <a:rPr lang="ko-KR" altLang="en-US" sz="1200" dirty="0" smtClean="0">
                <a:solidFill>
                  <a:prstClr val="white"/>
                </a:solidFill>
              </a:rPr>
              <a:t>서울시민농구리그 캐스터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691628" y="4720108"/>
            <a:ext cx="36236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white"/>
                </a:solidFill>
              </a:rPr>
              <a:t>2020 </a:t>
            </a:r>
            <a:r>
              <a:rPr lang="ko-KR" altLang="en-US" sz="1200" dirty="0" smtClean="0">
                <a:solidFill>
                  <a:prstClr val="white"/>
                </a:solidFill>
              </a:rPr>
              <a:t>세종</a:t>
            </a:r>
            <a:r>
              <a:rPr lang="en-US" altLang="ko-KR" sz="1200" dirty="0" smtClean="0">
                <a:solidFill>
                  <a:prstClr val="white"/>
                </a:solidFill>
              </a:rPr>
              <a:t>AI</a:t>
            </a:r>
            <a:r>
              <a:rPr lang="ko-KR" altLang="en-US" sz="1200" dirty="0" err="1" smtClean="0">
                <a:solidFill>
                  <a:prstClr val="white"/>
                </a:solidFill>
              </a:rPr>
              <a:t>해커톤</a:t>
            </a:r>
            <a:r>
              <a:rPr lang="ko-KR" altLang="en-US" sz="1200" dirty="0" smtClean="0">
                <a:solidFill>
                  <a:prstClr val="white"/>
                </a:solidFill>
              </a:rPr>
              <a:t> 장려상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white"/>
                </a:solidFill>
              </a:rPr>
              <a:t>2017-2024 </a:t>
            </a:r>
            <a:r>
              <a:rPr lang="ko-KR" altLang="en-US" sz="1200" dirty="0" smtClean="0">
                <a:solidFill>
                  <a:prstClr val="white"/>
                </a:solidFill>
              </a:rPr>
              <a:t>세종대 </a:t>
            </a:r>
            <a:r>
              <a:rPr lang="ko-KR" altLang="en-US" sz="1200" dirty="0" err="1" smtClean="0">
                <a:solidFill>
                  <a:prstClr val="white"/>
                </a:solidFill>
              </a:rPr>
              <a:t>농구동아리</a:t>
            </a:r>
            <a:r>
              <a:rPr lang="ko-KR" altLang="en-US" sz="1200" dirty="0" smtClean="0">
                <a:solidFill>
                  <a:prstClr val="white"/>
                </a:solidFill>
              </a:rPr>
              <a:t> </a:t>
            </a:r>
            <a:r>
              <a:rPr lang="en-US" altLang="ko-KR" sz="1200" dirty="0" smtClean="0">
                <a:solidFill>
                  <a:prstClr val="white"/>
                </a:solidFill>
              </a:rPr>
              <a:t>RUSH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white"/>
                </a:solidFill>
              </a:rPr>
              <a:t>2018 </a:t>
            </a:r>
            <a:r>
              <a:rPr lang="ko-KR" altLang="en-US" sz="1200" dirty="0" err="1" smtClean="0">
                <a:solidFill>
                  <a:prstClr val="white"/>
                </a:solidFill>
              </a:rPr>
              <a:t>국민대배</a:t>
            </a:r>
            <a:r>
              <a:rPr lang="en-US" altLang="ko-KR" sz="1200" dirty="0" smtClean="0">
                <a:solidFill>
                  <a:prstClr val="white"/>
                </a:solidFill>
              </a:rPr>
              <a:t>, </a:t>
            </a:r>
            <a:r>
              <a:rPr lang="ko-KR" altLang="en-US" sz="1200" dirty="0" err="1" smtClean="0">
                <a:solidFill>
                  <a:prstClr val="white"/>
                </a:solidFill>
              </a:rPr>
              <a:t>경기대배</a:t>
            </a:r>
            <a:r>
              <a:rPr lang="ko-KR" altLang="en-US" sz="1200" dirty="0" smtClean="0">
                <a:solidFill>
                  <a:prstClr val="white"/>
                </a:solidFill>
              </a:rPr>
              <a:t> 농구대회 준우승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white"/>
                </a:solidFill>
              </a:rPr>
              <a:t>2022 </a:t>
            </a:r>
            <a:r>
              <a:rPr lang="en-US" altLang="ko-KR" sz="1200" dirty="0">
                <a:solidFill>
                  <a:prstClr val="white"/>
                </a:solidFill>
              </a:rPr>
              <a:t>KUSF </a:t>
            </a:r>
            <a:r>
              <a:rPr lang="ko-KR" altLang="en-US" sz="1200" dirty="0">
                <a:solidFill>
                  <a:prstClr val="white"/>
                </a:solidFill>
              </a:rPr>
              <a:t>전국대학농구 </a:t>
            </a:r>
            <a:r>
              <a:rPr lang="en-US" altLang="ko-KR" sz="1200" dirty="0" smtClean="0">
                <a:solidFill>
                  <a:prstClr val="white"/>
                </a:solidFill>
              </a:rPr>
              <a:t>3</a:t>
            </a:r>
            <a:r>
              <a:rPr lang="ko-KR" altLang="en-US" sz="1200" dirty="0" smtClean="0">
                <a:solidFill>
                  <a:prstClr val="white"/>
                </a:solidFill>
              </a:rPr>
              <a:t>위</a:t>
            </a:r>
            <a:endParaRPr lang="en-US" altLang="ko-KR" sz="12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 smtClean="0">
                <a:solidFill>
                  <a:prstClr val="white"/>
                </a:solidFill>
              </a:rPr>
              <a:t>2023 </a:t>
            </a:r>
            <a:r>
              <a:rPr lang="ko-KR" altLang="en-US" sz="1200" dirty="0" err="1" smtClean="0">
                <a:solidFill>
                  <a:prstClr val="white"/>
                </a:solidFill>
              </a:rPr>
              <a:t>시립대배</a:t>
            </a:r>
            <a:r>
              <a:rPr lang="en-US" altLang="ko-KR" sz="1200" dirty="0" smtClean="0">
                <a:solidFill>
                  <a:prstClr val="white"/>
                </a:solidFill>
              </a:rPr>
              <a:t>, </a:t>
            </a:r>
            <a:r>
              <a:rPr lang="ko-KR" altLang="en-US" sz="1200" dirty="0" err="1" smtClean="0">
                <a:solidFill>
                  <a:prstClr val="white"/>
                </a:solidFill>
              </a:rPr>
              <a:t>한공대배</a:t>
            </a:r>
            <a:r>
              <a:rPr lang="ko-KR" altLang="en-US" sz="1200" dirty="0" smtClean="0">
                <a:solidFill>
                  <a:prstClr val="white"/>
                </a:solidFill>
              </a:rPr>
              <a:t> 농구대회 우승</a:t>
            </a:r>
            <a:endParaRPr lang="en-US" altLang="ko-KR" sz="1200" dirty="0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42433" y="1567966"/>
            <a:ext cx="3737739" cy="2297266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>
            <a:off x="8051043" y="1567966"/>
            <a:ext cx="3737739" cy="2297266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4514094" y="1099909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하드 스킬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422704" y="1085313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</a:rPr>
              <a:t>소프트 스킬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54" y="2215024"/>
            <a:ext cx="900000" cy="1014707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169926" y="1661181"/>
            <a:ext cx="3623695" cy="1985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err="1" smtClean="0">
                <a:solidFill>
                  <a:prstClr val="white"/>
                </a:solidFill>
              </a:rPr>
              <a:t>농구동아리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 회장 경험</a:t>
            </a:r>
            <a:endParaRPr lang="en-US" altLang="ko-KR" sz="1200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💡</a:t>
            </a:r>
            <a:r>
              <a:rPr lang="ko-KR" altLang="en-US" sz="800" dirty="0" smtClean="0">
                <a:solidFill>
                  <a:prstClr val="white"/>
                </a:solidFill>
              </a:rPr>
              <a:t>무관 동아리를 전국</a:t>
            </a:r>
            <a:r>
              <a:rPr lang="en-US" altLang="ko-KR" sz="800" dirty="0" smtClean="0">
                <a:solidFill>
                  <a:prstClr val="white"/>
                </a:solidFill>
              </a:rPr>
              <a:t>2</a:t>
            </a:r>
            <a:r>
              <a:rPr lang="ko-KR" altLang="en-US" sz="800" dirty="0" smtClean="0">
                <a:solidFill>
                  <a:prstClr val="white"/>
                </a:solidFill>
              </a:rPr>
              <a:t>위 동아리로 </a:t>
            </a:r>
            <a:r>
              <a:rPr lang="ko-KR" altLang="en-US" sz="800" dirty="0" err="1" smtClean="0">
                <a:solidFill>
                  <a:prstClr val="white"/>
                </a:solidFill>
              </a:rPr>
              <a:t>스텝업</a:t>
            </a:r>
            <a:endParaRPr lang="en-US" altLang="ko-KR" sz="8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💡</a:t>
            </a:r>
            <a:r>
              <a:rPr lang="ko-KR" altLang="en-US" sz="800" dirty="0" smtClean="0">
                <a:solidFill>
                  <a:prstClr val="white"/>
                </a:solidFill>
              </a:rPr>
              <a:t>우승 목표 달성을 위한 체계적 훈련 및 전술</a:t>
            </a:r>
            <a:r>
              <a:rPr lang="en-US" altLang="ko-KR" sz="800" dirty="0" smtClean="0">
                <a:solidFill>
                  <a:prstClr val="white"/>
                </a:solidFill>
              </a:rPr>
              <a:t> </a:t>
            </a:r>
            <a:r>
              <a:rPr lang="ko-KR" altLang="en-US" sz="800" dirty="0" smtClean="0">
                <a:solidFill>
                  <a:prstClr val="white"/>
                </a:solidFill>
              </a:rPr>
              <a:t>논의 과정에서 </a:t>
            </a:r>
            <a:r>
              <a:rPr lang="ko-KR" altLang="en-US" sz="800" dirty="0" err="1" smtClean="0">
                <a:solidFill>
                  <a:prstClr val="white"/>
                </a:solidFill>
              </a:rPr>
              <a:t>리더쉽</a:t>
            </a:r>
            <a:r>
              <a:rPr lang="ko-KR" altLang="en-US" sz="800" dirty="0" smtClean="0">
                <a:solidFill>
                  <a:prstClr val="white"/>
                </a:solidFill>
              </a:rPr>
              <a:t> 발휘</a:t>
            </a:r>
            <a:endParaRPr lang="en-US" altLang="ko-KR" sz="8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8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solidFill>
                  <a:prstClr val="white"/>
                </a:solidFill>
              </a:rPr>
              <a:t>졸업작품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“AI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를 이용한 상하수관결함탐지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” </a:t>
            </a:r>
            <a:r>
              <a:rPr lang="ko-KR" altLang="en-US" sz="1200" b="1" dirty="0" smtClean="0">
                <a:solidFill>
                  <a:prstClr val="white"/>
                </a:solidFill>
              </a:rPr>
              <a:t>조장</a:t>
            </a:r>
            <a:endParaRPr lang="en-US" altLang="ko-KR" sz="1200" b="1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💡</a:t>
            </a:r>
            <a:r>
              <a:rPr lang="en-US" altLang="ko-KR" sz="800" dirty="0" smtClean="0">
                <a:solidFill>
                  <a:prstClr val="white"/>
                </a:solidFill>
              </a:rPr>
              <a:t>Agile </a:t>
            </a:r>
            <a:r>
              <a:rPr lang="ko-KR" altLang="en-US" sz="800" dirty="0" smtClean="0">
                <a:solidFill>
                  <a:prstClr val="white"/>
                </a:solidFill>
              </a:rPr>
              <a:t>방식 </a:t>
            </a:r>
            <a:r>
              <a:rPr lang="en-US" altLang="ko-KR" sz="800" dirty="0" smtClean="0">
                <a:solidFill>
                  <a:prstClr val="white"/>
                </a:solidFill>
              </a:rPr>
              <a:t>4</a:t>
            </a:r>
            <a:r>
              <a:rPr lang="ko-KR" altLang="en-US" sz="800" dirty="0" smtClean="0">
                <a:solidFill>
                  <a:prstClr val="white"/>
                </a:solidFill>
              </a:rPr>
              <a:t>인 프로젝트 진행</a:t>
            </a:r>
            <a:endParaRPr lang="en-US" altLang="ko-KR" sz="8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💡</a:t>
            </a:r>
            <a:r>
              <a:rPr lang="ko-KR" altLang="en-US" sz="800" dirty="0" smtClean="0">
                <a:solidFill>
                  <a:prstClr val="white"/>
                </a:solidFill>
              </a:rPr>
              <a:t>데이터 전처리</a:t>
            </a:r>
            <a:r>
              <a:rPr lang="en-US" altLang="ko-KR" sz="800" dirty="0" smtClean="0">
                <a:solidFill>
                  <a:prstClr val="white"/>
                </a:solidFill>
              </a:rPr>
              <a:t>, AI</a:t>
            </a:r>
            <a:r>
              <a:rPr lang="ko-KR" altLang="en-US" sz="800" dirty="0" smtClean="0">
                <a:solidFill>
                  <a:prstClr val="white"/>
                </a:solidFill>
              </a:rPr>
              <a:t>개발</a:t>
            </a:r>
            <a:r>
              <a:rPr lang="en-US" altLang="ko-KR" sz="800" dirty="0" smtClean="0">
                <a:solidFill>
                  <a:prstClr val="white"/>
                </a:solidFill>
              </a:rPr>
              <a:t>, </a:t>
            </a:r>
            <a:r>
              <a:rPr lang="ko-KR" altLang="en-US" sz="800" dirty="0" err="1" smtClean="0">
                <a:solidFill>
                  <a:prstClr val="white"/>
                </a:solidFill>
              </a:rPr>
              <a:t>백앤드서버</a:t>
            </a:r>
            <a:r>
              <a:rPr lang="en-US" altLang="ko-KR" sz="800" dirty="0" smtClean="0">
                <a:solidFill>
                  <a:prstClr val="white"/>
                </a:solidFill>
              </a:rPr>
              <a:t>, Django</a:t>
            </a:r>
            <a:r>
              <a:rPr lang="ko-KR" altLang="en-US" sz="800" dirty="0" smtClean="0">
                <a:solidFill>
                  <a:prstClr val="white"/>
                </a:solidFill>
              </a:rPr>
              <a:t>활용 웹사이트 개발 등 역할  분배</a:t>
            </a:r>
            <a:r>
              <a:rPr lang="en-US" altLang="ko-KR" sz="800" dirty="0" smtClean="0">
                <a:solidFill>
                  <a:prstClr val="white"/>
                </a:solidFill>
              </a:rPr>
              <a:t>, </a:t>
            </a:r>
            <a:r>
              <a:rPr lang="ko-KR" altLang="en-US" sz="800" dirty="0" smtClean="0">
                <a:solidFill>
                  <a:prstClr val="white"/>
                </a:solidFill>
              </a:rPr>
              <a:t>의견 통합</a:t>
            </a:r>
            <a:r>
              <a:rPr lang="en-US" altLang="ko-KR" sz="800" dirty="0" smtClean="0">
                <a:solidFill>
                  <a:prstClr val="white"/>
                </a:solidFill>
              </a:rPr>
              <a:t>,</a:t>
            </a:r>
            <a:r>
              <a:rPr lang="ko-KR" altLang="en-US" sz="800" dirty="0" smtClean="0">
                <a:solidFill>
                  <a:prstClr val="white"/>
                </a:solidFill>
              </a:rPr>
              <a:t> </a:t>
            </a:r>
            <a:r>
              <a:rPr lang="ko-KR" altLang="en-US" sz="800" dirty="0" err="1" smtClean="0">
                <a:solidFill>
                  <a:prstClr val="white"/>
                </a:solidFill>
              </a:rPr>
              <a:t>간트</a:t>
            </a:r>
            <a:r>
              <a:rPr lang="ko-KR" altLang="en-US" sz="800" dirty="0" smtClean="0">
                <a:solidFill>
                  <a:prstClr val="white"/>
                </a:solidFill>
              </a:rPr>
              <a:t> 차트 활용</a:t>
            </a:r>
            <a:endParaRPr lang="en-US" altLang="ko-KR" sz="800" dirty="0" smtClean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>
                <a:solidFill>
                  <a:prstClr val="white"/>
                </a:solidFill>
              </a:rPr>
              <a:t>💡</a:t>
            </a:r>
            <a:r>
              <a:rPr lang="ko-KR" altLang="en-US" sz="800" dirty="0" smtClean="0">
                <a:solidFill>
                  <a:prstClr val="white"/>
                </a:solidFill>
              </a:rPr>
              <a:t>팀원 이탈 이슈 하지만 역할 재조정 및 </a:t>
            </a:r>
            <a:r>
              <a:rPr lang="ko-KR" altLang="en-US" sz="800" dirty="0" err="1" smtClean="0">
                <a:solidFill>
                  <a:prstClr val="white"/>
                </a:solidFill>
              </a:rPr>
              <a:t>스케쥴</a:t>
            </a:r>
            <a:r>
              <a:rPr lang="ko-KR" altLang="en-US" sz="800" dirty="0" smtClean="0">
                <a:solidFill>
                  <a:prstClr val="white"/>
                </a:solidFill>
              </a:rPr>
              <a:t> 재설정으로 프로젝트 완료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275" y="2205731"/>
            <a:ext cx="900000" cy="1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8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3E2403-4D86-1017-DCD4-1D18D854CD77}"/>
              </a:ext>
            </a:extLst>
          </p:cNvPr>
          <p:cNvGrpSpPr/>
          <p:nvPr/>
        </p:nvGrpSpPr>
        <p:grpSpPr>
          <a:xfrm>
            <a:off x="265663" y="23380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BA55A-C715-E65B-C678-65B1F095369D}"/>
                </a:ext>
              </a:extLst>
            </p:cNvPr>
            <p:cNvSpPr/>
            <p:nvPr/>
          </p:nvSpPr>
          <p:spPr>
            <a:xfrm>
              <a:off x="286483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algn="ctr">
                <a:defRPr/>
              </a:pPr>
              <a:r>
                <a:rPr lang="ko-KR" altLang="en-US" sz="2400" b="1" kern="0" dirty="0" smtClean="0">
                  <a:ln w="9525">
                    <a:noFill/>
                  </a:ln>
                  <a:solidFill>
                    <a:prstClr val="white"/>
                  </a:solidFill>
                  <a:latin typeface="+mn-ea"/>
                </a:rPr>
                <a:t>포트폴리오 소개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1724989" y="1972792"/>
            <a:ext cx="159996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518721" y="1842500"/>
            <a:ext cx="89111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prstClr val="white"/>
                </a:solidFill>
                <a:latin typeface="+mn-ea"/>
              </a:rPr>
              <a:t>왜 이러한 게임을 만들었고 </a:t>
            </a:r>
            <a:r>
              <a:rPr lang="en-US" altLang="ko-KR" sz="2000" b="1" dirty="0" smtClean="0">
                <a:solidFill>
                  <a:prstClr val="white"/>
                </a:solidFill>
                <a:latin typeface="+mn-ea"/>
              </a:rPr>
              <a:t>＂</a:t>
            </a:r>
            <a:r>
              <a:rPr lang="ko-KR" altLang="en-US" sz="2000" b="1" dirty="0" err="1" smtClean="0">
                <a:solidFill>
                  <a:prstClr val="white"/>
                </a:solidFill>
                <a:latin typeface="+mn-ea"/>
              </a:rPr>
              <a:t>언리얼</a:t>
            </a:r>
            <a:r>
              <a:rPr lang="ko-KR" altLang="en-US" sz="2000" b="1" dirty="0" smtClean="0">
                <a:solidFill>
                  <a:prstClr val="white"/>
                </a:solidFill>
                <a:latin typeface="+mn-ea"/>
              </a:rPr>
              <a:t> 엔진</a:t>
            </a:r>
            <a:r>
              <a:rPr lang="en-US" altLang="ko-KR" sz="2000" b="1" dirty="0" smtClean="0">
                <a:solidFill>
                  <a:prstClr val="white"/>
                </a:solidFill>
                <a:latin typeface="+mn-ea"/>
              </a:rPr>
              <a:t>5＂</a:t>
            </a:r>
            <a:r>
              <a:rPr lang="ko-KR" altLang="en-US" sz="2000" b="1" dirty="0" smtClean="0">
                <a:solidFill>
                  <a:prstClr val="white"/>
                </a:solidFill>
                <a:latin typeface="+mn-ea"/>
              </a:rPr>
              <a:t>를 사용한 이유는 무엇인가</a:t>
            </a:r>
            <a:r>
              <a:rPr lang="en-US" altLang="ko-KR" sz="2000" b="1" dirty="0" smtClean="0">
                <a:solidFill>
                  <a:prstClr val="white"/>
                </a:solidFill>
                <a:latin typeface="+mn-ea"/>
              </a:rPr>
              <a:t>?</a:t>
            </a:r>
            <a:endParaRPr lang="en-US" altLang="ko-KR" sz="2000" b="1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960" y="4919002"/>
            <a:ext cx="2702650" cy="903254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507671" y="2410339"/>
            <a:ext cx="9166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prstClr val="white"/>
                </a:solidFill>
                <a:latin typeface="+mn-ea"/>
              </a:rPr>
              <a:t>가장 감명 깊게 한 게임이 </a:t>
            </a:r>
            <a:r>
              <a:rPr lang="en-US" altLang="ko-KR" sz="2000" b="1" dirty="0" smtClean="0">
                <a:solidFill>
                  <a:prstClr val="white"/>
                </a:solidFill>
                <a:latin typeface="+mn-ea"/>
              </a:rPr>
              <a:t>“</a:t>
            </a:r>
            <a:r>
              <a:rPr lang="ko-KR" altLang="en-US" sz="2000" b="1" dirty="0" err="1" smtClean="0">
                <a:solidFill>
                  <a:prstClr val="white"/>
                </a:solidFill>
                <a:latin typeface="+mn-ea"/>
              </a:rPr>
              <a:t>엘든링</a:t>
            </a:r>
            <a:r>
              <a:rPr lang="en-US" altLang="ko-KR" sz="2000" b="1" dirty="0" smtClean="0">
                <a:solidFill>
                  <a:prstClr val="white"/>
                </a:solidFill>
                <a:latin typeface="+mn-ea"/>
              </a:rPr>
              <a:t>” </a:t>
            </a:r>
            <a:r>
              <a:rPr lang="ko-KR" altLang="en-US" sz="2000" b="1" dirty="0" smtClean="0">
                <a:solidFill>
                  <a:prstClr val="white"/>
                </a:solidFill>
                <a:latin typeface="+mn-ea"/>
              </a:rPr>
              <a:t>이기 때문</a:t>
            </a:r>
            <a:endParaRPr lang="en-US" altLang="ko-KR" sz="2000" b="1" dirty="0" smtClean="0">
              <a:solidFill>
                <a:prstClr val="white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b="1" dirty="0" err="1" smtClean="0">
                <a:solidFill>
                  <a:prstClr val="white"/>
                </a:solidFill>
                <a:latin typeface="+mn-ea"/>
              </a:rPr>
              <a:t>소울라이크</a:t>
            </a:r>
            <a:r>
              <a:rPr lang="ko-KR" altLang="en-US" sz="2000" b="1" dirty="0" smtClean="0">
                <a:solidFill>
                  <a:prstClr val="white"/>
                </a:solidFill>
                <a:latin typeface="+mn-ea"/>
              </a:rPr>
              <a:t> 장르의 </a:t>
            </a:r>
            <a:r>
              <a:rPr lang="ko-KR" altLang="en-US" sz="2000" b="1" dirty="0" err="1" smtClean="0">
                <a:solidFill>
                  <a:prstClr val="white"/>
                </a:solidFill>
                <a:latin typeface="+mn-ea"/>
              </a:rPr>
              <a:t>몰입감과</a:t>
            </a:r>
            <a:r>
              <a:rPr lang="ko-KR" altLang="en-US" sz="2000" b="1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2000" b="1" dirty="0" err="1" smtClean="0">
                <a:solidFill>
                  <a:prstClr val="white"/>
                </a:solidFill>
                <a:latin typeface="+mn-ea"/>
              </a:rPr>
              <a:t>언리얼엔진</a:t>
            </a:r>
            <a:r>
              <a:rPr lang="en-US" altLang="ko-KR" sz="2000" b="1" dirty="0" smtClean="0">
                <a:solidFill>
                  <a:prstClr val="white"/>
                </a:solidFill>
                <a:latin typeface="+mn-ea"/>
              </a:rPr>
              <a:t>5</a:t>
            </a:r>
            <a:r>
              <a:rPr lang="ko-KR" altLang="en-US" sz="2000" b="1" dirty="0" smtClean="0">
                <a:solidFill>
                  <a:prstClr val="white"/>
                </a:solidFill>
                <a:latin typeface="+mn-ea"/>
              </a:rPr>
              <a:t>의 다양한 툴 셋인 </a:t>
            </a:r>
            <a:endParaRPr lang="en-US" altLang="ko-KR" sz="2000" b="1" dirty="0" smtClean="0">
              <a:solidFill>
                <a:prstClr val="white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b="1" dirty="0" smtClean="0">
                <a:solidFill>
                  <a:prstClr val="white"/>
                </a:solidFill>
                <a:latin typeface="+mn-ea"/>
              </a:rPr>
              <a:t>나이아가라 </a:t>
            </a:r>
            <a:r>
              <a:rPr lang="ko-KR" altLang="en-US" sz="2000" b="1" dirty="0" err="1" smtClean="0">
                <a:solidFill>
                  <a:prstClr val="white"/>
                </a:solidFill>
                <a:latin typeface="+mn-ea"/>
              </a:rPr>
              <a:t>파티클</a:t>
            </a:r>
            <a:r>
              <a:rPr lang="en-US" altLang="ko-KR" sz="2000" b="1" dirty="0" smtClean="0">
                <a:solidFill>
                  <a:prstClr val="white"/>
                </a:solidFill>
                <a:latin typeface="+mn-ea"/>
              </a:rPr>
              <a:t>,</a:t>
            </a:r>
            <a:r>
              <a:rPr lang="ko-KR" altLang="en-US" sz="2000" b="1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2000" b="1" dirty="0" err="1" smtClean="0">
                <a:solidFill>
                  <a:prstClr val="white"/>
                </a:solidFill>
                <a:latin typeface="+mn-ea"/>
              </a:rPr>
              <a:t>시퀀서</a:t>
            </a:r>
            <a:r>
              <a:rPr lang="en-US" altLang="ko-KR" sz="2000" b="1" dirty="0" smtClean="0">
                <a:solidFill>
                  <a:prstClr val="white"/>
                </a:solidFill>
                <a:latin typeface="+mn-ea"/>
              </a:rPr>
              <a:t>, </a:t>
            </a:r>
            <a:r>
              <a:rPr lang="ko-KR" altLang="en-US" sz="2000" b="1" dirty="0" err="1" smtClean="0">
                <a:solidFill>
                  <a:prstClr val="white"/>
                </a:solidFill>
                <a:latin typeface="+mn-ea"/>
              </a:rPr>
              <a:t>리타기팅을</a:t>
            </a:r>
            <a:r>
              <a:rPr lang="ko-KR" altLang="en-US" sz="2000" b="1" dirty="0" smtClean="0">
                <a:solidFill>
                  <a:prstClr val="white"/>
                </a:solidFill>
                <a:latin typeface="+mn-ea"/>
              </a:rPr>
              <a:t> 사용하여  게임을 구현하고 싶어서</a:t>
            </a:r>
            <a:endParaRPr lang="en-US" altLang="ko-KR" sz="20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1676399" y="4043596"/>
            <a:ext cx="6129251" cy="1095582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730918" y="4130041"/>
            <a:ext cx="66591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solidFill>
                  <a:prstClr val="white"/>
                </a:solidFill>
                <a:latin typeface="+mn-ea"/>
              </a:rPr>
              <a:t>사용 언어 </a:t>
            </a:r>
            <a:r>
              <a:rPr lang="en-US" altLang="ko-KR" sz="1200" b="1" dirty="0" smtClean="0">
                <a:solidFill>
                  <a:prstClr val="white"/>
                </a:solidFill>
                <a:latin typeface="+mn-ea"/>
              </a:rPr>
              <a:t>: C++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solidFill>
                  <a:prstClr val="white"/>
                </a:solidFill>
                <a:latin typeface="+mn-ea"/>
              </a:rPr>
              <a:t>제작 엔진 </a:t>
            </a:r>
            <a:r>
              <a:rPr lang="en-US" altLang="ko-KR" sz="1200" b="1" dirty="0" smtClean="0">
                <a:solidFill>
                  <a:prstClr val="white"/>
                </a:solidFill>
                <a:latin typeface="+mn-ea"/>
              </a:rPr>
              <a:t>: </a:t>
            </a:r>
            <a:r>
              <a:rPr lang="ko-KR" altLang="en-US" sz="1200" b="1" dirty="0" err="1" smtClean="0">
                <a:solidFill>
                  <a:prstClr val="white"/>
                </a:solidFill>
                <a:latin typeface="+mn-ea"/>
              </a:rPr>
              <a:t>언리얼엔진</a:t>
            </a:r>
            <a:r>
              <a:rPr lang="en-US" altLang="ko-KR" sz="1200" b="1" dirty="0" smtClean="0">
                <a:solidFill>
                  <a:prstClr val="white"/>
                </a:solidFill>
                <a:latin typeface="+mn-ea"/>
              </a:rPr>
              <a:t>5 (5.2.1ver)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 smtClean="0">
                <a:solidFill>
                  <a:prstClr val="white"/>
                </a:solidFill>
                <a:latin typeface="+mn-ea"/>
              </a:rPr>
              <a:t>포트폴리오 </a:t>
            </a:r>
            <a:r>
              <a:rPr lang="ko-KR" altLang="en-US" sz="1200" b="1" dirty="0" err="1" smtClean="0">
                <a:solidFill>
                  <a:prstClr val="white"/>
                </a:solidFill>
                <a:latin typeface="+mn-ea"/>
              </a:rPr>
              <a:t>시연동영상</a:t>
            </a:r>
            <a:r>
              <a:rPr lang="ko-KR" altLang="en-US" sz="1200" b="1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prstClr val="white"/>
                </a:solidFill>
                <a:latin typeface="+mn-ea"/>
              </a:rPr>
              <a:t>: </a:t>
            </a:r>
            <a:r>
              <a:rPr lang="en-US" altLang="ko-KR" sz="1200" b="1" dirty="0" smtClean="0">
                <a:solidFill>
                  <a:prstClr val="white"/>
                </a:solidFill>
              </a:rPr>
              <a:t>https</a:t>
            </a:r>
            <a:r>
              <a:rPr lang="en-US" altLang="ko-KR" sz="1200" b="1" dirty="0">
                <a:solidFill>
                  <a:prstClr val="white"/>
                </a:solidFill>
              </a:rPr>
              <a:t>://youtu.be/fR4lDzWWBdk?si=bx1ndsmoG5_m4y45</a:t>
            </a:r>
          </a:p>
          <a:p>
            <a:pPr>
              <a:lnSpc>
                <a:spcPct val="150000"/>
              </a:lnSpc>
              <a:defRPr/>
            </a:pPr>
            <a:endParaRPr lang="en-US" altLang="ko-KR" sz="1200" b="1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39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3E2403-4D86-1017-DCD4-1D18D854CD77}"/>
              </a:ext>
            </a:extLst>
          </p:cNvPr>
          <p:cNvGrpSpPr/>
          <p:nvPr/>
        </p:nvGrpSpPr>
        <p:grpSpPr>
          <a:xfrm>
            <a:off x="265663" y="23380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BA55A-C715-E65B-C678-65B1F095369D}"/>
                </a:ext>
              </a:extLst>
            </p:cNvPr>
            <p:cNvSpPr/>
            <p:nvPr/>
          </p:nvSpPr>
          <p:spPr>
            <a:xfrm>
              <a:off x="286483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algn="ctr">
                <a:defRPr/>
              </a:pPr>
              <a:r>
                <a:rPr lang="ko-KR" altLang="en-US" sz="2400" b="1" kern="0" dirty="0" smtClean="0">
                  <a:ln w="9525">
                    <a:noFill/>
                  </a:ln>
                  <a:solidFill>
                    <a:prstClr val="white"/>
                  </a:solidFill>
                  <a:latin typeface="+mn-ea"/>
                </a:rPr>
                <a:t>포트폴리오 소개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1724989" y="1972792"/>
            <a:ext cx="159996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2153181" y="1177916"/>
            <a:ext cx="13391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일반 공격</a:t>
            </a:r>
            <a:endParaRPr lang="en-US" altLang="ko-KR" sz="14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262197" y="453648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prstClr val="white"/>
                </a:solidFill>
              </a:rPr>
              <a:t>기능소개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95451" y="1972792"/>
            <a:ext cx="1372454" cy="3835389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오른쪽 화살표 2"/>
          <p:cNvSpPr/>
          <p:nvPr/>
        </p:nvSpPr>
        <p:spPr>
          <a:xfrm rot="10800000">
            <a:off x="1929357" y="2905813"/>
            <a:ext cx="290747" cy="193411"/>
          </a:xfrm>
          <a:prstGeom prst="right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 rot="10800000">
            <a:off x="1929357" y="4244867"/>
            <a:ext cx="290747" cy="193411"/>
          </a:xfrm>
          <a:prstGeom prst="right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1929581" y="5575601"/>
            <a:ext cx="290747" cy="193411"/>
          </a:xfrm>
          <a:prstGeom prst="right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476572" y="3592867"/>
            <a:ext cx="138435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 err="1">
                <a:solidFill>
                  <a:prstClr val="white"/>
                </a:solidFill>
                <a:latin typeface="+mn-ea"/>
              </a:rPr>
              <a:t>AttackMeleeEnd</a:t>
            </a:r>
            <a:r>
              <a:rPr lang="en-US" altLang="ko-KR" sz="1200" b="1" dirty="0">
                <a:solidFill>
                  <a:prstClr val="white"/>
                </a:solidFill>
                <a:latin typeface="+mn-ea"/>
              </a:rPr>
              <a:t> </a:t>
            </a:r>
            <a:endParaRPr lang="en-US" altLang="ko-KR" sz="1200" b="1" dirty="0" smtClean="0">
              <a:solidFill>
                <a:prstClr val="white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endParaRPr lang="en-US" altLang="ko-KR" sz="800" dirty="0" smtClean="0">
              <a:solidFill>
                <a:prstClr val="white"/>
              </a:solidFill>
              <a:latin typeface="+mn-ea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en-US" altLang="ko-KR" sz="800" dirty="0" err="1" smtClean="0">
                <a:solidFill>
                  <a:prstClr val="white"/>
                </a:solidFill>
                <a:latin typeface="+mn-ea"/>
              </a:rPr>
              <a:t>ComboNum</a:t>
            </a:r>
            <a:r>
              <a:rPr lang="en-US" altLang="ko-KR" sz="800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초기화</a:t>
            </a:r>
            <a:endParaRPr lang="en-US" altLang="ko-KR" sz="800" dirty="0" smtClean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7939631" y="1181064"/>
            <a:ext cx="13391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방어</a:t>
            </a:r>
            <a:endParaRPr lang="en-US" altLang="ko-KR" sz="14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7141496" y="1972791"/>
            <a:ext cx="2946560" cy="1095582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2216899" y="1817523"/>
            <a:ext cx="3269501" cy="418426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7222915" y="1986624"/>
            <a:ext cx="26969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800" dirty="0" err="1" smtClean="0">
                <a:solidFill>
                  <a:prstClr val="white"/>
                </a:solidFill>
                <a:latin typeface="+mn-ea"/>
              </a:rPr>
              <a:t>무적판정</a:t>
            </a:r>
            <a:endParaRPr lang="en-US" altLang="ko-KR" sz="800" dirty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800" dirty="0" err="1" smtClean="0">
                <a:solidFill>
                  <a:prstClr val="white"/>
                </a:solidFill>
                <a:latin typeface="+mn-ea"/>
              </a:rPr>
              <a:t>스테미나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prstClr val="white"/>
                </a:solidFill>
                <a:latin typeface="+mn-ea"/>
              </a:rPr>
              <a:t>10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이상 시 실행</a:t>
            </a:r>
            <a:endParaRPr lang="en-US" altLang="ko-KR" sz="800" dirty="0" smtClean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en-US" altLang="ko-KR" sz="800" dirty="0" err="1" smtClean="0">
                <a:solidFill>
                  <a:prstClr val="white"/>
                </a:solidFill>
                <a:latin typeface="+mn-ea"/>
              </a:rPr>
              <a:t>PlayAnimation</a:t>
            </a:r>
            <a:endParaRPr lang="en-US" altLang="ko-KR" sz="800" dirty="0" smtClean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💡애니메이션 </a:t>
            </a:r>
            <a:r>
              <a:rPr lang="ko-KR" altLang="en-US" sz="800" dirty="0" err="1" smtClean="0">
                <a:solidFill>
                  <a:prstClr val="white"/>
                </a:solidFill>
                <a:latin typeface="+mn-ea"/>
              </a:rPr>
              <a:t>종료시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800" dirty="0" err="1" smtClean="0">
                <a:solidFill>
                  <a:prstClr val="white"/>
                </a:solidFill>
                <a:latin typeface="+mn-ea"/>
              </a:rPr>
              <a:t>BlockEnd</a:t>
            </a:r>
            <a:r>
              <a:rPr lang="en-US" altLang="ko-KR" sz="800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800" dirty="0" err="1" smtClean="0">
                <a:solidFill>
                  <a:prstClr val="white"/>
                </a:solidFill>
                <a:latin typeface="+mn-ea"/>
              </a:rPr>
              <a:t>델리게이트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 함수 호출</a:t>
            </a:r>
            <a:endParaRPr lang="en-US" altLang="ko-KR" sz="800" dirty="0" smtClean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💡추가 명령 없을 시 </a:t>
            </a:r>
            <a:r>
              <a:rPr lang="en-US" altLang="ko-KR" sz="800" dirty="0" err="1" smtClean="0">
                <a:solidFill>
                  <a:prstClr val="white"/>
                </a:solidFill>
                <a:latin typeface="+mn-ea"/>
              </a:rPr>
              <a:t>AttackMeleeEnd</a:t>
            </a:r>
            <a:r>
              <a:rPr lang="en-US" altLang="ko-KR" sz="800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실행</a:t>
            </a:r>
            <a:endParaRPr lang="en-US" altLang="ko-KR" sz="8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2356959" y="1972791"/>
            <a:ext cx="2946560" cy="1095582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2451957" y="1994819"/>
            <a:ext cx="23343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prstClr val="white"/>
                </a:solidFill>
                <a:latin typeface="+mn-ea"/>
              </a:rPr>
              <a:t>Case 0: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800" dirty="0" err="1" smtClean="0">
                <a:solidFill>
                  <a:prstClr val="white"/>
                </a:solidFill>
                <a:latin typeface="+mn-ea"/>
              </a:rPr>
              <a:t>스테미나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800" dirty="0" smtClean="0">
                <a:solidFill>
                  <a:prstClr val="white"/>
                </a:solidFill>
                <a:latin typeface="+mn-ea"/>
              </a:rPr>
              <a:t>10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이상 시 실행</a:t>
            </a:r>
            <a:endParaRPr lang="en-US" altLang="ko-KR" sz="800" dirty="0" smtClean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en-US" altLang="ko-KR" sz="800" dirty="0" err="1" smtClean="0">
                <a:solidFill>
                  <a:prstClr val="white"/>
                </a:solidFill>
                <a:latin typeface="+mn-ea"/>
              </a:rPr>
              <a:t>PlayAnimation</a:t>
            </a:r>
            <a:endParaRPr lang="en-US" altLang="ko-KR" sz="800" dirty="0" smtClean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💡공격 중 추가 공격명령 시 </a:t>
            </a:r>
            <a:r>
              <a:rPr lang="en-US" altLang="ko-KR" sz="800" dirty="0" err="1" smtClean="0">
                <a:solidFill>
                  <a:prstClr val="white"/>
                </a:solidFill>
                <a:latin typeface="+mn-ea"/>
              </a:rPr>
              <a:t>ComboNum</a:t>
            </a:r>
            <a:r>
              <a:rPr lang="en-US" altLang="ko-KR" sz="800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증가</a:t>
            </a:r>
            <a:endParaRPr lang="en-US" altLang="ko-KR" sz="800" dirty="0" smtClean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💡추가 명령 없을 시 </a:t>
            </a:r>
            <a:r>
              <a:rPr lang="en-US" altLang="ko-KR" sz="800" dirty="0" err="1" smtClean="0">
                <a:solidFill>
                  <a:prstClr val="white"/>
                </a:solidFill>
                <a:latin typeface="+mn-ea"/>
              </a:rPr>
              <a:t>AttackMeleeEnd</a:t>
            </a:r>
            <a:r>
              <a:rPr lang="en-US" altLang="ko-KR" sz="800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실행</a:t>
            </a:r>
            <a:endParaRPr lang="en-US" altLang="ko-KR" sz="8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" name="아래쪽 화살표 1"/>
          <p:cNvSpPr/>
          <p:nvPr/>
        </p:nvSpPr>
        <p:spPr>
          <a:xfrm>
            <a:off x="3701391" y="3106271"/>
            <a:ext cx="257695" cy="198528"/>
          </a:xfrm>
          <a:prstGeom prst="down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아래쪽 화살표 59"/>
          <p:cNvSpPr/>
          <p:nvPr/>
        </p:nvSpPr>
        <p:spPr>
          <a:xfrm>
            <a:off x="3701391" y="4476175"/>
            <a:ext cx="257695" cy="198528"/>
          </a:xfrm>
          <a:prstGeom prst="down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모서리가 둥근 직사각형 56"/>
          <p:cNvSpPr/>
          <p:nvPr/>
        </p:nvSpPr>
        <p:spPr>
          <a:xfrm>
            <a:off x="2356959" y="3342696"/>
            <a:ext cx="2946560" cy="1095582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2451957" y="3369270"/>
            <a:ext cx="23343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prstClr val="white"/>
                </a:solidFill>
                <a:latin typeface="+mn-ea"/>
              </a:rPr>
              <a:t>Case 1: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800" dirty="0" err="1" smtClean="0">
                <a:solidFill>
                  <a:prstClr val="white"/>
                </a:solidFill>
                <a:latin typeface="+mn-ea"/>
              </a:rPr>
              <a:t>스테미나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prstClr val="white"/>
                </a:solidFill>
                <a:latin typeface="+mn-ea"/>
              </a:rPr>
              <a:t>2</a:t>
            </a:r>
            <a:r>
              <a:rPr lang="en-US" altLang="ko-KR" sz="800" dirty="0" smtClean="0">
                <a:solidFill>
                  <a:prstClr val="white"/>
                </a:solidFill>
                <a:latin typeface="+mn-ea"/>
              </a:rPr>
              <a:t>0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이상 시 실행</a:t>
            </a:r>
            <a:endParaRPr lang="en-US" altLang="ko-KR" sz="800" dirty="0" smtClean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en-US" altLang="ko-KR" sz="800" dirty="0" err="1" smtClean="0">
                <a:solidFill>
                  <a:prstClr val="white"/>
                </a:solidFill>
                <a:latin typeface="+mn-ea"/>
              </a:rPr>
              <a:t>PlayAnimation</a:t>
            </a:r>
            <a:endParaRPr lang="en-US" altLang="ko-KR" sz="800" dirty="0" smtClean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💡공격 중 추가 공격명령 시 </a:t>
            </a:r>
            <a:r>
              <a:rPr lang="en-US" altLang="ko-KR" sz="800" dirty="0" err="1" smtClean="0">
                <a:solidFill>
                  <a:prstClr val="white"/>
                </a:solidFill>
                <a:latin typeface="+mn-ea"/>
              </a:rPr>
              <a:t>ComboNum</a:t>
            </a:r>
            <a:r>
              <a:rPr lang="en-US" altLang="ko-KR" sz="800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증가</a:t>
            </a:r>
            <a:endParaRPr lang="en-US" altLang="ko-KR" sz="800" dirty="0" smtClean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💡추가 명령 없을 시 </a:t>
            </a:r>
            <a:r>
              <a:rPr lang="en-US" altLang="ko-KR" sz="800" dirty="0" err="1" smtClean="0">
                <a:solidFill>
                  <a:prstClr val="white"/>
                </a:solidFill>
                <a:latin typeface="+mn-ea"/>
              </a:rPr>
              <a:t>AttackMeleeEnd</a:t>
            </a:r>
            <a:r>
              <a:rPr lang="en-US" altLang="ko-KR" sz="800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실행</a:t>
            </a:r>
            <a:endParaRPr lang="en-US" altLang="ko-KR" sz="8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2356959" y="4712600"/>
            <a:ext cx="2946560" cy="1095582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2451957" y="4712765"/>
            <a:ext cx="23343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 dirty="0" smtClean="0">
                <a:solidFill>
                  <a:prstClr val="white"/>
                </a:solidFill>
                <a:latin typeface="+mn-ea"/>
              </a:rPr>
              <a:t>Case 2: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800" dirty="0" err="1" smtClean="0">
                <a:solidFill>
                  <a:prstClr val="white"/>
                </a:solidFill>
                <a:latin typeface="+mn-ea"/>
              </a:rPr>
              <a:t>스테미나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800" dirty="0">
                <a:solidFill>
                  <a:prstClr val="white"/>
                </a:solidFill>
                <a:latin typeface="+mn-ea"/>
              </a:rPr>
              <a:t>3</a:t>
            </a:r>
            <a:r>
              <a:rPr lang="en-US" altLang="ko-KR" sz="800" dirty="0" smtClean="0">
                <a:solidFill>
                  <a:prstClr val="white"/>
                </a:solidFill>
                <a:latin typeface="+mn-ea"/>
              </a:rPr>
              <a:t>0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이상 시 실행</a:t>
            </a:r>
            <a:endParaRPr lang="en-US" altLang="ko-KR" sz="800" dirty="0" smtClean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en-US" altLang="ko-KR" sz="800" dirty="0" err="1" smtClean="0">
                <a:solidFill>
                  <a:prstClr val="white"/>
                </a:solidFill>
                <a:latin typeface="+mn-ea"/>
              </a:rPr>
              <a:t>PlayAnimation</a:t>
            </a:r>
            <a:endParaRPr lang="en-US" altLang="ko-KR" sz="800" dirty="0" smtClean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en-US" altLang="ko-KR" sz="800" dirty="0" err="1" smtClean="0">
                <a:solidFill>
                  <a:prstClr val="white"/>
                </a:solidFill>
                <a:latin typeface="+mn-ea"/>
              </a:rPr>
              <a:t>CameraShake</a:t>
            </a:r>
            <a:r>
              <a:rPr lang="en-US" altLang="ko-KR" sz="800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효과</a:t>
            </a:r>
            <a:endParaRPr lang="en-US" altLang="ko-KR" sz="800" dirty="0" smtClean="0">
              <a:solidFill>
                <a:prstClr val="white"/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en-US" altLang="ko-KR" sz="800" dirty="0" err="1" smtClean="0">
                <a:solidFill>
                  <a:prstClr val="white"/>
                </a:solidFill>
                <a:latin typeface="+mn-ea"/>
              </a:rPr>
              <a:t>AttackMeleeEnd</a:t>
            </a:r>
            <a:r>
              <a:rPr lang="en-US" altLang="ko-KR" sz="800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실행</a:t>
            </a:r>
            <a:endParaRPr lang="en-US" altLang="ko-KR" sz="8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3042424" y="1527543"/>
            <a:ext cx="1384358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 err="1" smtClean="0">
                <a:solidFill>
                  <a:prstClr val="white"/>
                </a:solidFill>
                <a:latin typeface="+mn-ea"/>
              </a:rPr>
              <a:t>AttackMelee</a:t>
            </a:r>
            <a:endParaRPr lang="en-US" altLang="ko-KR" sz="1200" b="1" dirty="0" smtClean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3" name="아래쪽 화살표 72"/>
          <p:cNvSpPr/>
          <p:nvPr/>
        </p:nvSpPr>
        <p:spPr>
          <a:xfrm>
            <a:off x="9289036" y="3143393"/>
            <a:ext cx="257695" cy="1101473"/>
          </a:xfrm>
          <a:prstGeom prst="down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141496" y="4435577"/>
            <a:ext cx="2946560" cy="1095582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7222915" y="4805766"/>
            <a:ext cx="26969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800" dirty="0" err="1" smtClean="0">
                <a:solidFill>
                  <a:prstClr val="white"/>
                </a:solidFill>
                <a:latin typeface="+mn-ea"/>
              </a:rPr>
              <a:t>무적판정</a:t>
            </a:r>
            <a:r>
              <a:rPr lang="ko-KR" altLang="en-US" sz="800" dirty="0" smtClean="0">
                <a:solidFill>
                  <a:prstClr val="white"/>
                </a:solidFill>
                <a:latin typeface="+mn-ea"/>
              </a:rPr>
              <a:t> 해제</a:t>
            </a:r>
            <a:endParaRPr lang="en-US" altLang="ko-KR" sz="8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6678713" y="3438562"/>
            <a:ext cx="269699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 err="1" smtClean="0">
                <a:solidFill>
                  <a:schemeClr val="bg1"/>
                </a:solidFill>
                <a:latin typeface="+mn-ea"/>
              </a:rPr>
              <a:t>Montage_SetEndDelegate</a:t>
            </a:r>
            <a:r>
              <a:rPr lang="ko-KR" altLang="en-US" sz="900" dirty="0" smtClean="0">
                <a:solidFill>
                  <a:schemeClr val="bg1"/>
                </a:solidFill>
                <a:latin typeface="+mn-ea"/>
              </a:rPr>
              <a:t>함수 </a:t>
            </a:r>
            <a:r>
              <a:rPr lang="ko-KR" altLang="en-US" sz="900" dirty="0" err="1" smtClean="0">
                <a:solidFill>
                  <a:schemeClr val="bg1"/>
                </a:solidFill>
                <a:latin typeface="+mn-ea"/>
              </a:rPr>
              <a:t>델리게이트</a:t>
            </a:r>
            <a:r>
              <a:rPr lang="ko-KR" altLang="en-US" sz="900" dirty="0" smtClean="0">
                <a:solidFill>
                  <a:schemeClr val="bg1"/>
                </a:solidFill>
                <a:latin typeface="+mn-ea"/>
              </a:rPr>
              <a:t> 호출</a:t>
            </a:r>
            <a:endParaRPr lang="en-US" altLang="ko-KR" sz="9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7866711" y="1638768"/>
            <a:ext cx="13391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white"/>
                </a:solidFill>
                <a:latin typeface="+mn-ea"/>
              </a:rPr>
              <a:t>Block</a:t>
            </a:r>
            <a:endParaRPr lang="en-US" altLang="ko-KR" sz="14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7901864" y="4061692"/>
            <a:ext cx="1339100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err="1" smtClean="0">
                <a:solidFill>
                  <a:prstClr val="white"/>
                </a:solidFill>
                <a:latin typeface="+mn-ea"/>
              </a:rPr>
              <a:t>BlockEnd</a:t>
            </a:r>
            <a:endParaRPr lang="en-US" altLang="ko-KR" sz="1400" b="1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239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3E2403-4D86-1017-DCD4-1D18D854CD77}"/>
              </a:ext>
            </a:extLst>
          </p:cNvPr>
          <p:cNvGrpSpPr/>
          <p:nvPr/>
        </p:nvGrpSpPr>
        <p:grpSpPr>
          <a:xfrm>
            <a:off x="265663" y="23380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BA55A-C715-E65B-C678-65B1F095369D}"/>
                </a:ext>
              </a:extLst>
            </p:cNvPr>
            <p:cNvSpPr/>
            <p:nvPr/>
          </p:nvSpPr>
          <p:spPr>
            <a:xfrm>
              <a:off x="286483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algn="ctr">
                <a:defRPr/>
              </a:pPr>
              <a:r>
                <a:rPr lang="ko-KR" altLang="en-US" sz="2400" b="1" kern="0" dirty="0" smtClean="0">
                  <a:ln w="9525">
                    <a:noFill/>
                  </a:ln>
                  <a:solidFill>
                    <a:prstClr val="white"/>
                  </a:solidFill>
                  <a:latin typeface="+mn-ea"/>
                </a:rPr>
                <a:t>포트폴리오 소개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1724989" y="1972792"/>
            <a:ext cx="159996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91" y="2036014"/>
            <a:ext cx="1878022" cy="1855049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523210" y="972780"/>
            <a:ext cx="916609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 smtClean="0">
                <a:solidFill>
                  <a:prstClr val="white"/>
                </a:solidFill>
                <a:latin typeface="+mn-ea"/>
              </a:rPr>
              <a:t>Item Base</a:t>
            </a: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설명</a:t>
            </a:r>
            <a:endParaRPr lang="en-US" altLang="ko-KR" sz="14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072325" y="1677810"/>
            <a:ext cx="206655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1400" b="1" dirty="0" err="1" smtClean="0">
                <a:solidFill>
                  <a:prstClr val="white"/>
                </a:solidFill>
                <a:latin typeface="+mn-ea"/>
              </a:rPr>
              <a:t>열거형</a:t>
            </a:r>
            <a:r>
              <a:rPr lang="en-US" altLang="ko-KR" sz="1400" b="1" dirty="0" smtClean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등급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591" y="4479426"/>
            <a:ext cx="2006330" cy="196223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950" y="2053535"/>
            <a:ext cx="1586503" cy="16884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261" y="4470698"/>
            <a:ext cx="1781967" cy="197096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684" y="4725009"/>
            <a:ext cx="2100077" cy="17000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98840" y="1742092"/>
            <a:ext cx="2468666" cy="2749995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166591" y="4144080"/>
            <a:ext cx="203644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>
                <a:solidFill>
                  <a:prstClr val="white"/>
                </a:solidFill>
                <a:latin typeface="+mn-ea"/>
              </a:rPr>
              <a:t> 구조체</a:t>
            </a:r>
            <a:r>
              <a:rPr lang="en-US" altLang="ko-KR" sz="1400" b="1" dirty="0" smtClean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수치 데이터</a:t>
            </a:r>
            <a:r>
              <a:rPr lang="en-US" altLang="ko-KR" sz="1400" b="1" dirty="0" smtClean="0">
                <a:solidFill>
                  <a:prstClr val="white"/>
                </a:solidFill>
                <a:latin typeface="+mn-ea"/>
              </a:rPr>
              <a:t>)</a:t>
            </a:r>
            <a:endParaRPr lang="en-US" altLang="ko-KR" sz="14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3317062" y="4144080"/>
            <a:ext cx="20665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구조체</a:t>
            </a:r>
            <a:r>
              <a:rPr lang="en-US" altLang="ko-KR" sz="1400" b="1" dirty="0" smtClean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숫자 데이터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)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5574966" y="4412124"/>
            <a:ext cx="2066553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구조체</a:t>
            </a:r>
            <a:r>
              <a:rPr lang="en-US" altLang="ko-KR" sz="1400" b="1" dirty="0" smtClean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시각 데이터</a:t>
            </a:r>
            <a:r>
              <a:rPr lang="en-US" altLang="ko-KR" sz="1400" b="1" dirty="0">
                <a:solidFill>
                  <a:prstClr val="white"/>
                </a:solidFill>
                <a:latin typeface="+mn-ea"/>
              </a:rPr>
              <a:t>)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3078556" y="1705458"/>
            <a:ext cx="20665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 구조체</a:t>
            </a:r>
            <a:r>
              <a:rPr lang="en-US" altLang="ko-KR" sz="1400" b="1" dirty="0" smtClean="0">
                <a:solidFill>
                  <a:prstClr val="white"/>
                </a:solidFill>
                <a:latin typeface="+mn-ea"/>
              </a:rPr>
              <a:t>(</a:t>
            </a: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텍스트 데이터</a:t>
            </a:r>
            <a:r>
              <a:rPr lang="en-US" altLang="ko-KR" sz="1400" b="1" dirty="0" smtClean="0">
                <a:solidFill>
                  <a:prstClr val="white"/>
                </a:solidFill>
                <a:latin typeface="+mn-ea"/>
              </a:rPr>
              <a:t>)</a:t>
            </a:r>
            <a:endParaRPr lang="en-US" altLang="ko-KR" sz="14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262197" y="453648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prstClr val="white"/>
                </a:solidFill>
              </a:rPr>
              <a:t>기능소개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5498840" y="1417882"/>
            <a:ext cx="247892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데이터 테이블 구조체</a:t>
            </a:r>
            <a:endParaRPr lang="en-US" altLang="ko-KR" sz="14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8256244" y="2282027"/>
            <a:ext cx="3317196" cy="3048729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8321237" y="2532313"/>
            <a:ext cx="367004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💡게임 아이템의 데이터와 속성을 체계적으로 관리</a:t>
            </a:r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아이템의 데이터를 시각적으로 편리하게 설계</a:t>
            </a:r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endParaRPr lang="en-US" altLang="ko-KR" sz="1000" dirty="0">
              <a:solidFill>
                <a:prstClr val="white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열거형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EItemQuality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EItemType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endParaRPr lang="ko-KR" altLang="en-US" sz="10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구조체</a:t>
            </a:r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FItemStatistics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FItemTextData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FItemNumericData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,</a:t>
            </a:r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FItemAssetData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FItemData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endParaRPr lang="ko-KR" altLang="en-US" sz="10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아이템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데이터 테이블 기반 구조체 </a:t>
            </a:r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FItemData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93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3E2403-4D86-1017-DCD4-1D18D854CD77}"/>
              </a:ext>
            </a:extLst>
          </p:cNvPr>
          <p:cNvGrpSpPr/>
          <p:nvPr/>
        </p:nvGrpSpPr>
        <p:grpSpPr>
          <a:xfrm>
            <a:off x="266271" y="23380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BA55A-C715-E65B-C678-65B1F095369D}"/>
                </a:ext>
              </a:extLst>
            </p:cNvPr>
            <p:cNvSpPr/>
            <p:nvPr/>
          </p:nvSpPr>
          <p:spPr>
            <a:xfrm>
              <a:off x="286483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algn="ctr">
                <a:defRPr/>
              </a:pPr>
              <a:r>
                <a:rPr lang="ko-KR" altLang="en-US" sz="2400" b="1" kern="0" dirty="0" smtClean="0">
                  <a:ln w="9525">
                    <a:noFill/>
                  </a:ln>
                  <a:solidFill>
                    <a:prstClr val="white"/>
                  </a:solidFill>
                  <a:latin typeface="+mn-ea"/>
                </a:rPr>
                <a:t>포트폴리오 소개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1724989" y="1972792"/>
            <a:ext cx="159996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2896261" y="1064819"/>
            <a:ext cx="6818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600" b="1" dirty="0" err="1" smtClean="0">
                <a:solidFill>
                  <a:schemeClr val="bg1"/>
                </a:solidFill>
                <a:latin typeface="+mn-ea"/>
              </a:rPr>
              <a:t>라인트레이스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en-US" altLang="ko-KR" sz="1600" b="1" dirty="0" err="1" smtClean="0">
                <a:solidFill>
                  <a:schemeClr val="bg1"/>
                </a:solidFill>
                <a:latin typeface="+mn-ea"/>
              </a:rPr>
              <a:t>NavMeshBoundsVolume</a:t>
            </a:r>
            <a:r>
              <a:rPr lang="en-US" altLang="ko-KR" sz="1600" b="1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  <a:latin typeface="+mn-ea"/>
              </a:rPr>
              <a:t>을 이용한 아이템 줍기 표현 </a:t>
            </a:r>
            <a:endParaRPr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262197" y="453648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prstClr val="white"/>
                </a:solidFill>
              </a:rPr>
              <a:t>기능소개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945" y="1515116"/>
            <a:ext cx="1761049" cy="351587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265" y="1515116"/>
            <a:ext cx="2135989" cy="3515876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4488257" y="2586007"/>
            <a:ext cx="3511685" cy="398834"/>
          </a:xfrm>
          <a:prstGeom prst="right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532840" y="2266206"/>
            <a:ext cx="354577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 err="1" smtClean="0">
                <a:solidFill>
                  <a:prstClr val="white"/>
                </a:solidFill>
                <a:latin typeface="+mn-ea"/>
              </a:rPr>
              <a:t>NavMeshBoundsVolume</a:t>
            </a:r>
            <a:r>
              <a:rPr lang="en-US" altLang="ko-KR" sz="1100" b="1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1100" b="1" dirty="0" smtClean="0">
                <a:solidFill>
                  <a:prstClr val="white"/>
                </a:solidFill>
                <a:latin typeface="+mn-ea"/>
              </a:rPr>
              <a:t>적용 및 픽업 </a:t>
            </a:r>
            <a:r>
              <a:rPr lang="en-US" altLang="ko-KR" sz="1100" b="1" dirty="0" smtClean="0">
                <a:solidFill>
                  <a:prstClr val="white"/>
                </a:solidFill>
                <a:latin typeface="+mn-ea"/>
              </a:rPr>
              <a:t>Widget </a:t>
            </a:r>
            <a:r>
              <a:rPr lang="ko-KR" altLang="en-US" sz="1100" b="1" dirty="0" smtClean="0">
                <a:solidFill>
                  <a:prstClr val="white"/>
                </a:solidFill>
                <a:latin typeface="+mn-ea"/>
              </a:rPr>
              <a:t>출력</a:t>
            </a:r>
            <a:endParaRPr lang="en-US" altLang="ko-KR" sz="1100" b="1" dirty="0" smtClean="0">
              <a:solidFill>
                <a:prstClr val="white"/>
              </a:solidFill>
              <a:latin typeface="+mn-ea"/>
            </a:endParaRPr>
          </a:p>
          <a:p>
            <a:endParaRPr lang="en-US" altLang="ko-KR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895954" y="5030992"/>
            <a:ext cx="197024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 smtClean="0">
                <a:solidFill>
                  <a:prstClr val="white"/>
                </a:solidFill>
                <a:latin typeface="+mn-ea"/>
              </a:rPr>
              <a:t>시야 </a:t>
            </a:r>
            <a:r>
              <a:rPr lang="en-US" altLang="ko-KR" sz="1000" b="1" dirty="0" smtClean="0">
                <a:solidFill>
                  <a:prstClr val="white"/>
                </a:solidFill>
                <a:latin typeface="+mn-ea"/>
              </a:rPr>
              <a:t>On/Off</a:t>
            </a:r>
            <a:r>
              <a:rPr lang="ko-KR" altLang="en-US" sz="1000" b="1" dirty="0" smtClean="0">
                <a:solidFill>
                  <a:prstClr val="white"/>
                </a:solidFill>
                <a:latin typeface="+mn-ea"/>
              </a:rPr>
              <a:t>로 적용 체크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256849" y="5313121"/>
            <a:ext cx="494191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💡라인 </a:t>
            </a:r>
            <a:r>
              <a:rPr lang="ko-KR" altLang="en-US" sz="1000" dirty="0" err="1">
                <a:solidFill>
                  <a:prstClr val="white"/>
                </a:solidFill>
                <a:latin typeface="+mn-ea"/>
              </a:rPr>
              <a:t>트레이스를</a:t>
            </a:r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 통해 캐릭터 시야 내의 오브젝트를 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탐지</a:t>
            </a:r>
            <a:endParaRPr lang="en-US" altLang="ko-KR" sz="1000" dirty="0">
              <a:solidFill>
                <a:prstClr val="white"/>
              </a:solidFill>
              <a:latin typeface="+mn-ea"/>
            </a:endParaRPr>
          </a:p>
          <a:p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캐릭터가 </a:t>
            </a:r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바라보는 방향을 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확인</a:t>
            </a:r>
            <a:endParaRPr lang="en-US" altLang="ko-KR" sz="1000" dirty="0">
              <a:solidFill>
                <a:prstClr val="white"/>
              </a:solidFill>
              <a:latin typeface="+mn-ea"/>
            </a:endParaRPr>
          </a:p>
          <a:p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감지된 </a:t>
            </a:r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오브젝트가 상호작용 가능한지 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확인</a:t>
            </a:r>
            <a:endParaRPr lang="en-US" altLang="ko-KR" sz="1000" dirty="0">
              <a:solidFill>
                <a:prstClr val="white"/>
              </a:solidFill>
              <a:latin typeface="+mn-ea"/>
            </a:endParaRPr>
          </a:p>
          <a:p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새로운 </a:t>
            </a:r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상호작용 오브젝트일 경우 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처리</a:t>
            </a:r>
            <a:r>
              <a:rPr lang="en-US" altLang="ko-KR" sz="1000" dirty="0" smtClean="0">
                <a:solidFill>
                  <a:prstClr val="white"/>
                </a:solidFill>
                <a:latin typeface="+mn-ea"/>
              </a:rPr>
              <a:t>, </a:t>
            </a:r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상호작용 중인 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오브젝트라면 </a:t>
            </a:r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그대로 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유지</a:t>
            </a:r>
            <a:endParaRPr lang="en-US" altLang="ko-KR" sz="1000" dirty="0">
              <a:solidFill>
                <a:prstClr val="white"/>
              </a:solidFill>
              <a:latin typeface="+mn-ea"/>
            </a:endParaRPr>
          </a:p>
          <a:p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상호작용 </a:t>
            </a:r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가능한 오브젝트가 없으면 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초기화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8998951" y="5066900"/>
            <a:ext cx="12748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prstClr val="white"/>
                </a:solidFill>
                <a:latin typeface="+mn-ea"/>
              </a:rPr>
              <a:t>상호작용 </a:t>
            </a:r>
            <a:r>
              <a:rPr lang="en-US" altLang="ko-KR" sz="1000" b="1" dirty="0" smtClean="0">
                <a:solidFill>
                  <a:prstClr val="white"/>
                </a:solidFill>
                <a:latin typeface="+mn-ea"/>
              </a:rPr>
              <a:t>Widget 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1315" y="3033495"/>
            <a:ext cx="4566556" cy="1415464"/>
          </a:xfrm>
          <a:prstGeom prst="rect">
            <a:avLst/>
          </a:prstGeom>
        </p:spPr>
      </p:pic>
      <p:sp>
        <p:nvSpPr>
          <p:cNvPr id="60" name="직사각형 59"/>
          <p:cNvSpPr/>
          <p:nvPr/>
        </p:nvSpPr>
        <p:spPr>
          <a:xfrm>
            <a:off x="4280170" y="4483309"/>
            <a:ext cx="308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💡</a:t>
            </a:r>
            <a:r>
              <a:rPr lang="en-US" altLang="ko-KR" sz="1000" b="1" dirty="0" err="1" smtClean="0">
                <a:solidFill>
                  <a:prstClr val="white"/>
                </a:solidFill>
                <a:latin typeface="+mn-ea"/>
              </a:rPr>
              <a:t>TraceHit</a:t>
            </a:r>
            <a:r>
              <a:rPr lang="ko-KR" altLang="en-US" sz="1000" b="1" dirty="0" smtClean="0">
                <a:solidFill>
                  <a:prstClr val="white"/>
                </a:solidFill>
                <a:latin typeface="+mn-ea"/>
              </a:rPr>
              <a:t>시 </a:t>
            </a:r>
            <a:r>
              <a:rPr lang="en-US" altLang="ko-KR" sz="1000" b="1" dirty="0" err="1" smtClean="0">
                <a:solidFill>
                  <a:prstClr val="white"/>
                </a:solidFill>
                <a:latin typeface="+mn-ea"/>
              </a:rPr>
              <a:t>FoundInteractable</a:t>
            </a:r>
            <a:r>
              <a:rPr lang="en-US" altLang="ko-KR" sz="1000" b="1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1000" b="1" dirty="0" err="1" smtClean="0">
                <a:solidFill>
                  <a:prstClr val="white"/>
                </a:solidFill>
                <a:latin typeface="+mn-ea"/>
              </a:rPr>
              <a:t>함수호출</a:t>
            </a:r>
            <a:endParaRPr lang="en-US" altLang="ko-KR" sz="1000" b="1" dirty="0" smtClean="0">
              <a:solidFill>
                <a:prstClr val="white"/>
              </a:solidFill>
              <a:latin typeface="+mn-ea"/>
            </a:endParaRPr>
          </a:p>
          <a:p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💡</a:t>
            </a:r>
            <a:r>
              <a:rPr lang="en-US" altLang="ko-KR" sz="1000" b="1" dirty="0" err="1" smtClean="0">
                <a:solidFill>
                  <a:prstClr val="white"/>
                </a:solidFill>
                <a:latin typeface="+mn-ea"/>
              </a:rPr>
              <a:t>FoundInteractable</a:t>
            </a:r>
            <a:r>
              <a:rPr lang="ko-KR" altLang="en-US" sz="1000" b="1" dirty="0" smtClean="0">
                <a:solidFill>
                  <a:prstClr val="white"/>
                </a:solidFill>
                <a:latin typeface="+mn-ea"/>
              </a:rPr>
              <a:t>함수 </a:t>
            </a:r>
            <a:r>
              <a:rPr lang="en-US" altLang="ko-KR" sz="1000" b="1" dirty="0" smtClean="0">
                <a:solidFill>
                  <a:prstClr val="white"/>
                </a:solidFill>
                <a:latin typeface="+mn-ea"/>
              </a:rPr>
              <a:t>-&gt; </a:t>
            </a:r>
            <a:r>
              <a:rPr lang="en-US" altLang="ko-KR" sz="1000" b="1" dirty="0" err="1" smtClean="0">
                <a:solidFill>
                  <a:prstClr val="white"/>
                </a:solidFill>
                <a:latin typeface="+mn-ea"/>
              </a:rPr>
              <a:t>ui</a:t>
            </a:r>
            <a:r>
              <a:rPr lang="en-US" altLang="ko-KR" sz="1000" b="1" dirty="0" smtClean="0">
                <a:solidFill>
                  <a:prstClr val="white"/>
                </a:solidFill>
                <a:latin typeface="+mn-ea"/>
              </a:rPr>
              <a:t>, </a:t>
            </a:r>
            <a:r>
              <a:rPr lang="ko-KR" altLang="en-US" sz="1000" b="1" dirty="0" err="1" smtClean="0">
                <a:solidFill>
                  <a:prstClr val="white"/>
                </a:solidFill>
                <a:latin typeface="+mn-ea"/>
              </a:rPr>
              <a:t>노란테두리</a:t>
            </a:r>
            <a:r>
              <a:rPr lang="ko-KR" altLang="en-US" sz="1000" b="1" dirty="0" smtClean="0">
                <a:solidFill>
                  <a:prstClr val="white"/>
                </a:solidFill>
                <a:latin typeface="+mn-ea"/>
              </a:rPr>
              <a:t> 생성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671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3E2403-4D86-1017-DCD4-1D18D854CD77}"/>
              </a:ext>
            </a:extLst>
          </p:cNvPr>
          <p:cNvGrpSpPr/>
          <p:nvPr/>
        </p:nvGrpSpPr>
        <p:grpSpPr>
          <a:xfrm>
            <a:off x="237088" y="23380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BA55A-C715-E65B-C678-65B1F095369D}"/>
                </a:ext>
              </a:extLst>
            </p:cNvPr>
            <p:cNvSpPr/>
            <p:nvPr/>
          </p:nvSpPr>
          <p:spPr>
            <a:xfrm>
              <a:off x="286483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algn="ctr">
                <a:defRPr/>
              </a:pPr>
              <a:r>
                <a:rPr lang="ko-KR" altLang="en-US" sz="2400" b="1" kern="0" dirty="0" smtClean="0">
                  <a:ln w="9525">
                    <a:noFill/>
                  </a:ln>
                  <a:solidFill>
                    <a:prstClr val="white"/>
                  </a:solidFill>
                  <a:latin typeface="+mn-ea"/>
                </a:rPr>
                <a:t>포트폴리오 소개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1724989" y="1972792"/>
            <a:ext cx="159996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5361718" y="967617"/>
            <a:ext cx="143465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prstClr val="white"/>
                </a:solidFill>
                <a:latin typeface="+mn-ea"/>
              </a:rPr>
              <a:t>인벤토리</a:t>
            </a:r>
            <a:endParaRPr lang="en-US" altLang="ko-KR" sz="14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262197" y="453648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prstClr val="white"/>
                </a:solidFill>
              </a:rPr>
              <a:t>기능소개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831" y="1922153"/>
            <a:ext cx="1786332" cy="21104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295" y="1922153"/>
            <a:ext cx="1807742" cy="214974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338" y="4276939"/>
            <a:ext cx="1117317" cy="19564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9198" y="4379475"/>
            <a:ext cx="2699203" cy="1751392"/>
          </a:xfrm>
          <a:prstGeom prst="rect">
            <a:avLst/>
          </a:prstGeom>
        </p:spPr>
      </p:pic>
      <p:sp>
        <p:nvSpPr>
          <p:cNvPr id="57" name="모서리가 둥근 직사각형 56"/>
          <p:cNvSpPr/>
          <p:nvPr/>
        </p:nvSpPr>
        <p:spPr>
          <a:xfrm>
            <a:off x="436361" y="1819072"/>
            <a:ext cx="3425520" cy="4414331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689947" y="2214875"/>
            <a:ext cx="2906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1000" dirty="0" err="1" smtClean="0">
                <a:solidFill>
                  <a:prstClr val="white"/>
                </a:solidFill>
                <a:latin typeface="+mn-ea"/>
              </a:rPr>
              <a:t>최대무게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 도달 시</a:t>
            </a:r>
            <a:r>
              <a:rPr lang="en-US" altLang="ko-KR" sz="1000" dirty="0" smtClean="0">
                <a:solidFill>
                  <a:prstClr val="white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아이템 습득 불가</a:t>
            </a:r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1000" dirty="0" err="1" smtClean="0">
                <a:solidFill>
                  <a:prstClr val="white"/>
                </a:solidFill>
                <a:latin typeface="+mn-ea"/>
              </a:rPr>
              <a:t>인벤토리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 드래그 아웃 기능</a:t>
            </a:r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endParaRPr lang="en-US" altLang="ko-KR" sz="1000" dirty="0">
              <a:solidFill>
                <a:prstClr val="white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아이템 </a:t>
            </a:r>
            <a:r>
              <a:rPr lang="ko-KR" altLang="en-US" sz="1000" dirty="0" err="1" smtClean="0">
                <a:solidFill>
                  <a:schemeClr val="bg1"/>
                </a:solidFill>
                <a:latin typeface="+mn-ea"/>
              </a:rPr>
              <a:t>청크당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 가질 수 있는 개수 제한</a:t>
            </a:r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endParaRPr lang="ko-KR" altLang="en-US" sz="10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무기 장착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소모품 사용 구분</a:t>
            </a:r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endParaRPr lang="ko-KR" altLang="en-US" sz="10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000" dirty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아이템 </a:t>
            </a:r>
            <a:r>
              <a:rPr lang="ko-KR" altLang="en-US" sz="1000" dirty="0">
                <a:solidFill>
                  <a:schemeClr val="bg1"/>
                </a:solidFill>
                <a:latin typeface="+mn-ea"/>
              </a:rPr>
              <a:t>데이터 테이블 기반 구조체 </a:t>
            </a:r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000" dirty="0" err="1">
                <a:solidFill>
                  <a:schemeClr val="bg1"/>
                </a:solidFill>
                <a:latin typeface="+mn-ea"/>
              </a:rPr>
              <a:t>FItemData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8" name="오른쪽 화살표 57"/>
          <p:cNvSpPr/>
          <p:nvPr/>
        </p:nvSpPr>
        <p:spPr>
          <a:xfrm>
            <a:off x="6527873" y="2160060"/>
            <a:ext cx="2647447" cy="203851"/>
          </a:xfrm>
          <a:prstGeom prst="right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오른쪽 화살표 58"/>
          <p:cNvSpPr/>
          <p:nvPr/>
        </p:nvSpPr>
        <p:spPr>
          <a:xfrm>
            <a:off x="6197571" y="4469758"/>
            <a:ext cx="2647447" cy="203851"/>
          </a:xfrm>
          <a:prstGeom prst="right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629810" y="2480022"/>
            <a:ext cx="2378175" cy="1462392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322786" y="4771011"/>
            <a:ext cx="2378175" cy="1462392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6637916" y="2632816"/>
            <a:ext cx="24966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en-US" altLang="ko-KR" sz="1000" dirty="0" smtClean="0">
                <a:solidFill>
                  <a:prstClr val="white"/>
                </a:solidFill>
                <a:latin typeface="+mn-ea"/>
              </a:rPr>
              <a:t>consumable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아이템 사용 시 </a:t>
            </a:r>
            <a:r>
              <a:rPr lang="ko-KR" altLang="en-US" sz="1000" dirty="0" err="1" smtClean="0">
                <a:solidFill>
                  <a:prstClr val="white"/>
                </a:solidFill>
                <a:latin typeface="+mn-ea"/>
              </a:rPr>
              <a:t>청크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 개수  </a:t>
            </a:r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r>
              <a:rPr lang="en-US" altLang="ko-KR" sz="1000" dirty="0"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prstClr val="white"/>
                </a:solidFill>
                <a:latin typeface="+mn-ea"/>
              </a:rPr>
              <a:t>  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감소</a:t>
            </a:r>
            <a:r>
              <a:rPr lang="en-US" altLang="ko-KR" sz="1000" dirty="0" smtClean="0">
                <a:solidFill>
                  <a:prstClr val="white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총 무게 감소</a:t>
            </a:r>
            <a:r>
              <a:rPr lang="en-US" altLang="ko-KR" sz="1000" dirty="0" smtClean="0">
                <a:solidFill>
                  <a:prstClr val="white"/>
                </a:solidFill>
                <a:latin typeface="+mn-ea"/>
              </a:rPr>
              <a:t>,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 체력 회복 </a:t>
            </a:r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6361732" y="4879242"/>
            <a:ext cx="24966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en-US" altLang="ko-KR" sz="1000" dirty="0" smtClean="0">
                <a:solidFill>
                  <a:prstClr val="white"/>
                </a:solidFill>
                <a:latin typeface="+mn-ea"/>
              </a:rPr>
              <a:t>Item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이 </a:t>
            </a:r>
            <a:r>
              <a:rPr lang="ko-KR" altLang="en-US" sz="1000" dirty="0" err="1" smtClean="0">
                <a:solidFill>
                  <a:prstClr val="white"/>
                </a:solidFill>
                <a:latin typeface="+mn-ea"/>
              </a:rPr>
              <a:t>인벤토리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 밖으로 드래그 될</a:t>
            </a:r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   시 </a:t>
            </a:r>
            <a:r>
              <a:rPr lang="en-US" altLang="ko-KR" sz="1000" dirty="0" err="1" smtClean="0">
                <a:solidFill>
                  <a:prstClr val="white"/>
                </a:solidFill>
                <a:latin typeface="+mn-ea"/>
              </a:rPr>
              <a:t>ItemBase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형식의 포인터를 인자로  </a:t>
            </a:r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r>
              <a:rPr lang="en-US" altLang="ko-KR" sz="1000" dirty="0"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prstClr val="white"/>
                </a:solidFill>
                <a:latin typeface="+mn-ea"/>
              </a:rPr>
              <a:t>  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받는 </a:t>
            </a:r>
            <a:r>
              <a:rPr lang="en-US" altLang="ko-KR" sz="1000" dirty="0" err="1" smtClean="0">
                <a:solidFill>
                  <a:prstClr val="white"/>
                </a:solidFill>
                <a:latin typeface="+mn-ea"/>
              </a:rPr>
              <a:t>InitializeDrop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함수 실행</a:t>
            </a:r>
            <a:r>
              <a:rPr lang="en-US" altLang="ko-KR" sz="1000" dirty="0" smtClean="0">
                <a:solidFill>
                  <a:prstClr val="white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아이템 </a:t>
            </a:r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r>
              <a:rPr lang="en-US" altLang="ko-KR" sz="1000" dirty="0">
                <a:solidFill>
                  <a:prstClr val="white"/>
                </a:solidFill>
                <a:latin typeface="+mn-ea"/>
              </a:rPr>
              <a:t> </a:t>
            </a:r>
            <a:r>
              <a:rPr lang="en-US" altLang="ko-KR" sz="1000" dirty="0" smtClean="0">
                <a:solidFill>
                  <a:prstClr val="white"/>
                </a:solidFill>
                <a:latin typeface="+mn-ea"/>
              </a:rPr>
              <a:t>  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정보를 받아 </a:t>
            </a:r>
            <a:r>
              <a:rPr lang="en-US" altLang="ko-KR" sz="1000" dirty="0" smtClean="0">
                <a:solidFill>
                  <a:prstClr val="white"/>
                </a:solidFill>
                <a:latin typeface="+mn-ea"/>
              </a:rPr>
              <a:t>actor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생성</a:t>
            </a:r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16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7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5F3E2403-4D86-1017-DCD4-1D18D854CD77}"/>
              </a:ext>
            </a:extLst>
          </p:cNvPr>
          <p:cNvGrpSpPr/>
          <p:nvPr/>
        </p:nvGrpSpPr>
        <p:grpSpPr>
          <a:xfrm>
            <a:off x="237088" y="233809"/>
            <a:ext cx="13092558" cy="6376542"/>
            <a:chOff x="265663" y="233809"/>
            <a:chExt cx="13092558" cy="63765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23BA55A-C715-E65B-C678-65B1F095369D}"/>
                </a:ext>
              </a:extLst>
            </p:cNvPr>
            <p:cNvSpPr/>
            <p:nvPr/>
          </p:nvSpPr>
          <p:spPr>
            <a:xfrm>
              <a:off x="286483" y="247650"/>
              <a:ext cx="11639550" cy="6362700"/>
            </a:xfrm>
            <a:prstGeom prst="rect">
              <a:avLst/>
            </a:prstGeom>
            <a:solidFill>
              <a:srgbClr val="323546"/>
            </a:solidFill>
            <a:ln>
              <a:noFill/>
            </a:ln>
            <a:effectLst>
              <a:outerShdw blurRad="2921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>
                <a:lnSpc>
                  <a:spcPct val="150000"/>
                </a:lnSpc>
                <a:defRPr/>
              </a:pP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D44C8E3-3085-75CE-9987-8FF8524B0D65}"/>
                </a:ext>
              </a:extLst>
            </p:cNvPr>
            <p:cNvGrpSpPr/>
            <p:nvPr/>
          </p:nvGrpSpPr>
          <p:grpSpPr>
            <a:xfrm rot="10800000">
              <a:off x="11185213" y="5890351"/>
              <a:ext cx="720000" cy="720000"/>
              <a:chOff x="276225" y="238570"/>
              <a:chExt cx="720000" cy="720000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31B37F-A34A-8007-1263-0EBBE1E98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0333694A-8BFC-9CDD-C563-202E2BB2E6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7E8EB6-66D9-FB9B-ED20-2751B81E8403}"/>
                </a:ext>
              </a:extLst>
            </p:cNvPr>
            <p:cNvSpPr/>
            <p:nvPr/>
          </p:nvSpPr>
          <p:spPr>
            <a:xfrm>
              <a:off x="265663" y="233809"/>
              <a:ext cx="11650112" cy="719998"/>
            </a:xfrm>
            <a:prstGeom prst="rect">
              <a:avLst/>
            </a:prstGeom>
            <a:solidFill>
              <a:schemeClr val="tx1">
                <a:alpha val="12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 algn="ctr">
                <a:defRPr/>
              </a:pPr>
              <a:r>
                <a:rPr lang="ko-KR" altLang="en-US" sz="2400" b="1" kern="0" dirty="0" smtClean="0">
                  <a:ln w="9525">
                    <a:noFill/>
                  </a:ln>
                  <a:solidFill>
                    <a:prstClr val="white"/>
                  </a:solidFill>
                  <a:latin typeface="+mn-ea"/>
                </a:rPr>
                <a:t>포트폴리오 소개</a:t>
              </a:r>
              <a:endParaRPr lang="ko-KR" altLang="en-US" dirty="0">
                <a:solidFill>
                  <a:srgbClr val="43B390"/>
                </a:solidFill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EB191F6-B825-197E-8A36-27A8BE0F4BAE}"/>
                </a:ext>
              </a:extLst>
            </p:cNvPr>
            <p:cNvGrpSpPr/>
            <p:nvPr/>
          </p:nvGrpSpPr>
          <p:grpSpPr>
            <a:xfrm>
              <a:off x="276225" y="238570"/>
              <a:ext cx="720000" cy="720000"/>
              <a:chOff x="276225" y="238570"/>
              <a:chExt cx="720000" cy="720000"/>
            </a:xfrm>
          </p:grpSpPr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F6CEBD5C-CB9D-3200-E3E6-527B09010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225" y="243332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68D0657F-265B-24F4-0D8D-8C66F664ADA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83775" y="598570"/>
                <a:ext cx="720000" cy="0"/>
              </a:xfrm>
              <a:prstGeom prst="line">
                <a:avLst/>
              </a:prstGeom>
              <a:ln w="9525">
                <a:solidFill>
                  <a:srgbClr val="43B39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C1D510B-83AC-F6CC-46E5-E0F87469CE53}"/>
                </a:ext>
              </a:extLst>
            </p:cNvPr>
            <p:cNvGrpSpPr/>
            <p:nvPr/>
          </p:nvGrpSpPr>
          <p:grpSpPr>
            <a:xfrm>
              <a:off x="7880172" y="247649"/>
              <a:ext cx="5478049" cy="720001"/>
              <a:chOff x="5311382" y="341822"/>
              <a:chExt cx="6360455" cy="835979"/>
            </a:xfrm>
            <a:scene3d>
              <a:camera prst="perspectiveLeft" fov="3300000">
                <a:rot lat="0" lon="3900000" rev="0"/>
              </a:camera>
              <a:lightRig rig="threePt" dir="t"/>
            </a:scene3d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322943D7-EE6D-41DD-F6FB-11256B848F5A}"/>
                  </a:ext>
                </a:extLst>
              </p:cNvPr>
              <p:cNvSpPr/>
              <p:nvPr/>
            </p:nvSpPr>
            <p:spPr>
              <a:xfrm rot="5400000">
                <a:off x="5261274" y="39196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CACE228C-0B12-1879-7C71-90004AD234E5}"/>
                  </a:ext>
                </a:extLst>
              </p:cNvPr>
              <p:cNvSpPr/>
              <p:nvPr/>
            </p:nvSpPr>
            <p:spPr>
              <a:xfrm rot="5400000">
                <a:off x="5557312" y="39196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2718E099-DB61-4EDD-426C-6010559FE5B2}"/>
                  </a:ext>
                </a:extLst>
              </p:cNvPr>
              <p:cNvSpPr/>
              <p:nvPr/>
            </p:nvSpPr>
            <p:spPr>
              <a:xfrm rot="5400000">
                <a:off x="5853350" y="39196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1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2C75B33-7CC5-5F9E-0898-7A20B74CAEA8}"/>
                  </a:ext>
                </a:extLst>
              </p:cNvPr>
              <p:cNvSpPr/>
              <p:nvPr/>
            </p:nvSpPr>
            <p:spPr>
              <a:xfrm rot="5400000">
                <a:off x="6149388" y="39196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1D65A6A5-2DA3-DDEE-D703-1534E7A70308}"/>
                  </a:ext>
                </a:extLst>
              </p:cNvPr>
              <p:cNvSpPr/>
              <p:nvPr/>
            </p:nvSpPr>
            <p:spPr>
              <a:xfrm rot="5400000">
                <a:off x="6445426" y="39196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2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22C172F6-71B2-BD1F-7A56-789DA661C445}"/>
                  </a:ext>
                </a:extLst>
              </p:cNvPr>
              <p:cNvSpPr/>
              <p:nvPr/>
            </p:nvSpPr>
            <p:spPr>
              <a:xfrm rot="5400000">
                <a:off x="6741464" y="39195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2016AB1D-4862-035A-B6D7-0A5BCDF15038}"/>
                  </a:ext>
                </a:extLst>
              </p:cNvPr>
              <p:cNvSpPr/>
              <p:nvPr/>
            </p:nvSpPr>
            <p:spPr>
              <a:xfrm rot="5400000">
                <a:off x="7037502" y="39195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3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자유형: 도형 38">
                <a:extLst>
                  <a:ext uri="{FF2B5EF4-FFF2-40B4-BE49-F238E27FC236}">
                    <a16:creationId xmlns:a16="http://schemas.microsoft.com/office/drawing/2014/main" id="{74574737-8C71-4D7D-9585-C4E0D8518822}"/>
                  </a:ext>
                </a:extLst>
              </p:cNvPr>
              <p:cNvSpPr/>
              <p:nvPr/>
            </p:nvSpPr>
            <p:spPr>
              <a:xfrm rot="5400000">
                <a:off x="7333540" y="39195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자유형: 도형 39">
                <a:extLst>
                  <a:ext uri="{FF2B5EF4-FFF2-40B4-BE49-F238E27FC236}">
                    <a16:creationId xmlns:a16="http://schemas.microsoft.com/office/drawing/2014/main" id="{0CB605F2-D239-0A77-E59B-24B709719A7C}"/>
                  </a:ext>
                </a:extLst>
              </p:cNvPr>
              <p:cNvSpPr/>
              <p:nvPr/>
            </p:nvSpPr>
            <p:spPr>
              <a:xfrm rot="5400000">
                <a:off x="7629578" y="39195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141B6AC9-713A-EFD9-7E2A-572518CB1021}"/>
                  </a:ext>
                </a:extLst>
              </p:cNvPr>
              <p:cNvSpPr/>
              <p:nvPr/>
            </p:nvSpPr>
            <p:spPr>
              <a:xfrm rot="5400000">
                <a:off x="7925616" y="39195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4B79C6EC-365A-E7D6-245C-9A1169797857}"/>
                  </a:ext>
                </a:extLst>
              </p:cNvPr>
              <p:cNvSpPr/>
              <p:nvPr/>
            </p:nvSpPr>
            <p:spPr>
              <a:xfrm rot="5400000">
                <a:off x="8221654" y="39194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5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5BC2B51-47B0-FC67-BE65-812DD964FEDE}"/>
                  </a:ext>
                </a:extLst>
              </p:cNvPr>
              <p:cNvSpPr/>
              <p:nvPr/>
            </p:nvSpPr>
            <p:spPr>
              <a:xfrm rot="5400000">
                <a:off x="8517692" y="39194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236D26EF-462D-13B8-4A8C-9BE9D19D3084}"/>
                  </a:ext>
                </a:extLst>
              </p:cNvPr>
              <p:cNvSpPr/>
              <p:nvPr/>
            </p:nvSpPr>
            <p:spPr>
              <a:xfrm rot="5400000">
                <a:off x="8813730" y="39194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6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DB42C5CA-707D-D971-EDED-50CBBA2BBB2E}"/>
                  </a:ext>
                </a:extLst>
              </p:cNvPr>
              <p:cNvSpPr/>
              <p:nvPr/>
            </p:nvSpPr>
            <p:spPr>
              <a:xfrm rot="5400000">
                <a:off x="9109768" y="39194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F3F3642D-85B7-B983-85CE-5CE2022BEE92}"/>
                  </a:ext>
                </a:extLst>
              </p:cNvPr>
              <p:cNvSpPr/>
              <p:nvPr/>
            </p:nvSpPr>
            <p:spPr>
              <a:xfrm rot="5400000">
                <a:off x="9405806" y="39194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7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C991EBB0-49D7-D731-DA03-4226C409C305}"/>
                  </a:ext>
                </a:extLst>
              </p:cNvPr>
              <p:cNvSpPr/>
              <p:nvPr/>
            </p:nvSpPr>
            <p:spPr>
              <a:xfrm rot="5400000">
                <a:off x="9701844" y="391938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008CD6F-99E8-6D73-2D08-E9CF23A13FCB}"/>
                  </a:ext>
                </a:extLst>
              </p:cNvPr>
              <p:cNvSpPr/>
              <p:nvPr/>
            </p:nvSpPr>
            <p:spPr>
              <a:xfrm rot="5400000">
                <a:off x="9997882" y="391936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4BEAB35-12C6-2FA3-AB5A-3CF1446F3A30}"/>
                  </a:ext>
                </a:extLst>
              </p:cNvPr>
              <p:cNvSpPr/>
              <p:nvPr/>
            </p:nvSpPr>
            <p:spPr>
              <a:xfrm rot="5400000">
                <a:off x="10886004" y="391934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2808BBC8-4138-A56B-EC17-520FAE6A9B8F}"/>
                  </a:ext>
                </a:extLst>
              </p:cNvPr>
              <p:cNvSpPr/>
              <p:nvPr/>
            </p:nvSpPr>
            <p:spPr>
              <a:xfrm rot="5400000">
                <a:off x="10293920" y="391932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CFC147EA-E93D-985B-8930-8104C41958C1}"/>
                  </a:ext>
                </a:extLst>
              </p:cNvPr>
              <p:cNvSpPr/>
              <p:nvPr/>
            </p:nvSpPr>
            <p:spPr>
              <a:xfrm rot="5400000">
                <a:off x="10589958" y="391930"/>
                <a:ext cx="835941" cy="735725"/>
              </a:xfrm>
              <a:custGeom>
                <a:avLst/>
                <a:gdLst>
                  <a:gd name="connsiteX0" fmla="*/ 1729001 w 3504962"/>
                  <a:gd name="connsiteY0" fmla="*/ 48818 h 3084774"/>
                  <a:gd name="connsiteX1" fmla="*/ 1554806 w 3504962"/>
                  <a:gd name="connsiteY1" fmla="*/ 157678 h 3084774"/>
                  <a:gd name="connsiteX2" fmla="*/ 70266 w 3504962"/>
                  <a:gd name="connsiteY2" fmla="*/ 2731855 h 3084774"/>
                  <a:gd name="connsiteX3" fmla="*/ 85308 w 3504962"/>
                  <a:gd name="connsiteY3" fmla="*/ 2973394 h 3084774"/>
                  <a:gd name="connsiteX4" fmla="*/ 109506 w 3504962"/>
                  <a:gd name="connsiteY4" fmla="*/ 2994752 h 3084774"/>
                  <a:gd name="connsiteX5" fmla="*/ 113120 w 3504962"/>
                  <a:gd name="connsiteY5" fmla="*/ 3000114 h 3084774"/>
                  <a:gd name="connsiteX6" fmla="*/ 145513 w 3504962"/>
                  <a:gd name="connsiteY6" fmla="*/ 3026859 h 3084774"/>
                  <a:gd name="connsiteX7" fmla="*/ 146474 w 3504962"/>
                  <a:gd name="connsiteY7" fmla="*/ 3027381 h 3084774"/>
                  <a:gd name="connsiteX8" fmla="*/ 150491 w 3504962"/>
                  <a:gd name="connsiteY8" fmla="*/ 3030927 h 3084774"/>
                  <a:gd name="connsiteX9" fmla="*/ 165233 w 3504962"/>
                  <a:gd name="connsiteY9" fmla="*/ 3037576 h 3084774"/>
                  <a:gd name="connsiteX10" fmla="*/ 182687 w 3504962"/>
                  <a:gd name="connsiteY10" fmla="*/ 3047060 h 3084774"/>
                  <a:gd name="connsiteX11" fmla="*/ 267856 w 3504962"/>
                  <a:gd name="connsiteY11" fmla="*/ 3064304 h 3084774"/>
                  <a:gd name="connsiteX12" fmla="*/ 3239429 w 3504962"/>
                  <a:gd name="connsiteY12" fmla="*/ 3065743 h 3084774"/>
                  <a:gd name="connsiteX13" fmla="*/ 3324581 w 3504962"/>
                  <a:gd name="connsiteY13" fmla="*/ 3048582 h 3084774"/>
                  <a:gd name="connsiteX14" fmla="*/ 3342032 w 3504962"/>
                  <a:gd name="connsiteY14" fmla="*/ 3039110 h 3084774"/>
                  <a:gd name="connsiteX15" fmla="*/ 3356762 w 3504962"/>
                  <a:gd name="connsiteY15" fmla="*/ 3032479 h 3084774"/>
                  <a:gd name="connsiteX16" fmla="*/ 3360774 w 3504962"/>
                  <a:gd name="connsiteY16" fmla="*/ 3028938 h 3084774"/>
                  <a:gd name="connsiteX17" fmla="*/ 3361736 w 3504962"/>
                  <a:gd name="connsiteY17" fmla="*/ 3028417 h 3084774"/>
                  <a:gd name="connsiteX18" fmla="*/ 3394102 w 3504962"/>
                  <a:gd name="connsiteY18" fmla="*/ 3001702 h 3084774"/>
                  <a:gd name="connsiteX19" fmla="*/ 3397710 w 3504962"/>
                  <a:gd name="connsiteY19" fmla="*/ 2996344 h 3084774"/>
                  <a:gd name="connsiteX20" fmla="*/ 3421889 w 3504962"/>
                  <a:gd name="connsiteY20" fmla="*/ 2975008 h 3084774"/>
                  <a:gd name="connsiteX21" fmla="*/ 3436698 w 3504962"/>
                  <a:gd name="connsiteY21" fmla="*/ 2733484 h 3084774"/>
                  <a:gd name="connsiteX22" fmla="*/ 1949666 w 3504962"/>
                  <a:gd name="connsiteY22" fmla="*/ 157869 h 3084774"/>
                  <a:gd name="connsiteX23" fmla="*/ 1775365 w 3504962"/>
                  <a:gd name="connsiteY23" fmla="*/ 48839 h 3084774"/>
                  <a:gd name="connsiteX24" fmla="*/ 1752165 w 3504962"/>
                  <a:gd name="connsiteY24" fmla="*/ 49439 h 3084774"/>
                  <a:gd name="connsiteX25" fmla="*/ 1776204 w 3504962"/>
                  <a:gd name="connsiteY25" fmla="*/ 0 h 3084774"/>
                  <a:gd name="connsiteX26" fmla="*/ 1954513 w 3504962"/>
                  <a:gd name="connsiteY26" fmla="*/ 111422 h 3084774"/>
                  <a:gd name="connsiteX27" fmla="*/ 3474930 w 3504962"/>
                  <a:gd name="connsiteY27" fmla="*/ 2744862 h 3084774"/>
                  <a:gd name="connsiteX28" fmla="*/ 3459656 w 3504962"/>
                  <a:gd name="connsiteY28" fmla="*/ 2991885 h 3084774"/>
                  <a:gd name="connsiteX29" fmla="*/ 3434904 w 3504962"/>
                  <a:gd name="connsiteY29" fmla="*/ 3013719 h 3084774"/>
                  <a:gd name="connsiteX30" fmla="*/ 3431208 w 3504962"/>
                  <a:gd name="connsiteY30" fmla="*/ 3019200 h 3084774"/>
                  <a:gd name="connsiteX31" fmla="*/ 3398074 w 3504962"/>
                  <a:gd name="connsiteY31" fmla="*/ 3046538 h 3084774"/>
                  <a:gd name="connsiteX32" fmla="*/ 3397090 w 3504962"/>
                  <a:gd name="connsiteY32" fmla="*/ 3047072 h 3084774"/>
                  <a:gd name="connsiteX33" fmla="*/ 3392983 w 3504962"/>
                  <a:gd name="connsiteY33" fmla="*/ 3050695 h 3084774"/>
                  <a:gd name="connsiteX34" fmla="*/ 3377907 w 3504962"/>
                  <a:gd name="connsiteY34" fmla="*/ 3057485 h 3084774"/>
                  <a:gd name="connsiteX35" fmla="*/ 3360044 w 3504962"/>
                  <a:gd name="connsiteY35" fmla="*/ 3067180 h 3084774"/>
                  <a:gd name="connsiteX36" fmla="*/ 3272899 w 3504962"/>
                  <a:gd name="connsiteY36" fmla="*/ 3084774 h 3084774"/>
                  <a:gd name="connsiteX37" fmla="*/ 232063 w 3504962"/>
                  <a:gd name="connsiteY37" fmla="*/ 3084774 h 3084774"/>
                  <a:gd name="connsiteX38" fmla="*/ 144916 w 3504962"/>
                  <a:gd name="connsiteY38" fmla="*/ 3067180 h 3084774"/>
                  <a:gd name="connsiteX39" fmla="*/ 127062 w 3504962"/>
                  <a:gd name="connsiteY39" fmla="*/ 3057489 h 3084774"/>
                  <a:gd name="connsiteX40" fmla="*/ 111979 w 3504962"/>
                  <a:gd name="connsiteY40" fmla="*/ 3050696 h 3084774"/>
                  <a:gd name="connsiteX41" fmla="*/ 107870 w 3504962"/>
                  <a:gd name="connsiteY41" fmla="*/ 3047071 h 3084774"/>
                  <a:gd name="connsiteX42" fmla="*/ 106886 w 3504962"/>
                  <a:gd name="connsiteY42" fmla="*/ 3046538 h 3084774"/>
                  <a:gd name="connsiteX43" fmla="*/ 73752 w 3504962"/>
                  <a:gd name="connsiteY43" fmla="*/ 3019200 h 3084774"/>
                  <a:gd name="connsiteX44" fmla="*/ 70057 w 3504962"/>
                  <a:gd name="connsiteY44" fmla="*/ 3013719 h 3084774"/>
                  <a:gd name="connsiteX45" fmla="*/ 45305 w 3504962"/>
                  <a:gd name="connsiteY45" fmla="*/ 2991886 h 3084774"/>
                  <a:gd name="connsiteX46" fmla="*/ 30032 w 3504962"/>
                  <a:gd name="connsiteY46" fmla="*/ 2744864 h 3084774"/>
                  <a:gd name="connsiteX47" fmla="*/ 1550449 w 3504962"/>
                  <a:gd name="connsiteY47" fmla="*/ 111423 h 3084774"/>
                  <a:gd name="connsiteX48" fmla="*/ 1728758 w 3504962"/>
                  <a:gd name="connsiteY48" fmla="*/ 1 h 3084774"/>
                  <a:gd name="connsiteX49" fmla="*/ 1752461 w 3504962"/>
                  <a:gd name="connsiteY49" fmla="*/ 625 h 3084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504962" h="3084774">
                    <a:moveTo>
                      <a:pt x="1729001" y="48818"/>
                    </a:moveTo>
                    <a:cubicBezTo>
                      <a:pt x="1658944" y="53738"/>
                      <a:pt x="1592534" y="92259"/>
                      <a:pt x="1554806" y="157678"/>
                    </a:cubicBezTo>
                    <a:lnTo>
                      <a:pt x="70266" y="2731855"/>
                    </a:lnTo>
                    <a:cubicBezTo>
                      <a:pt x="24992" y="2810361"/>
                      <a:pt x="33877" y="2905305"/>
                      <a:pt x="85308" y="2973394"/>
                    </a:cubicBezTo>
                    <a:lnTo>
                      <a:pt x="109506" y="2994752"/>
                    </a:lnTo>
                    <a:lnTo>
                      <a:pt x="113120" y="3000114"/>
                    </a:lnTo>
                    <a:cubicBezTo>
                      <a:pt x="123024" y="3010021"/>
                      <a:pt x="133870" y="3018985"/>
                      <a:pt x="145513" y="3026859"/>
                    </a:cubicBezTo>
                    <a:lnTo>
                      <a:pt x="146474" y="3027381"/>
                    </a:lnTo>
                    <a:lnTo>
                      <a:pt x="150491" y="3030927"/>
                    </a:lnTo>
                    <a:lnTo>
                      <a:pt x="165233" y="3037576"/>
                    </a:lnTo>
                    <a:lnTo>
                      <a:pt x="182687" y="3047060"/>
                    </a:lnTo>
                    <a:cubicBezTo>
                      <a:pt x="208867" y="3058150"/>
                      <a:pt x="237648" y="3064290"/>
                      <a:pt x="267856" y="3064304"/>
                    </a:cubicBezTo>
                    <a:lnTo>
                      <a:pt x="3239429" y="3065743"/>
                    </a:lnTo>
                    <a:cubicBezTo>
                      <a:pt x="3269636" y="3065757"/>
                      <a:pt x="3298412" y="3059647"/>
                      <a:pt x="3324581" y="3048582"/>
                    </a:cubicBezTo>
                    <a:lnTo>
                      <a:pt x="3342032" y="3039110"/>
                    </a:lnTo>
                    <a:lnTo>
                      <a:pt x="3356762" y="3032479"/>
                    </a:lnTo>
                    <a:lnTo>
                      <a:pt x="3360774" y="3028938"/>
                    </a:lnTo>
                    <a:lnTo>
                      <a:pt x="3361736" y="3028417"/>
                    </a:lnTo>
                    <a:cubicBezTo>
                      <a:pt x="3373371" y="3020554"/>
                      <a:pt x="3384209" y="3011600"/>
                      <a:pt x="3394102" y="3001702"/>
                    </a:cubicBezTo>
                    <a:lnTo>
                      <a:pt x="3397710" y="2996344"/>
                    </a:lnTo>
                    <a:lnTo>
                      <a:pt x="3421889" y="2975008"/>
                    </a:lnTo>
                    <a:cubicBezTo>
                      <a:pt x="3473254" y="2906968"/>
                      <a:pt x="3482048" y="2812033"/>
                      <a:pt x="3436698" y="2733484"/>
                    </a:cubicBezTo>
                    <a:lnTo>
                      <a:pt x="1949666" y="157869"/>
                    </a:lnTo>
                    <a:cubicBezTo>
                      <a:pt x="1911875" y="92413"/>
                      <a:pt x="1845428" y="53827"/>
                      <a:pt x="1775365" y="48839"/>
                    </a:cubicBezTo>
                    <a:lnTo>
                      <a:pt x="1752165" y="49439"/>
                    </a:lnTo>
                    <a:close/>
                    <a:moveTo>
                      <a:pt x="1776204" y="0"/>
                    </a:moveTo>
                    <a:cubicBezTo>
                      <a:pt x="1847896" y="5066"/>
                      <a:pt x="1915873" y="44496"/>
                      <a:pt x="1954513" y="111422"/>
                    </a:cubicBezTo>
                    <a:lnTo>
                      <a:pt x="3474930" y="2744862"/>
                    </a:lnTo>
                    <a:cubicBezTo>
                      <a:pt x="3521298" y="2825174"/>
                      <a:pt x="3512253" y="2922273"/>
                      <a:pt x="3459656" y="2991885"/>
                    </a:cubicBezTo>
                    <a:lnTo>
                      <a:pt x="3434904" y="3013719"/>
                    </a:lnTo>
                    <a:lnTo>
                      <a:pt x="3431208" y="3019200"/>
                    </a:lnTo>
                    <a:cubicBezTo>
                      <a:pt x="3421079" y="3029328"/>
                      <a:pt x="3409985" y="3038491"/>
                      <a:pt x="3398074" y="3046538"/>
                    </a:cubicBezTo>
                    <a:lnTo>
                      <a:pt x="3397090" y="3047072"/>
                    </a:lnTo>
                    <a:lnTo>
                      <a:pt x="3392983" y="3050695"/>
                    </a:lnTo>
                    <a:lnTo>
                      <a:pt x="3377907" y="3057485"/>
                    </a:lnTo>
                    <a:lnTo>
                      <a:pt x="3360044" y="3067180"/>
                    </a:lnTo>
                    <a:cubicBezTo>
                      <a:pt x="3333259" y="3078509"/>
                      <a:pt x="3303810" y="3084774"/>
                      <a:pt x="3272899" y="3084774"/>
                    </a:cubicBezTo>
                    <a:lnTo>
                      <a:pt x="232063" y="3084774"/>
                    </a:lnTo>
                    <a:cubicBezTo>
                      <a:pt x="201150" y="3084774"/>
                      <a:pt x="171701" y="3078509"/>
                      <a:pt x="144916" y="3067180"/>
                    </a:cubicBezTo>
                    <a:lnTo>
                      <a:pt x="127062" y="3057489"/>
                    </a:lnTo>
                    <a:lnTo>
                      <a:pt x="111979" y="3050696"/>
                    </a:lnTo>
                    <a:lnTo>
                      <a:pt x="107870" y="3047071"/>
                    </a:lnTo>
                    <a:lnTo>
                      <a:pt x="106886" y="3046538"/>
                    </a:lnTo>
                    <a:cubicBezTo>
                      <a:pt x="94976" y="3038490"/>
                      <a:pt x="83881" y="3029328"/>
                      <a:pt x="73752" y="3019200"/>
                    </a:cubicBezTo>
                    <a:lnTo>
                      <a:pt x="70057" y="3013719"/>
                    </a:lnTo>
                    <a:lnTo>
                      <a:pt x="45305" y="2991886"/>
                    </a:lnTo>
                    <a:cubicBezTo>
                      <a:pt x="-7291" y="2922275"/>
                      <a:pt x="-16337" y="2825176"/>
                      <a:pt x="30032" y="2744864"/>
                    </a:cubicBezTo>
                    <a:lnTo>
                      <a:pt x="1550449" y="111423"/>
                    </a:lnTo>
                    <a:cubicBezTo>
                      <a:pt x="1589088" y="44497"/>
                      <a:pt x="1657066" y="5067"/>
                      <a:pt x="1728758" y="1"/>
                    </a:cubicBezTo>
                    <a:lnTo>
                      <a:pt x="1752461" y="625"/>
                    </a:lnTo>
                    <a:close/>
                  </a:path>
                </a:pathLst>
              </a:custGeom>
              <a:solidFill>
                <a:srgbClr val="43B39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733E032-A007-5812-B533-FE745A718782}"/>
              </a:ext>
            </a:extLst>
          </p:cNvPr>
          <p:cNvSpPr/>
          <p:nvPr/>
        </p:nvSpPr>
        <p:spPr>
          <a:xfrm>
            <a:off x="1724989" y="1972792"/>
            <a:ext cx="159996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5084951" y="967617"/>
            <a:ext cx="199671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보스 </a:t>
            </a:r>
            <a:r>
              <a:rPr lang="en-US" altLang="ko-KR" sz="1400" b="1" dirty="0" err="1" smtClean="0">
                <a:solidFill>
                  <a:prstClr val="white"/>
                </a:solidFill>
                <a:latin typeface="+mn-ea"/>
              </a:rPr>
              <a:t>Behaviortree</a:t>
            </a:r>
            <a:endParaRPr lang="en-US" altLang="ko-KR" sz="14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8262197" y="453648"/>
            <a:ext cx="299441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prstClr val="white"/>
                </a:solidFill>
              </a:rPr>
              <a:t>기능소개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367" y="3285191"/>
            <a:ext cx="1600200" cy="8763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47" y="2157687"/>
            <a:ext cx="1589820" cy="9417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367" y="4403170"/>
            <a:ext cx="1600200" cy="676275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461227" y="3099428"/>
            <a:ext cx="127484" cy="185763"/>
          </a:xfrm>
          <a:prstGeom prst="down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아래쪽 화살표 54"/>
          <p:cNvSpPr/>
          <p:nvPr/>
        </p:nvSpPr>
        <p:spPr>
          <a:xfrm>
            <a:off x="2461227" y="4175332"/>
            <a:ext cx="127484" cy="185763"/>
          </a:xfrm>
          <a:prstGeom prst="down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1708453" y="1642960"/>
            <a:ext cx="16164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err="1" smtClean="0">
                <a:solidFill>
                  <a:prstClr val="white"/>
                </a:solidFill>
                <a:latin typeface="+mn-ea"/>
              </a:rPr>
              <a:t>거리별</a:t>
            </a:r>
            <a:r>
              <a:rPr lang="en-US" altLang="ko-KR" sz="1400" b="1" dirty="0" smtClean="0">
                <a:solidFill>
                  <a:prstClr val="white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계층구조</a:t>
            </a:r>
            <a:endParaRPr lang="en-US" altLang="ko-KR" sz="14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8091118" y="1618867"/>
            <a:ext cx="3425520" cy="4414331"/>
          </a:xfrm>
          <a:prstGeom prst="roundRect">
            <a:avLst/>
          </a:prstGeom>
          <a:solidFill>
            <a:srgbClr val="242738"/>
          </a:solidFill>
          <a:ln>
            <a:solidFill>
              <a:srgbClr val="2427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344704" y="2014670"/>
            <a:ext cx="317138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💡대표적 행동 판단 기준은 거리에 따라</a:t>
            </a:r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ko-KR" altLang="en-US" sz="1000" dirty="0" err="1" smtClean="0">
                <a:solidFill>
                  <a:prstClr val="white"/>
                </a:solidFill>
                <a:latin typeface="+mn-ea"/>
              </a:rPr>
              <a:t>데코레이터</a:t>
            </a:r>
            <a:r>
              <a:rPr lang="en-US" altLang="ko-KR" sz="1000" dirty="0" smtClean="0">
                <a:solidFill>
                  <a:prstClr val="white"/>
                </a:solidFill>
                <a:latin typeface="+mn-ea"/>
              </a:rPr>
              <a:t>, </a:t>
            </a:r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서비스를 이용한 </a:t>
            </a:r>
            <a:r>
              <a:rPr lang="ko-KR" altLang="en-US" sz="1000" dirty="0" err="1" smtClean="0">
                <a:solidFill>
                  <a:prstClr val="white"/>
                </a:solidFill>
                <a:latin typeface="+mn-ea"/>
              </a:rPr>
              <a:t>확률제어</a:t>
            </a:r>
            <a:endParaRPr lang="en-US" altLang="ko-KR" sz="1000" dirty="0" smtClean="0">
              <a:solidFill>
                <a:prstClr val="white"/>
              </a:solidFill>
              <a:latin typeface="+mn-ea"/>
            </a:endParaRPr>
          </a:p>
          <a:p>
            <a:endParaRPr lang="en-US" altLang="ko-KR" sz="1000" dirty="0">
              <a:solidFill>
                <a:prstClr val="white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Decal Actor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를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이용한 얼음 투사체 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Boss Skill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구현</a:t>
            </a:r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prstClr val="white"/>
                </a:solidFill>
                <a:latin typeface="+mn-ea"/>
              </a:rPr>
              <a:t>💡</a:t>
            </a:r>
            <a:r>
              <a:rPr lang="en-US" altLang="ko-KR" sz="1000" dirty="0" smtClean="0">
                <a:solidFill>
                  <a:schemeClr val="bg1"/>
                </a:solidFill>
                <a:latin typeface="+mn-ea"/>
              </a:rPr>
              <a:t>Search -&gt; Find -&gt; Follow </a:t>
            </a:r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형식의 접근</a:t>
            </a:r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endParaRPr lang="en-US" altLang="ko-KR" sz="100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000" dirty="0" smtClean="0">
                <a:solidFill>
                  <a:schemeClr val="bg1"/>
                </a:solidFill>
                <a:latin typeface="+mn-ea"/>
              </a:rPr>
              <a:t> </a:t>
            </a:r>
            <a:endParaRPr lang="ko-KR" altLang="en-US" sz="1000" dirty="0">
              <a:solidFill>
                <a:schemeClr val="bg1"/>
              </a:solidFill>
              <a:latin typeface="+mn-ea"/>
            </a:endParaRPr>
          </a:p>
          <a:p>
            <a:endParaRPr lang="en-US" altLang="ko-KR" sz="1000" dirty="0">
              <a:solidFill>
                <a:schemeClr val="bg1"/>
              </a:solidFill>
              <a:latin typeface="+mn-ea"/>
            </a:endParaRPr>
          </a:p>
          <a:p>
            <a:endParaRPr lang="ko-KR" altLang="en-US" sz="1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501" y="2519499"/>
            <a:ext cx="714375" cy="361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9815" y="2519499"/>
            <a:ext cx="800100" cy="3524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4891" y="2481399"/>
            <a:ext cx="762000" cy="3905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6507" y="3567798"/>
            <a:ext cx="1238250" cy="381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8950" y="4555569"/>
            <a:ext cx="1171575" cy="371475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6287" y="3558273"/>
            <a:ext cx="762000" cy="39052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817" y="3577322"/>
            <a:ext cx="800100" cy="352425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EC452684-D61A-5699-8A5A-E2558093437E}"/>
              </a:ext>
            </a:extLst>
          </p:cNvPr>
          <p:cNvSpPr/>
          <p:nvPr/>
        </p:nvSpPr>
        <p:spPr>
          <a:xfrm>
            <a:off x="3943419" y="1861715"/>
            <a:ext cx="29912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b="1" dirty="0" smtClean="0">
                <a:solidFill>
                  <a:prstClr val="white"/>
                </a:solidFill>
                <a:latin typeface="+mn-ea"/>
              </a:rPr>
              <a:t>확률에 따라 다른 대표적 행동양식</a:t>
            </a:r>
            <a:endParaRPr lang="en-US" altLang="ko-KR" sz="14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3374945" y="2590939"/>
            <a:ext cx="206307" cy="175098"/>
          </a:xfrm>
          <a:prstGeom prst="right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오른쪽 화살표 62"/>
          <p:cNvSpPr/>
          <p:nvPr/>
        </p:nvSpPr>
        <p:spPr>
          <a:xfrm>
            <a:off x="3374944" y="3665985"/>
            <a:ext cx="206307" cy="175098"/>
          </a:xfrm>
          <a:prstGeom prst="right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오른쪽 화살표 63"/>
          <p:cNvSpPr/>
          <p:nvPr/>
        </p:nvSpPr>
        <p:spPr>
          <a:xfrm>
            <a:off x="3362725" y="4653482"/>
            <a:ext cx="206307" cy="175098"/>
          </a:xfrm>
          <a:prstGeom prst="right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3392" y="3011294"/>
            <a:ext cx="1085850" cy="371475"/>
          </a:xfrm>
          <a:prstGeom prst="rect">
            <a:avLst/>
          </a:prstGeom>
        </p:spPr>
      </p:pic>
      <p:pic>
        <p:nvPicPr>
          <p:cNvPr id="65" name="그림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21871" y="3011294"/>
            <a:ext cx="800100" cy="352425"/>
          </a:xfrm>
          <a:prstGeom prst="rect">
            <a:avLst/>
          </a:prstGeom>
        </p:spPr>
      </p:pic>
      <p:sp>
        <p:nvSpPr>
          <p:cNvPr id="66" name="오른쪽 화살표 65"/>
          <p:cNvSpPr/>
          <p:nvPr/>
        </p:nvSpPr>
        <p:spPr>
          <a:xfrm>
            <a:off x="9677583" y="3113364"/>
            <a:ext cx="206307" cy="175098"/>
          </a:xfrm>
          <a:prstGeom prst="rightArrow">
            <a:avLst/>
          </a:prstGeom>
          <a:solidFill>
            <a:srgbClr val="34D1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1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1110</Words>
  <Application>Microsoft Office PowerPoint</Application>
  <PresentationFormat>와이드스크린</PresentationFormat>
  <Paragraphs>270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USER</cp:lastModifiedBy>
  <cp:revision>95</cp:revision>
  <dcterms:created xsi:type="dcterms:W3CDTF">2024-01-08T05:30:31Z</dcterms:created>
  <dcterms:modified xsi:type="dcterms:W3CDTF">2025-01-12T00:13:02Z</dcterms:modified>
</cp:coreProperties>
</file>