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13D047-A25C-4057-8B55-FFAAF3293B63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4" name="ตัวยึดรูปบ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ตัวยึด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F81D4F-7A6A-426B-B282-ED7900C06EC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F81D4F-7A6A-426B-B282-ED7900C06EC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สามเหลี่ยมมุมฉาก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ชื่อเรื่อง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17" name="ชื่อเรื่องรอง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th-TH" smtClean="0"/>
              <a:t>คลิกเพื่อแก้ไขลักษณะชื่อเรื่องรองต้นแบบ</a:t>
            </a:r>
            <a:endParaRPr kumimoji="0" lang="en-US"/>
          </a:p>
        </p:txBody>
      </p:sp>
      <p:grpSp>
        <p:nvGrpSpPr>
          <p:cNvPr id="2" name="กลุ่ม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รูปแบบอิสระ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รูปแบบอิสระ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รูปแบบอิสระ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ตัวเชื่อมต่อตรง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ตัวยึดวันที่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034163F-31C5-4DE5-941F-B1AD54CBFDFE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19" name="ตัวยึดท้ายกระดา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ตัวยึดหมายเลขภาพนิ่ง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8259ECE-8B54-41F7-9F6B-C767033464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034163F-31C5-4DE5-941F-B1AD54CBFDFE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259ECE-8B54-41F7-9F6B-C767033464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034163F-31C5-4DE5-941F-B1AD54CBFDFE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259ECE-8B54-41F7-9F6B-C767033464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034163F-31C5-4DE5-941F-B1AD54CBFDFE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259ECE-8B54-41F7-9F6B-C7670334643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ชื่อเรื่อง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034163F-31C5-4DE5-941F-B1AD54CBFDFE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259ECE-8B54-41F7-9F6B-C7670334643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เครื่องหมายบั้ง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เครื่องหมายบั้ง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034163F-31C5-4DE5-941F-B1AD54CBFDFE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259ECE-8B54-41F7-9F6B-C7670334643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ชื่อเรื่อง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การเปรียบเทียบ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เนื้อหา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7" name="ตัวยึด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034163F-31C5-4DE5-941F-B1AD54CBFDFE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259ECE-8B54-41F7-9F6B-C7670334643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034163F-31C5-4DE5-941F-B1AD54CBFDFE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259ECE-8B54-41F7-9F6B-C7670334643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ชื่อเรื่อง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034163F-31C5-4DE5-941F-B1AD54CBFDFE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259ECE-8B54-41F7-9F6B-C767033464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เนื้อหาพร้อมคำอธิบายภาพ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034163F-31C5-4DE5-941F-B1AD54CBFDFE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259ECE-8B54-41F7-9F6B-C7670334643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รูปภาพพร้อมคำอธิบายภาพ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th-TH" smtClean="0"/>
              <a:t>คลิกไอคอนเพื่อเพิ่มรูปภาพ</a:t>
            </a:r>
            <a:endParaRPr kumimoji="0" lang="en-US" dirty="0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034163F-31C5-4DE5-941F-B1AD54CBFDFE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8259ECE-8B54-41F7-9F6B-C7670334643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8" name="รูปแบบอิสระ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รูปแบบอิสระ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สามเหลี่ยมมุมฉาก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ตัวเชื่อมต่อตรง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เครื่องหมายบั้ง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เครื่องหมายบั้ง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รูปแบบอิสระ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รูปแบบอิสระ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สามเหลี่ยมมุมฉาก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ตัวเชื่อมต่อตรง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ตัวยึดชื่อเรื่อง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0" name="ตัวยึดข้อความ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kumimoji="0" lang="th-TH" smtClean="0"/>
              <a:t>ระดับที่สอง</a:t>
            </a:r>
          </a:p>
          <a:p>
            <a:pPr lvl="2" eaLnBrk="1" latinLnBrk="0" hangingPunct="1"/>
            <a:r>
              <a:rPr kumimoji="0" lang="th-TH" smtClean="0"/>
              <a:t>ระดับที่สาม</a:t>
            </a:r>
          </a:p>
          <a:p>
            <a:pPr lvl="3" eaLnBrk="1" latinLnBrk="0" hangingPunct="1"/>
            <a:r>
              <a:rPr kumimoji="0" lang="th-TH" smtClean="0"/>
              <a:t>ระดับที่สี่</a:t>
            </a:r>
          </a:p>
          <a:p>
            <a:pPr lvl="4" eaLnBrk="1" latinLnBrk="0" hangingPunct="1"/>
            <a:r>
              <a:rPr kumimoji="0" lang="th-TH" smtClean="0"/>
              <a:t>ระดับที่ห้า</a:t>
            </a:r>
            <a:endParaRPr kumimoji="0" lang="en-US"/>
          </a:p>
        </p:txBody>
      </p:sp>
      <p:sp>
        <p:nvSpPr>
          <p:cNvPr id="10" name="ตัวยึดวันที่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034163F-31C5-4DE5-941F-B1AD54CBFDFE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22" name="ตัวยึดท้ายกระดา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ตัวยึดหมายเลขภาพนิ่ง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8259ECE-8B54-41F7-9F6B-C7670334643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228600" y="2438400"/>
            <a:ext cx="8915400" cy="1829761"/>
          </a:xfrm>
        </p:spPr>
        <p:txBody>
          <a:bodyPr>
            <a:noAutofit/>
          </a:bodyPr>
          <a:lstStyle/>
          <a:p>
            <a:pPr algn="ctr"/>
            <a:r>
              <a:rPr lang="th-TH" sz="4000" b="1" dirty="0"/>
              <a:t>ระบบขนส่งผลไม้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b="1" dirty="0"/>
              <a:t>FRUIT TRANSPORTATION SYSTEM</a:t>
            </a: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482" name="Picture 2" descr="ผลการค้นหารูปภาพสำหรับ การขนส่ง  ic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600" y="609600"/>
            <a:ext cx="1676400" cy="1676400"/>
          </a:xfrm>
          <a:prstGeom prst="rect">
            <a:avLst/>
          </a:prstGeom>
          <a:noFill/>
        </p:spPr>
      </p:pic>
      <p:pic>
        <p:nvPicPr>
          <p:cNvPr id="6" name="Picture 6" descr="ผลการค้นหารูปภาพสำหรับ ผลไม้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914400"/>
            <a:ext cx="1371600" cy="1371600"/>
          </a:xfrm>
          <a:prstGeom prst="rect">
            <a:avLst/>
          </a:prstGeom>
          <a:noFill/>
        </p:spPr>
      </p:pic>
      <p:pic>
        <p:nvPicPr>
          <p:cNvPr id="20484" name="Picture 4" descr="ผลการค้นหารูปภาพสำหรับ money  icon"/>
          <p:cNvPicPr>
            <a:picLocks noChangeAspect="1" noChangeArrowheads="1"/>
          </p:cNvPicPr>
          <p:nvPr/>
        </p:nvPicPr>
        <p:blipFill>
          <a:blip r:embed="rId5"/>
          <a:srcRect l="16000" t="2667" r="18000" b="9333"/>
          <a:stretch>
            <a:fillRect/>
          </a:stretch>
        </p:blipFill>
        <p:spPr bwMode="auto">
          <a:xfrm>
            <a:off x="4953000" y="685800"/>
            <a:ext cx="1219200" cy="1219200"/>
          </a:xfrm>
          <a:prstGeom prst="rect">
            <a:avLst/>
          </a:prstGeom>
          <a:noFill/>
        </p:spPr>
      </p:pic>
      <p:pic>
        <p:nvPicPr>
          <p:cNvPr id="20487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86600" y="381000"/>
            <a:ext cx="1652587" cy="2072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381000" y="990600"/>
            <a:ext cx="8464177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ในการพัฒนาระบบขนส่งผลไม้ 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Fruit transportation system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) ผู้พัฒนาได้ดำเนินการศึกษาทฤษฎีและงานวิจัยที่เกี่ยวข้องดังนี้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	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2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.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1 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อินเทอร์เน็ต 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Interneet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	2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.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2 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ระบบสารสนเทศ 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Information system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	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2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.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3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 ทฤษฎีการออกแบบเว็บไซต์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	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2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.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4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 ทฤษฎีการวิเคราะห์และออกแบบระบบ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	2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.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5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 โปรแกรม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Sublime Text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	2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.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6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 โปรแกรม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photoshop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 cs6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	2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.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7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 โปรแกรม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Wamp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	2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.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8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 โปรแกรม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Netbeans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	2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.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9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 ภาษา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HTML 5 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Hyper text Markup Language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	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2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.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10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 ภาษา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PHP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 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PHP Hypertext Preprocessor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	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2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.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11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ภาษา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CSS 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Cascading Style sheets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	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2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.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12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 ภาษา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JavaScript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	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2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.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13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 ภาษา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SQL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	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2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.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14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 งานวิจัยที่เกี่ยวข้อง</a:t>
            </a:r>
            <a:endParaRPr kumimoji="0" lang="th-TH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</p:txBody>
      </p:sp>
      <p:pic>
        <p:nvPicPr>
          <p:cNvPr id="24581" name="Picture 5" descr="ผลการค้นหารูปภาพสำหรับ internet ic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53200" y="1447800"/>
            <a:ext cx="1712794" cy="1371600"/>
          </a:xfrm>
          <a:prstGeom prst="rect">
            <a:avLst/>
          </a:prstGeom>
          <a:noFill/>
        </p:spPr>
      </p:pic>
      <p:pic>
        <p:nvPicPr>
          <p:cNvPr id="7" name="Picture 5" descr="ผลการค้นหารูปภาพสำหรับ php ic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72200" y="4572000"/>
            <a:ext cx="2114219" cy="1143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533400" y="685800"/>
            <a:ext cx="21403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2</a:t>
            </a:r>
            <a:r>
              <a:rPr kumimoji="0" lang="th-TH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.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14</a:t>
            </a:r>
            <a:r>
              <a:rPr kumimoji="0" lang="th-TH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 งานวิจัยที่เกี่ยวข้อง</a:t>
            </a:r>
            <a:endParaRPr kumimoji="0" lang="th-TH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1143000" y="1524000"/>
            <a:ext cx="7696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Angsana New" pitchFamily="18" charset="-34"/>
                <a:cs typeface="Angsana New" pitchFamily="18" charset="-34"/>
              </a:rPr>
              <a:t>1. </a:t>
            </a:r>
            <a:r>
              <a:rPr lang="th-TH" sz="2000" dirty="0" smtClean="0">
                <a:latin typeface="Angsana New" pitchFamily="18" charset="-34"/>
                <a:cs typeface="Angsana New" pitchFamily="18" charset="-34"/>
              </a:rPr>
              <a:t>งานวิจัย </a:t>
            </a:r>
            <a:r>
              <a:rPr lang="th-TH" sz="2000" b="1" dirty="0">
                <a:latin typeface="Angsana New" pitchFamily="18" charset="-34"/>
                <a:cs typeface="Angsana New" pitchFamily="18" charset="-34"/>
              </a:rPr>
              <a:t>วิภา</a:t>
            </a:r>
            <a:r>
              <a:rPr lang="th-TH" sz="2000" b="1" dirty="0" err="1">
                <a:latin typeface="Angsana New" pitchFamily="18" charset="-34"/>
                <a:cs typeface="Angsana New" pitchFamily="18" charset="-34"/>
              </a:rPr>
              <a:t>วรรณ</a:t>
            </a:r>
            <a:r>
              <a:rPr lang="en-US" sz="2000" b="1" dirty="0">
                <a:latin typeface="Angsana New" pitchFamily="18" charset="-34"/>
                <a:cs typeface="Angsana New" pitchFamily="18" charset="-34"/>
              </a:rPr>
              <a:t>, </a:t>
            </a:r>
            <a:r>
              <a:rPr lang="th-TH" sz="2000" b="1" dirty="0">
                <a:latin typeface="Angsana New" pitchFamily="18" charset="-34"/>
                <a:cs typeface="Angsana New" pitchFamily="18" charset="-34"/>
              </a:rPr>
              <a:t>พันธุ์สังข์</a:t>
            </a:r>
            <a:r>
              <a:rPr lang="en-US" sz="2000" dirty="0">
                <a:latin typeface="Angsana New" pitchFamily="18" charset="-34"/>
                <a:cs typeface="Angsana New" pitchFamily="18" charset="-34"/>
              </a:rPr>
              <a:t> . (2554). </a:t>
            </a:r>
            <a:r>
              <a:rPr lang="th-TH" sz="2000" dirty="0">
                <a:latin typeface="Angsana New" pitchFamily="18" charset="-34"/>
                <a:cs typeface="Angsana New" pitchFamily="18" charset="-34"/>
              </a:rPr>
              <a:t>การพัฒนาระบบวางแผนการขนส่งเพื่อลดการเดินรถบรรทุกเที่ยวเปล่า</a:t>
            </a:r>
            <a:r>
              <a:rPr lang="en-US" sz="2000" dirty="0" smtClean="0">
                <a:latin typeface="Angsana New" pitchFamily="18" charset="-34"/>
                <a:cs typeface="Angsana New" pitchFamily="18" charset="-34"/>
              </a:rPr>
              <a:t>.</a:t>
            </a:r>
          </a:p>
          <a:p>
            <a:r>
              <a:rPr lang="en-US" sz="2000" dirty="0" smtClean="0">
                <a:latin typeface="Angsana New" pitchFamily="18" charset="-34"/>
                <a:cs typeface="Angsana New" pitchFamily="18" charset="-34"/>
              </a:rPr>
              <a:t>2. </a:t>
            </a:r>
            <a:r>
              <a:rPr lang="th-TH" sz="2000" dirty="0" smtClean="0">
                <a:latin typeface="Angsana New" pitchFamily="18" charset="-34"/>
                <a:cs typeface="Angsana New" pitchFamily="18" charset="-34"/>
              </a:rPr>
              <a:t>งานวิจัย</a:t>
            </a:r>
            <a:r>
              <a:rPr lang="en-US" sz="2000" dirty="0" err="1">
                <a:latin typeface="Angsana New" pitchFamily="18" charset="-34"/>
                <a:cs typeface="Angsana New" pitchFamily="18" charset="-34"/>
              </a:rPr>
              <a:t>HeikoDesruelle</a:t>
            </a:r>
            <a:r>
              <a:rPr lang="th-TH" sz="2000" dirty="0">
                <a:latin typeface="Angsana New" pitchFamily="18" charset="-34"/>
                <a:cs typeface="Angsana New" pitchFamily="18" charset="-34"/>
              </a:rPr>
              <a:t> (</a:t>
            </a:r>
            <a:r>
              <a:rPr lang="en-US" sz="2000" dirty="0">
                <a:latin typeface="Angsana New" pitchFamily="18" charset="-34"/>
                <a:cs typeface="Angsana New" pitchFamily="18" charset="-34"/>
              </a:rPr>
              <a:t>2556,</a:t>
            </a:r>
            <a:r>
              <a:rPr lang="th-TH" sz="2000" dirty="0">
                <a:latin typeface="Angsana New" pitchFamily="18" charset="-34"/>
                <a:cs typeface="Angsana New" pitchFamily="18" charset="-34"/>
              </a:rPr>
              <a:t>บทคัดย่อ)ทำการวิจัยเรื่องการพิจารณาแก้ไขสำหรับการออกแบบสถาปัตยกรรมแพลตฟอร์มโปรแกรมเว็บอุปกรณ์</a:t>
            </a:r>
            <a:r>
              <a:rPr lang="th-TH" sz="2000" dirty="0" smtClean="0">
                <a:latin typeface="Angsana New" pitchFamily="18" charset="-34"/>
                <a:cs typeface="Angsana New" pitchFamily="18" charset="-34"/>
              </a:rPr>
              <a:t>หลาย</a:t>
            </a:r>
            <a:endParaRPr lang="en-US" sz="2000" dirty="0" smtClean="0">
              <a:latin typeface="Angsana New" pitchFamily="18" charset="-34"/>
              <a:cs typeface="Angsana New" pitchFamily="18" charset="-34"/>
            </a:endParaRPr>
          </a:p>
          <a:p>
            <a:r>
              <a:rPr lang="en-US" sz="2000" dirty="0" smtClean="0">
                <a:latin typeface="Angsana New" pitchFamily="18" charset="-34"/>
                <a:cs typeface="Angsana New" pitchFamily="18" charset="-34"/>
              </a:rPr>
              <a:t>3. </a:t>
            </a:r>
            <a:r>
              <a:rPr lang="th-TH" sz="2000" dirty="0" smtClean="0">
                <a:latin typeface="Angsana New" pitchFamily="18" charset="-34"/>
                <a:cs typeface="Angsana New" pitchFamily="18" charset="-34"/>
              </a:rPr>
              <a:t>งานวิจัย </a:t>
            </a:r>
            <a:r>
              <a:rPr lang="en-US" sz="2000" dirty="0" smtClean="0">
                <a:latin typeface="Angsana New" pitchFamily="18" charset="-34"/>
                <a:cs typeface="Angsana New" pitchFamily="18" charset="-34"/>
              </a:rPr>
              <a:t>Adam  </a:t>
            </a:r>
            <a:r>
              <a:rPr lang="en-US" sz="2000" dirty="0">
                <a:latin typeface="Angsana New" pitchFamily="18" charset="-34"/>
                <a:cs typeface="Angsana New" pitchFamily="18" charset="-34"/>
              </a:rPr>
              <a:t>Altar</a:t>
            </a:r>
            <a:r>
              <a:rPr lang="th-TH" sz="2000" dirty="0">
                <a:latin typeface="Angsana New" pitchFamily="18" charset="-34"/>
                <a:cs typeface="Angsana New" pitchFamily="18" charset="-34"/>
              </a:rPr>
              <a:t>(</a:t>
            </a:r>
            <a:r>
              <a:rPr lang="en-US" sz="2000" dirty="0">
                <a:latin typeface="Angsana New" pitchFamily="18" charset="-34"/>
                <a:cs typeface="Angsana New" pitchFamily="18" charset="-34"/>
              </a:rPr>
              <a:t>2556,</a:t>
            </a:r>
            <a:r>
              <a:rPr lang="th-TH" sz="2000" dirty="0">
                <a:latin typeface="Angsana New" pitchFamily="18" charset="-34"/>
                <a:cs typeface="Angsana New" pitchFamily="18" charset="-34"/>
              </a:rPr>
              <a:t>บทคัดย่อ)ทำการวิจัยเรื่อง  การออกแบบรูปแบบ </a:t>
            </a:r>
            <a:r>
              <a:rPr lang="en-US" sz="2000" dirty="0">
                <a:latin typeface="Angsana New" pitchFamily="18" charset="-34"/>
                <a:cs typeface="Angsana New" pitchFamily="18" charset="-34"/>
              </a:rPr>
              <a:t>MVC </a:t>
            </a:r>
            <a:endParaRPr lang="en-US" sz="2000" dirty="0" smtClean="0">
              <a:latin typeface="Angsana New" pitchFamily="18" charset="-34"/>
              <a:cs typeface="Angsana New" pitchFamily="18" charset="-34"/>
            </a:endParaRPr>
          </a:p>
          <a:p>
            <a:r>
              <a:rPr lang="en-US" sz="2000" dirty="0" smtClean="0">
                <a:latin typeface="Angsana New" pitchFamily="18" charset="-34"/>
                <a:cs typeface="Angsana New" pitchFamily="18" charset="-34"/>
              </a:rPr>
              <a:t>4. </a:t>
            </a:r>
            <a:r>
              <a:rPr lang="th-TH" sz="2000" dirty="0" smtClean="0">
                <a:latin typeface="Angsana New" pitchFamily="18" charset="-34"/>
                <a:cs typeface="Angsana New" pitchFamily="18" charset="-34"/>
              </a:rPr>
              <a:t>งานวิจัย </a:t>
            </a:r>
            <a:r>
              <a:rPr lang="en-US" sz="2000" dirty="0" err="1" smtClean="0">
                <a:latin typeface="Angsana New" pitchFamily="18" charset="-34"/>
                <a:cs typeface="Angsana New" pitchFamily="18" charset="-34"/>
              </a:rPr>
              <a:t>BurcuYilmaz</a:t>
            </a:r>
            <a:r>
              <a:rPr lang="en-US" sz="2000" dirty="0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sz="2000" dirty="0">
                <a:latin typeface="Angsana New" pitchFamily="18" charset="-34"/>
                <a:cs typeface="Angsana New" pitchFamily="18" charset="-34"/>
              </a:rPr>
              <a:t>Kay</a:t>
            </a:r>
            <a:r>
              <a:rPr lang="th-TH" sz="2000" dirty="0">
                <a:latin typeface="Angsana New" pitchFamily="18" charset="-34"/>
                <a:cs typeface="Angsana New" pitchFamily="18" charset="-34"/>
              </a:rPr>
              <a:t>(</a:t>
            </a:r>
            <a:r>
              <a:rPr lang="en-US" sz="2000" dirty="0">
                <a:latin typeface="Angsana New" pitchFamily="18" charset="-34"/>
                <a:cs typeface="Angsana New" pitchFamily="18" charset="-34"/>
              </a:rPr>
              <a:t>2556,</a:t>
            </a:r>
            <a:r>
              <a:rPr lang="th-TH" sz="2000" dirty="0">
                <a:latin typeface="Angsana New" pitchFamily="18" charset="-34"/>
                <a:cs typeface="Angsana New" pitchFamily="18" charset="-34"/>
              </a:rPr>
              <a:t>บทคัดย่อ)การประยุกต์ใช้เว็บตามระบบการตรวจสอบสำหรับระยะทางและการศึกษาอย่างเป็น</a:t>
            </a:r>
            <a:r>
              <a:rPr lang="th-TH" sz="2000" dirty="0" smtClean="0">
                <a:latin typeface="Angsana New" pitchFamily="18" charset="-34"/>
                <a:cs typeface="Angsana New" pitchFamily="18" charset="-34"/>
              </a:rPr>
              <a:t>ทางการ</a:t>
            </a:r>
          </a:p>
          <a:p>
            <a:endParaRPr lang="en-US" sz="2000" dirty="0">
              <a:latin typeface="Angsana New" pitchFamily="18" charset="-34"/>
              <a:cs typeface="Angsana New" pitchFamily="18" charset="-3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เนื้อหา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ชื่อเรื่อง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000" dirty="0" smtClean="0">
                <a:latin typeface="Angsana New" pitchFamily="18" charset="-34"/>
                <a:cs typeface="Angsana New" pitchFamily="18" charset="-34"/>
              </a:rPr>
              <a:t>จากการรับซื้อผลไม้แต่ละครั้งยังพบปัญหาในการรับซื้อผลไม้โดยใช้กระดาษในการจดบันทึกรายละเอียดการรับซื้อผลไม้ต่างๆ หรือ ซื้อพัสดุสำหรับห่อหุ้มผลไม้บางชนิด และการขนส่งผลไม้แต่ละครั้งก็ใช้</a:t>
            </a:r>
            <a:r>
              <a:rPr lang="th-TH" sz="2000" dirty="0" smtClean="0">
                <a:latin typeface="Angsana New" pitchFamily="18" charset="-34"/>
                <a:cs typeface="Angsana New" pitchFamily="18" charset="-34"/>
              </a:rPr>
              <a:t>กระดาษอาจ</a:t>
            </a:r>
            <a:r>
              <a:rPr lang="th-TH" sz="2000" dirty="0" smtClean="0">
                <a:latin typeface="Angsana New" pitchFamily="18" charset="-34"/>
                <a:cs typeface="Angsana New" pitchFamily="18" charset="-34"/>
              </a:rPr>
              <a:t>ฉีกขาดหรือสูญหายได้</a:t>
            </a:r>
            <a:endParaRPr lang="en-US" sz="2000" dirty="0" smtClean="0">
              <a:latin typeface="Angsana New" pitchFamily="18" charset="-34"/>
              <a:cs typeface="Angsana New" pitchFamily="18" charset="-34"/>
            </a:endParaRPr>
          </a:p>
          <a:p>
            <a:r>
              <a:rPr lang="th-TH" sz="2000" dirty="0" smtClean="0">
                <a:latin typeface="Angsana New" pitchFamily="18" charset="-34"/>
                <a:cs typeface="Angsana New" pitchFamily="18" charset="-34"/>
              </a:rPr>
              <a:t>ดังนั้นผู้ศึกษา จึงพัฒนาระบบขนส่งผลไม้ ด้วยการนำเอาระบบคอมพิวเตอร์และเทคโนโลยีสารสนเทศเข้ามาใช้โดยการพัฒนาเป็นระบบออนไลน์สามารถใช้งานที่ไหนก็ได้ที่มีอินเทอร์เน็ต </a:t>
            </a:r>
            <a:r>
              <a:rPr lang="en-US" sz="2000" dirty="0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sz="2000" dirty="0" smtClean="0">
                <a:latin typeface="Angsana New" pitchFamily="18" charset="-34"/>
                <a:cs typeface="Angsana New" pitchFamily="18" charset="-34"/>
              </a:rPr>
              <a:t>สามารถ</a:t>
            </a:r>
            <a:r>
              <a:rPr lang="th-TH" sz="2000" dirty="0" smtClean="0">
                <a:latin typeface="Angsana New" pitchFamily="18" charset="-34"/>
                <a:cs typeface="Angsana New" pitchFamily="18" charset="-34"/>
              </a:rPr>
              <a:t>จัดการกับการรับซื้อผลไม้แต่ละครั้ง และการขนส่งผลไม้แต่ละครั้ง และ การซ่อมบำรุงรถยนต์ที่ใช้เป็นยานพาหนะในการขนส่งแต่ละครั้ง และจัดการกับค่าจ้างพนักงานในแต่ละวัน และ สามารถคำนวณกำไรในการขนส่งผลไม้แต่ละครั้งได้อย่างถูกต้องแม่นยำและมีประสิทธิภาพ</a:t>
            </a:r>
            <a:endParaRPr lang="en-US" sz="2000" dirty="0" smtClean="0">
              <a:latin typeface="Angsana New" pitchFamily="18" charset="-34"/>
              <a:cs typeface="Angsana New" pitchFamily="18" charset="-34"/>
            </a:endParaRPr>
          </a:p>
          <a:p>
            <a:endParaRPr lang="en-US" sz="2000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543800" cy="1143000"/>
          </a:xfrm>
        </p:spPr>
        <p:txBody>
          <a:bodyPr>
            <a:normAutofit/>
          </a:bodyPr>
          <a:lstStyle/>
          <a:p>
            <a:r>
              <a:rPr lang="th-TH" sz="3600" dirty="0" smtClean="0">
                <a:latin typeface="Angsana New" pitchFamily="18" charset="-34"/>
                <a:cs typeface="Angsana New" pitchFamily="18" charset="-34"/>
              </a:rPr>
              <a:t>บทที่ </a:t>
            </a:r>
            <a:r>
              <a:rPr lang="en-US" sz="3600" dirty="0" smtClean="0">
                <a:latin typeface="Angsana New" pitchFamily="18" charset="-34"/>
                <a:cs typeface="Angsana New" pitchFamily="18" charset="-34"/>
              </a:rPr>
              <a:t>1</a:t>
            </a:r>
            <a:r>
              <a:rPr lang="th-TH" sz="3600" dirty="0" smtClean="0">
                <a:latin typeface="Angsana New" pitchFamily="18" charset="-34"/>
                <a:cs typeface="Angsana New" pitchFamily="18" charset="-34"/>
              </a:rPr>
              <a:t>บทนำ</a:t>
            </a:r>
            <a:endParaRPr lang="en-US" sz="3600" dirty="0">
              <a:latin typeface="Angsana New" pitchFamily="18" charset="-34"/>
              <a:cs typeface="Angsana New" pitchFamily="18" charset="-34"/>
            </a:endParaRPr>
          </a:p>
        </p:txBody>
      </p:sp>
      <p:pic>
        <p:nvPicPr>
          <p:cNvPr id="19458" name="Picture 2" descr="ผลการค้นหารูปภาพสำหรับ paper  ic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4800600"/>
            <a:ext cx="1371600" cy="1371600"/>
          </a:xfrm>
          <a:prstGeom prst="rect">
            <a:avLst/>
          </a:prstGeom>
          <a:noFill/>
        </p:spPr>
      </p:pic>
      <p:sp>
        <p:nvSpPr>
          <p:cNvPr id="19460" name="AutoShape 4" descr="ผลการค้นหารูปภาพสำหรับ angry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9462" name="Picture 6" descr="ผลการค้นหารูปภาพสำหรับ angry ic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4800600"/>
            <a:ext cx="1371600" cy="1371601"/>
          </a:xfrm>
          <a:prstGeom prst="rect">
            <a:avLst/>
          </a:prstGeom>
          <a:noFill/>
        </p:spPr>
      </p:pic>
      <p:pic>
        <p:nvPicPr>
          <p:cNvPr id="19466" name="Picture 10" descr="ผลการค้นหารูปภาพสำหรับ computer icon"/>
          <p:cNvPicPr>
            <a:picLocks noChangeAspect="1" noChangeArrowheads="1"/>
          </p:cNvPicPr>
          <p:nvPr/>
        </p:nvPicPr>
        <p:blipFill>
          <a:blip r:embed="rId4"/>
          <a:srcRect t="33333"/>
          <a:stretch>
            <a:fillRect/>
          </a:stretch>
        </p:blipFill>
        <p:spPr bwMode="auto">
          <a:xfrm>
            <a:off x="5715000" y="4876800"/>
            <a:ext cx="1600200" cy="1066800"/>
          </a:xfrm>
          <a:prstGeom prst="rect">
            <a:avLst/>
          </a:prstGeom>
          <a:noFill/>
        </p:spPr>
      </p:pic>
      <p:sp>
        <p:nvSpPr>
          <p:cNvPr id="19468" name="AutoShape 12" descr="ผลการค้นหารูปภาพสำหรับ happy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70" name="AutoShape 14" descr="ผลการค้นหารูปภาพสำหรับ happy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9473" name="Picture 17" descr="ผลการค้นหารูปภาพสำหรับ happy icon"/>
          <p:cNvPicPr>
            <a:picLocks noChangeAspect="1" noChangeArrowheads="1"/>
          </p:cNvPicPr>
          <p:nvPr/>
        </p:nvPicPr>
        <p:blipFill>
          <a:blip r:embed="rId5"/>
          <a:srcRect l="21622" t="12371" r="22780" b="13402"/>
          <a:stretch>
            <a:fillRect/>
          </a:stretch>
        </p:blipFill>
        <p:spPr bwMode="auto">
          <a:xfrm>
            <a:off x="7391400" y="4724400"/>
            <a:ext cx="1371600" cy="1371600"/>
          </a:xfrm>
          <a:prstGeom prst="rect">
            <a:avLst/>
          </a:prstGeom>
          <a:noFill/>
        </p:spPr>
      </p:pic>
      <p:pic>
        <p:nvPicPr>
          <p:cNvPr id="19475" name="Picture 19" descr="ผลการค้นหารูปภาพสำหรับ paper icon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9600" y="4343400"/>
            <a:ext cx="1213338" cy="19716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เนื้อหา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Angsana New" pitchFamily="18" charset="-34"/>
                <a:cs typeface="Angsana New" pitchFamily="18" charset="-34"/>
              </a:rPr>
              <a:t>1</a:t>
            </a:r>
            <a:r>
              <a:rPr lang="th-TH" sz="2000" dirty="0" smtClean="0">
                <a:latin typeface="Angsana New" pitchFamily="18" charset="-34"/>
                <a:cs typeface="Angsana New" pitchFamily="18" charset="-34"/>
              </a:rPr>
              <a:t>.</a:t>
            </a:r>
            <a:r>
              <a:rPr lang="en-US" sz="2000" dirty="0" smtClean="0">
                <a:latin typeface="Angsana New" pitchFamily="18" charset="-34"/>
                <a:cs typeface="Angsana New" pitchFamily="18" charset="-34"/>
              </a:rPr>
              <a:t>2</a:t>
            </a:r>
            <a:r>
              <a:rPr lang="th-TH" sz="2000" dirty="0" smtClean="0">
                <a:latin typeface="Angsana New" pitchFamily="18" charset="-34"/>
                <a:cs typeface="Angsana New" pitchFamily="18" charset="-34"/>
              </a:rPr>
              <a:t>.</a:t>
            </a:r>
            <a:r>
              <a:rPr lang="en-US" sz="2000" dirty="0" smtClean="0">
                <a:latin typeface="Angsana New" pitchFamily="18" charset="-34"/>
                <a:cs typeface="Angsana New" pitchFamily="18" charset="-34"/>
              </a:rPr>
              <a:t>1</a:t>
            </a:r>
            <a:r>
              <a:rPr lang="th-TH" sz="2000" dirty="0" smtClean="0">
                <a:latin typeface="Angsana New" pitchFamily="18" charset="-34"/>
                <a:cs typeface="Angsana New" pitchFamily="18" charset="-34"/>
              </a:rPr>
              <a:t> เพื่อศึกษาการจัดการระบบขนส่งผลไม้</a:t>
            </a:r>
            <a:r>
              <a:rPr lang="en-US" sz="2000" dirty="0" smtClean="0">
                <a:latin typeface="Angsana New" pitchFamily="18" charset="-34"/>
                <a:cs typeface="Angsana New" pitchFamily="18" charset="-34"/>
              </a:rPr>
              <a:t>	</a:t>
            </a:r>
          </a:p>
          <a:p>
            <a:r>
              <a:rPr lang="en-US" sz="2000" dirty="0" smtClean="0">
                <a:latin typeface="Angsana New" pitchFamily="18" charset="-34"/>
                <a:cs typeface="Angsana New" pitchFamily="18" charset="-34"/>
              </a:rPr>
              <a:t>1</a:t>
            </a:r>
            <a:r>
              <a:rPr lang="th-TH" sz="2000" dirty="0" smtClean="0">
                <a:latin typeface="Angsana New" pitchFamily="18" charset="-34"/>
                <a:cs typeface="Angsana New" pitchFamily="18" charset="-34"/>
              </a:rPr>
              <a:t>.</a:t>
            </a:r>
            <a:r>
              <a:rPr lang="en-US" sz="2000" dirty="0" smtClean="0">
                <a:latin typeface="Angsana New" pitchFamily="18" charset="-34"/>
                <a:cs typeface="Angsana New" pitchFamily="18" charset="-34"/>
              </a:rPr>
              <a:t>2</a:t>
            </a:r>
            <a:r>
              <a:rPr lang="th-TH" sz="2000" dirty="0" smtClean="0">
                <a:latin typeface="Angsana New" pitchFamily="18" charset="-34"/>
                <a:cs typeface="Angsana New" pitchFamily="18" charset="-34"/>
              </a:rPr>
              <a:t>.</a:t>
            </a:r>
            <a:r>
              <a:rPr lang="en-US" sz="2000" dirty="0" smtClean="0">
                <a:latin typeface="Angsana New" pitchFamily="18" charset="-34"/>
                <a:cs typeface="Angsana New" pitchFamily="18" charset="-34"/>
              </a:rPr>
              <a:t>2</a:t>
            </a:r>
            <a:r>
              <a:rPr lang="th-TH" sz="2000" dirty="0" smtClean="0">
                <a:latin typeface="Angsana New" pitchFamily="18" charset="-34"/>
                <a:cs typeface="Angsana New" pitchFamily="18" charset="-34"/>
              </a:rPr>
              <a:t> เพื่อวิเคราะห์และออกแบบระบบขนส่งผลไม้</a:t>
            </a:r>
            <a:endParaRPr lang="en-US" sz="2000" dirty="0" smtClean="0">
              <a:latin typeface="Angsana New" pitchFamily="18" charset="-34"/>
              <a:cs typeface="Angsana New" pitchFamily="18" charset="-34"/>
            </a:endParaRPr>
          </a:p>
          <a:p>
            <a:r>
              <a:rPr lang="en-US" sz="2000" dirty="0" smtClean="0">
                <a:latin typeface="Angsana New" pitchFamily="18" charset="-34"/>
                <a:cs typeface="Angsana New" pitchFamily="18" charset="-34"/>
              </a:rPr>
              <a:t>1</a:t>
            </a:r>
            <a:r>
              <a:rPr lang="th-TH" sz="2000" dirty="0" smtClean="0">
                <a:latin typeface="Angsana New" pitchFamily="18" charset="-34"/>
                <a:cs typeface="Angsana New" pitchFamily="18" charset="-34"/>
              </a:rPr>
              <a:t>.</a:t>
            </a:r>
            <a:r>
              <a:rPr lang="en-US" sz="2000" dirty="0" smtClean="0">
                <a:latin typeface="Angsana New" pitchFamily="18" charset="-34"/>
                <a:cs typeface="Angsana New" pitchFamily="18" charset="-34"/>
              </a:rPr>
              <a:t>2</a:t>
            </a:r>
            <a:r>
              <a:rPr lang="th-TH" sz="2000" dirty="0" smtClean="0">
                <a:latin typeface="Angsana New" pitchFamily="18" charset="-34"/>
                <a:cs typeface="Angsana New" pitchFamily="18" charset="-34"/>
              </a:rPr>
              <a:t>.</a:t>
            </a:r>
            <a:r>
              <a:rPr lang="en-US" sz="2000" dirty="0" smtClean="0">
                <a:latin typeface="Angsana New" pitchFamily="18" charset="-34"/>
                <a:cs typeface="Angsana New" pitchFamily="18" charset="-34"/>
              </a:rPr>
              <a:t>3</a:t>
            </a:r>
            <a:r>
              <a:rPr lang="th-TH" sz="2000" dirty="0" smtClean="0">
                <a:latin typeface="Angsana New" pitchFamily="18" charset="-34"/>
                <a:cs typeface="Angsana New" pitchFamily="18" charset="-34"/>
              </a:rPr>
              <a:t> เพื่อพัฒนาระบบขนส่งผลไม้</a:t>
            </a:r>
            <a:endParaRPr lang="en-US" sz="2000" dirty="0" smtClean="0">
              <a:latin typeface="Angsana New" pitchFamily="18" charset="-34"/>
              <a:cs typeface="Angsana New" pitchFamily="18" charset="-34"/>
            </a:endParaRPr>
          </a:p>
          <a:p>
            <a:endParaRPr lang="en-US" sz="2000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609600" y="685800"/>
            <a:ext cx="15504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1</a:t>
            </a:r>
            <a:r>
              <a:rPr lang="th-TH" sz="2400" dirty="0" smtClean="0">
                <a:latin typeface="Angsana New" pitchFamily="18" charset="-34"/>
                <a:cs typeface="Angsana New" pitchFamily="18" charset="-34"/>
              </a:rPr>
              <a:t>.</a:t>
            </a:r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2 </a:t>
            </a:r>
            <a:r>
              <a:rPr lang="th-TH" sz="2400" dirty="0" smtClean="0">
                <a:latin typeface="Angsana New" pitchFamily="18" charset="-34"/>
                <a:cs typeface="Angsana New" pitchFamily="18" charset="-34"/>
              </a:rPr>
              <a:t>วัตถุประสงค์</a:t>
            </a:r>
            <a:endParaRPr lang="en-US" sz="2400" dirty="0" smtClean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026" name="AutoShape 2" descr="ผลการค้นหารูปภาพสำหรับ ผลไม้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ผลการค้นหารูปภาพสำหรับ ผลไม้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ผลการค้นหารูปภาพสำหรับ education ic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3505200"/>
            <a:ext cx="1752600" cy="1752600"/>
          </a:xfrm>
          <a:prstGeom prst="rect">
            <a:avLst/>
          </a:prstGeom>
          <a:noFill/>
        </p:spPr>
      </p:pic>
      <p:pic>
        <p:nvPicPr>
          <p:cNvPr id="1034" name="Picture 10" descr="ผลการค้นหารูปภาพสำหรับ developer icon"/>
          <p:cNvPicPr>
            <a:picLocks noChangeAspect="1" noChangeArrowheads="1"/>
          </p:cNvPicPr>
          <p:nvPr/>
        </p:nvPicPr>
        <p:blipFill>
          <a:blip r:embed="rId3"/>
          <a:srcRect l="9032" t="13020" r="9677" b="35142"/>
          <a:stretch>
            <a:fillRect/>
          </a:stretch>
        </p:blipFill>
        <p:spPr bwMode="auto">
          <a:xfrm>
            <a:off x="3429000" y="3962400"/>
            <a:ext cx="2057400" cy="1170214"/>
          </a:xfrm>
          <a:prstGeom prst="rect">
            <a:avLst/>
          </a:prstGeom>
          <a:noFill/>
        </p:spPr>
      </p:pic>
      <p:pic>
        <p:nvPicPr>
          <p:cNvPr id="1036" name="Picture 12" descr="ผลการค้นหารูปภาพสำหรับ software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7000" y="3886200"/>
            <a:ext cx="1727200" cy="1295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0" y="685800"/>
            <a:ext cx="9144000" cy="538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1</a:t>
            </a:r>
            <a:r>
              <a:rPr kumimoji="0" lang="th-TH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.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3</a:t>
            </a:r>
            <a:r>
              <a:rPr kumimoji="0" lang="th-TH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 ขอบเขต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ผู้พัฒนาได้กำหนดขอบเขตการศึกษา เพื่อศึกษาทฤษฏีการพัฒนาเว็บแอพพลิเคชั่นเพื่อให้มีความก้าวหน้าทางเทคโนโลยี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ngsana New" pitchFamily="18" charset="-34"/>
              <a:ea typeface="Times New Roman" pitchFamily="18" charset="0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และตอบสนองความต้องการของผู้ใช้งานมากขึ้นและสามารถนำไปประยุกต์ใช้เพื่อต่อยอดให้มีประสิทธิภาพ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ngsana New" pitchFamily="18" charset="-34"/>
              <a:ea typeface="Times New Roman" pitchFamily="18" charset="0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ต่อไปในอนาคต ดังนี้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	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1</a:t>
            </a:r>
            <a:r>
              <a:rPr kumimoji="0" lang="th-TH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.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3</a:t>
            </a:r>
            <a:r>
              <a:rPr kumimoji="0" lang="th-TH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.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1</a:t>
            </a:r>
            <a:r>
              <a:rPr kumimoji="0" lang="th-TH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 ขอบเขต ผู้ดูแลระบบ (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Admin</a:t>
            </a:r>
            <a:r>
              <a:rPr kumimoji="0" lang="th-TH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		1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.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3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.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1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.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1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 ผู้ดูแลระบบ สามารถจัดการข้อมูลผู้ใช้ (เพิ่ม/ลบ/แก้ไข ข้อมูลผู้ใช้) 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		1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.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3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.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1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.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2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 ผู้ดูแลระบบ สามารถจัดการกับข้อมูลการรับซื้อผลไม้แต่ละครั้ง (เพิ่ม/ลบ/แก้ไข) 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		1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.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3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.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1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.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3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 ผู้ดูแลระบบ สามารถจัดการข้อมูล ค่าใช้จ่ายในการขนส่งผลไม้ (เพิ่ม/ลบ/แก้ไข) 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		1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.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3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.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1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.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4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 ผู้ดูแลระบบ สามารถจัดการข้อมูลการซ่อมบำรุงรถยนต์ที่ใช้ในการขนส่ง (เพิ่ม/ลบ/แก้ไข)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		1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.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3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.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1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.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5 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ผู้ดูแลระบบ สามารถจัดการข้อมูลค่าจ้างพนักงาน (เพิ่ม/ลบ/แก้ไข)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		1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.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3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.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1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.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6 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ผู้ดูแลระบบ สามารถจัดการข้อมูลพนักงาน (เพิ่ม/ลบ/แก้ไข)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		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1.3.1.7 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ผู้ดูแลระบบ สามารถดูรายงานสรุปผลกำไรย้อนหลังได้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		1.3.1.8 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ผู้ดูแลระบบ สามารถจัดการข่าวประชาสัมพันธ์ (เพิ่ม/ลบ/แก้ไข)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1.3.1.9 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ผู้ดูแลระบบ สามารถจัดการการข้อมูลราคารับซื้อผลไม้แต่ละชนิด (เพิ่ม/ลบ/แก้ไข)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	1</a:t>
            </a:r>
            <a:r>
              <a:rPr kumimoji="0" lang="th-TH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.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3</a:t>
            </a:r>
            <a:r>
              <a:rPr kumimoji="0" lang="th-TH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.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2</a:t>
            </a:r>
            <a:r>
              <a:rPr kumimoji="0" lang="th-TH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 ขอบเขตของผู้ใช้ (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User</a:t>
            </a:r>
            <a:r>
              <a:rPr kumimoji="0" lang="th-TH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		1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.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3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.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2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.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1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 ผู้ใช้สามารถ ดูข้อมูลประชาสัมพันธ์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ea typeface="Calibri" pitchFamily="34" charset="0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	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	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1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.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3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.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2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.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2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 ผู้ใช้สามารถ ดูข้อมูลราคาการรับซื้อผลไม้แต่ละชนิด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cs typeface="Angsana New" pitchFamily="18" charset="-34"/>
              </a:rPr>
              <a:t> </a:t>
            </a:r>
          </a:p>
        </p:txBody>
      </p:sp>
      <p:sp>
        <p:nvSpPr>
          <p:cNvPr id="18435" name="AutoShape 3" descr="ผลการค้นหารูปภาพสำหรับ use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37" name="AutoShape 5" descr="ผลการค้นหารูปภาพสำหรับ use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8439" name="Picture 7" descr="ผลการค้นหารูปภาพสำหรับ user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5638800"/>
            <a:ext cx="1485900" cy="99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1066800" y="762000"/>
            <a:ext cx="5769528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	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1</a:t>
            </a:r>
            <a:r>
              <a:rPr kumimoji="0" lang="th-TH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.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4</a:t>
            </a:r>
            <a:r>
              <a:rPr kumimoji="0" lang="th-TH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.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1</a:t>
            </a:r>
            <a:r>
              <a:rPr kumimoji="0" lang="th-TH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ฮาร์ดแวร์ที่ใช้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	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1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.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4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.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1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.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1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 เครื่องคอมพิวเตอร์หน่วยประมวลผลกลาง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Core i3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 (2.10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GHz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	1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.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4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.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1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.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2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 เครื่องคอมพิวเตอร์หน่วยความจำหลัก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8 GB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	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1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.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4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.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1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.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3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 จอแสดงผลภาพขนาด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14 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นิ้ว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	1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.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4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.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1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.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4 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เครื่องพิมพ์ 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Printer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)</a:t>
            </a:r>
            <a:endParaRPr kumimoji="0" lang="th-TH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609600" y="2743200"/>
            <a:ext cx="729398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1</a:t>
            </a:r>
            <a:r>
              <a:rPr kumimoji="0" lang="th-TH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.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4</a:t>
            </a:r>
            <a:r>
              <a:rPr kumimoji="0" lang="th-TH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.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2 </a:t>
            </a:r>
            <a:r>
              <a:rPr kumimoji="0" lang="th-TH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ซอฟต์แวร์ที่ใช้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		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1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.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4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.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2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.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1 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ระบบปฏิบัติการ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Microsoft Windows 10 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ใช้ระบบปฏิบัติการ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		1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.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4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.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2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.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2 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โปรแกรม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Netbeans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 ใช้พัฒนาโปรแกรม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		1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.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4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.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2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.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3 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โปรแกรม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Wampp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 เป็นโปรแกรมจำลอง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ea typeface="Calibri" pitchFamily="34" charset="0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Angsana New" pitchFamily="18" charset="-34"/>
                <a:ea typeface="Calibri" pitchFamily="34" charset="0"/>
                <a:cs typeface="Angsana New" pitchFamily="18" charset="-34"/>
              </a:rPr>
              <a:t>	</a:t>
            </a:r>
            <a:r>
              <a:rPr lang="en-US" sz="2000" dirty="0" smtClean="0">
                <a:latin typeface="Angsana New" pitchFamily="18" charset="-34"/>
                <a:ea typeface="Calibri" pitchFamily="34" charset="0"/>
                <a:cs typeface="Angsana New" pitchFamily="18" charset="-34"/>
              </a:rPr>
              <a:t>	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Server 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และยังสามารถจัดการระบบฐานข้อมูล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MySQL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 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ได้อย่างมีประสิทธิภาพ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		1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.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4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.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2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.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4 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โปรแกรม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Adobe Photoshop CS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6 สำหรับสร้างงานด้านกราฟิก</a:t>
            </a:r>
            <a:endParaRPr kumimoji="0" lang="th-TH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685800" y="304800"/>
            <a:ext cx="6248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1</a:t>
            </a:r>
            <a:r>
              <a:rPr kumimoji="0" lang="th-TH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.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4 </a:t>
            </a:r>
            <a:r>
              <a:rPr kumimoji="0" lang="th-TH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อุปกรณ์ที่ใช้ในการศึกษา</a:t>
            </a:r>
            <a:endParaRPr lang="en-US" sz="2400" dirty="0"/>
          </a:p>
        </p:txBody>
      </p:sp>
      <p:pic>
        <p:nvPicPr>
          <p:cNvPr id="17412" name="Picture 4" descr="ผลการค้นหารูปภาพสำหรับ notebook ic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457200"/>
            <a:ext cx="1676400" cy="1568012"/>
          </a:xfrm>
          <a:prstGeom prst="rect">
            <a:avLst/>
          </a:prstGeom>
          <a:noFill/>
        </p:spPr>
      </p:pic>
      <p:pic>
        <p:nvPicPr>
          <p:cNvPr id="17414" name="Picture 6" descr="ผลการค้นหารูปภาพสำหรับ printer ic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0" y="1752600"/>
            <a:ext cx="1371600" cy="1371600"/>
          </a:xfrm>
          <a:prstGeom prst="rect">
            <a:avLst/>
          </a:prstGeom>
          <a:noFill/>
        </p:spPr>
      </p:pic>
      <p:sp>
        <p:nvSpPr>
          <p:cNvPr id="17416" name="AutoShape 8" descr="ผลการค้นหารูปภาพสำหรับ netbeans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8" name="AutoShape 10" descr="ผลการค้นหารูปภาพสำหรับ netbeans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20" name="AutoShape 12" descr="ผลการค้นหารูปภาพสำหรับ netbeans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22" name="AutoShape 14" descr="ผลการค้นหารูปภาพสำหรับ netbeans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24" name="AutoShape 16" descr="ผลการค้นหารูปภาพสำหรับ netbeans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26" name="AutoShape 18" descr="ผลการค้นหารูปภาพสำหรับ netbeans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430" name="Picture 22" descr="ผลการค้นหารูปภาพสำหรับ windows 10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15200" y="5257800"/>
            <a:ext cx="1295400" cy="1299732"/>
          </a:xfrm>
          <a:prstGeom prst="rect">
            <a:avLst/>
          </a:prstGeom>
          <a:noFill/>
        </p:spPr>
      </p:pic>
      <p:sp>
        <p:nvSpPr>
          <p:cNvPr id="17428" name="AutoShape 20" descr="ผลการค้นหารูปภาพสำหรับ windows 10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838200"/>
            <a:ext cx="7800297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387" name="AutoShape 3" descr="ผลการค้นหารูปภาพสำหรับ php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389" name="Picture 5" descr="ผลการค้นหารูปภาพสำหรับ php ic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4419600"/>
            <a:ext cx="2114219" cy="1143000"/>
          </a:xfrm>
          <a:prstGeom prst="rect">
            <a:avLst/>
          </a:prstGeom>
          <a:noFill/>
        </p:spPr>
      </p:pic>
      <p:pic>
        <p:nvPicPr>
          <p:cNvPr id="16391" name="Picture 7" descr="ผลการค้นหารูปภาพสำหรับ SQL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81400" y="4343400"/>
            <a:ext cx="1524000" cy="1524000"/>
          </a:xfrm>
          <a:prstGeom prst="rect">
            <a:avLst/>
          </a:prstGeom>
          <a:noFill/>
        </p:spPr>
      </p:pic>
      <p:sp>
        <p:nvSpPr>
          <p:cNvPr id="16393" name="AutoShape 9" descr="ผลการค้นหารูปภาพสำหรับ javascript css html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395" name="Picture 11" descr="ผลการค้นหารูปภาพสำหรับ javascript css html icon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91200" y="4114800"/>
            <a:ext cx="2991104" cy="1752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066800"/>
            <a:ext cx="7315200" cy="4660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 descr="ผลการค้นหารูปภาพสำหรับ table ic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62800" y="304800"/>
            <a:ext cx="1219200" cy="121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0" y="838200"/>
            <a:ext cx="8109912" cy="298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1</a:t>
            </a:r>
            <a:r>
              <a:rPr kumimoji="0" lang="th-TH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.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6</a:t>
            </a:r>
            <a:r>
              <a:rPr kumimoji="0" lang="th-TH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 ประโยชน์ที่คาดว่าจะได้รับ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	1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.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6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.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1 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ความสะดวก มีระเบียนในการจัดการกับข้อมูลได้อย่างมีประสิทธิภาพ  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	1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.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6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.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2 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สามารถนำเอาระบบคอมพิวเตอร์มาประยุกต์ใช้งานได้อย่างมีประสิทธิภาพ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	1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.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6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.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3 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สามารถพัฒนาระบบให้สามารถนำมาใช้งานจริงได้ และได้เรียนรู้การทำงานของระบบขนส่งผลไม้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1</a:t>
            </a:r>
            <a:r>
              <a:rPr kumimoji="0" lang="th-TH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.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7 </a:t>
            </a:r>
            <a:r>
              <a:rPr kumimoji="0" lang="th-TH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คำนิยามศัพท์เฉพาะ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	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1.7.1 การขนส่ง หมายถึง การเคลื่อนย้ายคนและสิ่งของจากที่หนึ่งไปยังอีกที่หนึ่ง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ea typeface="Calibri" pitchFamily="34" charset="0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Angsana New" pitchFamily="18" charset="-34"/>
                <a:ea typeface="Calibri" pitchFamily="34" charset="0"/>
                <a:cs typeface="Angsana New" pitchFamily="18" charset="-34"/>
              </a:rPr>
              <a:t>	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 การขนส่งแบ่งออกเป็นหมวดใหญ่ดังนี้ ทางบก ทางน้ำ ทางอากาศ และ อื่น ๆ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	1.7.2 ผู้ดูแลระบบ 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Admin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) หมายถึง เจ้าของกิจการ ร้านสุปราณี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	1.7.3 ผู้ใช้ 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User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) หมายถึง พนักงาน หรือผู้ใช้งานทั่วไปที่เข้ามาเยี่ยมชมระบบ</a:t>
            </a:r>
            <a:endParaRPr kumimoji="0" lang="th-TH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4339" name="AutoShape 3" descr="ผลการค้นหารูปภาพสำหรับ การขนส่ง 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341" name="Picture 5" descr="ผลการค้นหารูปภาพสำหรับ การขนส่ง 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2590800"/>
            <a:ext cx="457200" cy="45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ชื่อเรื่อง 2"/>
          <p:cNvSpPr>
            <a:spLocks noGrp="1"/>
          </p:cNvSpPr>
          <p:nvPr>
            <p:ph type="title"/>
          </p:nvPr>
        </p:nvSpPr>
        <p:spPr>
          <a:xfrm>
            <a:off x="228600" y="28956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th-TH" dirty="0" smtClean="0"/>
              <a:t>บทที่ </a:t>
            </a:r>
            <a:r>
              <a:rPr lang="en-US" dirty="0" smtClean="0"/>
              <a:t>2</a:t>
            </a:r>
            <a:br>
              <a:rPr lang="en-US" dirty="0" smtClean="0"/>
            </a:br>
            <a:r>
              <a:rPr lang="th-TH" dirty="0" smtClean="0"/>
              <a:t>ทฤษฎีและ</a:t>
            </a:r>
            <a:r>
              <a:rPr lang="th-TH" sz="3600" dirty="0" smtClean="0"/>
              <a:t>งานวิจัย</a:t>
            </a:r>
            <a:r>
              <a:rPr lang="th-TH" dirty="0" smtClean="0"/>
              <a:t>ที่เกี่ยวข้อง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รวมกลุ่ม">
  <a:themeElements>
    <a:clrScheme name="รวมกลุ่ม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รวมกลุ่ม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รวมกลุ่ม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73</TotalTime>
  <Words>240</Words>
  <Application>Microsoft Office PowerPoint</Application>
  <PresentationFormat>นำเสนอทางหน้าจอ (4:3)</PresentationFormat>
  <Paragraphs>69</Paragraphs>
  <Slides>12</Slides>
  <Notes>1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12</vt:i4>
      </vt:variant>
    </vt:vector>
  </HeadingPairs>
  <TitlesOfParts>
    <vt:vector size="13" baseType="lpstr">
      <vt:lpstr>รวมกลุ่ม</vt:lpstr>
      <vt:lpstr>ระบบขนส่งผลไม้ FRUIT TRANSPORTATION SYSTEM </vt:lpstr>
      <vt:lpstr>บทที่ 1บทนำ</vt:lpstr>
      <vt:lpstr>ภาพนิ่ง 3</vt:lpstr>
      <vt:lpstr>ภาพนิ่ง 4</vt:lpstr>
      <vt:lpstr>ภาพนิ่ง 5</vt:lpstr>
      <vt:lpstr>ภาพนิ่ง 6</vt:lpstr>
      <vt:lpstr>ภาพนิ่ง 7</vt:lpstr>
      <vt:lpstr>ภาพนิ่ง 8</vt:lpstr>
      <vt:lpstr>บทที่ 2 ทฤษฎีและงานวิจัยที่เกี่ยวข้อง  </vt:lpstr>
      <vt:lpstr>ภาพนิ่ง 10</vt:lpstr>
      <vt:lpstr>ภาพนิ่ง 11</vt:lpstr>
      <vt:lpstr>ภาพนิ่ง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ระบบขนส่งผลไม้ FRUIT TRANSPORTATION SYSTEM </dc:title>
  <dc:creator>Windows User</dc:creator>
  <cp:lastModifiedBy>Windows User</cp:lastModifiedBy>
  <cp:revision>9</cp:revision>
  <dcterms:created xsi:type="dcterms:W3CDTF">2018-02-20T00:42:14Z</dcterms:created>
  <dcterms:modified xsi:type="dcterms:W3CDTF">2018-02-20T01:55:46Z</dcterms:modified>
</cp:coreProperties>
</file>