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4" r:id="rId2"/>
    <p:sldId id="276" r:id="rId3"/>
    <p:sldId id="305" r:id="rId4"/>
    <p:sldId id="306" r:id="rId5"/>
    <p:sldId id="307" r:id="rId6"/>
    <p:sldId id="308" r:id="rId7"/>
    <p:sldId id="3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 autoAdjust="0"/>
    <p:restoredTop sz="96192" autoAdjust="0"/>
  </p:normalViewPr>
  <p:slideViewPr>
    <p:cSldViewPr snapToGrid="0" showGuides="1">
      <p:cViewPr varScale="1">
        <p:scale>
          <a:sx n="129" d="100"/>
          <a:sy n="129" d="100"/>
        </p:scale>
        <p:origin x="240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9" d="100"/>
          <a:sy n="109" d="100"/>
        </p:scale>
        <p:origin x="43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2019. 6. 9.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2019. 6. 9.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DFD8AE-1283-F046-99A1-FA07B32207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0"/>
            <a:ext cx="12191999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46734" y="235186"/>
            <a:ext cx="4739400" cy="6641432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509762" y="5175062"/>
            <a:ext cx="14788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SQL/DB</a:t>
            </a: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이재관</a:t>
            </a: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 err="1"/>
              <a:t>파트명을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79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Part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1210" y="1824119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8" y="9802"/>
            <a:ext cx="2333491" cy="6858030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이재관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8" r:id="rId4"/>
    <p:sldLayoutId id="214748365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3918BD0-EBEC-4D53-ABCC-3602763B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아키텍처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12C07C-0DE4-45B2-965A-2F2BDAF03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260" y="1781078"/>
            <a:ext cx="826276" cy="46166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80755F9-E78A-41A1-B764-03A1165F8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063" y="2800220"/>
            <a:ext cx="11162320" cy="1773373"/>
          </a:xfrm>
        </p:spPr>
        <p:txBody>
          <a:bodyPr/>
          <a:lstStyle/>
          <a:p>
            <a:r>
              <a:rPr lang="ko-KR" altLang="en-US" dirty="0"/>
              <a:t>데이터 아키텍처에서 데이터베이스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6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아키텍처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9500" y="1781078"/>
            <a:ext cx="826276" cy="46166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3689" y="2829333"/>
            <a:ext cx="10894956" cy="1773373"/>
          </a:xfrm>
        </p:spPr>
        <p:txBody>
          <a:bodyPr/>
          <a:lstStyle/>
          <a:p>
            <a:r>
              <a:rPr lang="ko-KR" altLang="en-US" dirty="0"/>
              <a:t>데이터 친화성 </a:t>
            </a:r>
            <a:r>
              <a:rPr lang="ko-KR" altLang="en-US" dirty="0" err="1"/>
              <a:t>묶음화로</a:t>
            </a:r>
            <a:r>
              <a:rPr lang="ko-KR" altLang="en-US" dirty="0"/>
              <a:t> 데이터베이스 정의하기</a:t>
            </a:r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D94-AF9C-1642-A34A-96003E53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5" y="286194"/>
            <a:ext cx="10930266" cy="342659"/>
          </a:xfrm>
        </p:spPr>
        <p:txBody>
          <a:bodyPr/>
          <a:lstStyle/>
          <a:p>
            <a:r>
              <a:rPr lang="ko-KR" altLang="en-US" b="1" dirty="0"/>
              <a:t>친화도 </a:t>
            </a:r>
            <a:r>
              <a:rPr lang="ko-KR" altLang="en-US" b="1" dirty="0" err="1"/>
              <a:t>묶음화</a:t>
            </a:r>
            <a:r>
              <a:rPr lang="en-US" altLang="ko-KR" b="1" dirty="0"/>
              <a:t>(Affinity </a:t>
            </a:r>
            <a:r>
              <a:rPr lang="en-CA" altLang="ko-KR" b="1" dirty="0"/>
              <a:t>Clustering)</a:t>
            </a:r>
            <a:r>
              <a:rPr lang="en-US" altLang="ko-KR" b="1" dirty="0"/>
              <a:t> </a:t>
            </a:r>
            <a:r>
              <a:rPr lang="ko-KR" altLang="en-US" b="1" dirty="0"/>
              <a:t>기법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C21C-03D4-6244-8510-80AC0E907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8113B-AA46-E143-8952-6E84C992B2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3190302" cy="228530"/>
          </a:xfrm>
        </p:spPr>
        <p:txBody>
          <a:bodyPr/>
          <a:lstStyle/>
          <a:p>
            <a:r>
              <a:rPr lang="ko-KR" altLang="en-US" dirty="0"/>
              <a:t>데이터 아키텍처에서 데이터베이스</a:t>
            </a:r>
          </a:p>
          <a:p>
            <a:endParaRPr lang="en-US" dirty="0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974B9576-2C14-7745-AEBF-21E1E6072908}"/>
              </a:ext>
            </a:extLst>
          </p:cNvPr>
          <p:cNvSpPr/>
          <p:nvPr/>
        </p:nvSpPr>
        <p:spPr>
          <a:xfrm>
            <a:off x="1146179" y="864704"/>
            <a:ext cx="9607960" cy="5019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친화도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CA" altLang="ko-KR" sz="2400" dirty="0">
                <a:solidFill>
                  <a:schemeClr val="tx1"/>
                </a:solidFill>
                <a:latin typeface="+mj-ea"/>
                <a:ea typeface="+mj-ea"/>
              </a:rPr>
              <a:t>Affinity)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분석에 의한 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묶음화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(Clustering)</a:t>
            </a:r>
          </a:p>
          <a:p>
            <a:pPr>
              <a:buFont typeface="Monotype Sorts" pitchFamily="2" charset="2"/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lnSpc>
                <a:spcPct val="30000"/>
              </a:lnSpc>
              <a:buFont typeface="Monotype Sorts" pitchFamily="2" charset="2"/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		                              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Number of action using E1 &amp; E2</a:t>
            </a:r>
          </a:p>
          <a:p>
            <a:pPr marL="800100" lvl="1" indent="-342900">
              <a:lnSpc>
                <a:spcPct val="30000"/>
              </a:lnSpc>
              <a:buFont typeface="Wingdings" pitchFamily="2" charset="2"/>
              <a:buChar char="ü"/>
            </a:pP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Affinity(E1,E2) =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-----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-----------------------------------------</a:t>
            </a:r>
          </a:p>
          <a:p>
            <a:pPr lvl="1">
              <a:lnSpc>
                <a:spcPct val="30000"/>
              </a:lnSpc>
              <a:buFont typeface="Monotype Sort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		                                      </a:t>
            </a:r>
            <a:endParaRPr lang="en-CA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lnSpc>
                <a:spcPct val="30000"/>
              </a:lnSpc>
              <a:buFont typeface="Monotype Sort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                                                                  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Number of action using E1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가치 흐름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(Value Stream)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에 의한 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묶음화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endParaRPr lang="en-CA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고객(또는 행위자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(Actor))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의 프로세스를 중심으로 교차 기능적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(Cross functional)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하게 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업무기능을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묶음화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CA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직관에 의한 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묶음화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CRUD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매트릭스의 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엔티티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유형에 대한 작용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(Action)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중 생성“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C”(Create)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중심으로 재배열 한 후 직관적으로 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697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D94-AF9C-1642-A34A-96003E53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5" y="286194"/>
            <a:ext cx="10930266" cy="342659"/>
          </a:xfrm>
        </p:spPr>
        <p:txBody>
          <a:bodyPr/>
          <a:lstStyle/>
          <a:p>
            <a:r>
              <a:rPr lang="ko-KR" altLang="en-US" b="1" dirty="0" err="1"/>
              <a:t>업무기능</a:t>
            </a:r>
            <a:r>
              <a:rPr lang="ko-KR" altLang="en-US" b="1" dirty="0"/>
              <a:t> 친화도 </a:t>
            </a:r>
            <a:r>
              <a:rPr lang="ko-KR" altLang="en-US" b="1" dirty="0" err="1"/>
              <a:t>묶음화</a:t>
            </a:r>
            <a:r>
              <a:rPr lang="en-US" altLang="ko-KR" b="1" dirty="0"/>
              <a:t>(Affinity Clustering)</a:t>
            </a:r>
            <a:r>
              <a:rPr lang="ko-KR" altLang="en-US" b="1" dirty="0"/>
              <a:t> 결과</a:t>
            </a:r>
            <a:r>
              <a:rPr lang="en-CA" altLang="ko-KR" b="1" dirty="0"/>
              <a:t>-</a:t>
            </a:r>
            <a:r>
              <a:rPr lang="ko-KR" altLang="en-US" b="1" dirty="0"/>
              <a:t>비즈니스 시스템 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C21C-03D4-6244-8510-80AC0E907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8113B-AA46-E143-8952-6E84C992B2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3190302" cy="228530"/>
          </a:xfrm>
        </p:spPr>
        <p:txBody>
          <a:bodyPr/>
          <a:lstStyle/>
          <a:p>
            <a:r>
              <a:rPr lang="ko-KR" altLang="en-US" dirty="0"/>
              <a:t>데이터 아키텍처에서 데이터베이스</a:t>
            </a:r>
          </a:p>
          <a:p>
            <a:endParaRPr lang="en-US" dirty="0"/>
          </a:p>
        </p:txBody>
      </p:sp>
      <p:pic>
        <p:nvPicPr>
          <p:cNvPr id="5" name="Picture 3" descr="F:\0-보고서-final\PHASE III-정보기술구조계획\metrix.jpg">
            <a:extLst>
              <a:ext uri="{FF2B5EF4-FFF2-40B4-BE49-F238E27FC236}">
                <a16:creationId xmlns:a16="http://schemas.microsoft.com/office/drawing/2014/main" id="{13462E31-6CC5-2B43-A603-5BA3E106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04" y="1316245"/>
            <a:ext cx="4784725" cy="319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8FFB1BA-3CC3-E44D-92D0-9439B406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216" y="932070"/>
            <a:ext cx="1901825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2AD29F-5BBB-CE48-AB8B-D8B1351F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029" y="4703969"/>
            <a:ext cx="5903084" cy="10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B35394B-EC43-BC4A-9666-92AD6CC6A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91" y="10082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7F20546B-392F-5247-B021-2DAFF59C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216" y="982870"/>
            <a:ext cx="182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통합경영지원 영역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306FE36-18F4-8340-B220-74633BD93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341" y="1338470"/>
            <a:ext cx="1743075" cy="149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경영기획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예산관리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인사관리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회계관리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자산관리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계약관리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자재관리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총무관리 시스템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F5949F1-7766-E941-9749-A827DFDD4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829" y="4780170"/>
            <a:ext cx="506420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주) 1. 본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시스템군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분류는 앞서 기술된 매트릭스(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업무기능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엔티티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유형,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업무기능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수행조직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</a:p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       분석 및 친화도 분석을 기초로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군분류한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것임</a:t>
            </a:r>
          </a:p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   2. 세부적인 내용은 ‘업무 시스템 기능 구성’ 및 별첨 자료인 매트릭스분석결과를 참조할 것</a:t>
            </a:r>
          </a:p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   3. 정의된 5개 업무 영역은 시스템 특성 분석을 통해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정보계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시스템으로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이관되어야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할</a:t>
            </a:r>
          </a:p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      내용을 향후 추출하는 것이 필요함.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65AEA5D-F56B-4F42-BFD4-054A4B94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16" y="932070"/>
            <a:ext cx="190182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1F80C5F-4657-C24D-954A-D5DA83001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91" y="10082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B94BA0B3-0026-E144-A0FE-C5D453C01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915" y="982870"/>
            <a:ext cx="19018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통합건설관리 영역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81566244-86B3-B74B-9FDB-757F289E8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666" y="1338470"/>
            <a:ext cx="1743075" cy="94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i="0" dirty="0" err="1">
                <a:solidFill>
                  <a:schemeClr val="tx1"/>
                </a:solidFill>
                <a:latin typeface="+mj-ea"/>
                <a:ea typeface="+mj-ea"/>
              </a:rPr>
              <a:t>설계관리</a:t>
            </a: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시공관리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건설사업관리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건설기술지원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건설 품질관리 시스템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C5E3140-1B48-3844-97E4-CC133E38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16" y="2532270"/>
            <a:ext cx="1901825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EA54538-E419-7644-886B-A500BE7F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91" y="26084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6D23EE40-9D73-2940-98DA-82160939E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916" y="2583070"/>
            <a:ext cx="19018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통합기술운영 영역</a:t>
            </a:r>
            <a:endParaRPr lang="en-CA" altLang="ko-KR" sz="12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spcBef>
                <a:spcPct val="50000"/>
              </a:spcBef>
            </a:pPr>
            <a:endParaRPr lang="ko-KR" altLang="en-US" sz="12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F3F5EFCE-6778-BE43-9AC0-A1BCD21DF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666" y="2938670"/>
            <a:ext cx="1743075" cy="112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운영실적관리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원재확보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생산관리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유지보수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안전관리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환경관리 시스템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DF10F25-1E37-8141-A67E-8D4E59549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216" y="3116470"/>
            <a:ext cx="1901825" cy="109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69933385-0ED6-E846-B67B-637D4087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91" y="31926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DB9EE173-A47E-2F46-8264-0149F5731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216" y="3167270"/>
            <a:ext cx="182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통합영업관리 영역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8286EF62-5B42-2A40-A141-0A5379478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966" y="3522870"/>
            <a:ext cx="1743075" cy="57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사업개발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고객서비스 시스템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요금관리 시스템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67F296A-DDF2-6C49-A09E-D7CD6C67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16" y="4361070"/>
            <a:ext cx="1901825" cy="109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CF99EA9-DB72-A84B-BA0B-25788DE27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91" y="44372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477E4C68-0F97-9C40-B400-FDCD7A5A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916" y="4411870"/>
            <a:ext cx="19002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통합연구개발 영역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8F3D5755-9B48-C24F-AF7C-F4CAF01C4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666" y="4767470"/>
            <a:ext cx="1743075" cy="20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>
                <a:solidFill>
                  <a:schemeClr val="tx1"/>
                </a:solidFill>
                <a:latin typeface="+mj-ea"/>
                <a:ea typeface="+mj-ea"/>
              </a:rPr>
              <a:t> 연구개발  시스템</a:t>
            </a: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D37ADFD9-F676-4742-8F14-384240294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6529" y="1389270"/>
            <a:ext cx="5151437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9431507C-0443-2C4E-B414-6352FF69F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6141" y="1541670"/>
            <a:ext cx="1981200" cy="2209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BC0D11EE-87B9-924F-BEB2-AAE95C86FC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8929" y="1770270"/>
            <a:ext cx="1268412" cy="2286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6283F60-FD9E-F84A-B076-F354282EE3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3641" y="1922670"/>
            <a:ext cx="1743075" cy="1828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D101A510-4DA7-9E43-84FF-4FC79C9039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0179" y="2075070"/>
            <a:ext cx="1506537" cy="1828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59B43711-6B3A-2A4F-BB19-3A9092C11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2779" y="1770270"/>
            <a:ext cx="4833937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440A7FA-3BAD-D542-AA2F-CE57A58F3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8979" y="2456070"/>
            <a:ext cx="3487737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61B60CE9-D8B2-AD43-8417-BEBC44D4A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6429" y="2608470"/>
            <a:ext cx="1030287" cy="1676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9A5B1C2F-0E37-7042-8284-B6E6EAEEC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3404" y="1617870"/>
            <a:ext cx="4833937" cy="19812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7EC4F97C-73B8-7C47-8516-1780E266F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229" y="3141870"/>
            <a:ext cx="2932112" cy="6096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A67143A5-1F34-F942-9CEA-D2CB43657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266" y="3370470"/>
            <a:ext cx="2378075" cy="5334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4E3DB9EC-99CD-1440-BCDA-197B729972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4991" y="1389270"/>
            <a:ext cx="150495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E1E1916-9194-2844-9558-89A4592C95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4991" y="1541670"/>
            <a:ext cx="1743075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8C18ACE7-0C2B-4642-9DF3-C5A81C4730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4991" y="1770270"/>
            <a:ext cx="1901825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5CBB602D-457D-E849-9E26-50F834ECE1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4991" y="1922670"/>
            <a:ext cx="213995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D4D65255-A117-A846-99B1-84396461F5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4991" y="2151270"/>
            <a:ext cx="20605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9B6FE63A-B9C2-8749-BAFD-C39A562684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4991" y="2354470"/>
            <a:ext cx="2284413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C147C585-F9BF-1340-A4A3-768F47513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4991" y="2379870"/>
            <a:ext cx="2457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2D3B4F31-19DF-544D-B610-78EC87503D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4991" y="2456070"/>
            <a:ext cx="23780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E5F1A072-46FB-0448-A3C5-1FC99ED89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4991" y="2608470"/>
            <a:ext cx="261461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5BBE973F-8455-7244-9B20-1C91BABCF6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4991" y="2913270"/>
            <a:ext cx="285273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50BF2CA7-2B87-C241-B5BA-3FD6774D3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4991" y="2989470"/>
            <a:ext cx="3011488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4E6CC072-F098-8248-A383-075F9AFCDC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6241" y="3218070"/>
            <a:ext cx="3644900" cy="160020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18E174C4-82C2-B64E-B647-4260BB61A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016" y="2303670"/>
            <a:ext cx="2219325" cy="1219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64388868-7D63-1E4A-8656-BB2312EA2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4891" y="1998870"/>
            <a:ext cx="1822450" cy="1676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354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D94-AF9C-1642-A34A-96003E53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5" y="286194"/>
            <a:ext cx="10930266" cy="342659"/>
          </a:xfrm>
        </p:spPr>
        <p:txBody>
          <a:bodyPr/>
          <a:lstStyle/>
          <a:p>
            <a:r>
              <a:rPr lang="ko-KR" altLang="en-US" b="1" dirty="0" err="1"/>
              <a:t>엔티티</a:t>
            </a:r>
            <a:r>
              <a:rPr lang="ko-KR" altLang="en-US" b="1" dirty="0"/>
              <a:t> 유형 친화도 </a:t>
            </a:r>
            <a:r>
              <a:rPr lang="ko-KR" altLang="en-US" b="1" dirty="0" err="1"/>
              <a:t>묶음화</a:t>
            </a:r>
            <a:r>
              <a:rPr lang="en-US" altLang="ko-KR" b="1" dirty="0"/>
              <a:t>(Affinity Clustering)</a:t>
            </a:r>
            <a:r>
              <a:rPr lang="ko-KR" altLang="en-US" b="1" dirty="0"/>
              <a:t> 결과</a:t>
            </a:r>
            <a:r>
              <a:rPr lang="en-CA" altLang="ko-KR" b="1" dirty="0"/>
              <a:t>-</a:t>
            </a:r>
            <a:r>
              <a:rPr lang="ko-KR" altLang="en-US" b="1" dirty="0"/>
              <a:t>데이터스토어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C21C-03D4-6244-8510-80AC0E907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8113B-AA46-E143-8952-6E84C992B2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3190302" cy="228530"/>
          </a:xfrm>
        </p:spPr>
        <p:txBody>
          <a:bodyPr/>
          <a:lstStyle/>
          <a:p>
            <a:r>
              <a:rPr lang="ko-KR" altLang="en-US" dirty="0"/>
              <a:t>데이터 아키텍처에서 데이터베이스</a:t>
            </a:r>
          </a:p>
          <a:p>
            <a:endParaRPr lang="en-US" dirty="0"/>
          </a:p>
        </p:txBody>
      </p:sp>
      <p:pic>
        <p:nvPicPr>
          <p:cNvPr id="5" name="Picture 3" descr="F:\0-보고서-final\PHASE III-정보기술구조계획\metrix.jpg">
            <a:extLst>
              <a:ext uri="{FF2B5EF4-FFF2-40B4-BE49-F238E27FC236}">
                <a16:creationId xmlns:a16="http://schemas.microsoft.com/office/drawing/2014/main" id="{792E66B3-3E41-5B44-9356-29D569206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04" y="1316245"/>
            <a:ext cx="4784725" cy="319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8A4E47B-242B-1448-9CD0-BAF9EB74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216" y="932070"/>
            <a:ext cx="1901825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239D7A-BFC4-1946-BFFB-C5E981368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029" y="4703969"/>
            <a:ext cx="5903084" cy="10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7C3B97A-94B5-5F4D-B69A-83C5D65E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91" y="10082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963384E6-1890-BA4B-9658-4166BB95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216" y="982870"/>
            <a:ext cx="182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통합경영지원 영역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71FAD180-ACA8-B847-B29B-ECB7E9B79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129" y="1347545"/>
            <a:ext cx="1930400" cy="149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경영기획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i="0" dirty="0" err="1">
                <a:solidFill>
                  <a:schemeClr val="tx1"/>
                </a:solidFill>
                <a:latin typeface="+mj-ea"/>
                <a:ea typeface="+mj-ea"/>
              </a:rPr>
              <a:t>예산관리</a:t>
            </a: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인사관리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회계관리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자산관리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i="0" dirty="0" err="1">
                <a:solidFill>
                  <a:schemeClr val="tx1"/>
                </a:solidFill>
                <a:latin typeface="+mj-ea"/>
                <a:ea typeface="+mj-ea"/>
              </a:rPr>
              <a:t>계약관리</a:t>
            </a: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자재관리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i="0" dirty="0" err="1">
                <a:solidFill>
                  <a:schemeClr val="tx1"/>
                </a:solidFill>
                <a:latin typeface="+mj-ea"/>
                <a:ea typeface="+mj-ea"/>
              </a:rPr>
              <a:t>총무관리</a:t>
            </a: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데이터스토어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AAD60F8-CE41-D34F-B0A8-BA6F567B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829" y="4780170"/>
            <a:ext cx="506420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주) 1. 본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시스템군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분류는 앞서 기술된 매트릭스(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업무기능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엔티티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유형,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업무기능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수행조직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</a:p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       분석 및 친화도 분석을 기초로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군분류한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것임</a:t>
            </a:r>
          </a:p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   2. 세부적인 내용은 ‘업무 시스템 기능 구성’ 및 별첨 자료인 매트릭스분석결과를 참조할 것</a:t>
            </a:r>
          </a:p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   3. 정의된 5개 업무 영역은 시스템 특성 분석을 통해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정보계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시스템으로 </a:t>
            </a:r>
            <a:r>
              <a:rPr kumimoji="1" lang="ko-KR" altLang="en-US" sz="1000" i="0" dirty="0" err="1">
                <a:solidFill>
                  <a:schemeClr val="tx2"/>
                </a:solidFill>
                <a:latin typeface="+mj-ea"/>
                <a:ea typeface="+mj-ea"/>
              </a:rPr>
              <a:t>이관되어야</a:t>
            </a:r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할</a:t>
            </a:r>
          </a:p>
          <a:p>
            <a:pPr eaLnBrk="1" latinLnBrk="1" hangingPunct="1"/>
            <a:r>
              <a:rPr kumimoji="1" lang="ko-KR" altLang="en-US" sz="1000" i="0" dirty="0">
                <a:solidFill>
                  <a:schemeClr val="tx2"/>
                </a:solidFill>
                <a:latin typeface="+mj-ea"/>
                <a:ea typeface="+mj-ea"/>
              </a:rPr>
              <a:t>       내용을 향후 추출하는 것이 필요함.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DCE49BD-0397-B442-A70E-76E16BA6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16" y="932070"/>
            <a:ext cx="190182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6C811F-DD27-EF4D-B456-77EB8E7C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91" y="10082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A50146DD-8349-D047-9548-EC3BF4D5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915" y="982870"/>
            <a:ext cx="19018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통합건설관리 영역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B32D115D-BDAA-A64E-B5E0-C2D28B9D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861" y="1347545"/>
            <a:ext cx="1822450" cy="94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i="0" dirty="0" err="1">
                <a:solidFill>
                  <a:schemeClr val="tx1"/>
                </a:solidFill>
                <a:latin typeface="+mj-ea"/>
                <a:ea typeface="+mj-ea"/>
              </a:rPr>
              <a:t>건설설계</a:t>
            </a: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건설시공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건설사업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건설기술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i="0" dirty="0" err="1">
                <a:solidFill>
                  <a:schemeClr val="tx1"/>
                </a:solidFill>
                <a:latin typeface="+mj-ea"/>
                <a:ea typeface="+mj-ea"/>
              </a:rPr>
              <a:t>건설품질</a:t>
            </a: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데이터스토어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EE84B25-5A76-1C40-ADB1-B067D210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16" y="2532270"/>
            <a:ext cx="1901825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B8972D4A-097C-0445-B385-707AB50E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91" y="26084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86D8559B-04F9-5647-A011-6A0D48433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916" y="2583070"/>
            <a:ext cx="19018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통합기술운영 영역</a:t>
            </a:r>
            <a:endParaRPr lang="en-CA" altLang="ko-KR" sz="1200" i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spcBef>
                <a:spcPct val="50000"/>
              </a:spcBef>
            </a:pPr>
            <a:endParaRPr lang="ko-KR" altLang="en-US" sz="1200" i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859A2D66-1C24-034C-9356-D360FDBF6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291" y="2936269"/>
            <a:ext cx="1820863" cy="112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운영실적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원자재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생산관리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유지보수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안전관리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환경관리 데이터스토어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4CBED75-D673-4E4E-BAF1-E90895F5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216" y="3116470"/>
            <a:ext cx="1901825" cy="109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6A667CF7-440F-A64E-952A-0E62F0D69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591" y="31926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D5469FBD-6A41-9D4F-B9BB-AE785985F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216" y="3167270"/>
            <a:ext cx="182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통합영업관리 영역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B6E154E1-44A1-7D40-BC8A-5CD6F5B10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591" y="3522870"/>
            <a:ext cx="1930400" cy="57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사업개발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고객서비스 데이터스토어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i="0" dirty="0" err="1">
                <a:solidFill>
                  <a:schemeClr val="tx1"/>
                </a:solidFill>
                <a:latin typeface="+mj-ea"/>
                <a:ea typeface="+mj-ea"/>
              </a:rPr>
              <a:t>요금관리</a:t>
            </a: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데이터스토어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7495F665-DB83-5046-981A-55171011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16" y="4361070"/>
            <a:ext cx="1901825" cy="109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07D48D1-BC16-D94C-864A-11B5FB8F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91" y="4437270"/>
            <a:ext cx="1743075" cy="2286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prstShdw prst="shdw17" dist="17961" dir="2700000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8AB1A779-563F-9547-A842-E572C7064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916" y="4411870"/>
            <a:ext cx="19002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통합연구개발 영역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1772CE25-341D-EA4E-B87F-135698CD9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861" y="4776416"/>
            <a:ext cx="1900238" cy="20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200" i="0" dirty="0">
                <a:solidFill>
                  <a:schemeClr val="tx1"/>
                </a:solidFill>
                <a:latin typeface="+mj-ea"/>
                <a:ea typeface="+mj-ea"/>
              </a:rPr>
              <a:t> 연구개발  데이터스토어</a:t>
            </a: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F41F5FE1-4EBE-D544-A7D7-BFD0C0871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6529" y="1389270"/>
            <a:ext cx="5151437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B02B0B45-8E49-5840-ABAB-BCA526237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6141" y="1541670"/>
            <a:ext cx="1981200" cy="2209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B6632AA6-C1AA-DB47-9C8F-C260360594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8929" y="1770270"/>
            <a:ext cx="1268412" cy="2286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841E8490-E9A2-9448-94A5-7C83FDD46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3641" y="1922670"/>
            <a:ext cx="1743075" cy="1828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97761F3B-1CD2-3042-9454-B9072B582A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0179" y="2075070"/>
            <a:ext cx="1506537" cy="1828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532A6B56-D6E6-6A40-93DA-2D3965E0C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2779" y="1770270"/>
            <a:ext cx="4833937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A2B08319-5B4C-8D4B-8A58-63291C1F1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8979" y="2456070"/>
            <a:ext cx="3487737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FB726AC8-629D-E841-A10D-3D8875694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6429" y="2608470"/>
            <a:ext cx="1030287" cy="1676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3C1E5D79-0E04-9940-8F86-924715601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3404" y="1617870"/>
            <a:ext cx="4833937" cy="19812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F85B276F-9B84-F044-89D1-8D94894F3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229" y="3141870"/>
            <a:ext cx="2932112" cy="6096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D08B95-212E-2F47-87AC-0E626042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266" y="3370470"/>
            <a:ext cx="2378075" cy="533400"/>
          </a:xfrm>
          <a:prstGeom prst="line">
            <a:avLst/>
          </a:prstGeom>
          <a:noFill/>
          <a:ln w="9525">
            <a:solidFill>
              <a:srgbClr val="6699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FC41616E-9F27-1A4C-AE0F-4E09511809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4363" y="1408862"/>
            <a:ext cx="1425578" cy="5138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5E7555CD-EE94-754F-9A08-1FDE746724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4365" y="1563086"/>
            <a:ext cx="1663700" cy="43578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6EE6293E-AC3E-5B45-B248-48ABC2148A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4364" y="1770270"/>
            <a:ext cx="1822451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992DF9B8-D23E-F342-81B5-C96864C5BC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4363" y="1935372"/>
            <a:ext cx="2060578" cy="36829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D0C03013-342F-6D43-981D-5233C1889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4361" y="2151270"/>
            <a:ext cx="1981204" cy="480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F6760EC9-62B7-5047-8C09-AAD1E2489A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4360" y="2354470"/>
            <a:ext cx="2205043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9528AC0B-95E6-F04F-9BAD-BB0589CEF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4991" y="2379870"/>
            <a:ext cx="2457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B2FBA12E-C879-F240-94D3-40201F882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4359" y="2456070"/>
            <a:ext cx="229870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FEC8B8CE-20A4-864C-9EEE-9526F6A3A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4358" y="2608470"/>
            <a:ext cx="2535245" cy="9095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D7675B69-87A4-EC4E-B987-D3C8FD823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366" y="2860069"/>
            <a:ext cx="2812162" cy="843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10EA7D81-147D-B042-913A-943DA8350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365" y="2989470"/>
            <a:ext cx="2920113" cy="90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8C0FCB51-4388-C046-9437-B24A05A373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165" y="3218070"/>
            <a:ext cx="3355975" cy="1592940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21A1DADC-A14F-9041-8672-E89A913E7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016" y="2303670"/>
            <a:ext cx="2219325" cy="1219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76E3994F-0868-F94D-8791-A145958AD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4891" y="1998870"/>
            <a:ext cx="1822450" cy="1676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412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D94-AF9C-1642-A34A-96003E53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05" y="286194"/>
            <a:ext cx="10930266" cy="342659"/>
          </a:xfrm>
        </p:spPr>
        <p:txBody>
          <a:bodyPr/>
          <a:lstStyle/>
          <a:p>
            <a:r>
              <a:rPr lang="ko-KR" altLang="en-US" b="1" dirty="0"/>
              <a:t>데이터스토어 프로파일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C21C-03D4-6244-8510-80AC0E907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8113B-AA46-E143-8952-6E84C992B2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3190302" cy="228530"/>
          </a:xfrm>
        </p:spPr>
        <p:txBody>
          <a:bodyPr/>
          <a:lstStyle/>
          <a:p>
            <a:r>
              <a:rPr lang="ko-KR" altLang="en-US" dirty="0"/>
              <a:t>데이터 아키텍처에서 데이터베이스</a:t>
            </a:r>
          </a:p>
          <a:p>
            <a:endParaRPr lang="en-US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F3BFFB0-BDD8-3646-B984-9D02163B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81" y="792162"/>
            <a:ext cx="9436100" cy="527367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6" name="Line 1027">
            <a:extLst>
              <a:ext uri="{FF2B5EF4-FFF2-40B4-BE49-F238E27FC236}">
                <a16:creationId xmlns:a16="http://schemas.microsoft.com/office/drawing/2014/main" id="{FC794877-F1FD-B249-BAEF-4811886BC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31" y="1319212"/>
            <a:ext cx="94488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7" name="Line 1028">
            <a:extLst>
              <a:ext uri="{FF2B5EF4-FFF2-40B4-BE49-F238E27FC236}">
                <a16:creationId xmlns:a16="http://schemas.microsoft.com/office/drawing/2014/main" id="{AC7D1690-FFA8-F241-9226-6973716D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6631" y="785812"/>
            <a:ext cx="0" cy="5334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8" name="Line 1029">
            <a:extLst>
              <a:ext uri="{FF2B5EF4-FFF2-40B4-BE49-F238E27FC236}">
                <a16:creationId xmlns:a16="http://schemas.microsoft.com/office/drawing/2014/main" id="{01A32D5B-8CE5-3849-B15D-981F4075A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1369" y="792162"/>
            <a:ext cx="0" cy="5334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1CE87F40-5DEE-124D-9664-C0E970EE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43" y="930447"/>
            <a:ext cx="1222208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 dirty="0">
                <a:latin typeface="+mj-ea"/>
                <a:ea typeface="+mj-ea"/>
              </a:rPr>
              <a:t>데이터스토어</a:t>
            </a:r>
            <a:endParaRPr kumimoji="1" lang="en-US" altLang="ko-KR" sz="1200" b="1" i="0" dirty="0">
              <a:latin typeface="+mj-ea"/>
              <a:ea typeface="+mj-ea"/>
            </a:endParaRPr>
          </a:p>
        </p:txBody>
      </p:sp>
      <p:sp>
        <p:nvSpPr>
          <p:cNvPr id="10" name="Rectangle 1031">
            <a:extLst>
              <a:ext uri="{FF2B5EF4-FFF2-40B4-BE49-F238E27FC236}">
                <a16:creationId xmlns:a16="http://schemas.microsoft.com/office/drawing/2014/main" id="{18C721CE-2894-4743-B737-D55946949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353" y="930875"/>
            <a:ext cx="474489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 dirty="0">
                <a:latin typeface="+mj-ea"/>
                <a:ea typeface="+mj-ea"/>
              </a:rPr>
              <a:t>정의</a:t>
            </a:r>
            <a:endParaRPr kumimoji="1" lang="en-US" altLang="ko-KR" sz="1200" b="1" i="0" dirty="0">
              <a:latin typeface="+mj-ea"/>
              <a:ea typeface="+mj-ea"/>
            </a:endParaRPr>
          </a:p>
        </p:txBody>
      </p:sp>
      <p:sp>
        <p:nvSpPr>
          <p:cNvPr id="11" name="Line 1032">
            <a:extLst>
              <a:ext uri="{FF2B5EF4-FFF2-40B4-BE49-F238E27FC236}">
                <a16:creationId xmlns:a16="http://schemas.microsoft.com/office/drawing/2014/main" id="{02D1DCA7-E561-CB4F-8283-3C5F58116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031" y="785812"/>
            <a:ext cx="0" cy="5334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12" name="Rectangle 1033">
            <a:extLst>
              <a:ext uri="{FF2B5EF4-FFF2-40B4-BE49-F238E27FC236}">
                <a16:creationId xmlns:a16="http://schemas.microsoft.com/office/drawing/2014/main" id="{B05A7F20-2FFD-DC43-BD08-9A8F3A59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2" y="1729964"/>
            <a:ext cx="1269578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 dirty="0">
                <a:latin typeface="+mj-ea"/>
                <a:ea typeface="+mj-ea"/>
              </a:rPr>
              <a:t>관련 </a:t>
            </a:r>
            <a:r>
              <a:rPr kumimoji="1" lang="ko-KR" altLang="en-US" sz="1200" b="1" i="0" dirty="0" err="1">
                <a:latin typeface="+mj-ea"/>
                <a:ea typeface="+mj-ea"/>
              </a:rPr>
              <a:t>엔티티</a:t>
            </a:r>
            <a:r>
              <a:rPr kumimoji="1" lang="ko-KR" altLang="en-US" sz="1200" b="1" i="0" dirty="0">
                <a:latin typeface="+mj-ea"/>
                <a:ea typeface="+mj-ea"/>
              </a:rPr>
              <a:t> 유형</a:t>
            </a:r>
          </a:p>
        </p:txBody>
      </p:sp>
      <p:sp>
        <p:nvSpPr>
          <p:cNvPr id="13" name="Freeform 1034">
            <a:extLst>
              <a:ext uri="{FF2B5EF4-FFF2-40B4-BE49-F238E27FC236}">
                <a16:creationId xmlns:a16="http://schemas.microsoft.com/office/drawing/2014/main" id="{AA63F174-A98E-6C44-B826-B6BD58DF9E3D}"/>
              </a:ext>
            </a:extLst>
          </p:cNvPr>
          <p:cNvSpPr>
            <a:spLocks/>
          </p:cNvSpPr>
          <p:nvPr/>
        </p:nvSpPr>
        <p:spPr bwMode="auto">
          <a:xfrm>
            <a:off x="1062831" y="1319212"/>
            <a:ext cx="9450388" cy="1068388"/>
          </a:xfrm>
          <a:custGeom>
            <a:avLst/>
            <a:gdLst>
              <a:gd name="T0" fmla="*/ 815 w 5951"/>
              <a:gd name="T1" fmla="*/ 0 h 673"/>
              <a:gd name="T2" fmla="*/ 815 w 5951"/>
              <a:gd name="T3" fmla="*/ 672 h 673"/>
              <a:gd name="T4" fmla="*/ 0 w 5951"/>
              <a:gd name="T5" fmla="*/ 672 h 673"/>
              <a:gd name="T6" fmla="*/ 5950 w 5951"/>
              <a:gd name="T7" fmla="*/ 6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51" h="673">
                <a:moveTo>
                  <a:pt x="815" y="0"/>
                </a:moveTo>
                <a:lnTo>
                  <a:pt x="815" y="672"/>
                </a:lnTo>
                <a:lnTo>
                  <a:pt x="0" y="672"/>
                </a:lnTo>
                <a:lnTo>
                  <a:pt x="5950" y="672"/>
                </a:lnTo>
              </a:path>
            </a:pathLst>
          </a:custGeom>
          <a:noFill/>
          <a:ln w="1270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14" name="Rectangle 1035">
            <a:extLst>
              <a:ext uri="{FF2B5EF4-FFF2-40B4-BE49-F238E27FC236}">
                <a16:creationId xmlns:a16="http://schemas.microsoft.com/office/drawing/2014/main" id="{D94E0DDC-D1FD-F343-97F5-0344758F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502" y="4486115"/>
            <a:ext cx="8199058" cy="38222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ko-KR" altLang="en-US" sz="1200" b="1" i="0" dirty="0">
                <a:latin typeface="+mj-ea"/>
                <a:ea typeface="+mj-ea"/>
              </a:rPr>
              <a:t>관련 데이터파일				        볼    </a:t>
            </a:r>
            <a:r>
              <a:rPr kumimoji="1" lang="ko-KR" altLang="en-US" sz="1200" b="1" i="0" dirty="0" err="1">
                <a:latin typeface="+mj-ea"/>
                <a:ea typeface="+mj-ea"/>
              </a:rPr>
              <a:t>륨</a:t>
            </a:r>
            <a:r>
              <a:rPr kumimoji="1" lang="ko-KR" altLang="en-US" sz="1200" b="1" i="0" dirty="0">
                <a:latin typeface="+mj-ea"/>
                <a:ea typeface="+mj-ea"/>
              </a:rPr>
              <a:t>			 증가율</a:t>
            </a:r>
          </a:p>
        </p:txBody>
      </p:sp>
      <p:sp>
        <p:nvSpPr>
          <p:cNvPr id="15" name="Line 1036">
            <a:extLst>
              <a:ext uri="{FF2B5EF4-FFF2-40B4-BE49-F238E27FC236}">
                <a16:creationId xmlns:a16="http://schemas.microsoft.com/office/drawing/2014/main" id="{114A85BE-E312-4946-AC3C-681A6BB10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31" y="2690812"/>
            <a:ext cx="94488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16" name="Line 1037">
            <a:extLst>
              <a:ext uri="{FF2B5EF4-FFF2-40B4-BE49-F238E27FC236}">
                <a16:creationId xmlns:a16="http://schemas.microsoft.com/office/drawing/2014/main" id="{A6A701FF-7BF1-0144-ADC5-CD12D21DE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31" y="3071812"/>
            <a:ext cx="9448800" cy="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17" name="Line 1038">
            <a:extLst>
              <a:ext uri="{FF2B5EF4-FFF2-40B4-BE49-F238E27FC236}">
                <a16:creationId xmlns:a16="http://schemas.microsoft.com/office/drawing/2014/main" id="{5CDA4549-6F91-754A-8401-6531FC336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419" y="3529012"/>
            <a:ext cx="94488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18" name="Line 1039">
            <a:extLst>
              <a:ext uri="{FF2B5EF4-FFF2-40B4-BE49-F238E27FC236}">
                <a16:creationId xmlns:a16="http://schemas.microsoft.com/office/drawing/2014/main" id="{0AA57FF0-B4B2-B441-8B71-96325E75C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419" y="4519612"/>
            <a:ext cx="94488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19" name="Line 1040">
            <a:extLst>
              <a:ext uri="{FF2B5EF4-FFF2-40B4-BE49-F238E27FC236}">
                <a16:creationId xmlns:a16="http://schemas.microsoft.com/office/drawing/2014/main" id="{461FA971-2D57-3944-801B-E0CEC2C8D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419" y="4900612"/>
            <a:ext cx="9448800" cy="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0" name="Line 1041">
            <a:extLst>
              <a:ext uri="{FF2B5EF4-FFF2-40B4-BE49-F238E27FC236}">
                <a16:creationId xmlns:a16="http://schemas.microsoft.com/office/drawing/2014/main" id="{18BA9B88-649A-4048-A0C1-C6BDF01A8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8231" y="2309812"/>
            <a:ext cx="0" cy="3810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1" name="Line 1042">
            <a:extLst>
              <a:ext uri="{FF2B5EF4-FFF2-40B4-BE49-F238E27FC236}">
                <a16:creationId xmlns:a16="http://schemas.microsoft.com/office/drawing/2014/main" id="{75B44574-1F92-F94A-83F0-1C0F12E46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031" y="2690812"/>
            <a:ext cx="0" cy="12192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2" name="Line 1043">
            <a:extLst>
              <a:ext uri="{FF2B5EF4-FFF2-40B4-BE49-F238E27FC236}">
                <a16:creationId xmlns:a16="http://schemas.microsoft.com/office/drawing/2014/main" id="{80C7FE0D-F2B6-3C44-8EF5-205751EA2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6631" y="2690812"/>
            <a:ext cx="0" cy="8382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3" name="Line 1044">
            <a:extLst>
              <a:ext uri="{FF2B5EF4-FFF2-40B4-BE49-F238E27FC236}">
                <a16:creationId xmlns:a16="http://schemas.microsoft.com/office/drawing/2014/main" id="{B421EFC6-FA65-524B-90CE-A99E0362E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831" y="2690812"/>
            <a:ext cx="0" cy="8382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4" name="Line 1045">
            <a:extLst>
              <a:ext uri="{FF2B5EF4-FFF2-40B4-BE49-F238E27FC236}">
                <a16:creationId xmlns:a16="http://schemas.microsoft.com/office/drawing/2014/main" id="{5C32FD48-90CD-B644-92CD-6A18B372F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6631" y="3910012"/>
            <a:ext cx="0" cy="9906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5" name="Line 1046">
            <a:extLst>
              <a:ext uri="{FF2B5EF4-FFF2-40B4-BE49-F238E27FC236}">
                <a16:creationId xmlns:a16="http://schemas.microsoft.com/office/drawing/2014/main" id="{E4B0A0F6-4676-1F4D-A8EB-2294DA197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831" y="4519612"/>
            <a:ext cx="0" cy="1552575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6" name="Line 1047">
            <a:extLst>
              <a:ext uri="{FF2B5EF4-FFF2-40B4-BE49-F238E27FC236}">
                <a16:creationId xmlns:a16="http://schemas.microsoft.com/office/drawing/2014/main" id="{B57692D6-C984-B94D-994B-E4AE301E4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6631" y="4900612"/>
            <a:ext cx="0" cy="1171575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7" name="Line 1048">
            <a:extLst>
              <a:ext uri="{FF2B5EF4-FFF2-40B4-BE49-F238E27FC236}">
                <a16:creationId xmlns:a16="http://schemas.microsoft.com/office/drawing/2014/main" id="{7481C646-A0B5-7346-ADAA-88616FE39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419" y="3910012"/>
            <a:ext cx="94488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+mj-ea"/>
              <a:ea typeface="+mj-ea"/>
            </a:endParaRPr>
          </a:p>
        </p:txBody>
      </p:sp>
      <p:sp>
        <p:nvSpPr>
          <p:cNvPr id="28" name="Rectangle 1050">
            <a:extLst>
              <a:ext uri="{FF2B5EF4-FFF2-40B4-BE49-F238E27FC236}">
                <a16:creationId xmlns:a16="http://schemas.microsoft.com/office/drawing/2014/main" id="{DF978150-F82C-B945-B240-D71C9D8C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369" y="2373312"/>
            <a:ext cx="7564840" cy="62690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ko-KR" altLang="en-US" sz="1200" b="1" i="0" dirty="0">
                <a:latin typeface="+mj-ea"/>
                <a:ea typeface="+mj-ea"/>
              </a:rPr>
              <a:t>데이터 유형	          1) 정형     2) 비정형 </a:t>
            </a:r>
            <a:r>
              <a:rPr kumimoji="1" lang="en-US" altLang="ko-KR" sz="1200" b="1" i="0" dirty="0">
                <a:latin typeface="+mj-ea"/>
                <a:ea typeface="+mj-ea"/>
              </a:rPr>
              <a:t>Text     3) Image     4) Multimedia</a:t>
            </a:r>
          </a:p>
          <a:p>
            <a:pPr eaLnBrk="1" hangingPunct="1">
              <a:lnSpc>
                <a:spcPct val="210000"/>
              </a:lnSpc>
            </a:pPr>
            <a:r>
              <a:rPr kumimoji="1" lang="ko-KR" altLang="en-US" sz="1200" b="1" i="0" dirty="0">
                <a:latin typeface="+mj-ea"/>
                <a:ea typeface="+mj-ea"/>
              </a:rPr>
              <a:t>초기 용량			증가율(년)		     </a:t>
            </a:r>
            <a:r>
              <a:rPr kumimoji="1" lang="ko-KR" altLang="en-US" sz="1200" b="1" i="0" dirty="0" err="1">
                <a:latin typeface="+mj-ea"/>
                <a:ea typeface="+mj-ea"/>
              </a:rPr>
              <a:t>보관주기</a:t>
            </a:r>
            <a:r>
              <a:rPr kumimoji="1" lang="ko-KR" altLang="en-US" sz="1200" b="1" i="0" dirty="0">
                <a:latin typeface="+mj-ea"/>
                <a:ea typeface="+mj-ea"/>
              </a:rPr>
              <a:t>		                          </a:t>
            </a:r>
            <a:r>
              <a:rPr kumimoji="1" lang="ko-KR" altLang="en-US" sz="1200" b="1" i="0" dirty="0" err="1">
                <a:latin typeface="+mj-ea"/>
                <a:ea typeface="+mj-ea"/>
              </a:rPr>
              <a:t>접근빈도</a:t>
            </a:r>
            <a:r>
              <a:rPr kumimoji="1" lang="ko-KR" altLang="en-US" sz="1200" b="1" i="0" dirty="0">
                <a:latin typeface="+mj-ea"/>
                <a:ea typeface="+mj-ea"/>
              </a:rPr>
              <a:t>(일평균)</a:t>
            </a:r>
          </a:p>
        </p:txBody>
      </p:sp>
      <p:sp>
        <p:nvSpPr>
          <p:cNvPr id="29" name="Rectangle 1051">
            <a:extLst>
              <a:ext uri="{FF2B5EF4-FFF2-40B4-BE49-F238E27FC236}">
                <a16:creationId xmlns:a16="http://schemas.microsoft.com/office/drawing/2014/main" id="{39DF4472-A079-C449-A213-CE9DF6D6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1" y="3392487"/>
            <a:ext cx="8330807" cy="47917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kumimoji="1" lang="ko-KR" altLang="en-US" sz="1200" b="1" i="0">
                <a:latin typeface="+mj-ea"/>
                <a:ea typeface="+mj-ea"/>
              </a:rPr>
              <a:t>데이터갱신주기	     	 1) </a:t>
            </a:r>
            <a:r>
              <a:rPr kumimoji="1" lang="en-US" altLang="ko-KR" sz="1200" b="1" i="0">
                <a:latin typeface="+mj-ea"/>
                <a:ea typeface="+mj-ea"/>
              </a:rPr>
              <a:t>Real-time     2) 1</a:t>
            </a:r>
            <a:r>
              <a:rPr kumimoji="1" lang="ko-KR" altLang="en-US" sz="1200" b="1" i="0">
                <a:latin typeface="+mj-ea"/>
                <a:ea typeface="+mj-ea"/>
              </a:rPr>
              <a:t>분 이내     3) 10분 이내     4) 시간별     5) 일별     6) 주1회     7) 월 1회</a:t>
            </a:r>
          </a:p>
        </p:txBody>
      </p:sp>
      <p:sp>
        <p:nvSpPr>
          <p:cNvPr id="30" name="Rectangle 1052">
            <a:extLst>
              <a:ext uri="{FF2B5EF4-FFF2-40B4-BE49-F238E27FC236}">
                <a16:creationId xmlns:a16="http://schemas.microsoft.com/office/drawing/2014/main" id="{583C4CD9-0F35-CD40-A1F2-EF09F8099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519" y="3924300"/>
            <a:ext cx="1165384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>
                <a:latin typeface="+mj-ea"/>
                <a:ea typeface="+mj-ea"/>
              </a:rPr>
              <a:t>생성 </a:t>
            </a:r>
            <a:r>
              <a:rPr kumimoji="1" lang="en-US" altLang="ko-KR" sz="1200" b="1" i="0">
                <a:latin typeface="+mj-ea"/>
                <a:ea typeface="+mj-ea"/>
              </a:rPr>
              <a:t>Location</a:t>
            </a:r>
          </a:p>
        </p:txBody>
      </p:sp>
      <p:sp>
        <p:nvSpPr>
          <p:cNvPr id="31" name="Rectangle 1053">
            <a:extLst>
              <a:ext uri="{FF2B5EF4-FFF2-40B4-BE49-F238E27FC236}">
                <a16:creationId xmlns:a16="http://schemas.microsoft.com/office/drawing/2014/main" id="{789D0F62-683A-1941-A5D9-635FE5B0E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531" y="3957637"/>
            <a:ext cx="1165384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>
                <a:latin typeface="+mj-ea"/>
                <a:ea typeface="+mj-ea"/>
              </a:rPr>
              <a:t>사용 </a:t>
            </a:r>
            <a:r>
              <a:rPr kumimoji="1" lang="en-US" altLang="ko-KR" sz="1200" b="1" i="0">
                <a:latin typeface="+mj-ea"/>
                <a:ea typeface="+mj-ea"/>
              </a:rPr>
              <a:t>Location</a:t>
            </a:r>
          </a:p>
        </p:txBody>
      </p:sp>
      <p:sp>
        <p:nvSpPr>
          <p:cNvPr id="32" name="Rectangle 1054">
            <a:extLst>
              <a:ext uri="{FF2B5EF4-FFF2-40B4-BE49-F238E27FC236}">
                <a16:creationId xmlns:a16="http://schemas.microsoft.com/office/drawing/2014/main" id="{E64A17D1-FEA1-CC4F-8290-6A9B79A9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650" y="912190"/>
            <a:ext cx="1088439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 dirty="0">
                <a:latin typeface="+mj-ea"/>
                <a:ea typeface="+mj-ea"/>
              </a:rPr>
              <a:t>제품생산실적</a:t>
            </a:r>
          </a:p>
        </p:txBody>
      </p:sp>
      <p:sp>
        <p:nvSpPr>
          <p:cNvPr id="33" name="Rectangle 1055">
            <a:extLst>
              <a:ext uri="{FF2B5EF4-FFF2-40B4-BE49-F238E27FC236}">
                <a16:creationId xmlns:a16="http://schemas.microsoft.com/office/drawing/2014/main" id="{22310859-548A-9C4B-B8CC-E49E9B209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231" y="802862"/>
            <a:ext cx="4393832" cy="4623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 dirty="0">
                <a:latin typeface="+mj-ea"/>
                <a:ea typeface="+mj-ea"/>
              </a:rPr>
              <a:t>정유, 발전, 석유화학 및 윤활유 공장의 자료, 운전 기록, 생산 실적,</a:t>
            </a:r>
          </a:p>
          <a:p>
            <a:pPr eaLnBrk="1" hangingPunct="1"/>
            <a:r>
              <a:rPr kumimoji="1" lang="ko-KR" altLang="en-US" sz="1200" b="1" i="0" dirty="0">
                <a:latin typeface="+mj-ea"/>
                <a:ea typeface="+mj-ea"/>
              </a:rPr>
              <a:t>에너지 사용 실적 및 재고</a:t>
            </a:r>
          </a:p>
        </p:txBody>
      </p:sp>
      <p:sp>
        <p:nvSpPr>
          <p:cNvPr id="34" name="Rectangle 1056">
            <a:extLst>
              <a:ext uri="{FF2B5EF4-FFF2-40B4-BE49-F238E27FC236}">
                <a16:creationId xmlns:a16="http://schemas.microsoft.com/office/drawing/2014/main" id="{84E06977-3245-A146-91AB-891F9EA4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344" y="1724025"/>
            <a:ext cx="3340658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>
                <a:latin typeface="+mj-ea"/>
                <a:ea typeface="+mj-ea"/>
              </a:rPr>
              <a:t>석유제품/</a:t>
            </a:r>
            <a:r>
              <a:rPr kumimoji="1" lang="en-US" altLang="ko-KR" sz="1200" b="1" i="0">
                <a:latin typeface="+mj-ea"/>
                <a:ea typeface="+mj-ea"/>
              </a:rPr>
              <a:t>BTX/</a:t>
            </a:r>
            <a:r>
              <a:rPr kumimoji="1" lang="ko-KR" altLang="en-US" sz="1200" b="1" i="0">
                <a:latin typeface="+mj-ea"/>
                <a:ea typeface="+mj-ea"/>
              </a:rPr>
              <a:t>윤활유실적,공정운전,에너지,공정</a:t>
            </a:r>
          </a:p>
        </p:txBody>
      </p:sp>
      <p:sp>
        <p:nvSpPr>
          <p:cNvPr id="35" name="Rectangle 1057">
            <a:extLst>
              <a:ext uri="{FF2B5EF4-FFF2-40B4-BE49-F238E27FC236}">
                <a16:creationId xmlns:a16="http://schemas.microsoft.com/office/drawing/2014/main" id="{C5B974CC-5270-3D45-BB7D-88407881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806" y="4183062"/>
            <a:ext cx="2808461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>
                <a:latin typeface="+mj-ea"/>
                <a:ea typeface="+mj-ea"/>
              </a:rPr>
              <a:t>정유 공장, 발전소, 윤활유 공장 및 저유소</a:t>
            </a:r>
          </a:p>
        </p:txBody>
      </p:sp>
      <p:sp>
        <p:nvSpPr>
          <p:cNvPr id="36" name="Rectangle 1058">
            <a:extLst>
              <a:ext uri="{FF2B5EF4-FFF2-40B4-BE49-F238E27FC236}">
                <a16:creationId xmlns:a16="http://schemas.microsoft.com/office/drawing/2014/main" id="{D3AB57F3-51D1-4C43-BB95-9DBA64DC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581" y="4183062"/>
            <a:ext cx="3324628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>
                <a:latin typeface="+mj-ea"/>
                <a:ea typeface="+mj-ea"/>
              </a:rPr>
              <a:t>연구소, 정유 공장, 발전소, 윤활유 공장 및 저유소</a:t>
            </a:r>
          </a:p>
        </p:txBody>
      </p:sp>
      <p:sp>
        <p:nvSpPr>
          <p:cNvPr id="37" name="Rectangle 1059">
            <a:extLst>
              <a:ext uri="{FF2B5EF4-FFF2-40B4-BE49-F238E27FC236}">
                <a16:creationId xmlns:a16="http://schemas.microsoft.com/office/drawing/2014/main" id="{3408C45B-D840-6246-9571-2BF69DF2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69" y="5086350"/>
            <a:ext cx="3549048" cy="46230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200" b="1" i="0">
                <a:latin typeface="+mj-ea"/>
                <a:ea typeface="+mj-ea"/>
              </a:rPr>
              <a:t>생산/재고 시스템, </a:t>
            </a:r>
            <a:r>
              <a:rPr kumimoji="1" lang="en-US" altLang="ko-KR" sz="1200" b="1" i="0">
                <a:latin typeface="+mj-ea"/>
                <a:ea typeface="+mj-ea"/>
              </a:rPr>
              <a:t>PI, DCS, ACS , VAREC </a:t>
            </a:r>
            <a:r>
              <a:rPr kumimoji="1" lang="ko-KR" altLang="en-US" sz="1200" b="1" i="0">
                <a:latin typeface="+mj-ea"/>
                <a:ea typeface="+mj-ea"/>
              </a:rPr>
              <a:t>및 </a:t>
            </a:r>
            <a:r>
              <a:rPr kumimoji="1" lang="en-US" altLang="ko-KR" sz="1200" b="1" i="0">
                <a:latin typeface="+mj-ea"/>
                <a:ea typeface="+mj-ea"/>
              </a:rPr>
              <a:t>WDPF</a:t>
            </a:r>
          </a:p>
          <a:p>
            <a:pPr eaLnBrk="1" hangingPunct="1"/>
            <a:endParaRPr kumimoji="1" lang="ko-KR" altLang="en-US" sz="1200" b="1" i="0">
              <a:latin typeface="+mj-ea"/>
              <a:ea typeface="+mj-ea"/>
            </a:endParaRPr>
          </a:p>
        </p:txBody>
      </p:sp>
      <p:sp>
        <p:nvSpPr>
          <p:cNvPr id="38" name="Rectangle 1060">
            <a:extLst>
              <a:ext uri="{FF2B5EF4-FFF2-40B4-BE49-F238E27FC236}">
                <a16:creationId xmlns:a16="http://schemas.microsoft.com/office/drawing/2014/main" id="{70C2449D-00E1-794B-9CB6-42CC0C4F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269" y="3562350"/>
            <a:ext cx="42159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800" b="1" i="0">
                <a:latin typeface="+mj-ea"/>
                <a:ea typeface="+mj-ea"/>
              </a:rPr>
              <a:t>○</a:t>
            </a:r>
          </a:p>
        </p:txBody>
      </p:sp>
      <p:sp>
        <p:nvSpPr>
          <p:cNvPr id="39" name="Rectangle 1061">
            <a:extLst>
              <a:ext uri="{FF2B5EF4-FFF2-40B4-BE49-F238E27FC236}">
                <a16:creationId xmlns:a16="http://schemas.microsoft.com/office/drawing/2014/main" id="{06D5E7EA-1DCA-3F45-AE09-C7A75FC05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903" y="2343390"/>
            <a:ext cx="42159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800" b="1" i="0" dirty="0">
                <a:latin typeface="+mj-ea"/>
                <a:ea typeface="+mj-ea"/>
              </a:rPr>
              <a:t>○</a:t>
            </a:r>
          </a:p>
        </p:txBody>
      </p:sp>
      <p:sp>
        <p:nvSpPr>
          <p:cNvPr id="40" name="Rectangle 1062">
            <a:extLst>
              <a:ext uri="{FF2B5EF4-FFF2-40B4-BE49-F238E27FC236}">
                <a16:creationId xmlns:a16="http://schemas.microsoft.com/office/drawing/2014/main" id="{F4DD72CA-F469-A04C-B5B7-40A341A2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867" y="2343390"/>
            <a:ext cx="421590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1" lang="ko-KR" altLang="en-US" sz="1800" b="1" i="0" dirty="0">
                <a:latin typeface="+mj-ea"/>
                <a:ea typeface="+mj-ea"/>
              </a:rPr>
              <a:t>○</a:t>
            </a:r>
          </a:p>
        </p:txBody>
      </p:sp>
    </p:spTree>
    <p:extLst>
      <p:ext uri="{BB962C8B-B14F-4D97-AF65-F5344CB8AC3E}">
        <p14:creationId xmlns:p14="http://schemas.microsoft.com/office/powerpoint/2010/main" val="87789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아키텍처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974" y="1790910"/>
            <a:ext cx="826276" cy="46166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3689" y="2829333"/>
            <a:ext cx="11105452" cy="1773373"/>
          </a:xfrm>
        </p:spPr>
        <p:txBody>
          <a:bodyPr/>
          <a:lstStyle/>
          <a:p>
            <a:r>
              <a:rPr lang="ko-KR" altLang="en-US" dirty="0"/>
              <a:t>데이터 분산 분석 및 볼륨 산정하기</a:t>
            </a:r>
          </a:p>
        </p:txBody>
      </p:sp>
    </p:spTree>
    <p:extLst>
      <p:ext uri="{BB962C8B-B14F-4D97-AF65-F5344CB8AC3E}">
        <p14:creationId xmlns:p14="http://schemas.microsoft.com/office/powerpoint/2010/main" val="224337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469</Words>
  <Application>Microsoft Macintosh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Gotham</vt:lpstr>
      <vt:lpstr>맑은 고딕</vt:lpstr>
      <vt:lpstr>Noto Sans CJK KR Bold</vt:lpstr>
      <vt:lpstr>Noto Sans CJK KR Medium</vt:lpstr>
      <vt:lpstr>Noto Sans CJK KR Regular</vt:lpstr>
      <vt:lpstr>Arial</vt:lpstr>
      <vt:lpstr>Monotype Sorts</vt:lpstr>
      <vt:lpstr>Wingdings</vt:lpstr>
      <vt:lpstr>Office 테마</vt:lpstr>
      <vt:lpstr>데이터 아키텍처</vt:lpstr>
      <vt:lpstr>데이터 아키텍처</vt:lpstr>
      <vt:lpstr>친화도 묶음화(Affinity Clustering) 기법</vt:lpstr>
      <vt:lpstr>업무기능 친화도 묶음화(Affinity Clustering) 결과-비즈니스 시스템 (예)</vt:lpstr>
      <vt:lpstr>엔티티 유형 친화도 묶음화(Affinity Clustering) 결과-데이터스토어(예)</vt:lpstr>
      <vt:lpstr>데이터스토어 프로파일(예)</vt:lpstr>
      <vt:lpstr>데이터 아키텍처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107</cp:revision>
  <dcterms:created xsi:type="dcterms:W3CDTF">2018-11-30T07:55:16Z</dcterms:created>
  <dcterms:modified xsi:type="dcterms:W3CDTF">2019-06-09T17:54:52Z</dcterms:modified>
</cp:coreProperties>
</file>