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Tuesday, December 6,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0366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Tuesday, December 6,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4708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Tuesday, December 6,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4932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Tuesday, December 6, 2022</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1021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Tuesday, December 6, 2022</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146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Tuesday, December 6,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76247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Tuesday, December 6, 2022</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5840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Tuesday, December 6, 2022</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24046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Tuesday, December 6, 2022</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0136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Tuesday, December 6,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37810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Tuesday, December 6, 2022</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47641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Tuesday, December 6, 2022</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073804176"/>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6AE383-06A1-42D3-B1AF-CE22194F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0B90B-BED1-4715-9BFE-9622C47A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3B671-0B4F-822B-DEB9-95131D6DF580}"/>
              </a:ext>
            </a:extLst>
          </p:cNvPr>
          <p:cNvSpPr>
            <a:spLocks noGrp="1"/>
          </p:cNvSpPr>
          <p:nvPr>
            <p:ph type="ctrTitle"/>
          </p:nvPr>
        </p:nvSpPr>
        <p:spPr>
          <a:xfrm>
            <a:off x="720000" y="728663"/>
            <a:ext cx="5015638" cy="2795738"/>
          </a:xfrm>
        </p:spPr>
        <p:txBody>
          <a:bodyPr>
            <a:normAutofit/>
          </a:bodyPr>
          <a:lstStyle/>
          <a:p>
            <a:pPr>
              <a:lnSpc>
                <a:spcPct val="90000"/>
              </a:lnSpc>
            </a:pPr>
            <a:r>
              <a:rPr lang="en-GB" sz="3900" dirty="0"/>
              <a:t>Calculation of Line Tension using Phase Boundary Fluctuation Spectra in Kawasaki </a:t>
            </a:r>
            <a:r>
              <a:rPr lang="en-GB" sz="3900" dirty="0" err="1"/>
              <a:t>Ising</a:t>
            </a:r>
            <a:r>
              <a:rPr lang="en-GB" sz="3900" dirty="0"/>
              <a:t> Model</a:t>
            </a:r>
            <a:endParaRPr lang="en-IN" sz="3900" dirty="0"/>
          </a:p>
        </p:txBody>
      </p:sp>
      <p:sp>
        <p:nvSpPr>
          <p:cNvPr id="3" name="Subtitle 2">
            <a:extLst>
              <a:ext uri="{FF2B5EF4-FFF2-40B4-BE49-F238E27FC236}">
                <a16:creationId xmlns:a16="http://schemas.microsoft.com/office/drawing/2014/main" id="{5539FA29-7E8C-1D85-2E0D-E71824B0BFC2}"/>
              </a:ext>
            </a:extLst>
          </p:cNvPr>
          <p:cNvSpPr>
            <a:spLocks noGrp="1"/>
          </p:cNvSpPr>
          <p:nvPr>
            <p:ph type="subTitle" idx="1"/>
          </p:nvPr>
        </p:nvSpPr>
        <p:spPr>
          <a:xfrm>
            <a:off x="720000" y="3830398"/>
            <a:ext cx="5015638" cy="2298939"/>
          </a:xfrm>
        </p:spPr>
        <p:txBody>
          <a:bodyPr>
            <a:normAutofit/>
          </a:bodyPr>
          <a:lstStyle/>
          <a:p>
            <a:pPr>
              <a:lnSpc>
                <a:spcPct val="110000"/>
              </a:lnSpc>
            </a:pPr>
            <a:r>
              <a:rPr lang="en-GB" sz="2400" dirty="0"/>
              <a:t>Chandan R T</a:t>
            </a:r>
          </a:p>
          <a:p>
            <a:pPr>
              <a:lnSpc>
                <a:spcPct val="110000"/>
              </a:lnSpc>
            </a:pPr>
            <a:r>
              <a:rPr lang="en-GB" sz="2400" dirty="0"/>
              <a:t>4</a:t>
            </a:r>
            <a:r>
              <a:rPr lang="en-GB" sz="2400" baseline="30000" dirty="0"/>
              <a:t>th</a:t>
            </a:r>
            <a:r>
              <a:rPr lang="en-GB" sz="2400" dirty="0"/>
              <a:t> Year UG Student at IISc</a:t>
            </a:r>
          </a:p>
          <a:p>
            <a:pPr>
              <a:lnSpc>
                <a:spcPct val="110000"/>
              </a:lnSpc>
            </a:pPr>
            <a:r>
              <a:rPr lang="en-GB" sz="2400" dirty="0"/>
              <a:t>Project for PH322: Molecular Simulations course</a:t>
            </a:r>
            <a:endParaRPr lang="en-IN" sz="2400" dirty="0"/>
          </a:p>
        </p:txBody>
      </p:sp>
      <p:pic>
        <p:nvPicPr>
          <p:cNvPr id="4" name="Picture 3" descr="Financial graphs on a dark display">
            <a:extLst>
              <a:ext uri="{FF2B5EF4-FFF2-40B4-BE49-F238E27FC236}">
                <a16:creationId xmlns:a16="http://schemas.microsoft.com/office/drawing/2014/main" id="{EBCA665F-66C9-41B5-BCE0-6F7BBB6514D6}"/>
              </a:ext>
            </a:extLst>
          </p:cNvPr>
          <p:cNvPicPr>
            <a:picLocks noChangeAspect="1"/>
          </p:cNvPicPr>
          <p:nvPr/>
        </p:nvPicPr>
        <p:blipFill rotWithShape="1">
          <a:blip r:embed="rId2"/>
          <a:srcRect l="20194" r="26003"/>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260425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960066AE-516A-442D-AD0E-FB9A19E72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D43C154-1D94-40CC-93ED-E075731B1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447A8E-EE72-EEBA-1382-40717968D6C4}"/>
              </a:ext>
            </a:extLst>
          </p:cNvPr>
          <p:cNvSpPr>
            <a:spLocks noGrp="1"/>
          </p:cNvSpPr>
          <p:nvPr>
            <p:ph type="title"/>
          </p:nvPr>
        </p:nvSpPr>
        <p:spPr>
          <a:xfrm>
            <a:off x="6493253" y="1818169"/>
            <a:ext cx="5015638" cy="2804400"/>
          </a:xfrm>
        </p:spPr>
        <p:txBody>
          <a:bodyPr vert="horz" wrap="square" lIns="0" tIns="0" rIns="0" bIns="0" rtlCol="0" anchor="b" anchorCtr="0">
            <a:normAutofit/>
          </a:bodyPr>
          <a:lstStyle/>
          <a:p>
            <a:pPr algn="ctr">
              <a:lnSpc>
                <a:spcPct val="90000"/>
              </a:lnSpc>
            </a:pPr>
            <a:r>
              <a:rPr lang="en-US" sz="4300" spc="-100" dirty="0"/>
              <a:t>Step 7: </a:t>
            </a:r>
            <a:br>
              <a:rPr lang="en-US" sz="4300" spc="-100" dirty="0"/>
            </a:br>
            <a:r>
              <a:rPr lang="en-US" sz="4300" spc="-100" dirty="0"/>
              <a:t>Obtaining </a:t>
            </a:r>
            <a:br>
              <a:rPr lang="en-US" sz="4300" spc="-100" dirty="0"/>
            </a:br>
            <a:r>
              <a:rPr lang="en-US" sz="4300" spc="-100" dirty="0"/>
              <a:t>Phase Boundary Fluctuation Spectra</a:t>
            </a:r>
          </a:p>
        </p:txBody>
      </p:sp>
      <p:sp useBgFill="1">
        <p:nvSpPr>
          <p:cNvPr id="31" name="Freeform: Shape 30">
            <a:extLst>
              <a:ext uri="{FF2B5EF4-FFF2-40B4-BE49-F238E27FC236}">
                <a16:creationId xmlns:a16="http://schemas.microsoft.com/office/drawing/2014/main" id="{D72FA90D-8CAF-4C39-88C1-00DD80AF9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42374" y="542375"/>
            <a:ext cx="6858000" cy="5773253"/>
          </a:xfrm>
          <a:custGeom>
            <a:avLst/>
            <a:gdLst>
              <a:gd name="connsiteX0" fmla="*/ 0 w 6858000"/>
              <a:gd name="connsiteY0" fmla="*/ 5773253 h 5773253"/>
              <a:gd name="connsiteX1" fmla="*/ 0 w 6858000"/>
              <a:gd name="connsiteY1" fmla="*/ 43571 h 5773253"/>
              <a:gd name="connsiteX2" fmla="*/ 266567 w 6858000"/>
              <a:gd name="connsiteY2" fmla="*/ 43992 h 5773253"/>
              <a:gd name="connsiteX3" fmla="*/ 2395558 w 6858000"/>
              <a:gd name="connsiteY3" fmla="*/ 21121 h 5773253"/>
              <a:gd name="connsiteX4" fmla="*/ 6845953 w 6858000"/>
              <a:gd name="connsiteY4" fmla="*/ 52794 h 5773253"/>
              <a:gd name="connsiteX5" fmla="*/ 6858000 w 6858000"/>
              <a:gd name="connsiteY5" fmla="*/ 53070 h 5773253"/>
              <a:gd name="connsiteX6" fmla="*/ 6858000 w 6858000"/>
              <a:gd name="connsiteY6" fmla="*/ 5773253 h 577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73253">
                <a:moveTo>
                  <a:pt x="0" y="5773253"/>
                </a:moveTo>
                <a:lnTo>
                  <a:pt x="0" y="43571"/>
                </a:lnTo>
                <a:lnTo>
                  <a:pt x="266567" y="43992"/>
                </a:lnTo>
                <a:cubicBezTo>
                  <a:pt x="1182954" y="44986"/>
                  <a:pt x="2015133" y="42335"/>
                  <a:pt x="2395558" y="21121"/>
                </a:cubicBezTo>
                <a:cubicBezTo>
                  <a:pt x="3029599" y="-26022"/>
                  <a:pt x="5182696" y="15228"/>
                  <a:pt x="6845953" y="52794"/>
                </a:cubicBezTo>
                <a:lnTo>
                  <a:pt x="6858000" y="53070"/>
                </a:lnTo>
                <a:lnTo>
                  <a:pt x="6858000" y="5773253"/>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pic>
        <p:nvPicPr>
          <p:cNvPr id="4" name="Picture 3" descr="Chart, histogram&#10;&#10;Description automatically generated">
            <a:extLst>
              <a:ext uri="{FF2B5EF4-FFF2-40B4-BE49-F238E27FC236}">
                <a16:creationId xmlns:a16="http://schemas.microsoft.com/office/drawing/2014/main" id="{FA9D9526-A253-9C83-AB8F-C635DF1D96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16" y="1579529"/>
            <a:ext cx="4931924" cy="3698942"/>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13415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335243F2-87BD-4C47-8358-ACFE608D3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B33439-EC96-4835-9DF2-CFA3336E0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84F1C8-2A38-F13E-C365-F292A79E5A4B}"/>
              </a:ext>
            </a:extLst>
          </p:cNvPr>
          <p:cNvSpPr>
            <a:spLocks noGrp="1"/>
          </p:cNvSpPr>
          <p:nvPr>
            <p:ph type="title"/>
          </p:nvPr>
        </p:nvSpPr>
        <p:spPr>
          <a:xfrm>
            <a:off x="705032" y="1295820"/>
            <a:ext cx="5015638" cy="2612311"/>
          </a:xfrm>
        </p:spPr>
        <p:txBody>
          <a:bodyPr vert="horz" wrap="square" lIns="0" tIns="0" rIns="0" bIns="0" rtlCol="0" anchor="b" anchorCtr="0">
            <a:noAutofit/>
          </a:bodyPr>
          <a:lstStyle/>
          <a:p>
            <a:pPr algn="ctr">
              <a:lnSpc>
                <a:spcPct val="90000"/>
              </a:lnSpc>
            </a:pPr>
            <a:r>
              <a:rPr lang="en-US" sz="6000" spc="-100" dirty="0"/>
              <a:t>Step 8: </a:t>
            </a:r>
            <a:br>
              <a:rPr lang="en-US" sz="6000" spc="-100" dirty="0"/>
            </a:br>
            <a:r>
              <a:rPr lang="en-US" sz="6000" spc="-100" dirty="0"/>
              <a:t>Calculating Line Tension</a:t>
            </a:r>
          </a:p>
        </p:txBody>
      </p:sp>
      <p:grpSp>
        <p:nvGrpSpPr>
          <p:cNvPr id="15" name="Group 14">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6"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0" name="Group 19">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1"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6" name="Picture 5" descr="Chart, scatter chart&#10;&#10;Description automatically generated">
            <a:extLst>
              <a:ext uri="{FF2B5EF4-FFF2-40B4-BE49-F238E27FC236}">
                <a16:creationId xmlns:a16="http://schemas.microsoft.com/office/drawing/2014/main" id="{EF684282-0F98-026A-CF4D-E634C84E0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821" y="1234435"/>
            <a:ext cx="5852172" cy="4389129"/>
          </a:xfrm>
          <a:prstGeom prst="rect">
            <a:avLst/>
          </a:prstGeom>
        </p:spPr>
      </p:pic>
      <p:pic>
        <p:nvPicPr>
          <p:cNvPr id="7" name="Picture 6" descr="Text&#10;&#10;Description automatically generated">
            <a:extLst>
              <a:ext uri="{FF2B5EF4-FFF2-40B4-BE49-F238E27FC236}">
                <a16:creationId xmlns:a16="http://schemas.microsoft.com/office/drawing/2014/main" id="{85B9D300-F6B7-34B7-1A24-CA2FEB15C1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257" y="4077946"/>
            <a:ext cx="2514600" cy="1047750"/>
          </a:xfrm>
          <a:prstGeom prst="rect">
            <a:avLst/>
          </a:prstGeom>
        </p:spPr>
      </p:pic>
    </p:spTree>
    <p:extLst>
      <p:ext uri="{BB962C8B-B14F-4D97-AF65-F5344CB8AC3E}">
        <p14:creationId xmlns:p14="http://schemas.microsoft.com/office/powerpoint/2010/main" val="1775261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335243F2-87BD-4C47-8358-ACFE608D3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B33439-EC96-4835-9DF2-CFA3336E0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B2703-9060-295B-ECFF-FF0FF5DD032C}"/>
              </a:ext>
            </a:extLst>
          </p:cNvPr>
          <p:cNvSpPr>
            <a:spLocks noGrp="1"/>
          </p:cNvSpPr>
          <p:nvPr>
            <p:ph type="title"/>
          </p:nvPr>
        </p:nvSpPr>
        <p:spPr>
          <a:xfrm>
            <a:off x="570738" y="1894161"/>
            <a:ext cx="5015638" cy="1969770"/>
          </a:xfrm>
        </p:spPr>
        <p:txBody>
          <a:bodyPr vert="horz" wrap="square" lIns="0" tIns="0" rIns="0" bIns="0" rtlCol="0" anchor="b" anchorCtr="0">
            <a:normAutofit/>
          </a:bodyPr>
          <a:lstStyle/>
          <a:p>
            <a:pPr algn="ctr"/>
            <a:r>
              <a:rPr lang="en-US" sz="8800" spc="-100" dirty="0"/>
              <a:t>Result</a:t>
            </a:r>
          </a:p>
        </p:txBody>
      </p:sp>
      <p:grpSp>
        <p:nvGrpSpPr>
          <p:cNvPr id="15" name="Group 14">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6"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0" name="Group 19">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1"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4" name="Picture 3" descr="Chart, line chart&#10;&#10;Description automatically generated">
            <a:extLst>
              <a:ext uri="{FF2B5EF4-FFF2-40B4-BE49-F238E27FC236}">
                <a16:creationId xmlns:a16="http://schemas.microsoft.com/office/drawing/2014/main" id="{2148A4CF-1343-5112-6A0A-CD94AD617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452" y="1058535"/>
            <a:ext cx="5969472" cy="4477103"/>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350306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F58D3F4-AD3E-4263-85BF-7EB712458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383AC10-A272-4982-A610-DDA728D78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2">
            <a:extLst>
              <a:ext uri="{FF2B5EF4-FFF2-40B4-BE49-F238E27FC236}">
                <a16:creationId xmlns:a16="http://schemas.microsoft.com/office/drawing/2014/main" id="{F6FDED66-1461-4834-9923-329986747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5815" y="0"/>
            <a:ext cx="11196185" cy="6858000"/>
          </a:xfrm>
          <a:custGeom>
            <a:avLst/>
            <a:gdLst>
              <a:gd name="connsiteX0" fmla="*/ 678180 w 11196185"/>
              <a:gd name="connsiteY0" fmla="*/ 0 h 6858000"/>
              <a:gd name="connsiteX1" fmla="*/ 10577581 w 11196185"/>
              <a:gd name="connsiteY1" fmla="*/ 0 h 6858000"/>
              <a:gd name="connsiteX2" fmla="*/ 10716113 w 11196185"/>
              <a:gd name="connsiteY2" fmla="*/ 294338 h 6858000"/>
              <a:gd name="connsiteX3" fmla="*/ 11040720 w 11196185"/>
              <a:gd name="connsiteY3" fmla="*/ 992736 h 6858000"/>
              <a:gd name="connsiteX4" fmla="*/ 11188414 w 11196185"/>
              <a:gd name="connsiteY4" fmla="*/ 1350314 h 6858000"/>
              <a:gd name="connsiteX5" fmla="*/ 11196185 w 11196185"/>
              <a:gd name="connsiteY5" fmla="*/ 1382182 h 6858000"/>
              <a:gd name="connsiteX6" fmla="*/ 11196185 w 11196185"/>
              <a:gd name="connsiteY6" fmla="*/ 4121434 h 6858000"/>
              <a:gd name="connsiteX7" fmla="*/ 11176802 w 11196185"/>
              <a:gd name="connsiteY7" fmla="*/ 4304566 h 6858000"/>
              <a:gd name="connsiteX8" fmla="*/ 10289429 w 11196185"/>
              <a:gd name="connsiteY8" fmla="*/ 5937296 h 6858000"/>
              <a:gd name="connsiteX9" fmla="*/ 9411880 w 11196185"/>
              <a:gd name="connsiteY9" fmla="*/ 6851146 h 6858000"/>
              <a:gd name="connsiteX10" fmla="*/ 9402883 w 11196185"/>
              <a:gd name="connsiteY10" fmla="*/ 6858000 h 6858000"/>
              <a:gd name="connsiteX11" fmla="*/ 1880709 w 11196185"/>
              <a:gd name="connsiteY11" fmla="*/ 6858000 h 6858000"/>
              <a:gd name="connsiteX12" fmla="*/ 1838993 w 11196185"/>
              <a:gd name="connsiteY12" fmla="*/ 6821023 h 6858000"/>
              <a:gd name="connsiteX13" fmla="*/ 1110605 w 11196185"/>
              <a:gd name="connsiteY13" fmla="*/ 6101023 h 6858000"/>
              <a:gd name="connsiteX14" fmla="*/ 0 w 11196185"/>
              <a:gd name="connsiteY14" fmla="*/ 3022953 h 6858000"/>
              <a:gd name="connsiteX15" fmla="*/ 653297 w 11196185"/>
              <a:gd name="connsiteY15" fmla="*/ 431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96185" h="6858000">
                <a:moveTo>
                  <a:pt x="678180" y="0"/>
                </a:moveTo>
                <a:lnTo>
                  <a:pt x="10577581" y="0"/>
                </a:lnTo>
                <a:lnTo>
                  <a:pt x="10716113" y="294338"/>
                </a:lnTo>
                <a:cubicBezTo>
                  <a:pt x="10820232" y="519974"/>
                  <a:pt x="10926393" y="755332"/>
                  <a:pt x="11040720" y="992736"/>
                </a:cubicBezTo>
                <a:cubicBezTo>
                  <a:pt x="11101967" y="1099159"/>
                  <a:pt x="11150454" y="1219908"/>
                  <a:pt x="11188414" y="1350314"/>
                </a:cubicBezTo>
                <a:lnTo>
                  <a:pt x="11196185" y="1382182"/>
                </a:lnTo>
                <a:lnTo>
                  <a:pt x="11196185" y="4121434"/>
                </a:lnTo>
                <a:lnTo>
                  <a:pt x="11176802" y="4304566"/>
                </a:lnTo>
                <a:cubicBezTo>
                  <a:pt x="11053990" y="5160104"/>
                  <a:pt x="10546664" y="5536165"/>
                  <a:pt x="10289429" y="5937296"/>
                </a:cubicBezTo>
                <a:cubicBezTo>
                  <a:pt x="10175102" y="6195166"/>
                  <a:pt x="9816937" y="6534516"/>
                  <a:pt x="9411880" y="6851146"/>
                </a:cubicBezTo>
                <a:lnTo>
                  <a:pt x="9402883" y="6858000"/>
                </a:lnTo>
                <a:lnTo>
                  <a:pt x="1880709" y="6858000"/>
                </a:lnTo>
                <a:lnTo>
                  <a:pt x="1838993" y="6821023"/>
                </a:lnTo>
                <a:cubicBezTo>
                  <a:pt x="1404461" y="6426943"/>
                  <a:pt x="1110605" y="6101023"/>
                  <a:pt x="1110605" y="6101023"/>
                </a:cubicBezTo>
                <a:cubicBezTo>
                  <a:pt x="816622" y="5544351"/>
                  <a:pt x="0" y="3776098"/>
                  <a:pt x="0" y="3022953"/>
                </a:cubicBezTo>
                <a:cubicBezTo>
                  <a:pt x="0" y="2171572"/>
                  <a:pt x="195989" y="894500"/>
                  <a:pt x="653297" y="43119"/>
                </a:cubicBez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012AB56D-9456-9271-9972-99C6BB899EB7}"/>
              </a:ext>
            </a:extLst>
          </p:cNvPr>
          <p:cNvSpPr>
            <a:spLocks noGrp="1"/>
          </p:cNvSpPr>
          <p:nvPr>
            <p:ph type="title"/>
          </p:nvPr>
        </p:nvSpPr>
        <p:spPr>
          <a:xfrm>
            <a:off x="4561200" y="619200"/>
            <a:ext cx="4991961" cy="1477328"/>
          </a:xfrm>
        </p:spPr>
        <p:txBody>
          <a:bodyPr wrap="square" anchor="ctr">
            <a:noAutofit/>
          </a:bodyPr>
          <a:lstStyle/>
          <a:p>
            <a:pPr algn="ctr"/>
            <a:r>
              <a:rPr lang="en-GB" sz="6000" dirty="0"/>
              <a:t>Kawasaki </a:t>
            </a:r>
            <a:r>
              <a:rPr lang="en-GB" sz="6000" dirty="0" err="1"/>
              <a:t>Ising</a:t>
            </a:r>
            <a:r>
              <a:rPr lang="en-GB" sz="6000" dirty="0"/>
              <a:t> Model</a:t>
            </a:r>
            <a:endParaRPr lang="en-IN" sz="6000" dirty="0"/>
          </a:p>
        </p:txBody>
      </p:sp>
      <p:sp>
        <p:nvSpPr>
          <p:cNvPr id="28" name="Freeform 10">
            <a:extLst>
              <a:ext uri="{FF2B5EF4-FFF2-40B4-BE49-F238E27FC236}">
                <a16:creationId xmlns:a16="http://schemas.microsoft.com/office/drawing/2014/main" id="{1607CD53-0FF9-47E9-94AD-2BF64BA8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198004" y="426519"/>
            <a:ext cx="2955087" cy="2765998"/>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CA422CB2-3904-ED4F-150D-AE0535A66633}"/>
              </a:ext>
            </a:extLst>
          </p:cNvPr>
          <p:cNvSpPr>
            <a:spLocks noGrp="1"/>
          </p:cNvSpPr>
          <p:nvPr>
            <p:ph idx="1"/>
          </p:nvPr>
        </p:nvSpPr>
        <p:spPr>
          <a:xfrm>
            <a:off x="4560026" y="3428999"/>
            <a:ext cx="4991962" cy="2328873"/>
          </a:xfrm>
        </p:spPr>
        <p:txBody>
          <a:bodyPr>
            <a:normAutofit/>
          </a:bodyPr>
          <a:lstStyle/>
          <a:p>
            <a:pPr marL="0" indent="0">
              <a:buNone/>
            </a:pPr>
            <a:r>
              <a:rPr lang="en-GB" dirty="0"/>
              <a:t>In </a:t>
            </a:r>
            <a:r>
              <a:rPr lang="en-GB" dirty="0" err="1"/>
              <a:t>Ising</a:t>
            </a:r>
            <a:r>
              <a:rPr lang="en-GB" dirty="0"/>
              <a:t> Model under Kawasaki Dynamics, Monte Carlo moves involve exchange of spins. Owing to this constraint, net spin of the system remains constant. Hence, this framework can be used to study aspects of phase separation</a:t>
            </a:r>
            <a:endParaRPr lang="en-IN" dirty="0"/>
          </a:p>
        </p:txBody>
      </p:sp>
    </p:spTree>
    <p:extLst>
      <p:ext uri="{BB962C8B-B14F-4D97-AF65-F5344CB8AC3E}">
        <p14:creationId xmlns:p14="http://schemas.microsoft.com/office/powerpoint/2010/main" val="1032309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10">
            <a:extLst>
              <a:ext uri="{FF2B5EF4-FFF2-40B4-BE49-F238E27FC236}">
                <a16:creationId xmlns:a16="http://schemas.microsoft.com/office/drawing/2014/main" id="{99D89EBB-72B3-43C9-BAA0-C3D3A97AD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2">
            <a:extLst>
              <a:ext uri="{FF2B5EF4-FFF2-40B4-BE49-F238E27FC236}">
                <a16:creationId xmlns:a16="http://schemas.microsoft.com/office/drawing/2014/main" id="{5A6BA549-E7EA-4091-94B3-7B2B3044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ACFE1-8522-37A6-F4DB-6655E27C2E89}"/>
              </a:ext>
            </a:extLst>
          </p:cNvPr>
          <p:cNvSpPr>
            <a:spLocks noGrp="1"/>
          </p:cNvSpPr>
          <p:nvPr>
            <p:ph type="title"/>
          </p:nvPr>
        </p:nvSpPr>
        <p:spPr>
          <a:xfrm>
            <a:off x="1340300" y="784643"/>
            <a:ext cx="9492866" cy="576000"/>
          </a:xfrm>
        </p:spPr>
        <p:txBody>
          <a:bodyPr vert="horz" wrap="square" lIns="0" tIns="0" rIns="0" bIns="0" rtlCol="0" anchor="t" anchorCtr="0">
            <a:noAutofit/>
          </a:bodyPr>
          <a:lstStyle/>
          <a:p>
            <a:pPr algn="ctr"/>
            <a:r>
              <a:rPr lang="en-US" sz="4400" spc="-100" dirty="0"/>
              <a:t>Reference for Math Methods</a:t>
            </a:r>
          </a:p>
        </p:txBody>
      </p:sp>
      <p:grpSp>
        <p:nvGrpSpPr>
          <p:cNvPr id="27" name="Group 14">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6"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0" name="Group 19">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21"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5" name="Freeform: Shape 24">
            <a:extLst>
              <a:ext uri="{FF2B5EF4-FFF2-40B4-BE49-F238E27FC236}">
                <a16:creationId xmlns:a16="http://schemas.microsoft.com/office/drawing/2014/main" id="{613F3963-915E-4812-8B39-BE6EA7CC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4524375" y="-809624"/>
            <a:ext cx="3143251" cy="12192001"/>
          </a:xfrm>
          <a:custGeom>
            <a:avLst/>
            <a:gdLst>
              <a:gd name="connsiteX0" fmla="*/ 508 w 2932134"/>
              <a:gd name="connsiteY0" fmla="*/ 4431100 h 12192000"/>
              <a:gd name="connsiteX1" fmla="*/ 137030 w 2932134"/>
              <a:gd name="connsiteY1" fmla="*/ 177371 h 12192000"/>
              <a:gd name="connsiteX2" fmla="*/ 145443 w 2932134"/>
              <a:gd name="connsiteY2" fmla="*/ 0 h 12192000"/>
              <a:gd name="connsiteX3" fmla="*/ 2932134 w 2932134"/>
              <a:gd name="connsiteY3" fmla="*/ 0 h 12192000"/>
              <a:gd name="connsiteX4" fmla="*/ 2932133 w 2932134"/>
              <a:gd name="connsiteY4" fmla="*/ 12192000 h 12192000"/>
              <a:gd name="connsiteX5" fmla="*/ 172151 w 2932134"/>
              <a:gd name="connsiteY5" fmla="*/ 12192000 h 12192000"/>
              <a:gd name="connsiteX6" fmla="*/ 169761 w 2932134"/>
              <a:gd name="connsiteY6" fmla="*/ 12180928 h 12192000"/>
              <a:gd name="connsiteX7" fmla="*/ 169761 w 2932134"/>
              <a:gd name="connsiteY7" fmla="*/ 7234593 h 12192000"/>
              <a:gd name="connsiteX8" fmla="*/ 508 w 2932134"/>
              <a:gd name="connsiteY8" fmla="*/ 44311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2134" h="12192000">
                <a:moveTo>
                  <a:pt x="508" y="4431100"/>
                </a:moveTo>
                <a:cubicBezTo>
                  <a:pt x="-7698" y="2846728"/>
                  <a:pt x="85554" y="1238574"/>
                  <a:pt x="137030" y="177371"/>
                </a:cubicBezTo>
                <a:lnTo>
                  <a:pt x="145443" y="0"/>
                </a:lnTo>
                <a:lnTo>
                  <a:pt x="2932134" y="0"/>
                </a:lnTo>
                <a:lnTo>
                  <a:pt x="2932133" y="12192000"/>
                </a:lnTo>
                <a:lnTo>
                  <a:pt x="172151" y="12192000"/>
                </a:lnTo>
                <a:lnTo>
                  <a:pt x="169761" y="12180928"/>
                </a:lnTo>
                <a:cubicBezTo>
                  <a:pt x="169761" y="11800439"/>
                  <a:pt x="169761" y="10278492"/>
                  <a:pt x="169761" y="7234593"/>
                </a:cubicBezTo>
                <a:cubicBezTo>
                  <a:pt x="50398" y="6402277"/>
                  <a:pt x="5637" y="5421334"/>
                  <a:pt x="508" y="4431100"/>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4F02131D-0C61-F503-5793-6BF19F0E0DAD}"/>
              </a:ext>
            </a:extLst>
          </p:cNvPr>
          <p:cNvPicPr>
            <a:picLocks noChangeAspect="1"/>
          </p:cNvPicPr>
          <p:nvPr/>
        </p:nvPicPr>
        <p:blipFill rotWithShape="1">
          <a:blip r:embed="rId2">
            <a:extLst>
              <a:ext uri="{28A0092B-C50C-407E-A947-70E740481C1C}">
                <a14:useLocalDpi xmlns:a14="http://schemas.microsoft.com/office/drawing/2010/main" val="0"/>
              </a:ext>
            </a:extLst>
          </a:blip>
          <a:srcRect t="21173" b="24257"/>
          <a:stretch/>
        </p:blipFill>
        <p:spPr>
          <a:xfrm>
            <a:off x="20" y="2124079"/>
            <a:ext cx="12191980" cy="4008527"/>
          </a:xfrm>
          <a:custGeom>
            <a:avLst/>
            <a:gdLst/>
            <a:ahLst/>
            <a:cxnLst/>
            <a:rect l="l" t="t" r="r" b="b"/>
            <a:pathLst>
              <a:path w="12192000" h="4008527">
                <a:moveTo>
                  <a:pt x="4189346" y="67"/>
                </a:moveTo>
                <a:cubicBezTo>
                  <a:pt x="6609616" y="-2813"/>
                  <a:pt x="11142685" y="89351"/>
                  <a:pt x="11767395" y="89351"/>
                </a:cubicBezTo>
                <a:cubicBezTo>
                  <a:pt x="11866707" y="89351"/>
                  <a:pt x="11953607" y="89351"/>
                  <a:pt x="12029645" y="89351"/>
                </a:cubicBezTo>
                <a:lnTo>
                  <a:pt x="12192000" y="89351"/>
                </a:lnTo>
                <a:lnTo>
                  <a:pt x="12192000" y="3985854"/>
                </a:lnTo>
                <a:lnTo>
                  <a:pt x="12191997" y="3985854"/>
                </a:lnTo>
                <a:lnTo>
                  <a:pt x="12191997" y="3974419"/>
                </a:lnTo>
                <a:lnTo>
                  <a:pt x="12184243" y="3974470"/>
                </a:lnTo>
                <a:cubicBezTo>
                  <a:pt x="11170126" y="3981070"/>
                  <a:pt x="9547540" y="3991630"/>
                  <a:pt x="6951408" y="4008527"/>
                </a:cubicBezTo>
                <a:cubicBezTo>
                  <a:pt x="6951408" y="4008527"/>
                  <a:pt x="6951408" y="4008527"/>
                  <a:pt x="3941397" y="3963467"/>
                </a:cubicBezTo>
                <a:cubicBezTo>
                  <a:pt x="3941397" y="3963467"/>
                  <a:pt x="3941397" y="3963467"/>
                  <a:pt x="1332721" y="3963467"/>
                </a:cubicBezTo>
                <a:cubicBezTo>
                  <a:pt x="1232387" y="3963467"/>
                  <a:pt x="831053" y="3963467"/>
                  <a:pt x="329384" y="3963467"/>
                </a:cubicBezTo>
                <a:lnTo>
                  <a:pt x="0" y="3969926"/>
                </a:lnTo>
                <a:lnTo>
                  <a:pt x="0" y="40691"/>
                </a:lnTo>
                <a:lnTo>
                  <a:pt x="20858" y="40713"/>
                </a:lnTo>
                <a:cubicBezTo>
                  <a:pt x="1271033" y="41633"/>
                  <a:pt x="2406326" y="39179"/>
                  <a:pt x="2925316" y="19546"/>
                </a:cubicBezTo>
                <a:cubicBezTo>
                  <a:pt x="3184813" y="6458"/>
                  <a:pt x="3630821" y="732"/>
                  <a:pt x="4189346" y="67"/>
                </a:cubicBezTo>
                <a:close/>
              </a:path>
            </a:pathLst>
          </a:custGeom>
        </p:spPr>
      </p:pic>
    </p:spTree>
    <p:extLst>
      <p:ext uri="{BB962C8B-B14F-4D97-AF65-F5344CB8AC3E}">
        <p14:creationId xmlns:p14="http://schemas.microsoft.com/office/powerpoint/2010/main" val="1458632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822F368-138D-4537-B730-F699CA3A8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45336FC-0055-4ABA-BB8E-7AF6FBDC7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662EB0-1774-81D7-F4E6-9FFB0E708694}"/>
              </a:ext>
            </a:extLst>
          </p:cNvPr>
          <p:cNvSpPr>
            <a:spLocks noGrp="1"/>
          </p:cNvSpPr>
          <p:nvPr>
            <p:ph type="title"/>
          </p:nvPr>
        </p:nvSpPr>
        <p:spPr>
          <a:xfrm>
            <a:off x="1349567" y="619199"/>
            <a:ext cx="9492866" cy="576000"/>
          </a:xfrm>
        </p:spPr>
        <p:txBody>
          <a:bodyPr vert="horz" wrap="square" lIns="0" tIns="0" rIns="0" bIns="0" rtlCol="0" anchor="t" anchorCtr="0">
            <a:noAutofit/>
          </a:bodyPr>
          <a:lstStyle/>
          <a:p>
            <a:pPr algn="ctr"/>
            <a:r>
              <a:rPr lang="en-US" sz="6000" spc="-100" dirty="0"/>
              <a:t>Step 1: Equilibration</a:t>
            </a:r>
          </a:p>
        </p:txBody>
      </p:sp>
      <p:grpSp>
        <p:nvGrpSpPr>
          <p:cNvPr id="37" name="Group 36">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38"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9"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0"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42" name="Group 41">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43"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4"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5"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7" name="Picture 6" descr="A picture containing qr code&#10;&#10;Description automatically generated">
            <a:extLst>
              <a:ext uri="{FF2B5EF4-FFF2-40B4-BE49-F238E27FC236}">
                <a16:creationId xmlns:a16="http://schemas.microsoft.com/office/drawing/2014/main" id="{F579CD82-0EA5-36BC-C24F-EB3AD197B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128" y="2636840"/>
            <a:ext cx="3131903" cy="3131903"/>
          </a:xfrm>
          <a:custGeom>
            <a:avLst/>
            <a:gdLst/>
            <a:ahLst/>
            <a:cxnLst/>
            <a:rect l="l" t="t" r="r" b="b"/>
            <a:pathLst>
              <a:path w="5184162" h="3131903">
                <a:moveTo>
                  <a:pt x="0" y="0"/>
                </a:moveTo>
                <a:lnTo>
                  <a:pt x="5184162" y="0"/>
                </a:lnTo>
                <a:lnTo>
                  <a:pt x="5184162" y="3131903"/>
                </a:lnTo>
                <a:lnTo>
                  <a:pt x="0" y="3131903"/>
                </a:lnTo>
                <a:close/>
              </a:path>
            </a:pathLst>
          </a:custGeom>
        </p:spPr>
      </p:pic>
      <p:pic>
        <p:nvPicPr>
          <p:cNvPr id="5" name="Picture 4" descr="Chart, histogram&#10;&#10;Description automatically generated">
            <a:extLst>
              <a:ext uri="{FF2B5EF4-FFF2-40B4-BE49-F238E27FC236}">
                <a16:creationId xmlns:a16="http://schemas.microsoft.com/office/drawing/2014/main" id="{90596AA2-A55E-6AED-D765-4BA768EF5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0292" y="2636839"/>
            <a:ext cx="3131903" cy="3131903"/>
          </a:xfrm>
          <a:custGeom>
            <a:avLst/>
            <a:gdLst/>
            <a:ahLst/>
            <a:cxnLst/>
            <a:rect l="l" t="t" r="r" b="b"/>
            <a:pathLst>
              <a:path w="5184163" h="3131903">
                <a:moveTo>
                  <a:pt x="0" y="0"/>
                </a:moveTo>
                <a:lnTo>
                  <a:pt x="5184163" y="0"/>
                </a:lnTo>
                <a:lnTo>
                  <a:pt x="5184163" y="3131903"/>
                </a:lnTo>
                <a:lnTo>
                  <a:pt x="0" y="3131903"/>
                </a:lnTo>
                <a:close/>
              </a:path>
            </a:pathLst>
          </a:custGeom>
        </p:spPr>
      </p:pic>
      <p:sp useBgFill="1">
        <p:nvSpPr>
          <p:cNvPr id="47" name="Freeform: Shape 46">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128378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56AE383-06A1-42D3-B1AF-CE22194F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70B90B-BED1-4715-9BFE-9622C47A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C6F42-4CD6-1547-C815-1D247CB84D6D}"/>
              </a:ext>
            </a:extLst>
          </p:cNvPr>
          <p:cNvSpPr>
            <a:spLocks noGrp="1"/>
          </p:cNvSpPr>
          <p:nvPr>
            <p:ph type="title"/>
          </p:nvPr>
        </p:nvSpPr>
        <p:spPr>
          <a:xfrm>
            <a:off x="749183" y="1594424"/>
            <a:ext cx="5015638" cy="2795738"/>
          </a:xfrm>
        </p:spPr>
        <p:txBody>
          <a:bodyPr vert="horz" wrap="square" lIns="0" tIns="0" rIns="0" bIns="0" rtlCol="0" anchor="b" anchorCtr="0">
            <a:normAutofit/>
          </a:bodyPr>
          <a:lstStyle/>
          <a:p>
            <a:pPr algn="ctr"/>
            <a:r>
              <a:rPr lang="en-US" sz="5600" spc="-100" dirty="0"/>
              <a:t>Step 2: Simulation</a:t>
            </a:r>
          </a:p>
        </p:txBody>
      </p:sp>
      <p:pic>
        <p:nvPicPr>
          <p:cNvPr id="4" name="Picture 3" descr="Orange ball in sea of white bouncing balls">
            <a:extLst>
              <a:ext uri="{FF2B5EF4-FFF2-40B4-BE49-F238E27FC236}">
                <a16:creationId xmlns:a16="http://schemas.microsoft.com/office/drawing/2014/main" id="{27CA35B5-DFF0-BA70-66EC-C52675F138E9}"/>
              </a:ext>
            </a:extLst>
          </p:cNvPr>
          <p:cNvPicPr>
            <a:picLocks noChangeAspect="1"/>
          </p:cNvPicPr>
          <p:nvPr/>
        </p:nvPicPr>
        <p:blipFill rotWithShape="1">
          <a:blip r:embed="rId2"/>
          <a:srcRect l="20402" r="22135" b="-1"/>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329811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35243F2-87BD-4C47-8358-ACFE608D3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B33439-EC96-4835-9DF2-CFA3336E0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D2BF4-BA60-2D84-BC2B-CF0F2294EBF7}"/>
              </a:ext>
            </a:extLst>
          </p:cNvPr>
          <p:cNvSpPr>
            <a:spLocks noGrp="1"/>
          </p:cNvSpPr>
          <p:nvPr>
            <p:ph type="title"/>
          </p:nvPr>
        </p:nvSpPr>
        <p:spPr>
          <a:xfrm>
            <a:off x="646350" y="1228327"/>
            <a:ext cx="5015638" cy="3916020"/>
          </a:xfrm>
        </p:spPr>
        <p:txBody>
          <a:bodyPr vert="horz" wrap="square" lIns="0" tIns="0" rIns="0" bIns="0" rtlCol="0" anchor="b" anchorCtr="0">
            <a:noAutofit/>
          </a:bodyPr>
          <a:lstStyle/>
          <a:p>
            <a:pPr algn="ctr">
              <a:lnSpc>
                <a:spcPct val="90000"/>
              </a:lnSpc>
            </a:pPr>
            <a:r>
              <a:rPr lang="en-US" sz="5400" spc="-100" dirty="0"/>
              <a:t>Step 3:</a:t>
            </a:r>
            <a:br>
              <a:rPr lang="en-US" sz="5400" spc="-100" dirty="0"/>
            </a:br>
            <a:r>
              <a:rPr lang="en-US" sz="5400" spc="-100" dirty="0"/>
              <a:t>Resolving Periodic Boundary Condition</a:t>
            </a:r>
          </a:p>
        </p:txBody>
      </p:sp>
      <p:grpSp>
        <p:nvGrpSpPr>
          <p:cNvPr id="16" name="Group 15">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7"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2"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Picture 4" descr="Chart, histogram&#10;&#10;Description automatically generated">
            <a:extLst>
              <a:ext uri="{FF2B5EF4-FFF2-40B4-BE49-F238E27FC236}">
                <a16:creationId xmlns:a16="http://schemas.microsoft.com/office/drawing/2014/main" id="{18F3D5A0-4CF0-A43E-CAB0-F6FE53259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8338" y="2080307"/>
            <a:ext cx="5421882" cy="2697385"/>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26040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3E9F3C4-0623-4F2B-A4FE-187D7B73C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DD24FF2-0EF7-4840-85F9-E82A0C371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341079-38FD-E56D-4BED-BA3E5BB7FC8E}"/>
              </a:ext>
            </a:extLst>
          </p:cNvPr>
          <p:cNvSpPr>
            <a:spLocks noGrp="1"/>
          </p:cNvSpPr>
          <p:nvPr>
            <p:ph type="title"/>
          </p:nvPr>
        </p:nvSpPr>
        <p:spPr>
          <a:xfrm>
            <a:off x="731838" y="2144992"/>
            <a:ext cx="10728324" cy="1969770"/>
          </a:xfrm>
        </p:spPr>
        <p:txBody>
          <a:bodyPr vert="horz" wrap="square" lIns="0" tIns="0" rIns="0" bIns="0" rtlCol="0" anchor="b" anchorCtr="0">
            <a:normAutofit/>
          </a:bodyPr>
          <a:lstStyle/>
          <a:p>
            <a:pPr algn="ctr"/>
            <a:r>
              <a:rPr lang="en-US" sz="5600" spc="-100" dirty="0"/>
              <a:t>Step 4: Drawing Phase Boundary using SVMs</a:t>
            </a:r>
          </a:p>
        </p:txBody>
      </p:sp>
      <p:sp>
        <p:nvSpPr>
          <p:cNvPr id="15" name="Freeform 78">
            <a:extLst>
              <a:ext uri="{FF2B5EF4-FFF2-40B4-BE49-F238E27FC236}">
                <a16:creationId xmlns:a16="http://schemas.microsoft.com/office/drawing/2014/main" id="{703DF8EC-903F-4FF4-B443-3B8B5DEF5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600114">
            <a:off x="4532666" y="45741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79">
            <a:extLst>
              <a:ext uri="{FF2B5EF4-FFF2-40B4-BE49-F238E27FC236}">
                <a16:creationId xmlns:a16="http://schemas.microsoft.com/office/drawing/2014/main" id="{00B4453B-3251-479A-995C-568CE6203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600114">
            <a:off x="5791465" y="20895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A4A5B20B-437F-4239-9753-30EB5AB90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600114">
            <a:off x="7087193" y="46060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7">
            <a:extLst>
              <a:ext uri="{FF2B5EF4-FFF2-40B4-BE49-F238E27FC236}">
                <a16:creationId xmlns:a16="http://schemas.microsoft.com/office/drawing/2014/main" id="{14874823-A924-45C1-B19B-8468C071F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4430858">
            <a:off x="4571743" y="5281959"/>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0">
            <a:extLst>
              <a:ext uri="{FF2B5EF4-FFF2-40B4-BE49-F238E27FC236}">
                <a16:creationId xmlns:a16="http://schemas.microsoft.com/office/drawing/2014/main" id="{A9402C84-62F4-4868-AF08-B13A6194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0691" y="5562952"/>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5" name="Freeform 84">
            <a:extLst>
              <a:ext uri="{FF2B5EF4-FFF2-40B4-BE49-F238E27FC236}">
                <a16:creationId xmlns:a16="http://schemas.microsoft.com/office/drawing/2014/main" id="{801ACD2F-9E03-4258-BB7D-5006BA0BD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6274527">
            <a:off x="6910134" y="5273050"/>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Tree>
    <p:extLst>
      <p:ext uri="{BB962C8B-B14F-4D97-AF65-F5344CB8AC3E}">
        <p14:creationId xmlns:p14="http://schemas.microsoft.com/office/powerpoint/2010/main" val="4262964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45B7F7-000C-6734-A1BE-23A28A4A9D73}"/>
              </a:ext>
            </a:extLst>
          </p:cNvPr>
          <p:cNvSpPr>
            <a:spLocks noGrp="1"/>
          </p:cNvSpPr>
          <p:nvPr>
            <p:ph type="title"/>
          </p:nvPr>
        </p:nvSpPr>
        <p:spPr>
          <a:xfrm>
            <a:off x="6454800" y="1242357"/>
            <a:ext cx="5015638" cy="3644328"/>
          </a:xfrm>
        </p:spPr>
        <p:txBody>
          <a:bodyPr vert="horz" wrap="square" lIns="0" tIns="0" rIns="0" bIns="0" rtlCol="0" anchor="b" anchorCtr="0">
            <a:noAutofit/>
          </a:bodyPr>
          <a:lstStyle/>
          <a:p>
            <a:pPr algn="ctr">
              <a:lnSpc>
                <a:spcPct val="90000"/>
              </a:lnSpc>
            </a:pPr>
            <a:r>
              <a:rPr lang="en-US" sz="6000" spc="-100" dirty="0"/>
              <a:t>Step 5: Averaging Phase Boundaries</a:t>
            </a:r>
          </a:p>
        </p:txBody>
      </p:sp>
      <p:pic>
        <p:nvPicPr>
          <p:cNvPr id="4" name="Picture 3" descr="Diagram&#10;&#10;Description automatically generated">
            <a:extLst>
              <a:ext uri="{FF2B5EF4-FFF2-40B4-BE49-F238E27FC236}">
                <a16:creationId xmlns:a16="http://schemas.microsoft.com/office/drawing/2014/main" id="{E9116811-44AB-47E1-C982-545CFC04F8E6}"/>
              </a:ext>
            </a:extLst>
          </p:cNvPr>
          <p:cNvPicPr>
            <a:picLocks noChangeAspect="1"/>
          </p:cNvPicPr>
          <p:nvPr/>
        </p:nvPicPr>
        <p:blipFill rotWithShape="1">
          <a:blip r:embed="rId2">
            <a:extLst>
              <a:ext uri="{28A0092B-C50C-407E-A947-70E740481C1C}">
                <a14:useLocalDpi xmlns:a14="http://schemas.microsoft.com/office/drawing/2010/main" val="0"/>
              </a:ext>
            </a:extLst>
          </a:blip>
          <a:srcRect r="3" b="1458"/>
          <a:stretch/>
        </p:blipFill>
        <p:spPr>
          <a:xfrm>
            <a:off x="720000" y="953753"/>
            <a:ext cx="5014800" cy="4941832"/>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28" name="Group 27">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29"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0"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1"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3" name="Group 32">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34"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5"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6"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197256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10">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12">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4">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249C1-8A82-3BAC-827A-A7EF6F47804B}"/>
              </a:ext>
            </a:extLst>
          </p:cNvPr>
          <p:cNvSpPr>
            <a:spLocks noGrp="1"/>
          </p:cNvSpPr>
          <p:nvPr>
            <p:ph type="title"/>
          </p:nvPr>
        </p:nvSpPr>
        <p:spPr>
          <a:xfrm>
            <a:off x="1349567" y="477329"/>
            <a:ext cx="9492866" cy="492443"/>
          </a:xfrm>
        </p:spPr>
        <p:txBody>
          <a:bodyPr vert="horz" wrap="square" lIns="0" tIns="0" rIns="0" bIns="0" rtlCol="0" anchor="t" anchorCtr="0">
            <a:noAutofit/>
          </a:bodyPr>
          <a:lstStyle/>
          <a:p>
            <a:pPr algn="ctr"/>
            <a:r>
              <a:rPr lang="en-US" sz="4000" spc="-100" dirty="0"/>
              <a:t>Step 6: Calculating Phase Boundary Fluctuations</a:t>
            </a:r>
          </a:p>
        </p:txBody>
      </p:sp>
      <p:grpSp>
        <p:nvGrpSpPr>
          <p:cNvPr id="32" name="Group 16">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33"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4"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5"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6" name="Group 21">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37"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8"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9"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6" name="Picture 5" descr="Chart&#10;&#10;Description automatically generated">
            <a:extLst>
              <a:ext uri="{FF2B5EF4-FFF2-40B4-BE49-F238E27FC236}">
                <a16:creationId xmlns:a16="http://schemas.microsoft.com/office/drawing/2014/main" id="{076C6791-5F03-1650-2876-A6EDE2DA6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08" y="2203157"/>
            <a:ext cx="10277887" cy="3931292"/>
          </a:xfrm>
          <a:custGeom>
            <a:avLst/>
            <a:gdLst/>
            <a:ahLst/>
            <a:cxnLst/>
            <a:rect l="l" t="t" r="r" b="b"/>
            <a:pathLst>
              <a:path w="10728325" h="3132136">
                <a:moveTo>
                  <a:pt x="0" y="0"/>
                </a:moveTo>
                <a:lnTo>
                  <a:pt x="10728325" y="0"/>
                </a:lnTo>
                <a:lnTo>
                  <a:pt x="10728325" y="3132136"/>
                </a:lnTo>
                <a:lnTo>
                  <a:pt x="0" y="3132136"/>
                </a:lnTo>
                <a:close/>
              </a:path>
            </a:pathLst>
          </a:custGeom>
        </p:spPr>
      </p:pic>
      <p:sp useBgFill="1">
        <p:nvSpPr>
          <p:cNvPr id="40" name="Freeform: Shape 26">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869608919"/>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1C2B31"/>
      </a:dk2>
      <a:lt2>
        <a:srgbClr val="F0F3F0"/>
      </a:lt2>
      <a:accent1>
        <a:srgbClr val="D433DD"/>
      </a:accent1>
      <a:accent2>
        <a:srgbClr val="7E26CC"/>
      </a:accent2>
      <a:accent3>
        <a:srgbClr val="4733DD"/>
      </a:accent3>
      <a:accent4>
        <a:srgbClr val="2154CB"/>
      </a:accent4>
      <a:accent5>
        <a:srgbClr val="33ADDD"/>
      </a:accent5>
      <a:accent6>
        <a:srgbClr val="20C2AC"/>
      </a:accent6>
      <a:hlink>
        <a:srgbClr val="3F86BF"/>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149</TotalTime>
  <Words>132</Words>
  <Application>Microsoft Office PowerPoint</Application>
  <PresentationFormat>Widescreen</PresentationFormat>
  <Paragraphs>16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Rockwell Nova Light</vt:lpstr>
      <vt:lpstr>The Hand Extrablack</vt:lpstr>
      <vt:lpstr>BlobVTI</vt:lpstr>
      <vt:lpstr>Calculation of Line Tension using Phase Boundary Fluctuation Spectra in Kawasaki Ising Model</vt:lpstr>
      <vt:lpstr>Kawasaki Ising Model</vt:lpstr>
      <vt:lpstr>Reference for Math Methods</vt:lpstr>
      <vt:lpstr>Step 1: Equilibration</vt:lpstr>
      <vt:lpstr>Step 2: Simulation</vt:lpstr>
      <vt:lpstr>Step 3: Resolving Periodic Boundary Condition</vt:lpstr>
      <vt:lpstr>Step 4: Drawing Phase Boundary using SVMs</vt:lpstr>
      <vt:lpstr>Step 5: Averaging Phase Boundaries</vt:lpstr>
      <vt:lpstr>Step 6: Calculating Phase Boundary Fluctuations</vt:lpstr>
      <vt:lpstr>Step 7:  Obtaining  Phase Boundary Fluctuation Spectra</vt:lpstr>
      <vt:lpstr>Step 8:  Calculating Line Tension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Calculation of Line Tension using Phase Boundary Fluctuation Spectra in Kawasaki Ising Model</dc:title>
  <dc:creator>Chandan R T</dc:creator>
  <cp:lastModifiedBy>Chandan R T</cp:lastModifiedBy>
  <cp:revision>44</cp:revision>
  <dcterms:created xsi:type="dcterms:W3CDTF">2022-12-05T07:54:39Z</dcterms:created>
  <dcterms:modified xsi:type="dcterms:W3CDTF">2022-12-06T07:25:43Z</dcterms:modified>
</cp:coreProperties>
</file>