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1" r:id="rId5"/>
    <p:sldId id="280" r:id="rId6"/>
    <p:sldId id="281" r:id="rId7"/>
    <p:sldId id="282" r:id="rId8"/>
    <p:sldId id="283" r:id="rId9"/>
    <p:sldId id="262" r:id="rId10"/>
    <p:sldId id="263" r:id="rId11"/>
    <p:sldId id="265" r:id="rId12"/>
    <p:sldId id="264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67" r:id="rId21"/>
    <p:sldId id="274" r:id="rId22"/>
    <p:sldId id="275" r:id="rId23"/>
    <p:sldId id="276" r:id="rId24"/>
    <p:sldId id="279" r:id="rId25"/>
    <p:sldId id="278" r:id="rId26"/>
    <p:sldId id="284" r:id="rId27"/>
    <p:sldId id="297" r:id="rId28"/>
    <p:sldId id="295" r:id="rId29"/>
    <p:sldId id="298" r:id="rId30"/>
    <p:sldId id="296" r:id="rId31"/>
    <p:sldId id="288" r:id="rId32"/>
    <p:sldId id="286" r:id="rId33"/>
    <p:sldId id="287" r:id="rId34"/>
    <p:sldId id="289" r:id="rId35"/>
    <p:sldId id="290" r:id="rId36"/>
    <p:sldId id="291" r:id="rId37"/>
    <p:sldId id="292" r:id="rId38"/>
    <p:sldId id="293" r:id="rId39"/>
    <p:sldId id="302" r:id="rId40"/>
    <p:sldId id="299" r:id="rId41"/>
    <p:sldId id="294" r:id="rId42"/>
    <p:sldId id="301" r:id="rId43"/>
    <p:sldId id="300" r:id="rId44"/>
    <p:sldId id="303" r:id="rId45"/>
    <p:sldId id="304" r:id="rId4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9E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4671" autoAdjust="0"/>
  </p:normalViewPr>
  <p:slideViewPr>
    <p:cSldViewPr>
      <p:cViewPr varScale="1">
        <p:scale>
          <a:sx n="85" d="100"/>
          <a:sy n="85" d="100"/>
        </p:scale>
        <p:origin x="-8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94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root\Application%20Data\Microsoft\Excel\PLS%20(version%201)%20(version%201).xls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root\Application%20Data\Microsoft\Excel\PLS%20(version%201)%20(version%201).xls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900" b="1"/>
            </a:pPr>
            <a:r>
              <a:rPr lang="fr-FR"/>
              <a:t>Préd(CrCl) / CrCl</a:t>
            </a:r>
          </a:p>
        </c:rich>
      </c:tx>
    </c:title>
    <c:plotArea>
      <c:layout/>
      <c:scatterChart>
        <c:scatterStyle val="lineMarker"/>
        <c:ser>
          <c:idx val="0"/>
          <c:order val="0"/>
          <c:tx>
            <c:v>Actives</c:v>
          </c:tx>
          <c:spPr>
            <a:ln w="28575">
              <a:noFill/>
            </a:ln>
            <a:effectLst/>
          </c:spPr>
          <c:marker>
            <c:symbol val="circle"/>
            <c:size val="3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xVal>
            <c:numRef>
              <c:f>'PLS1'!$E$1501:$E$1777</c:f>
              <c:numCache>
                <c:formatCode>0.000</c:formatCode>
                <c:ptCount val="277"/>
                <c:pt idx="0">
                  <c:v>38.363212404891286</c:v>
                </c:pt>
                <c:pt idx="1">
                  <c:v>38.743698175852515</c:v>
                </c:pt>
                <c:pt idx="2">
                  <c:v>43.980975069378736</c:v>
                </c:pt>
                <c:pt idx="3">
                  <c:v>53.036849697057427</c:v>
                </c:pt>
                <c:pt idx="4">
                  <c:v>60.524907835790472</c:v>
                </c:pt>
                <c:pt idx="5">
                  <c:v>63.011062210572604</c:v>
                </c:pt>
                <c:pt idx="6">
                  <c:v>63.655103418193555</c:v>
                </c:pt>
                <c:pt idx="7">
                  <c:v>63.816064780591724</c:v>
                </c:pt>
                <c:pt idx="8">
                  <c:v>71.782115234678713</c:v>
                </c:pt>
                <c:pt idx="9">
                  <c:v>69.307086728226068</c:v>
                </c:pt>
                <c:pt idx="10">
                  <c:v>66.535557898472149</c:v>
                </c:pt>
                <c:pt idx="11">
                  <c:v>71.974289836690119</c:v>
                </c:pt>
                <c:pt idx="12">
                  <c:v>75.736442544009719</c:v>
                </c:pt>
                <c:pt idx="13">
                  <c:v>76.797776447097817</c:v>
                </c:pt>
                <c:pt idx="14">
                  <c:v>77.545773124518789</c:v>
                </c:pt>
                <c:pt idx="15">
                  <c:v>81.866483856443708</c:v>
                </c:pt>
                <c:pt idx="16">
                  <c:v>81.567131021417524</c:v>
                </c:pt>
                <c:pt idx="17">
                  <c:v>83.301745620640247</c:v>
                </c:pt>
                <c:pt idx="18">
                  <c:v>86.018371851511034</c:v>
                </c:pt>
                <c:pt idx="19">
                  <c:v>83.175969737330519</c:v>
                </c:pt>
                <c:pt idx="20">
                  <c:v>88.13425341046441</c:v>
                </c:pt>
                <c:pt idx="21">
                  <c:v>90.25713613764114</c:v>
                </c:pt>
                <c:pt idx="22">
                  <c:v>85.884670301891518</c:v>
                </c:pt>
                <c:pt idx="23">
                  <c:v>88.150354425239357</c:v>
                </c:pt>
                <c:pt idx="24">
                  <c:v>88.205413313525568</c:v>
                </c:pt>
                <c:pt idx="25">
                  <c:v>89.878762025093337</c:v>
                </c:pt>
                <c:pt idx="26">
                  <c:v>87.810030675009415</c:v>
                </c:pt>
                <c:pt idx="27">
                  <c:v>88.945013710895466</c:v>
                </c:pt>
                <c:pt idx="28">
                  <c:v>92.555623842093652</c:v>
                </c:pt>
                <c:pt idx="29">
                  <c:v>91.408936734888329</c:v>
                </c:pt>
                <c:pt idx="30">
                  <c:v>93.064100128638401</c:v>
                </c:pt>
                <c:pt idx="31">
                  <c:v>92.793203239244434</c:v>
                </c:pt>
                <c:pt idx="32">
                  <c:v>93.787637842910215</c:v>
                </c:pt>
                <c:pt idx="33">
                  <c:v>95.630226239200994</c:v>
                </c:pt>
                <c:pt idx="34">
                  <c:v>95.163827006940252</c:v>
                </c:pt>
                <c:pt idx="35">
                  <c:v>91.641032040174949</c:v>
                </c:pt>
                <c:pt idx="36">
                  <c:v>96.344762115061059</c:v>
                </c:pt>
                <c:pt idx="37">
                  <c:v>95.127886299256048</c:v>
                </c:pt>
                <c:pt idx="38">
                  <c:v>96.815153714416581</c:v>
                </c:pt>
                <c:pt idx="39">
                  <c:v>102.62875700250072</c:v>
                </c:pt>
                <c:pt idx="40">
                  <c:v>98.941757173920479</c:v>
                </c:pt>
                <c:pt idx="41">
                  <c:v>102.81061428032324</c:v>
                </c:pt>
                <c:pt idx="42">
                  <c:v>105.55727320964844</c:v>
                </c:pt>
                <c:pt idx="43">
                  <c:v>106.18133838454325</c:v>
                </c:pt>
                <c:pt idx="44">
                  <c:v>104.9450384284967</c:v>
                </c:pt>
                <c:pt idx="45">
                  <c:v>106.4629358297038</c:v>
                </c:pt>
                <c:pt idx="46">
                  <c:v>101.51407094284673</c:v>
                </c:pt>
                <c:pt idx="47">
                  <c:v>104.07677130441465</c:v>
                </c:pt>
                <c:pt idx="48">
                  <c:v>110.1560849849709</c:v>
                </c:pt>
                <c:pt idx="49">
                  <c:v>108.29923760057673</c:v>
                </c:pt>
                <c:pt idx="50">
                  <c:v>110.69350081097585</c:v>
                </c:pt>
                <c:pt idx="51">
                  <c:v>112.42492958346342</c:v>
                </c:pt>
                <c:pt idx="52">
                  <c:v>113.72656506619667</c:v>
                </c:pt>
                <c:pt idx="53">
                  <c:v>111.74445309802393</c:v>
                </c:pt>
                <c:pt idx="54">
                  <c:v>111.23681767670998</c:v>
                </c:pt>
                <c:pt idx="55">
                  <c:v>113.94268968593921</c:v>
                </c:pt>
                <c:pt idx="56">
                  <c:v>109.57243848246218</c:v>
                </c:pt>
                <c:pt idx="57">
                  <c:v>115.15324890934698</c:v>
                </c:pt>
                <c:pt idx="58">
                  <c:v>114.95839045651798</c:v>
                </c:pt>
                <c:pt idx="59">
                  <c:v>116.92634379883921</c:v>
                </c:pt>
                <c:pt idx="60">
                  <c:v>118.48267017855137</c:v>
                </c:pt>
                <c:pt idx="61">
                  <c:v>122.10514302458525</c:v>
                </c:pt>
                <c:pt idx="62">
                  <c:v>116.98295809516283</c:v>
                </c:pt>
                <c:pt idx="63">
                  <c:v>117.19692174850756</c:v>
                </c:pt>
                <c:pt idx="64">
                  <c:v>119.43612925162627</c:v>
                </c:pt>
                <c:pt idx="65">
                  <c:v>119.25046961240227</c:v>
                </c:pt>
                <c:pt idx="66">
                  <c:v>117.53467124094858</c:v>
                </c:pt>
                <c:pt idx="67">
                  <c:v>117.59840004783418</c:v>
                </c:pt>
                <c:pt idx="68">
                  <c:v>123.83150465307382</c:v>
                </c:pt>
                <c:pt idx="69">
                  <c:v>118.30459330951909</c:v>
                </c:pt>
                <c:pt idx="70">
                  <c:v>122.60305971056857</c:v>
                </c:pt>
                <c:pt idx="71">
                  <c:v>118.89085205116135</c:v>
                </c:pt>
                <c:pt idx="72">
                  <c:v>122.04788849469753</c:v>
                </c:pt>
                <c:pt idx="73">
                  <c:v>127.28431851240647</c:v>
                </c:pt>
                <c:pt idx="74">
                  <c:v>123.07651978751549</c:v>
                </c:pt>
                <c:pt idx="75">
                  <c:v>126.93821107159181</c:v>
                </c:pt>
                <c:pt idx="76">
                  <c:v>127.72056473437429</c:v>
                </c:pt>
                <c:pt idx="77">
                  <c:v>126.23720430682998</c:v>
                </c:pt>
                <c:pt idx="78">
                  <c:v>125.05505572787611</c:v>
                </c:pt>
                <c:pt idx="79">
                  <c:v>128.16917024509158</c:v>
                </c:pt>
                <c:pt idx="80">
                  <c:v>127.78172163758335</c:v>
                </c:pt>
                <c:pt idx="81">
                  <c:v>131.43574425843121</c:v>
                </c:pt>
                <c:pt idx="82">
                  <c:v>131.96659982047041</c:v>
                </c:pt>
                <c:pt idx="83">
                  <c:v>127.68008577769673</c:v>
                </c:pt>
                <c:pt idx="84">
                  <c:v>128.51512740708861</c:v>
                </c:pt>
                <c:pt idx="85">
                  <c:v>129.03953604750043</c:v>
                </c:pt>
                <c:pt idx="86">
                  <c:v>136.40229989297202</c:v>
                </c:pt>
                <c:pt idx="87">
                  <c:v>132.54044996537942</c:v>
                </c:pt>
                <c:pt idx="88">
                  <c:v>135.3132819094069</c:v>
                </c:pt>
                <c:pt idx="89">
                  <c:v>133.51370343018417</c:v>
                </c:pt>
                <c:pt idx="90">
                  <c:v>139.3925655816015</c:v>
                </c:pt>
                <c:pt idx="91">
                  <c:v>143.46459143391658</c:v>
                </c:pt>
                <c:pt idx="92">
                  <c:v>60.675403443289355</c:v>
                </c:pt>
                <c:pt idx="93">
                  <c:v>92.714580903053644</c:v>
                </c:pt>
                <c:pt idx="94">
                  <c:v>93.553841536384326</c:v>
                </c:pt>
                <c:pt idx="95">
                  <c:v>100.92999533087226</c:v>
                </c:pt>
                <c:pt idx="96">
                  <c:v>96.298034864643171</c:v>
                </c:pt>
                <c:pt idx="97">
                  <c:v>118.12823521237929</c:v>
                </c:pt>
                <c:pt idx="98">
                  <c:v>121.42427750239398</c:v>
                </c:pt>
                <c:pt idx="99">
                  <c:v>130.79273024265169</c:v>
                </c:pt>
                <c:pt idx="100">
                  <c:v>135.19861783475125</c:v>
                </c:pt>
                <c:pt idx="101">
                  <c:v>135.79380511492388</c:v>
                </c:pt>
                <c:pt idx="102">
                  <c:v>15.209898074020478</c:v>
                </c:pt>
                <c:pt idx="103">
                  <c:v>30.533272811740527</c:v>
                </c:pt>
                <c:pt idx="104">
                  <c:v>40.312648340590719</c:v>
                </c:pt>
                <c:pt idx="105">
                  <c:v>41.040310104023362</c:v>
                </c:pt>
                <c:pt idx="106">
                  <c:v>44.49091890123001</c:v>
                </c:pt>
                <c:pt idx="107">
                  <c:v>40.032209112207646</c:v>
                </c:pt>
                <c:pt idx="108">
                  <c:v>53.676765185872526</c:v>
                </c:pt>
                <c:pt idx="109">
                  <c:v>60.430920884810156</c:v>
                </c:pt>
                <c:pt idx="110">
                  <c:v>57.832860118703046</c:v>
                </c:pt>
                <c:pt idx="111">
                  <c:v>60.515853187835056</c:v>
                </c:pt>
                <c:pt idx="112">
                  <c:v>60.303130124897443</c:v>
                </c:pt>
                <c:pt idx="113">
                  <c:v>61.947234237264794</c:v>
                </c:pt>
                <c:pt idx="114">
                  <c:v>64.037846365751648</c:v>
                </c:pt>
                <c:pt idx="115">
                  <c:v>61.829054963755354</c:v>
                </c:pt>
                <c:pt idx="116">
                  <c:v>60.88605506439</c:v>
                </c:pt>
                <c:pt idx="117">
                  <c:v>64.376008046436851</c:v>
                </c:pt>
                <c:pt idx="118">
                  <c:v>62.041719555640064</c:v>
                </c:pt>
                <c:pt idx="119">
                  <c:v>64.729687564862743</c:v>
                </c:pt>
                <c:pt idx="120">
                  <c:v>61.605285274967116</c:v>
                </c:pt>
                <c:pt idx="121">
                  <c:v>65.552659194546209</c:v>
                </c:pt>
                <c:pt idx="122">
                  <c:v>68.028597108510141</c:v>
                </c:pt>
                <c:pt idx="123">
                  <c:v>69.192107048307633</c:v>
                </c:pt>
                <c:pt idx="124">
                  <c:v>70.178294760936282</c:v>
                </c:pt>
                <c:pt idx="125">
                  <c:v>67.938887641574482</c:v>
                </c:pt>
                <c:pt idx="126">
                  <c:v>71.877805291472711</c:v>
                </c:pt>
                <c:pt idx="127">
                  <c:v>69.694785435176883</c:v>
                </c:pt>
                <c:pt idx="128">
                  <c:v>72.880755930039555</c:v>
                </c:pt>
                <c:pt idx="129">
                  <c:v>74.688472178411487</c:v>
                </c:pt>
                <c:pt idx="130">
                  <c:v>72.369050036833514</c:v>
                </c:pt>
                <c:pt idx="131">
                  <c:v>78.459893626057166</c:v>
                </c:pt>
                <c:pt idx="132">
                  <c:v>72.891009638000426</c:v>
                </c:pt>
                <c:pt idx="133">
                  <c:v>73.998816245008896</c:v>
                </c:pt>
                <c:pt idx="134">
                  <c:v>77.746049046720984</c:v>
                </c:pt>
                <c:pt idx="135">
                  <c:v>79.405474032419107</c:v>
                </c:pt>
                <c:pt idx="136">
                  <c:v>77.707720272775234</c:v>
                </c:pt>
                <c:pt idx="137">
                  <c:v>76.649807661416801</c:v>
                </c:pt>
                <c:pt idx="138">
                  <c:v>75.660946404740415</c:v>
                </c:pt>
                <c:pt idx="139">
                  <c:v>79.182991140549348</c:v>
                </c:pt>
                <c:pt idx="140">
                  <c:v>77.125799041901459</c:v>
                </c:pt>
                <c:pt idx="141">
                  <c:v>76.410726136699225</c:v>
                </c:pt>
                <c:pt idx="142">
                  <c:v>82.942392030607408</c:v>
                </c:pt>
                <c:pt idx="143">
                  <c:v>80.364889426543442</c:v>
                </c:pt>
                <c:pt idx="144">
                  <c:v>81.725835310174247</c:v>
                </c:pt>
                <c:pt idx="145">
                  <c:v>82.738628965551811</c:v>
                </c:pt>
                <c:pt idx="146">
                  <c:v>78.386516466001979</c:v>
                </c:pt>
                <c:pt idx="147">
                  <c:v>83.471562583694478</c:v>
                </c:pt>
                <c:pt idx="148">
                  <c:v>80.333581553269084</c:v>
                </c:pt>
                <c:pt idx="149">
                  <c:v>81.907553515847397</c:v>
                </c:pt>
                <c:pt idx="150">
                  <c:v>86.039056836524324</c:v>
                </c:pt>
                <c:pt idx="151">
                  <c:v>86.01746731302444</c:v>
                </c:pt>
                <c:pt idx="152">
                  <c:v>88.777315706227768</c:v>
                </c:pt>
                <c:pt idx="153">
                  <c:v>85.571545401213797</c:v>
                </c:pt>
                <c:pt idx="154">
                  <c:v>87.731571183214953</c:v>
                </c:pt>
                <c:pt idx="155">
                  <c:v>85.529296953688927</c:v>
                </c:pt>
                <c:pt idx="156">
                  <c:v>85.155314708681686</c:v>
                </c:pt>
                <c:pt idx="157">
                  <c:v>88.661313161724948</c:v>
                </c:pt>
                <c:pt idx="158">
                  <c:v>86.672437970920953</c:v>
                </c:pt>
                <c:pt idx="159">
                  <c:v>88.857510700958471</c:v>
                </c:pt>
                <c:pt idx="160">
                  <c:v>88.497825692756194</c:v>
                </c:pt>
                <c:pt idx="161">
                  <c:v>90.887189121104612</c:v>
                </c:pt>
                <c:pt idx="162">
                  <c:v>89.334244482773357</c:v>
                </c:pt>
                <c:pt idx="163">
                  <c:v>91.107592298165812</c:v>
                </c:pt>
                <c:pt idx="164">
                  <c:v>89.608898861280636</c:v>
                </c:pt>
                <c:pt idx="165">
                  <c:v>91.08956625080161</c:v>
                </c:pt>
                <c:pt idx="166">
                  <c:v>90.580871483650085</c:v>
                </c:pt>
                <c:pt idx="167">
                  <c:v>92.535443625687037</c:v>
                </c:pt>
                <c:pt idx="168">
                  <c:v>92.701637080459548</c:v>
                </c:pt>
                <c:pt idx="169">
                  <c:v>92.42481288610503</c:v>
                </c:pt>
                <c:pt idx="170">
                  <c:v>91.525545195591349</c:v>
                </c:pt>
                <c:pt idx="171">
                  <c:v>93.686157893672089</c:v>
                </c:pt>
                <c:pt idx="172">
                  <c:v>94.182411333350544</c:v>
                </c:pt>
                <c:pt idx="173">
                  <c:v>93.129242943446542</c:v>
                </c:pt>
                <c:pt idx="174">
                  <c:v>95.480170734478648</c:v>
                </c:pt>
                <c:pt idx="175">
                  <c:v>95.583888248530258</c:v>
                </c:pt>
                <c:pt idx="176">
                  <c:v>93.619556277561458</c:v>
                </c:pt>
                <c:pt idx="177">
                  <c:v>95.638625604074932</c:v>
                </c:pt>
                <c:pt idx="178">
                  <c:v>95.740065627138918</c:v>
                </c:pt>
                <c:pt idx="179">
                  <c:v>96.360594742912497</c:v>
                </c:pt>
                <c:pt idx="180">
                  <c:v>94.726875918701396</c:v>
                </c:pt>
                <c:pt idx="181">
                  <c:v>97.664847411455654</c:v>
                </c:pt>
                <c:pt idx="182">
                  <c:v>97.20182395036737</c:v>
                </c:pt>
                <c:pt idx="183">
                  <c:v>98.464290420429023</c:v>
                </c:pt>
                <c:pt idx="184">
                  <c:v>102.84282676597122</c:v>
                </c:pt>
                <c:pt idx="185">
                  <c:v>102.46481879578516</c:v>
                </c:pt>
                <c:pt idx="186">
                  <c:v>100.59867623692566</c:v>
                </c:pt>
                <c:pt idx="187">
                  <c:v>101.20090710754097</c:v>
                </c:pt>
                <c:pt idx="188">
                  <c:v>103.4238463624805</c:v>
                </c:pt>
                <c:pt idx="189">
                  <c:v>105.45744445620589</c:v>
                </c:pt>
                <c:pt idx="190">
                  <c:v>105.36840324012395</c:v>
                </c:pt>
                <c:pt idx="191">
                  <c:v>104.1752098059781</c:v>
                </c:pt>
                <c:pt idx="192">
                  <c:v>97.180082918763105</c:v>
                </c:pt>
                <c:pt idx="193">
                  <c:v>105.96156806125747</c:v>
                </c:pt>
                <c:pt idx="194">
                  <c:v>100.74404543325036</c:v>
                </c:pt>
                <c:pt idx="195">
                  <c:v>104.74910245021618</c:v>
                </c:pt>
                <c:pt idx="196">
                  <c:v>104.2867966736314</c:v>
                </c:pt>
                <c:pt idx="197">
                  <c:v>106.98857495379048</c:v>
                </c:pt>
                <c:pt idx="198">
                  <c:v>106.78200676449082</c:v>
                </c:pt>
                <c:pt idx="199">
                  <c:v>105.02576131014663</c:v>
                </c:pt>
                <c:pt idx="200">
                  <c:v>106.94718562013965</c:v>
                </c:pt>
                <c:pt idx="201">
                  <c:v>105.2556927857334</c:v>
                </c:pt>
                <c:pt idx="202">
                  <c:v>107.17513733112754</c:v>
                </c:pt>
                <c:pt idx="203">
                  <c:v>105.46061879244206</c:v>
                </c:pt>
                <c:pt idx="204">
                  <c:v>111.90301275163181</c:v>
                </c:pt>
                <c:pt idx="205">
                  <c:v>108.34164854780722</c:v>
                </c:pt>
                <c:pt idx="206">
                  <c:v>111.87598603899787</c:v>
                </c:pt>
                <c:pt idx="207">
                  <c:v>110.89803079057403</c:v>
                </c:pt>
                <c:pt idx="208">
                  <c:v>112.12447892013525</c:v>
                </c:pt>
                <c:pt idx="209">
                  <c:v>111.93610902578352</c:v>
                </c:pt>
                <c:pt idx="210">
                  <c:v>115.16705785902924</c:v>
                </c:pt>
                <c:pt idx="211">
                  <c:v>114.97782274941487</c:v>
                </c:pt>
                <c:pt idx="212">
                  <c:v>116.85511798572485</c:v>
                </c:pt>
                <c:pt idx="213">
                  <c:v>115.8933743544905</c:v>
                </c:pt>
                <c:pt idx="214">
                  <c:v>116.30934057415868</c:v>
                </c:pt>
                <c:pt idx="215">
                  <c:v>116.41355115546848</c:v>
                </c:pt>
                <c:pt idx="216">
                  <c:v>121.75347574657248</c:v>
                </c:pt>
                <c:pt idx="217">
                  <c:v>124.19530066301864</c:v>
                </c:pt>
                <c:pt idx="218">
                  <c:v>133.20179764648634</c:v>
                </c:pt>
                <c:pt idx="219">
                  <c:v>66.332870711456323</c:v>
                </c:pt>
                <c:pt idx="220">
                  <c:v>69.267979744601462</c:v>
                </c:pt>
                <c:pt idx="221">
                  <c:v>68.924557228758331</c:v>
                </c:pt>
                <c:pt idx="222">
                  <c:v>86.592265686997351</c:v>
                </c:pt>
                <c:pt idx="223">
                  <c:v>89.946761268314575</c:v>
                </c:pt>
                <c:pt idx="224">
                  <c:v>94.051870625625241</c:v>
                </c:pt>
                <c:pt idx="225">
                  <c:v>96.224920691278541</c:v>
                </c:pt>
                <c:pt idx="226">
                  <c:v>99.964942541069846</c:v>
                </c:pt>
                <c:pt idx="227">
                  <c:v>96.141621285263369</c:v>
                </c:pt>
                <c:pt idx="228">
                  <c:v>98.724828611499348</c:v>
                </c:pt>
                <c:pt idx="229">
                  <c:v>104.834530394189</c:v>
                </c:pt>
                <c:pt idx="230">
                  <c:v>106.75179132397307</c:v>
                </c:pt>
                <c:pt idx="231">
                  <c:v>57.139863702869555</c:v>
                </c:pt>
                <c:pt idx="232">
                  <c:v>100.53088991310968</c:v>
                </c:pt>
                <c:pt idx="233">
                  <c:v>112.62633774821107</c:v>
                </c:pt>
                <c:pt idx="234">
                  <c:v>116.73970476721946</c:v>
                </c:pt>
                <c:pt idx="235">
                  <c:v>120.17392237145492</c:v>
                </c:pt>
                <c:pt idx="236">
                  <c:v>123.82952174512485</c:v>
                </c:pt>
                <c:pt idx="237">
                  <c:v>137.87904255063251</c:v>
                </c:pt>
                <c:pt idx="238">
                  <c:v>141.54747347948623</c:v>
                </c:pt>
                <c:pt idx="239">
                  <c:v>148.2244116922727</c:v>
                </c:pt>
                <c:pt idx="240">
                  <c:v>149.24496564476422</c:v>
                </c:pt>
                <c:pt idx="241">
                  <c:v>151.83659256570698</c:v>
                </c:pt>
                <c:pt idx="242">
                  <c:v>161.76080000451552</c:v>
                </c:pt>
                <c:pt idx="243">
                  <c:v>44.195715374846579</c:v>
                </c:pt>
                <c:pt idx="244">
                  <c:v>74.955338514858155</c:v>
                </c:pt>
                <c:pt idx="245">
                  <c:v>78.554957071014172</c:v>
                </c:pt>
                <c:pt idx="246">
                  <c:v>87.036934685798514</c:v>
                </c:pt>
                <c:pt idx="247">
                  <c:v>97.286692158416088</c:v>
                </c:pt>
                <c:pt idx="248">
                  <c:v>101.85753108643814</c:v>
                </c:pt>
                <c:pt idx="249">
                  <c:v>102.80405379455209</c:v>
                </c:pt>
                <c:pt idx="250">
                  <c:v>102.27659853319886</c:v>
                </c:pt>
                <c:pt idx="251">
                  <c:v>102.70215843560528</c:v>
                </c:pt>
                <c:pt idx="252">
                  <c:v>108.57501402034104</c:v>
                </c:pt>
                <c:pt idx="253">
                  <c:v>106.35840269839365</c:v>
                </c:pt>
                <c:pt idx="254">
                  <c:v>114.79983464353877</c:v>
                </c:pt>
                <c:pt idx="255">
                  <c:v>114.85032246842808</c:v>
                </c:pt>
                <c:pt idx="256">
                  <c:v>120.91726424760384</c:v>
                </c:pt>
                <c:pt idx="257">
                  <c:v>120.84825437207947</c:v>
                </c:pt>
                <c:pt idx="258">
                  <c:v>123.46557032318718</c:v>
                </c:pt>
                <c:pt idx="259">
                  <c:v>125.09563263421127</c:v>
                </c:pt>
                <c:pt idx="260">
                  <c:v>127.39633576074607</c:v>
                </c:pt>
                <c:pt idx="261">
                  <c:v>125.60631489089086</c:v>
                </c:pt>
                <c:pt idx="262">
                  <c:v>126.90685469943753</c:v>
                </c:pt>
                <c:pt idx="263">
                  <c:v>127.53951042439883</c:v>
                </c:pt>
                <c:pt idx="264">
                  <c:v>137.2050146814467</c:v>
                </c:pt>
                <c:pt idx="265">
                  <c:v>137.22963873535562</c:v>
                </c:pt>
                <c:pt idx="266">
                  <c:v>165.88495081736167</c:v>
                </c:pt>
                <c:pt idx="267">
                  <c:v>92.901423166302408</c:v>
                </c:pt>
                <c:pt idx="268">
                  <c:v>94.001323846520108</c:v>
                </c:pt>
                <c:pt idx="269">
                  <c:v>116.80768589094323</c:v>
                </c:pt>
                <c:pt idx="270">
                  <c:v>122.32395279908035</c:v>
                </c:pt>
                <c:pt idx="271">
                  <c:v>124.86681932649795</c:v>
                </c:pt>
                <c:pt idx="272">
                  <c:v>131.05708243574941</c:v>
                </c:pt>
                <c:pt idx="273">
                  <c:v>133.86277344700957</c:v>
                </c:pt>
                <c:pt idx="274">
                  <c:v>134.53281464767107</c:v>
                </c:pt>
                <c:pt idx="275">
                  <c:v>138.07014346896443</c:v>
                </c:pt>
                <c:pt idx="276">
                  <c:v>140.961425672785</c:v>
                </c:pt>
              </c:numCache>
            </c:numRef>
          </c:xVal>
          <c:yVal>
            <c:numRef>
              <c:f>'PLS1'!$D$1501:$D$1777</c:f>
              <c:numCache>
                <c:formatCode>0.000</c:formatCode>
                <c:ptCount val="277"/>
                <c:pt idx="0">
                  <c:v>47.5</c:v>
                </c:pt>
                <c:pt idx="1">
                  <c:v>41.4</c:v>
                </c:pt>
                <c:pt idx="2">
                  <c:v>109.7</c:v>
                </c:pt>
                <c:pt idx="3">
                  <c:v>74.900000000000006</c:v>
                </c:pt>
                <c:pt idx="4">
                  <c:v>50.9</c:v>
                </c:pt>
                <c:pt idx="5">
                  <c:v>37.6</c:v>
                </c:pt>
                <c:pt idx="6">
                  <c:v>64.099999999999994</c:v>
                </c:pt>
                <c:pt idx="7">
                  <c:v>97.3</c:v>
                </c:pt>
                <c:pt idx="8">
                  <c:v>97</c:v>
                </c:pt>
                <c:pt idx="9">
                  <c:v>34.6</c:v>
                </c:pt>
                <c:pt idx="10">
                  <c:v>54.800000000000004</c:v>
                </c:pt>
                <c:pt idx="11">
                  <c:v>96.3</c:v>
                </c:pt>
                <c:pt idx="12">
                  <c:v>60.9</c:v>
                </c:pt>
                <c:pt idx="13">
                  <c:v>64.5</c:v>
                </c:pt>
                <c:pt idx="14">
                  <c:v>79.600000000000009</c:v>
                </c:pt>
                <c:pt idx="15">
                  <c:v>68.600000000000009</c:v>
                </c:pt>
                <c:pt idx="16">
                  <c:v>70.2</c:v>
                </c:pt>
                <c:pt idx="17">
                  <c:v>101.5</c:v>
                </c:pt>
                <c:pt idx="18">
                  <c:v>81.400000000000006</c:v>
                </c:pt>
                <c:pt idx="19">
                  <c:v>74.7</c:v>
                </c:pt>
                <c:pt idx="20">
                  <c:v>69.5</c:v>
                </c:pt>
                <c:pt idx="21">
                  <c:v>94</c:v>
                </c:pt>
                <c:pt idx="22">
                  <c:v>69.2</c:v>
                </c:pt>
                <c:pt idx="23">
                  <c:v>115.4</c:v>
                </c:pt>
                <c:pt idx="24">
                  <c:v>31.900000000000002</c:v>
                </c:pt>
                <c:pt idx="25">
                  <c:v>82.9</c:v>
                </c:pt>
                <c:pt idx="26">
                  <c:v>77</c:v>
                </c:pt>
                <c:pt idx="27">
                  <c:v>100</c:v>
                </c:pt>
                <c:pt idx="28">
                  <c:v>146.5</c:v>
                </c:pt>
                <c:pt idx="29">
                  <c:v>54.800000000000004</c:v>
                </c:pt>
                <c:pt idx="30">
                  <c:v>64.2</c:v>
                </c:pt>
                <c:pt idx="31">
                  <c:v>106.6</c:v>
                </c:pt>
                <c:pt idx="32">
                  <c:v>96.2</c:v>
                </c:pt>
                <c:pt idx="33">
                  <c:v>117.5</c:v>
                </c:pt>
                <c:pt idx="34">
                  <c:v>108.10000000000001</c:v>
                </c:pt>
                <c:pt idx="35">
                  <c:v>97</c:v>
                </c:pt>
                <c:pt idx="36">
                  <c:v>110.3</c:v>
                </c:pt>
                <c:pt idx="37">
                  <c:v>98.9</c:v>
                </c:pt>
                <c:pt idx="38">
                  <c:v>106.9</c:v>
                </c:pt>
                <c:pt idx="39">
                  <c:v>102</c:v>
                </c:pt>
                <c:pt idx="40">
                  <c:v>73.2</c:v>
                </c:pt>
                <c:pt idx="41">
                  <c:v>61.7</c:v>
                </c:pt>
                <c:pt idx="42">
                  <c:v>111.10000000000001</c:v>
                </c:pt>
                <c:pt idx="43">
                  <c:v>233.1</c:v>
                </c:pt>
                <c:pt idx="44">
                  <c:v>105.60000000000001</c:v>
                </c:pt>
                <c:pt idx="45">
                  <c:v>114.2</c:v>
                </c:pt>
                <c:pt idx="46">
                  <c:v>72.400000000000006</c:v>
                </c:pt>
                <c:pt idx="47">
                  <c:v>126.60000000000001</c:v>
                </c:pt>
                <c:pt idx="48">
                  <c:v>109.7</c:v>
                </c:pt>
                <c:pt idx="49">
                  <c:v>101</c:v>
                </c:pt>
                <c:pt idx="50">
                  <c:v>50.300000000000004</c:v>
                </c:pt>
                <c:pt idx="51">
                  <c:v>148.1</c:v>
                </c:pt>
                <c:pt idx="52">
                  <c:v>177.5</c:v>
                </c:pt>
                <c:pt idx="53">
                  <c:v>78.7</c:v>
                </c:pt>
                <c:pt idx="54">
                  <c:v>130</c:v>
                </c:pt>
                <c:pt idx="55">
                  <c:v>123.10000000000001</c:v>
                </c:pt>
                <c:pt idx="56">
                  <c:v>94.100000000000009</c:v>
                </c:pt>
                <c:pt idx="57">
                  <c:v>117.4</c:v>
                </c:pt>
                <c:pt idx="58">
                  <c:v>100</c:v>
                </c:pt>
                <c:pt idx="59">
                  <c:v>54.6</c:v>
                </c:pt>
                <c:pt idx="60">
                  <c:v>90.8</c:v>
                </c:pt>
                <c:pt idx="61">
                  <c:v>89.7</c:v>
                </c:pt>
                <c:pt idx="62">
                  <c:v>121</c:v>
                </c:pt>
                <c:pt idx="63">
                  <c:v>104.2</c:v>
                </c:pt>
                <c:pt idx="64">
                  <c:v>158.9</c:v>
                </c:pt>
                <c:pt idx="65">
                  <c:v>151.30000000000001</c:v>
                </c:pt>
                <c:pt idx="66">
                  <c:v>92.3</c:v>
                </c:pt>
                <c:pt idx="67">
                  <c:v>142.70000000000002</c:v>
                </c:pt>
                <c:pt idx="68">
                  <c:v>126.10000000000001</c:v>
                </c:pt>
                <c:pt idx="69">
                  <c:v>131.4</c:v>
                </c:pt>
                <c:pt idx="70">
                  <c:v>108</c:v>
                </c:pt>
                <c:pt idx="71">
                  <c:v>177.5</c:v>
                </c:pt>
                <c:pt idx="72">
                  <c:v>228.5</c:v>
                </c:pt>
                <c:pt idx="73">
                  <c:v>95</c:v>
                </c:pt>
                <c:pt idx="74">
                  <c:v>115.7</c:v>
                </c:pt>
                <c:pt idx="75">
                  <c:v>108.10000000000001</c:v>
                </c:pt>
                <c:pt idx="76">
                  <c:v>122.60000000000001</c:v>
                </c:pt>
                <c:pt idx="77">
                  <c:v>165.8</c:v>
                </c:pt>
                <c:pt idx="78">
                  <c:v>56.1</c:v>
                </c:pt>
                <c:pt idx="79">
                  <c:v>164.6</c:v>
                </c:pt>
                <c:pt idx="80">
                  <c:v>82.9</c:v>
                </c:pt>
                <c:pt idx="81">
                  <c:v>165.5</c:v>
                </c:pt>
                <c:pt idx="82">
                  <c:v>78.8</c:v>
                </c:pt>
                <c:pt idx="83">
                  <c:v>147.9</c:v>
                </c:pt>
                <c:pt idx="84">
                  <c:v>81.8</c:v>
                </c:pt>
                <c:pt idx="85">
                  <c:v>71.099999999999994</c:v>
                </c:pt>
                <c:pt idx="86">
                  <c:v>164.3</c:v>
                </c:pt>
                <c:pt idx="87">
                  <c:v>127.5</c:v>
                </c:pt>
                <c:pt idx="88">
                  <c:v>201.3</c:v>
                </c:pt>
                <c:pt idx="89">
                  <c:v>125.6</c:v>
                </c:pt>
                <c:pt idx="90">
                  <c:v>187.70000000000002</c:v>
                </c:pt>
                <c:pt idx="91">
                  <c:v>84.7</c:v>
                </c:pt>
                <c:pt idx="92">
                  <c:v>59.921745439469305</c:v>
                </c:pt>
                <c:pt idx="93">
                  <c:v>174.35897435897519</c:v>
                </c:pt>
                <c:pt idx="94">
                  <c:v>82.19762731481481</c:v>
                </c:pt>
                <c:pt idx="95">
                  <c:v>108.53909465020594</c:v>
                </c:pt>
                <c:pt idx="96">
                  <c:v>42.708333333333435</c:v>
                </c:pt>
                <c:pt idx="97">
                  <c:v>137.83783783783832</c:v>
                </c:pt>
                <c:pt idx="98">
                  <c:v>137.71753681392241</c:v>
                </c:pt>
                <c:pt idx="99">
                  <c:v>101.90058479532166</c:v>
                </c:pt>
                <c:pt idx="100">
                  <c:v>131.22957516339778</c:v>
                </c:pt>
                <c:pt idx="101">
                  <c:v>88.910590277777956</c:v>
                </c:pt>
                <c:pt idx="102">
                  <c:v>26.2</c:v>
                </c:pt>
                <c:pt idx="103">
                  <c:v>29.8</c:v>
                </c:pt>
                <c:pt idx="104">
                  <c:v>54.2</c:v>
                </c:pt>
                <c:pt idx="105">
                  <c:v>56.1</c:v>
                </c:pt>
                <c:pt idx="106">
                  <c:v>31.8</c:v>
                </c:pt>
                <c:pt idx="107">
                  <c:v>29.400000000000002</c:v>
                </c:pt>
                <c:pt idx="108">
                  <c:v>37.9</c:v>
                </c:pt>
                <c:pt idx="109">
                  <c:v>32.9</c:v>
                </c:pt>
                <c:pt idx="110">
                  <c:v>73.7</c:v>
                </c:pt>
                <c:pt idx="111">
                  <c:v>43</c:v>
                </c:pt>
                <c:pt idx="112">
                  <c:v>33.9</c:v>
                </c:pt>
                <c:pt idx="113">
                  <c:v>64.599999999999994</c:v>
                </c:pt>
                <c:pt idx="114">
                  <c:v>72.5</c:v>
                </c:pt>
                <c:pt idx="115">
                  <c:v>97</c:v>
                </c:pt>
                <c:pt idx="116">
                  <c:v>69.2</c:v>
                </c:pt>
                <c:pt idx="117">
                  <c:v>161</c:v>
                </c:pt>
                <c:pt idx="118">
                  <c:v>59.300000000000004</c:v>
                </c:pt>
                <c:pt idx="119">
                  <c:v>39.700000000000003</c:v>
                </c:pt>
                <c:pt idx="120">
                  <c:v>76.5</c:v>
                </c:pt>
                <c:pt idx="121">
                  <c:v>66.8</c:v>
                </c:pt>
                <c:pt idx="122">
                  <c:v>79.900000000000006</c:v>
                </c:pt>
                <c:pt idx="123">
                  <c:v>67.5</c:v>
                </c:pt>
                <c:pt idx="124">
                  <c:v>30.7</c:v>
                </c:pt>
                <c:pt idx="125">
                  <c:v>46.3</c:v>
                </c:pt>
                <c:pt idx="126">
                  <c:v>75</c:v>
                </c:pt>
                <c:pt idx="127">
                  <c:v>64</c:v>
                </c:pt>
                <c:pt idx="128">
                  <c:v>104.9</c:v>
                </c:pt>
                <c:pt idx="129">
                  <c:v>46.6</c:v>
                </c:pt>
                <c:pt idx="130">
                  <c:v>88.3</c:v>
                </c:pt>
                <c:pt idx="131">
                  <c:v>51.6</c:v>
                </c:pt>
                <c:pt idx="132">
                  <c:v>68.5</c:v>
                </c:pt>
                <c:pt idx="133">
                  <c:v>122.4</c:v>
                </c:pt>
                <c:pt idx="134">
                  <c:v>60.300000000000004</c:v>
                </c:pt>
                <c:pt idx="135">
                  <c:v>76.100000000000009</c:v>
                </c:pt>
                <c:pt idx="136">
                  <c:v>83.9</c:v>
                </c:pt>
                <c:pt idx="137">
                  <c:v>30.3</c:v>
                </c:pt>
                <c:pt idx="138">
                  <c:v>97</c:v>
                </c:pt>
                <c:pt idx="139">
                  <c:v>80.8</c:v>
                </c:pt>
                <c:pt idx="140">
                  <c:v>89</c:v>
                </c:pt>
                <c:pt idx="141">
                  <c:v>84.100000000000009</c:v>
                </c:pt>
                <c:pt idx="142">
                  <c:v>91.5</c:v>
                </c:pt>
                <c:pt idx="143">
                  <c:v>74.100000000000009</c:v>
                </c:pt>
                <c:pt idx="144">
                  <c:v>86.5</c:v>
                </c:pt>
                <c:pt idx="145">
                  <c:v>160.1</c:v>
                </c:pt>
                <c:pt idx="146">
                  <c:v>100.5</c:v>
                </c:pt>
                <c:pt idx="147">
                  <c:v>96.9</c:v>
                </c:pt>
                <c:pt idx="148">
                  <c:v>73.3</c:v>
                </c:pt>
                <c:pt idx="149">
                  <c:v>91.7</c:v>
                </c:pt>
                <c:pt idx="150">
                  <c:v>65.099999999999994</c:v>
                </c:pt>
                <c:pt idx="151">
                  <c:v>56.300000000000004</c:v>
                </c:pt>
                <c:pt idx="152">
                  <c:v>58.9</c:v>
                </c:pt>
                <c:pt idx="153">
                  <c:v>94</c:v>
                </c:pt>
                <c:pt idx="154">
                  <c:v>112.60000000000001</c:v>
                </c:pt>
                <c:pt idx="155">
                  <c:v>86</c:v>
                </c:pt>
                <c:pt idx="156">
                  <c:v>98.1</c:v>
                </c:pt>
                <c:pt idx="157">
                  <c:v>73.5</c:v>
                </c:pt>
                <c:pt idx="158">
                  <c:v>121.4</c:v>
                </c:pt>
                <c:pt idx="159">
                  <c:v>111.60000000000001</c:v>
                </c:pt>
                <c:pt idx="160">
                  <c:v>75.400000000000006</c:v>
                </c:pt>
                <c:pt idx="161">
                  <c:v>43.5</c:v>
                </c:pt>
                <c:pt idx="162">
                  <c:v>89.9</c:v>
                </c:pt>
                <c:pt idx="163">
                  <c:v>106.3</c:v>
                </c:pt>
                <c:pt idx="164">
                  <c:v>74.400000000000006</c:v>
                </c:pt>
                <c:pt idx="165">
                  <c:v>88.2</c:v>
                </c:pt>
                <c:pt idx="166">
                  <c:v>69</c:v>
                </c:pt>
                <c:pt idx="167">
                  <c:v>133.9</c:v>
                </c:pt>
                <c:pt idx="168">
                  <c:v>81.5</c:v>
                </c:pt>
                <c:pt idx="169">
                  <c:v>83.9</c:v>
                </c:pt>
                <c:pt idx="170">
                  <c:v>64.7</c:v>
                </c:pt>
                <c:pt idx="171">
                  <c:v>104.5</c:v>
                </c:pt>
                <c:pt idx="172">
                  <c:v>58.7</c:v>
                </c:pt>
                <c:pt idx="173">
                  <c:v>74.100000000000009</c:v>
                </c:pt>
                <c:pt idx="174">
                  <c:v>81.600000000000009</c:v>
                </c:pt>
                <c:pt idx="175">
                  <c:v>78.8</c:v>
                </c:pt>
                <c:pt idx="176">
                  <c:v>95.5</c:v>
                </c:pt>
                <c:pt idx="177">
                  <c:v>44</c:v>
                </c:pt>
                <c:pt idx="178">
                  <c:v>119.2</c:v>
                </c:pt>
                <c:pt idx="179">
                  <c:v>77.8</c:v>
                </c:pt>
                <c:pt idx="180">
                  <c:v>110.5</c:v>
                </c:pt>
                <c:pt idx="181">
                  <c:v>47.5</c:v>
                </c:pt>
                <c:pt idx="182">
                  <c:v>102.9</c:v>
                </c:pt>
                <c:pt idx="183">
                  <c:v>130.30000000000001</c:v>
                </c:pt>
                <c:pt idx="184">
                  <c:v>121.60000000000001</c:v>
                </c:pt>
                <c:pt idx="185">
                  <c:v>45.4</c:v>
                </c:pt>
                <c:pt idx="186">
                  <c:v>76.400000000000006</c:v>
                </c:pt>
                <c:pt idx="187">
                  <c:v>108.7</c:v>
                </c:pt>
                <c:pt idx="188">
                  <c:v>38.6</c:v>
                </c:pt>
                <c:pt idx="189">
                  <c:v>103.10000000000001</c:v>
                </c:pt>
                <c:pt idx="190">
                  <c:v>95.1</c:v>
                </c:pt>
                <c:pt idx="191">
                  <c:v>71.100000000000009</c:v>
                </c:pt>
                <c:pt idx="192">
                  <c:v>84.2</c:v>
                </c:pt>
                <c:pt idx="193">
                  <c:v>88.3</c:v>
                </c:pt>
                <c:pt idx="194">
                  <c:v>81.7</c:v>
                </c:pt>
                <c:pt idx="195">
                  <c:v>127.5</c:v>
                </c:pt>
                <c:pt idx="196">
                  <c:v>153.6</c:v>
                </c:pt>
                <c:pt idx="197">
                  <c:v>81.100000000000009</c:v>
                </c:pt>
                <c:pt idx="198">
                  <c:v>119.60000000000001</c:v>
                </c:pt>
                <c:pt idx="199">
                  <c:v>97</c:v>
                </c:pt>
                <c:pt idx="200">
                  <c:v>133</c:v>
                </c:pt>
                <c:pt idx="201">
                  <c:v>107.3</c:v>
                </c:pt>
                <c:pt idx="202">
                  <c:v>97</c:v>
                </c:pt>
                <c:pt idx="203">
                  <c:v>25.6</c:v>
                </c:pt>
                <c:pt idx="204">
                  <c:v>106.60000000000001</c:v>
                </c:pt>
                <c:pt idx="205">
                  <c:v>96.5</c:v>
                </c:pt>
                <c:pt idx="206">
                  <c:v>145.80000000000001</c:v>
                </c:pt>
                <c:pt idx="207">
                  <c:v>132.19999999999999</c:v>
                </c:pt>
                <c:pt idx="208">
                  <c:v>130.6</c:v>
                </c:pt>
                <c:pt idx="209">
                  <c:v>53.6</c:v>
                </c:pt>
                <c:pt idx="210">
                  <c:v>99.3</c:v>
                </c:pt>
                <c:pt idx="211">
                  <c:v>115.2</c:v>
                </c:pt>
                <c:pt idx="212">
                  <c:v>144.9</c:v>
                </c:pt>
                <c:pt idx="213">
                  <c:v>112.5</c:v>
                </c:pt>
                <c:pt idx="214">
                  <c:v>149.9</c:v>
                </c:pt>
                <c:pt idx="215">
                  <c:v>121.60000000000001</c:v>
                </c:pt>
                <c:pt idx="216">
                  <c:v>166.6</c:v>
                </c:pt>
                <c:pt idx="217">
                  <c:v>115.9</c:v>
                </c:pt>
                <c:pt idx="218">
                  <c:v>168</c:v>
                </c:pt>
                <c:pt idx="219">
                  <c:v>79</c:v>
                </c:pt>
                <c:pt idx="220">
                  <c:v>43.179317931793186</c:v>
                </c:pt>
                <c:pt idx="221">
                  <c:v>24.736286919831219</c:v>
                </c:pt>
                <c:pt idx="222">
                  <c:v>102.37617135207448</c:v>
                </c:pt>
                <c:pt idx="223">
                  <c:v>85.526315789473699</c:v>
                </c:pt>
                <c:pt idx="224">
                  <c:v>89.112903225806463</c:v>
                </c:pt>
                <c:pt idx="225">
                  <c:v>86</c:v>
                </c:pt>
                <c:pt idx="226">
                  <c:v>128.18213783403709</c:v>
                </c:pt>
                <c:pt idx="227">
                  <c:v>116.66666666666667</c:v>
                </c:pt>
                <c:pt idx="228">
                  <c:v>84.583333333333258</c:v>
                </c:pt>
                <c:pt idx="229">
                  <c:v>126.02880658436216</c:v>
                </c:pt>
                <c:pt idx="230">
                  <c:v>106.8452380952381</c:v>
                </c:pt>
                <c:pt idx="231">
                  <c:v>64.2</c:v>
                </c:pt>
                <c:pt idx="232">
                  <c:v>92.600000000000009</c:v>
                </c:pt>
                <c:pt idx="233">
                  <c:v>79.7</c:v>
                </c:pt>
                <c:pt idx="234">
                  <c:v>103.5</c:v>
                </c:pt>
                <c:pt idx="235">
                  <c:v>66.400000000000006</c:v>
                </c:pt>
                <c:pt idx="236">
                  <c:v>150.9</c:v>
                </c:pt>
                <c:pt idx="237">
                  <c:v>172</c:v>
                </c:pt>
                <c:pt idx="238">
                  <c:v>192.6</c:v>
                </c:pt>
                <c:pt idx="239">
                  <c:v>86.7</c:v>
                </c:pt>
                <c:pt idx="240">
                  <c:v>102</c:v>
                </c:pt>
                <c:pt idx="241">
                  <c:v>183.6</c:v>
                </c:pt>
                <c:pt idx="242">
                  <c:v>194.4</c:v>
                </c:pt>
                <c:pt idx="243">
                  <c:v>25</c:v>
                </c:pt>
                <c:pt idx="244">
                  <c:v>77.2</c:v>
                </c:pt>
                <c:pt idx="245">
                  <c:v>59.1</c:v>
                </c:pt>
                <c:pt idx="246">
                  <c:v>83.2</c:v>
                </c:pt>
                <c:pt idx="247">
                  <c:v>107.4</c:v>
                </c:pt>
                <c:pt idx="248">
                  <c:v>129.69999999999999</c:v>
                </c:pt>
                <c:pt idx="249">
                  <c:v>83.9</c:v>
                </c:pt>
                <c:pt idx="250">
                  <c:v>120.2</c:v>
                </c:pt>
                <c:pt idx="251">
                  <c:v>65.7</c:v>
                </c:pt>
                <c:pt idx="252">
                  <c:v>156.9</c:v>
                </c:pt>
                <c:pt idx="253">
                  <c:v>32.800000000000004</c:v>
                </c:pt>
                <c:pt idx="254">
                  <c:v>126.60000000000001</c:v>
                </c:pt>
                <c:pt idx="255">
                  <c:v>165.9</c:v>
                </c:pt>
                <c:pt idx="256">
                  <c:v>142.5</c:v>
                </c:pt>
                <c:pt idx="257">
                  <c:v>119.60000000000001</c:v>
                </c:pt>
                <c:pt idx="258">
                  <c:v>179.5</c:v>
                </c:pt>
                <c:pt idx="259">
                  <c:v>142.4</c:v>
                </c:pt>
                <c:pt idx="260">
                  <c:v>126.10000000000001</c:v>
                </c:pt>
                <c:pt idx="261">
                  <c:v>97</c:v>
                </c:pt>
                <c:pt idx="262">
                  <c:v>141.5</c:v>
                </c:pt>
                <c:pt idx="263">
                  <c:v>152.1</c:v>
                </c:pt>
                <c:pt idx="264">
                  <c:v>97</c:v>
                </c:pt>
                <c:pt idx="265">
                  <c:v>171.1</c:v>
                </c:pt>
                <c:pt idx="266">
                  <c:v>202.8</c:v>
                </c:pt>
                <c:pt idx="267">
                  <c:v>70.978682170542399</c:v>
                </c:pt>
                <c:pt idx="268">
                  <c:v>99.856029810298111</c:v>
                </c:pt>
                <c:pt idx="269">
                  <c:v>162.95180722891564</c:v>
                </c:pt>
                <c:pt idx="270">
                  <c:v>102.65151515151517</c:v>
                </c:pt>
                <c:pt idx="271">
                  <c:v>121.76067073170736</c:v>
                </c:pt>
                <c:pt idx="272">
                  <c:v>140.97222222222223</c:v>
                </c:pt>
                <c:pt idx="273">
                  <c:v>97.496345029239777</c:v>
                </c:pt>
                <c:pt idx="274">
                  <c:v>179.79166666666652</c:v>
                </c:pt>
                <c:pt idx="275">
                  <c:v>105.92623873873868</c:v>
                </c:pt>
                <c:pt idx="276">
                  <c:v>110.73908730158728</c:v>
                </c:pt>
              </c:numCache>
            </c:numRef>
          </c:yVal>
        </c:ser>
        <c:ser>
          <c:idx val="1"/>
          <c:order val="1"/>
          <c:spPr>
            <a:ln w="12700">
              <a:solidFill>
                <a:srgbClr val="000000"/>
              </a:solidFill>
              <a:prstDash val="sysDash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250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250</c:v>
              </c:pt>
            </c:numLit>
          </c:yVal>
        </c:ser>
        <c:ser>
          <c:idx val="2"/>
          <c:order val="2"/>
          <c:spPr>
            <a:ln w="12700">
              <a:solidFill>
                <a:srgbClr val="B2B2B2"/>
              </a:solidFill>
              <a:prstDash val="solid"/>
            </a:ln>
          </c:spPr>
          <c:marker>
            <c:symbol val="none"/>
          </c:marker>
          <c:xVal>
            <c:numRef>
              <c:f>'PLS1'!xdata1</c:f>
              <c:numCache>
                <c:formatCode>General</c:formatCode>
                <c:ptCount val="70"/>
                <c:pt idx="0">
                  <c:v>0</c:v>
                </c:pt>
                <c:pt idx="1">
                  <c:v>3.6231884058000001</c:v>
                </c:pt>
                <c:pt idx="2">
                  <c:v>7.2463768116000002</c:v>
                </c:pt>
                <c:pt idx="3">
                  <c:v>10.869565217400053</c:v>
                </c:pt>
                <c:pt idx="4">
                  <c:v>14.4927536232</c:v>
                </c:pt>
                <c:pt idx="5">
                  <c:v>18.115942028999999</c:v>
                </c:pt>
                <c:pt idx="6">
                  <c:v>21.7391304348</c:v>
                </c:pt>
                <c:pt idx="7">
                  <c:v>25.362318840599922</c:v>
                </c:pt>
                <c:pt idx="8">
                  <c:v>28.985507246399884</c:v>
                </c:pt>
                <c:pt idx="9">
                  <c:v>32.608695652200005</c:v>
                </c:pt>
                <c:pt idx="10">
                  <c:v>36.231884057999885</c:v>
                </c:pt>
                <c:pt idx="11">
                  <c:v>39.8550724637999</c:v>
                </c:pt>
                <c:pt idx="12">
                  <c:v>43.478260869599993</c:v>
                </c:pt>
                <c:pt idx="13">
                  <c:v>47.101449275399901</c:v>
                </c:pt>
                <c:pt idx="14">
                  <c:v>50.724637681200001</c:v>
                </c:pt>
                <c:pt idx="15">
                  <c:v>54.347826086999945</c:v>
                </c:pt>
                <c:pt idx="16">
                  <c:v>57.971014492799995</c:v>
                </c:pt>
                <c:pt idx="17">
                  <c:v>61.594202898600003</c:v>
                </c:pt>
                <c:pt idx="18">
                  <c:v>65.217391304399982</c:v>
                </c:pt>
                <c:pt idx="19">
                  <c:v>68.840579710200004</c:v>
                </c:pt>
                <c:pt idx="20">
                  <c:v>72.463768115999756</c:v>
                </c:pt>
                <c:pt idx="21">
                  <c:v>76.086956521800005</c:v>
                </c:pt>
                <c:pt idx="22">
                  <c:v>79.710144927599998</c:v>
                </c:pt>
                <c:pt idx="23">
                  <c:v>83.333333333399665</c:v>
                </c:pt>
                <c:pt idx="24">
                  <c:v>86.956521739199999</c:v>
                </c:pt>
                <c:pt idx="25">
                  <c:v>90.579710144999666</c:v>
                </c:pt>
                <c:pt idx="26">
                  <c:v>94.202898550799674</c:v>
                </c:pt>
                <c:pt idx="27">
                  <c:v>97.826086956599553</c:v>
                </c:pt>
                <c:pt idx="28">
                  <c:v>101.4492753624</c:v>
                </c:pt>
                <c:pt idx="29">
                  <c:v>105.07246376820002</c:v>
                </c:pt>
                <c:pt idx="30">
                  <c:v>108.69565217399966</c:v>
                </c:pt>
                <c:pt idx="31">
                  <c:v>112.31884057980001</c:v>
                </c:pt>
                <c:pt idx="32">
                  <c:v>115.94202898560023</c:v>
                </c:pt>
                <c:pt idx="33">
                  <c:v>119.5652173914</c:v>
                </c:pt>
                <c:pt idx="34">
                  <c:v>123.18840579720001</c:v>
                </c:pt>
                <c:pt idx="35">
                  <c:v>126.8115942030002</c:v>
                </c:pt>
                <c:pt idx="36">
                  <c:v>130.43478260879999</c:v>
                </c:pt>
                <c:pt idx="37">
                  <c:v>134.05797101460001</c:v>
                </c:pt>
                <c:pt idx="38">
                  <c:v>137.68115942040001</c:v>
                </c:pt>
                <c:pt idx="39">
                  <c:v>141.3043478262004</c:v>
                </c:pt>
                <c:pt idx="40">
                  <c:v>144.92753623200039</c:v>
                </c:pt>
                <c:pt idx="41">
                  <c:v>148.55072463780002</c:v>
                </c:pt>
                <c:pt idx="42">
                  <c:v>152.17391304359998</c:v>
                </c:pt>
                <c:pt idx="43">
                  <c:v>155.7971014494</c:v>
                </c:pt>
                <c:pt idx="44">
                  <c:v>159.42028985520079</c:v>
                </c:pt>
                <c:pt idx="45">
                  <c:v>163.04347826099999</c:v>
                </c:pt>
                <c:pt idx="46">
                  <c:v>166.66666666679996</c:v>
                </c:pt>
                <c:pt idx="47">
                  <c:v>170.28985507259998</c:v>
                </c:pt>
                <c:pt idx="48">
                  <c:v>173.9130434784</c:v>
                </c:pt>
                <c:pt idx="49">
                  <c:v>177.53623188420039</c:v>
                </c:pt>
                <c:pt idx="50">
                  <c:v>181.15942029000001</c:v>
                </c:pt>
                <c:pt idx="51">
                  <c:v>184.78260869580001</c:v>
                </c:pt>
                <c:pt idx="52">
                  <c:v>188.4057971016</c:v>
                </c:pt>
                <c:pt idx="53">
                  <c:v>192.02898550740039</c:v>
                </c:pt>
                <c:pt idx="54">
                  <c:v>195.65217391320004</c:v>
                </c:pt>
                <c:pt idx="55">
                  <c:v>199.27536231900001</c:v>
                </c:pt>
                <c:pt idx="56">
                  <c:v>202.89855072479995</c:v>
                </c:pt>
                <c:pt idx="57">
                  <c:v>206.52173913060039</c:v>
                </c:pt>
                <c:pt idx="58">
                  <c:v>210.14492753640002</c:v>
                </c:pt>
                <c:pt idx="59">
                  <c:v>213.76811594220001</c:v>
                </c:pt>
                <c:pt idx="60">
                  <c:v>217.39130434800052</c:v>
                </c:pt>
                <c:pt idx="61">
                  <c:v>221.01449275379997</c:v>
                </c:pt>
                <c:pt idx="62">
                  <c:v>224.63768115960002</c:v>
                </c:pt>
                <c:pt idx="63">
                  <c:v>228.26086956539999</c:v>
                </c:pt>
                <c:pt idx="64">
                  <c:v>231.88405797120001</c:v>
                </c:pt>
                <c:pt idx="65">
                  <c:v>235.5072463770008</c:v>
                </c:pt>
                <c:pt idx="66">
                  <c:v>239.13043478280002</c:v>
                </c:pt>
                <c:pt idx="67">
                  <c:v>242.75362318860002</c:v>
                </c:pt>
                <c:pt idx="68">
                  <c:v>246.37681159439998</c:v>
                </c:pt>
                <c:pt idx="69">
                  <c:v>250.0000000002</c:v>
                </c:pt>
              </c:numCache>
            </c:numRef>
          </c:xVal>
          <c:yVal>
            <c:numRef>
              <c:f>'PLS1'!ydata1</c:f>
              <c:numCache>
                <c:formatCode>General</c:formatCode>
                <c:ptCount val="70"/>
                <c:pt idx="0">
                  <c:v>-62.452272973607826</c:v>
                </c:pt>
                <c:pt idx="1">
                  <c:v>-58.710799652805235</c:v>
                </c:pt>
                <c:pt idx="2">
                  <c:v>-54.973570748091639</c:v>
                </c:pt>
                <c:pt idx="3">
                  <c:v>-51.240609638990009</c:v>
                </c:pt>
                <c:pt idx="4">
                  <c:v>-47.511938992536933</c:v>
                </c:pt>
                <c:pt idx="5">
                  <c:v>-43.787580741298129</c:v>
                </c:pt>
                <c:pt idx="6">
                  <c:v>-40.067556061838545</c:v>
                </c:pt>
                <c:pt idx="7">
                  <c:v>-36.351885353692055</c:v>
                </c:pt>
                <c:pt idx="8">
                  <c:v>-32.640588218881589</c:v>
                </c:pt>
                <c:pt idx="9">
                  <c:v>-28.933683442024989</c:v>
                </c:pt>
                <c:pt idx="10">
                  <c:v>-25.231188971085807</c:v>
                </c:pt>
                <c:pt idx="11">
                  <c:v>-21.533121898799465</c:v>
                </c:pt>
                <c:pt idx="12">
                  <c:v>-17.839498444826731</c:v>
                </c:pt>
                <c:pt idx="13">
                  <c:v>-14.150333938672787</c:v>
                </c:pt>
                <c:pt idx="14">
                  <c:v>-10.465642803413724</c:v>
                </c:pt>
                <c:pt idx="15">
                  <c:v>-6.7854385402693485</c:v>
                </c:pt>
                <c:pt idx="16">
                  <c:v>-3.1097337140607095</c:v>
                </c:pt>
                <c:pt idx="17">
                  <c:v>0.56146006041341678</c:v>
                </c:pt>
                <c:pt idx="18">
                  <c:v>4.2281321310452276</c:v>
                </c:pt>
                <c:pt idx="19">
                  <c:v>7.8902728201015364</c:v>
                </c:pt>
                <c:pt idx="20">
                  <c:v>11.547873434891828</c:v>
                </c:pt>
                <c:pt idx="21">
                  <c:v>15.200926277394593</c:v>
                </c:pt>
                <c:pt idx="22">
                  <c:v>18.849424652815465</c:v>
                </c:pt>
                <c:pt idx="23">
                  <c:v>22.493362877057589</c:v>
                </c:pt>
                <c:pt idx="24">
                  <c:v>26.132736283082703</c:v>
                </c:pt>
                <c:pt idx="25">
                  <c:v>29.767541226147269</c:v>
                </c:pt>
                <c:pt idx="26">
                  <c:v>33.397775087900207</c:v>
                </c:pt>
                <c:pt idx="27">
                  <c:v>37.023436279330802</c:v>
                </c:pt>
                <c:pt idx="28">
                  <c:v>40.64452424256001</c:v>
                </c:pt>
                <c:pt idx="29">
                  <c:v>44.261039451469195</c:v>
                </c:pt>
                <c:pt idx="30">
                  <c:v>47.872983411166089</c:v>
                </c:pt>
                <c:pt idx="31">
                  <c:v>51.480358656288544</c:v>
                </c:pt>
                <c:pt idx="32">
                  <c:v>55.083168748149063</c:v>
                </c:pt>
                <c:pt idx="33">
                  <c:v>58.681418270731861</c:v>
                </c:pt>
                <c:pt idx="34">
                  <c:v>62.275112825548419</c:v>
                </c:pt>
                <c:pt idx="35">
                  <c:v>65.864259025366721</c:v>
                </c:pt>
                <c:pt idx="36">
                  <c:v>69.448864486831297</c:v>
                </c:pt>
                <c:pt idx="37">
                  <c:v>73.028937821993296</c:v>
                </c:pt>
                <c:pt idx="38">
                  <c:v>76.604488628769758</c:v>
                </c:pt>
                <c:pt idx="39">
                  <c:v>80.17552748035834</c:v>
                </c:pt>
                <c:pt idx="40">
                  <c:v>83.742065913636509</c:v>
                </c:pt>
                <c:pt idx="41">
                  <c:v>87.304116416571759</c:v>
                </c:pt>
                <c:pt idx="42">
                  <c:v>90.86169241467465</c:v>
                </c:pt>
                <c:pt idx="43">
                  <c:v>94.414808256529057</c:v>
                </c:pt>
                <c:pt idx="44">
                  <c:v>97.963479198437199</c:v>
                </c:pt>
                <c:pt idx="45">
                  <c:v>101.50772138821129</c:v>
                </c:pt>
                <c:pt idx="46">
                  <c:v>105.04755184815897</c:v>
                </c:pt>
                <c:pt idx="47">
                  <c:v>108.58298845729601</c:v>
                </c:pt>
                <c:pt idx="48">
                  <c:v>112.11404993283296</c:v>
                </c:pt>
                <c:pt idx="49">
                  <c:v>115.64075581097367</c:v>
                </c:pt>
                <c:pt idx="50">
                  <c:v>119.16312642707869</c:v>
                </c:pt>
                <c:pt idx="51">
                  <c:v>122.68118289522575</c:v>
                </c:pt>
                <c:pt idx="52">
                  <c:v>126.19494708722658</c:v>
                </c:pt>
                <c:pt idx="53">
                  <c:v>129.70444161113363</c:v>
                </c:pt>
                <c:pt idx="54">
                  <c:v>133.20968978929139</c:v>
                </c:pt>
                <c:pt idx="55">
                  <c:v>136.71071563597613</c:v>
                </c:pt>
                <c:pt idx="56">
                  <c:v>140.20754383466718</c:v>
                </c:pt>
                <c:pt idx="57">
                  <c:v>143.70019971499875</c:v>
                </c:pt>
                <c:pt idx="58">
                  <c:v>147.1887092294418</c:v>
                </c:pt>
                <c:pt idx="59">
                  <c:v>150.67309892975368</c:v>
                </c:pt>
                <c:pt idx="60">
                  <c:v>154.15339594324232</c:v>
                </c:pt>
                <c:pt idx="61">
                  <c:v>157.62962794889381</c:v>
                </c:pt>
                <c:pt idx="62">
                  <c:v>161.10182315339921</c:v>
                </c:pt>
                <c:pt idx="63">
                  <c:v>164.57001026712919</c:v>
                </c:pt>
                <c:pt idx="64">
                  <c:v>168.03421848009231</c:v>
                </c:pt>
                <c:pt idx="65">
                  <c:v>171.49447743791671</c:v>
                </c:pt>
                <c:pt idx="66">
                  <c:v>174.9508172178999</c:v>
                </c:pt>
                <c:pt idx="67">
                  <c:v>178.40326830515428</c:v>
                </c:pt>
                <c:pt idx="68">
                  <c:v>181.85186156889409</c:v>
                </c:pt>
                <c:pt idx="69">
                  <c:v>185.29662823888592</c:v>
                </c:pt>
              </c:numCache>
            </c:numRef>
          </c:yVal>
        </c:ser>
        <c:ser>
          <c:idx val="3"/>
          <c:order val="3"/>
          <c:spPr>
            <a:ln w="12700">
              <a:solidFill>
                <a:srgbClr val="B2B2B2"/>
              </a:solidFill>
              <a:prstDash val="solid"/>
            </a:ln>
          </c:spPr>
          <c:marker>
            <c:symbol val="none"/>
          </c:marker>
          <c:xVal>
            <c:numRef>
              <c:f>'PLS1'!xdata2</c:f>
              <c:numCache>
                <c:formatCode>General</c:formatCode>
                <c:ptCount val="70"/>
                <c:pt idx="0">
                  <c:v>0</c:v>
                </c:pt>
                <c:pt idx="1">
                  <c:v>3.6231884058000001</c:v>
                </c:pt>
                <c:pt idx="2">
                  <c:v>7.2463768116000002</c:v>
                </c:pt>
                <c:pt idx="3">
                  <c:v>10.869565217400053</c:v>
                </c:pt>
                <c:pt idx="4">
                  <c:v>14.4927536232</c:v>
                </c:pt>
                <c:pt idx="5">
                  <c:v>18.115942028999999</c:v>
                </c:pt>
                <c:pt idx="6">
                  <c:v>21.7391304348</c:v>
                </c:pt>
                <c:pt idx="7">
                  <c:v>25.362318840599922</c:v>
                </c:pt>
                <c:pt idx="8">
                  <c:v>28.985507246399884</c:v>
                </c:pt>
                <c:pt idx="9">
                  <c:v>32.608695652200005</c:v>
                </c:pt>
                <c:pt idx="10">
                  <c:v>36.231884057999885</c:v>
                </c:pt>
                <c:pt idx="11">
                  <c:v>39.8550724637999</c:v>
                </c:pt>
                <c:pt idx="12">
                  <c:v>43.478260869599993</c:v>
                </c:pt>
                <c:pt idx="13">
                  <c:v>47.101449275399901</c:v>
                </c:pt>
                <c:pt idx="14">
                  <c:v>50.724637681200001</c:v>
                </c:pt>
                <c:pt idx="15">
                  <c:v>54.347826086999945</c:v>
                </c:pt>
                <c:pt idx="16">
                  <c:v>57.971014492799995</c:v>
                </c:pt>
                <c:pt idx="17">
                  <c:v>61.594202898600003</c:v>
                </c:pt>
                <c:pt idx="18">
                  <c:v>65.217391304399982</c:v>
                </c:pt>
                <c:pt idx="19">
                  <c:v>68.840579710200004</c:v>
                </c:pt>
                <c:pt idx="20">
                  <c:v>72.463768115999756</c:v>
                </c:pt>
                <c:pt idx="21">
                  <c:v>76.086956521800005</c:v>
                </c:pt>
                <c:pt idx="22">
                  <c:v>79.710144927599998</c:v>
                </c:pt>
                <c:pt idx="23">
                  <c:v>83.333333333399665</c:v>
                </c:pt>
                <c:pt idx="24">
                  <c:v>86.956521739199999</c:v>
                </c:pt>
                <c:pt idx="25">
                  <c:v>90.579710144999666</c:v>
                </c:pt>
                <c:pt idx="26">
                  <c:v>94.202898550799674</c:v>
                </c:pt>
                <c:pt idx="27">
                  <c:v>97.826086956599553</c:v>
                </c:pt>
                <c:pt idx="28">
                  <c:v>101.4492753624</c:v>
                </c:pt>
                <c:pt idx="29">
                  <c:v>105.07246376820002</c:v>
                </c:pt>
                <c:pt idx="30">
                  <c:v>108.69565217399966</c:v>
                </c:pt>
                <c:pt idx="31">
                  <c:v>112.31884057980001</c:v>
                </c:pt>
                <c:pt idx="32">
                  <c:v>115.94202898560023</c:v>
                </c:pt>
                <c:pt idx="33">
                  <c:v>119.5652173914</c:v>
                </c:pt>
                <c:pt idx="34">
                  <c:v>123.18840579720001</c:v>
                </c:pt>
                <c:pt idx="35">
                  <c:v>126.8115942030002</c:v>
                </c:pt>
                <c:pt idx="36">
                  <c:v>130.43478260879999</c:v>
                </c:pt>
                <c:pt idx="37">
                  <c:v>134.05797101460001</c:v>
                </c:pt>
                <c:pt idx="38">
                  <c:v>137.68115942040001</c:v>
                </c:pt>
                <c:pt idx="39">
                  <c:v>141.3043478262004</c:v>
                </c:pt>
                <c:pt idx="40">
                  <c:v>144.92753623200039</c:v>
                </c:pt>
                <c:pt idx="41">
                  <c:v>148.55072463780002</c:v>
                </c:pt>
                <c:pt idx="42">
                  <c:v>152.17391304359998</c:v>
                </c:pt>
                <c:pt idx="43">
                  <c:v>155.7971014494</c:v>
                </c:pt>
                <c:pt idx="44">
                  <c:v>159.42028985520079</c:v>
                </c:pt>
                <c:pt idx="45">
                  <c:v>163.04347826099999</c:v>
                </c:pt>
                <c:pt idx="46">
                  <c:v>166.66666666679996</c:v>
                </c:pt>
                <c:pt idx="47">
                  <c:v>170.28985507259998</c:v>
                </c:pt>
                <c:pt idx="48">
                  <c:v>173.9130434784</c:v>
                </c:pt>
                <c:pt idx="49">
                  <c:v>177.53623188420039</c:v>
                </c:pt>
                <c:pt idx="50">
                  <c:v>181.15942029000001</c:v>
                </c:pt>
                <c:pt idx="51">
                  <c:v>184.78260869580001</c:v>
                </c:pt>
                <c:pt idx="52">
                  <c:v>188.4057971016</c:v>
                </c:pt>
                <c:pt idx="53">
                  <c:v>192.02898550740039</c:v>
                </c:pt>
                <c:pt idx="54">
                  <c:v>195.65217391320004</c:v>
                </c:pt>
                <c:pt idx="55">
                  <c:v>199.27536231900001</c:v>
                </c:pt>
                <c:pt idx="56">
                  <c:v>202.89855072479995</c:v>
                </c:pt>
                <c:pt idx="57">
                  <c:v>206.52173913060039</c:v>
                </c:pt>
                <c:pt idx="58">
                  <c:v>210.14492753640002</c:v>
                </c:pt>
                <c:pt idx="59">
                  <c:v>213.76811594220001</c:v>
                </c:pt>
                <c:pt idx="60">
                  <c:v>217.39130434800052</c:v>
                </c:pt>
                <c:pt idx="61">
                  <c:v>221.01449275379997</c:v>
                </c:pt>
                <c:pt idx="62">
                  <c:v>224.63768115960002</c:v>
                </c:pt>
                <c:pt idx="63">
                  <c:v>228.26086956539999</c:v>
                </c:pt>
                <c:pt idx="64">
                  <c:v>231.88405797120001</c:v>
                </c:pt>
                <c:pt idx="65">
                  <c:v>235.5072463770008</c:v>
                </c:pt>
                <c:pt idx="66">
                  <c:v>239.13043478280002</c:v>
                </c:pt>
                <c:pt idx="67">
                  <c:v>242.75362318860002</c:v>
                </c:pt>
                <c:pt idx="68">
                  <c:v>246.37681159439998</c:v>
                </c:pt>
                <c:pt idx="69">
                  <c:v>250.0000000002</c:v>
                </c:pt>
              </c:numCache>
            </c:numRef>
          </c:xVal>
          <c:yVal>
            <c:numRef>
              <c:f>'PLS1'!ydata2</c:f>
              <c:numCache>
                <c:formatCode>General</c:formatCode>
                <c:ptCount val="70"/>
                <c:pt idx="0">
                  <c:v>62.452272973607826</c:v>
                </c:pt>
                <c:pt idx="1">
                  <c:v>65.957176464405237</c:v>
                </c:pt>
                <c:pt idx="2">
                  <c:v>69.466324371291634</c:v>
                </c:pt>
                <c:pt idx="3">
                  <c:v>72.979740073789557</c:v>
                </c:pt>
                <c:pt idx="4">
                  <c:v>76.497446238936931</c:v>
                </c:pt>
                <c:pt idx="5">
                  <c:v>80.019464799298476</c:v>
                </c:pt>
                <c:pt idx="6">
                  <c:v>83.545816931438551</c:v>
                </c:pt>
                <c:pt idx="7">
                  <c:v>87.076523034892432</c:v>
                </c:pt>
                <c:pt idx="8">
                  <c:v>90.611602711681385</c:v>
                </c:pt>
                <c:pt idx="9">
                  <c:v>94.151074746424555</c:v>
                </c:pt>
                <c:pt idx="10">
                  <c:v>97.694957087085811</c:v>
                </c:pt>
                <c:pt idx="11">
                  <c:v>101.24326682639946</c:v>
                </c:pt>
                <c:pt idx="12">
                  <c:v>104.79602018402673</c:v>
                </c:pt>
                <c:pt idx="13">
                  <c:v>108.35323248947279</c:v>
                </c:pt>
                <c:pt idx="14">
                  <c:v>111.91491816581389</c:v>
                </c:pt>
                <c:pt idx="15">
                  <c:v>115.48109071426936</c:v>
                </c:pt>
                <c:pt idx="16">
                  <c:v>119.05176269966071</c:v>
                </c:pt>
                <c:pt idx="17">
                  <c:v>122.62694573678615</c:v>
                </c:pt>
                <c:pt idx="18">
                  <c:v>126.20665047775475</c:v>
                </c:pt>
                <c:pt idx="19">
                  <c:v>129.79088660029848</c:v>
                </c:pt>
                <c:pt idx="20">
                  <c:v>133.37966279710719</c:v>
                </c:pt>
                <c:pt idx="21">
                  <c:v>136.97298676620542</c:v>
                </c:pt>
                <c:pt idx="22">
                  <c:v>140.57086520238414</c:v>
                </c:pt>
                <c:pt idx="23">
                  <c:v>144.17330378974157</c:v>
                </c:pt>
                <c:pt idx="24">
                  <c:v>147.78030719531725</c:v>
                </c:pt>
                <c:pt idx="25">
                  <c:v>151.39187906385229</c:v>
                </c:pt>
                <c:pt idx="26">
                  <c:v>155.00802201370001</c:v>
                </c:pt>
                <c:pt idx="27">
                  <c:v>158.62873763386921</c:v>
                </c:pt>
                <c:pt idx="28">
                  <c:v>162.25402648224045</c:v>
                </c:pt>
                <c:pt idx="29">
                  <c:v>165.88388808493087</c:v>
                </c:pt>
                <c:pt idx="30">
                  <c:v>169.51832093683387</c:v>
                </c:pt>
                <c:pt idx="31">
                  <c:v>173.15732250331143</c:v>
                </c:pt>
                <c:pt idx="32">
                  <c:v>176.80088922305092</c:v>
                </c:pt>
                <c:pt idx="33">
                  <c:v>180.44901651206814</c:v>
                </c:pt>
                <c:pt idx="34">
                  <c:v>184.10169876885124</c:v>
                </c:pt>
                <c:pt idx="35">
                  <c:v>187.75892938063461</c:v>
                </c:pt>
                <c:pt idx="36">
                  <c:v>191.42070073076852</c:v>
                </c:pt>
                <c:pt idx="37">
                  <c:v>195.08700420720641</c:v>
                </c:pt>
                <c:pt idx="38">
                  <c:v>198.75783021203046</c:v>
                </c:pt>
                <c:pt idx="39">
                  <c:v>202.43316817204158</c:v>
                </c:pt>
                <c:pt idx="40">
                  <c:v>206.11300655036348</c:v>
                </c:pt>
                <c:pt idx="41">
                  <c:v>209.79733285902824</c:v>
                </c:pt>
                <c:pt idx="42">
                  <c:v>213.48613367252574</c:v>
                </c:pt>
                <c:pt idx="43">
                  <c:v>217.17939464227072</c:v>
                </c:pt>
                <c:pt idx="44">
                  <c:v>220.87710051196279</c:v>
                </c:pt>
                <c:pt idx="45">
                  <c:v>224.57923513378827</c:v>
                </c:pt>
                <c:pt idx="46">
                  <c:v>228.28578148544105</c:v>
                </c:pt>
                <c:pt idx="47">
                  <c:v>231.99672168790417</c:v>
                </c:pt>
                <c:pt idx="48">
                  <c:v>235.71203702396699</c:v>
                </c:pt>
                <c:pt idx="49">
                  <c:v>239.43170795742691</c:v>
                </c:pt>
                <c:pt idx="50">
                  <c:v>243.15571415292141</c:v>
                </c:pt>
                <c:pt idx="51">
                  <c:v>246.8840344963742</c:v>
                </c:pt>
                <c:pt idx="52">
                  <c:v>250.61664711597382</c:v>
                </c:pt>
                <c:pt idx="53">
                  <c:v>254.35352940366641</c:v>
                </c:pt>
                <c:pt idx="54">
                  <c:v>258.09465803710816</c:v>
                </c:pt>
                <c:pt idx="55">
                  <c:v>261.84000900202335</c:v>
                </c:pt>
                <c:pt idx="56">
                  <c:v>265.5895576149328</c:v>
                </c:pt>
                <c:pt idx="57">
                  <c:v>269.34327854620125</c:v>
                </c:pt>
                <c:pt idx="58">
                  <c:v>273.10114584335781</c:v>
                </c:pt>
                <c:pt idx="59">
                  <c:v>276.86313295464504</c:v>
                </c:pt>
                <c:pt idx="60">
                  <c:v>280.62921275275733</c:v>
                </c:pt>
                <c:pt idx="61">
                  <c:v>284.39935755870624</c:v>
                </c:pt>
                <c:pt idx="62">
                  <c:v>288.17353916580095</c:v>
                </c:pt>
                <c:pt idx="63">
                  <c:v>291.95172886366993</c:v>
                </c:pt>
                <c:pt idx="64">
                  <c:v>295.73389746230708</c:v>
                </c:pt>
                <c:pt idx="65">
                  <c:v>299.52001531608369</c:v>
                </c:pt>
                <c:pt idx="66">
                  <c:v>303.31005234770066</c:v>
                </c:pt>
                <c:pt idx="67">
                  <c:v>307.10397807204566</c:v>
                </c:pt>
                <c:pt idx="68">
                  <c:v>310.90176161990598</c:v>
                </c:pt>
                <c:pt idx="69">
                  <c:v>314.70337176151298</c:v>
                </c:pt>
              </c:numCache>
            </c:numRef>
          </c:yVal>
        </c:ser>
        <c:axId val="42494592"/>
        <c:axId val="67476096"/>
      </c:scatterChart>
      <c:valAx>
        <c:axId val="42494592"/>
        <c:scaling>
          <c:orientation val="minMax"/>
          <c:max val="250"/>
          <c:min val="0"/>
        </c:scaling>
        <c:axPos val="b"/>
        <c:title>
          <c:tx>
            <c:rich>
              <a:bodyPr/>
              <a:lstStyle/>
              <a:p>
                <a:pPr>
                  <a:defRPr sz="800" b="1"/>
                </a:pPr>
                <a:r>
                  <a:rPr lang="fr-FR"/>
                  <a:t>Préd(CrCl)</a:t>
                </a:r>
              </a:p>
            </c:rich>
          </c:tx>
        </c:title>
        <c:numFmt formatCode="General" sourceLinked="0"/>
        <c:majorTickMark val="cross"/>
        <c:tickLblPos val="nextTo"/>
        <c:txPr>
          <a:bodyPr/>
          <a:lstStyle/>
          <a:p>
            <a:pPr>
              <a:defRPr sz="700"/>
            </a:pPr>
            <a:endParaRPr lang="fr-FR"/>
          </a:p>
        </c:txPr>
        <c:crossAx val="67476096"/>
        <c:crosses val="autoZero"/>
        <c:crossBetween val="midCat"/>
        <c:majorUnit val="50"/>
      </c:valAx>
      <c:valAx>
        <c:axId val="67476096"/>
        <c:scaling>
          <c:orientation val="minMax"/>
          <c:max val="250"/>
          <c:min val="0"/>
        </c:scaling>
        <c:axPos val="l"/>
        <c:title>
          <c:tx>
            <c:rich>
              <a:bodyPr/>
              <a:lstStyle/>
              <a:p>
                <a:pPr>
                  <a:defRPr sz="800" b="1"/>
                </a:pPr>
                <a:r>
                  <a:rPr lang="fr-FR"/>
                  <a:t>CrCl</a:t>
                </a:r>
              </a:p>
            </c:rich>
          </c:tx>
        </c:title>
        <c:numFmt formatCode="General" sourceLinked="0"/>
        <c:majorTickMark val="cross"/>
        <c:tickLblPos val="nextTo"/>
        <c:txPr>
          <a:bodyPr/>
          <a:lstStyle/>
          <a:p>
            <a:pPr>
              <a:defRPr sz="700"/>
            </a:pPr>
            <a:endParaRPr lang="fr-FR"/>
          </a:p>
        </c:txPr>
        <c:crossAx val="42494592"/>
        <c:crosses val="autoZero"/>
        <c:crossBetween val="midCat"/>
        <c:majorUnit val="50"/>
      </c:valAx>
      <c:spPr>
        <a:ln>
          <a:solidFill>
            <a:srgbClr val="808080"/>
          </a:solidFill>
          <a:prstDash val="solid"/>
        </a:ln>
      </c:spPr>
    </c:plotArea>
    <c:plotVisOnly val="1"/>
  </c:chart>
  <c:spPr>
    <a:ln>
      <a:solidFill>
        <a:schemeClr val="accent2"/>
      </a:solidFill>
    </a:ln>
  </c:sp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900" b="1"/>
            </a:pPr>
            <a:r>
              <a:rPr lang="fr-FR"/>
              <a:t>Préd(CrCl) / CrCl</a:t>
            </a:r>
          </a:p>
        </c:rich>
      </c:tx>
    </c:title>
    <c:plotArea>
      <c:layout/>
      <c:scatterChart>
        <c:scatterStyle val="lineMarker"/>
        <c:ser>
          <c:idx val="0"/>
          <c:order val="0"/>
          <c:tx>
            <c:v>Actives</c:v>
          </c:tx>
          <c:spPr>
            <a:ln w="28575">
              <a:noFill/>
            </a:ln>
            <a:effectLst/>
          </c:spPr>
          <c:marker>
            <c:symbol val="circle"/>
            <c:size val="3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xVal>
            <c:numRef>
              <c:f>'PLS2'!$E$1410:$E$1657</c:f>
              <c:numCache>
                <c:formatCode>0.000</c:formatCode>
                <c:ptCount val="248"/>
                <c:pt idx="0">
                  <c:v>105.96444618787228</c:v>
                </c:pt>
                <c:pt idx="1">
                  <c:v>63.433727843146144</c:v>
                </c:pt>
                <c:pt idx="2">
                  <c:v>114.27277065275842</c:v>
                </c:pt>
                <c:pt idx="3">
                  <c:v>90.846424562324842</c:v>
                </c:pt>
                <c:pt idx="4">
                  <c:v>66.663843571177395</c:v>
                </c:pt>
                <c:pt idx="5">
                  <c:v>98.824144524049174</c:v>
                </c:pt>
                <c:pt idx="6">
                  <c:v>124.80404374326199</c:v>
                </c:pt>
                <c:pt idx="7">
                  <c:v>98.284766258411778</c:v>
                </c:pt>
                <c:pt idx="8">
                  <c:v>118.38511821967205</c:v>
                </c:pt>
                <c:pt idx="9">
                  <c:v>114.54634067361448</c:v>
                </c:pt>
                <c:pt idx="10">
                  <c:v>122.76433656991487</c:v>
                </c:pt>
                <c:pt idx="11">
                  <c:v>88.574263264264999</c:v>
                </c:pt>
                <c:pt idx="12">
                  <c:v>92.617720157820557</c:v>
                </c:pt>
                <c:pt idx="13">
                  <c:v>109.15938037836357</c:v>
                </c:pt>
                <c:pt idx="14">
                  <c:v>89.774440516708836</c:v>
                </c:pt>
                <c:pt idx="15">
                  <c:v>90.665400544958189</c:v>
                </c:pt>
                <c:pt idx="16">
                  <c:v>115.89733955887408</c:v>
                </c:pt>
                <c:pt idx="17">
                  <c:v>91.724255058152067</c:v>
                </c:pt>
                <c:pt idx="18">
                  <c:v>87.183762705652484</c:v>
                </c:pt>
                <c:pt idx="19">
                  <c:v>88.011541229671423</c:v>
                </c:pt>
                <c:pt idx="20">
                  <c:v>111.29818634698015</c:v>
                </c:pt>
                <c:pt idx="21">
                  <c:v>101.86350382365258</c:v>
                </c:pt>
                <c:pt idx="22">
                  <c:v>86.028193413972005</c:v>
                </c:pt>
                <c:pt idx="23">
                  <c:v>85.822924790348921</c:v>
                </c:pt>
                <c:pt idx="24">
                  <c:v>79.659947459259158</c:v>
                </c:pt>
                <c:pt idx="25">
                  <c:v>100.9646501604567</c:v>
                </c:pt>
                <c:pt idx="26">
                  <c:v>88.633766899569665</c:v>
                </c:pt>
                <c:pt idx="27">
                  <c:v>110.23995315881537</c:v>
                </c:pt>
                <c:pt idx="28">
                  <c:v>77.525563523139169</c:v>
                </c:pt>
                <c:pt idx="29">
                  <c:v>92.927783532550066</c:v>
                </c:pt>
                <c:pt idx="30">
                  <c:v>111.66706520808837</c:v>
                </c:pt>
                <c:pt idx="31">
                  <c:v>83.93491309824465</c:v>
                </c:pt>
                <c:pt idx="32">
                  <c:v>109.96541068041989</c:v>
                </c:pt>
                <c:pt idx="33">
                  <c:v>89.881841468623719</c:v>
                </c:pt>
                <c:pt idx="34">
                  <c:v>113.00329660325094</c:v>
                </c:pt>
                <c:pt idx="35">
                  <c:v>117.75687528910656</c:v>
                </c:pt>
                <c:pt idx="36">
                  <c:v>85.317983406913015</c:v>
                </c:pt>
                <c:pt idx="37">
                  <c:v>87.727274945553773</c:v>
                </c:pt>
                <c:pt idx="38">
                  <c:v>124.18122140498542</c:v>
                </c:pt>
                <c:pt idx="39">
                  <c:v>122.90476471878318</c:v>
                </c:pt>
                <c:pt idx="40">
                  <c:v>106.8208512237961</c:v>
                </c:pt>
                <c:pt idx="41">
                  <c:v>67.978707352628405</c:v>
                </c:pt>
                <c:pt idx="42">
                  <c:v>58.756418436925209</c:v>
                </c:pt>
                <c:pt idx="43">
                  <c:v>87.998693748246438</c:v>
                </c:pt>
                <c:pt idx="44">
                  <c:v>86.612531095115813</c:v>
                </c:pt>
                <c:pt idx="45">
                  <c:v>72.885217472938919</c:v>
                </c:pt>
                <c:pt idx="46">
                  <c:v>129.92955317205951</c:v>
                </c:pt>
                <c:pt idx="47">
                  <c:v>89.118039110462405</c:v>
                </c:pt>
                <c:pt idx="48">
                  <c:v>115.47255531134796</c:v>
                </c:pt>
                <c:pt idx="49">
                  <c:v>133.64698902020118</c:v>
                </c:pt>
                <c:pt idx="50">
                  <c:v>123.61132408946582</c:v>
                </c:pt>
                <c:pt idx="51">
                  <c:v>130.89190429880239</c:v>
                </c:pt>
                <c:pt idx="52">
                  <c:v>101.95727063031489</c:v>
                </c:pt>
                <c:pt idx="53">
                  <c:v>73.049566160516207</c:v>
                </c:pt>
                <c:pt idx="54">
                  <c:v>79.072725061364409</c:v>
                </c:pt>
                <c:pt idx="55">
                  <c:v>118.54393763788028</c:v>
                </c:pt>
                <c:pt idx="56">
                  <c:v>109.12661671684064</c:v>
                </c:pt>
                <c:pt idx="57">
                  <c:v>114.92785950944162</c:v>
                </c:pt>
                <c:pt idx="58">
                  <c:v>106.76043604516732</c:v>
                </c:pt>
                <c:pt idx="59">
                  <c:v>121.84606977711262</c:v>
                </c:pt>
                <c:pt idx="60">
                  <c:v>96.237574048846767</c:v>
                </c:pt>
                <c:pt idx="61">
                  <c:v>98.279137319368999</c:v>
                </c:pt>
                <c:pt idx="62">
                  <c:v>99.589470774991355</c:v>
                </c:pt>
                <c:pt idx="63">
                  <c:v>119.24366579078537</c:v>
                </c:pt>
                <c:pt idx="64">
                  <c:v>81.844312658473243</c:v>
                </c:pt>
                <c:pt idx="65">
                  <c:v>109.24077824607625</c:v>
                </c:pt>
                <c:pt idx="66">
                  <c:v>107.28724097717837</c:v>
                </c:pt>
                <c:pt idx="67">
                  <c:v>86.025333120676436</c:v>
                </c:pt>
                <c:pt idx="68">
                  <c:v>122.85043264335147</c:v>
                </c:pt>
                <c:pt idx="69">
                  <c:v>66.584573920173767</c:v>
                </c:pt>
                <c:pt idx="70">
                  <c:v>109.58110216160095</c:v>
                </c:pt>
                <c:pt idx="71">
                  <c:v>84.579825259205165</c:v>
                </c:pt>
                <c:pt idx="72">
                  <c:v>124.12468513925825</c:v>
                </c:pt>
                <c:pt idx="73">
                  <c:v>102.2275014416291</c:v>
                </c:pt>
                <c:pt idx="74">
                  <c:v>105.96347820189668</c:v>
                </c:pt>
                <c:pt idx="75">
                  <c:v>127.95802140509552</c:v>
                </c:pt>
                <c:pt idx="76">
                  <c:v>120.66059748865661</c:v>
                </c:pt>
                <c:pt idx="77">
                  <c:v>121.08657824469545</c:v>
                </c:pt>
                <c:pt idx="78">
                  <c:v>86.554716276840608</c:v>
                </c:pt>
                <c:pt idx="79">
                  <c:v>106.97616299144907</c:v>
                </c:pt>
                <c:pt idx="80">
                  <c:v>125.21438378548856</c:v>
                </c:pt>
                <c:pt idx="81">
                  <c:v>130.68443933956993</c:v>
                </c:pt>
                <c:pt idx="82">
                  <c:v>107.92415758011499</c:v>
                </c:pt>
                <c:pt idx="83">
                  <c:v>109.40182776854643</c:v>
                </c:pt>
                <c:pt idx="84">
                  <c:v>134.58012899931882</c:v>
                </c:pt>
                <c:pt idx="85">
                  <c:v>98.569411337013008</c:v>
                </c:pt>
                <c:pt idx="86">
                  <c:v>100.54000880489475</c:v>
                </c:pt>
                <c:pt idx="87">
                  <c:v>88.053985542574239</c:v>
                </c:pt>
                <c:pt idx="88">
                  <c:v>118.28551572116416</c:v>
                </c:pt>
                <c:pt idx="89">
                  <c:v>114.26259455061641</c:v>
                </c:pt>
                <c:pt idx="90">
                  <c:v>127.96388633049196</c:v>
                </c:pt>
                <c:pt idx="91">
                  <c:v>123.97614689920674</c:v>
                </c:pt>
                <c:pt idx="92">
                  <c:v>125.91799030381399</c:v>
                </c:pt>
                <c:pt idx="93">
                  <c:v>132.5182725470182</c:v>
                </c:pt>
                <c:pt idx="94">
                  <c:v>148.1472551600275</c:v>
                </c:pt>
                <c:pt idx="95">
                  <c:v>141.89298427580619</c:v>
                </c:pt>
                <c:pt idx="96">
                  <c:v>151.11502760588419</c:v>
                </c:pt>
                <c:pt idx="97">
                  <c:v>98.352110884747447</c:v>
                </c:pt>
                <c:pt idx="98">
                  <c:v>45.533895768633194</c:v>
                </c:pt>
                <c:pt idx="99">
                  <c:v>76.994070826557248</c:v>
                </c:pt>
                <c:pt idx="100">
                  <c:v>76.516369059089484</c:v>
                </c:pt>
                <c:pt idx="101">
                  <c:v>73.282222645204527</c:v>
                </c:pt>
                <c:pt idx="102">
                  <c:v>66.053397764309508</c:v>
                </c:pt>
                <c:pt idx="103">
                  <c:v>77.491227596404372</c:v>
                </c:pt>
                <c:pt idx="104">
                  <c:v>64.530742981308023</c:v>
                </c:pt>
                <c:pt idx="105">
                  <c:v>89.133128556953778</c:v>
                </c:pt>
                <c:pt idx="106">
                  <c:v>63.171999647868624</c:v>
                </c:pt>
                <c:pt idx="107">
                  <c:v>61.505203595278694</c:v>
                </c:pt>
                <c:pt idx="108">
                  <c:v>87.062183397562379</c:v>
                </c:pt>
                <c:pt idx="109">
                  <c:v>63.630695130895923</c:v>
                </c:pt>
                <c:pt idx="110">
                  <c:v>71.909147078540812</c:v>
                </c:pt>
                <c:pt idx="111">
                  <c:v>87.725398295259538</c:v>
                </c:pt>
                <c:pt idx="112">
                  <c:v>94.504934905641505</c:v>
                </c:pt>
                <c:pt idx="113">
                  <c:v>97.882674153762409</c:v>
                </c:pt>
                <c:pt idx="114">
                  <c:v>72.949006959435692</c:v>
                </c:pt>
                <c:pt idx="115">
                  <c:v>90.55507451205132</c:v>
                </c:pt>
                <c:pt idx="116">
                  <c:v>73.09931204076085</c:v>
                </c:pt>
                <c:pt idx="117">
                  <c:v>82.516044901167305</c:v>
                </c:pt>
                <c:pt idx="118">
                  <c:v>80.979632027722388</c:v>
                </c:pt>
                <c:pt idx="119">
                  <c:v>73.141990813264542</c:v>
                </c:pt>
                <c:pt idx="120">
                  <c:v>91.675728350876682</c:v>
                </c:pt>
                <c:pt idx="121">
                  <c:v>90.39987176456934</c:v>
                </c:pt>
                <c:pt idx="122">
                  <c:v>67.470025812338818</c:v>
                </c:pt>
                <c:pt idx="123">
                  <c:v>101.37568478913103</c:v>
                </c:pt>
                <c:pt idx="124">
                  <c:v>91.014837553270681</c:v>
                </c:pt>
                <c:pt idx="125">
                  <c:v>68.063337539201058</c:v>
                </c:pt>
                <c:pt idx="126">
                  <c:v>60.055620570477842</c:v>
                </c:pt>
                <c:pt idx="127">
                  <c:v>110.719771307584</c:v>
                </c:pt>
                <c:pt idx="128">
                  <c:v>63.225230556435612</c:v>
                </c:pt>
                <c:pt idx="129">
                  <c:v>67.562768887444236</c:v>
                </c:pt>
                <c:pt idx="130">
                  <c:v>90.820652731920518</c:v>
                </c:pt>
                <c:pt idx="131">
                  <c:v>91.593810790575702</c:v>
                </c:pt>
                <c:pt idx="132">
                  <c:v>91.032102575752148</c:v>
                </c:pt>
                <c:pt idx="133">
                  <c:v>87.318861231894488</c:v>
                </c:pt>
                <c:pt idx="134">
                  <c:v>92.427741812343058</c:v>
                </c:pt>
                <c:pt idx="135">
                  <c:v>105.02390611882201</c:v>
                </c:pt>
                <c:pt idx="136">
                  <c:v>59.750572350153973</c:v>
                </c:pt>
                <c:pt idx="137">
                  <c:v>59.551934367127735</c:v>
                </c:pt>
                <c:pt idx="138">
                  <c:v>91.051082200311868</c:v>
                </c:pt>
                <c:pt idx="139">
                  <c:v>84.202002409696689</c:v>
                </c:pt>
                <c:pt idx="140">
                  <c:v>94.03264483202004</c:v>
                </c:pt>
                <c:pt idx="141">
                  <c:v>100.39684612677515</c:v>
                </c:pt>
                <c:pt idx="142">
                  <c:v>64.544557549429214</c:v>
                </c:pt>
                <c:pt idx="143">
                  <c:v>72.754292075105923</c:v>
                </c:pt>
                <c:pt idx="144">
                  <c:v>104.63610306665871</c:v>
                </c:pt>
                <c:pt idx="145">
                  <c:v>81.054074226473048</c:v>
                </c:pt>
                <c:pt idx="146">
                  <c:v>108.94151410570457</c:v>
                </c:pt>
                <c:pt idx="147">
                  <c:v>83.88195011921259</c:v>
                </c:pt>
                <c:pt idx="148">
                  <c:v>95.98165646237625</c:v>
                </c:pt>
                <c:pt idx="149">
                  <c:v>50.369769924258982</c:v>
                </c:pt>
                <c:pt idx="150">
                  <c:v>101.78326062573363</c:v>
                </c:pt>
                <c:pt idx="151">
                  <c:v>80.73165019217123</c:v>
                </c:pt>
                <c:pt idx="152">
                  <c:v>90.248356109012207</c:v>
                </c:pt>
                <c:pt idx="153">
                  <c:v>87.501078409110676</c:v>
                </c:pt>
                <c:pt idx="154">
                  <c:v>98.230744248683578</c:v>
                </c:pt>
                <c:pt idx="155">
                  <c:v>73.295752682888548</c:v>
                </c:pt>
                <c:pt idx="156">
                  <c:v>87.482441088780888</c:v>
                </c:pt>
                <c:pt idx="157">
                  <c:v>66.754024389963178</c:v>
                </c:pt>
                <c:pt idx="158">
                  <c:v>63.699805052527061</c:v>
                </c:pt>
                <c:pt idx="159">
                  <c:v>82.431146091407967</c:v>
                </c:pt>
                <c:pt idx="160">
                  <c:v>81.728579007916679</c:v>
                </c:pt>
                <c:pt idx="161">
                  <c:v>77.384616561461613</c:v>
                </c:pt>
                <c:pt idx="162">
                  <c:v>75.745855741004732</c:v>
                </c:pt>
                <c:pt idx="163">
                  <c:v>93.858416978609327</c:v>
                </c:pt>
                <c:pt idx="164">
                  <c:v>83.613237326581171</c:v>
                </c:pt>
                <c:pt idx="165">
                  <c:v>90.011748568141456</c:v>
                </c:pt>
                <c:pt idx="166">
                  <c:v>104.41734985210863</c:v>
                </c:pt>
                <c:pt idx="167">
                  <c:v>80.353053991852903</c:v>
                </c:pt>
                <c:pt idx="168">
                  <c:v>84.346271105073242</c:v>
                </c:pt>
                <c:pt idx="169">
                  <c:v>79.753864941524682</c:v>
                </c:pt>
                <c:pt idx="170">
                  <c:v>89.353726558541595</c:v>
                </c:pt>
                <c:pt idx="171">
                  <c:v>100.77984147355888</c:v>
                </c:pt>
                <c:pt idx="172">
                  <c:v>65.659905232927358</c:v>
                </c:pt>
                <c:pt idx="173">
                  <c:v>90.445061648422694</c:v>
                </c:pt>
                <c:pt idx="174">
                  <c:v>44.126191677522314</c:v>
                </c:pt>
                <c:pt idx="175">
                  <c:v>106.47503509301355</c:v>
                </c:pt>
                <c:pt idx="176">
                  <c:v>94.481814600466095</c:v>
                </c:pt>
                <c:pt idx="177">
                  <c:v>89.73493269158746</c:v>
                </c:pt>
                <c:pt idx="178">
                  <c:v>71.358919059685149</c:v>
                </c:pt>
                <c:pt idx="179">
                  <c:v>75.973250773021888</c:v>
                </c:pt>
                <c:pt idx="180">
                  <c:v>60.813593870708445</c:v>
                </c:pt>
                <c:pt idx="181">
                  <c:v>96.198577023495588</c:v>
                </c:pt>
                <c:pt idx="182">
                  <c:v>110.60734099987576</c:v>
                </c:pt>
                <c:pt idx="183">
                  <c:v>90.515899875043132</c:v>
                </c:pt>
                <c:pt idx="184">
                  <c:v>90.995636678812389</c:v>
                </c:pt>
                <c:pt idx="185">
                  <c:v>81.789471022445468</c:v>
                </c:pt>
                <c:pt idx="186">
                  <c:v>96.831663849583563</c:v>
                </c:pt>
                <c:pt idx="187">
                  <c:v>93.827783307973149</c:v>
                </c:pt>
                <c:pt idx="188">
                  <c:v>89.321772840620383</c:v>
                </c:pt>
                <c:pt idx="189">
                  <c:v>102.37864001427808</c:v>
                </c:pt>
                <c:pt idx="190">
                  <c:v>111.13333316213225</c:v>
                </c:pt>
                <c:pt idx="191">
                  <c:v>106.33609959027579</c:v>
                </c:pt>
                <c:pt idx="192">
                  <c:v>65.650094181993211</c:v>
                </c:pt>
                <c:pt idx="193">
                  <c:v>74.439664694478935</c:v>
                </c:pt>
                <c:pt idx="194">
                  <c:v>104.37755009613385</c:v>
                </c:pt>
                <c:pt idx="195">
                  <c:v>105.58044301316555</c:v>
                </c:pt>
                <c:pt idx="196">
                  <c:v>100.65763722400074</c:v>
                </c:pt>
                <c:pt idx="197">
                  <c:v>81.287790338014688</c:v>
                </c:pt>
                <c:pt idx="198">
                  <c:v>106.71006034054723</c:v>
                </c:pt>
                <c:pt idx="199">
                  <c:v>81.982375838250988</c:v>
                </c:pt>
                <c:pt idx="200">
                  <c:v>102.3887500592721</c:v>
                </c:pt>
                <c:pt idx="201">
                  <c:v>106.86699975012783</c:v>
                </c:pt>
                <c:pt idx="202">
                  <c:v>98.473833691621849</c:v>
                </c:pt>
                <c:pt idx="203">
                  <c:v>79.728357192951762</c:v>
                </c:pt>
                <c:pt idx="204">
                  <c:v>108.46580061379611</c:v>
                </c:pt>
                <c:pt idx="205">
                  <c:v>115.94531150179667</c:v>
                </c:pt>
                <c:pt idx="206">
                  <c:v>113.28047327885568</c:v>
                </c:pt>
                <c:pt idx="207">
                  <c:v>102.21935687267469</c:v>
                </c:pt>
                <c:pt idx="208">
                  <c:v>93.013822416643848</c:v>
                </c:pt>
                <c:pt idx="209">
                  <c:v>96.578116821814618</c:v>
                </c:pt>
                <c:pt idx="210">
                  <c:v>73.0638320308109</c:v>
                </c:pt>
                <c:pt idx="211">
                  <c:v>98.816743506565984</c:v>
                </c:pt>
                <c:pt idx="212">
                  <c:v>80.709148755526599</c:v>
                </c:pt>
                <c:pt idx="213">
                  <c:v>98.802645573434745</c:v>
                </c:pt>
                <c:pt idx="214">
                  <c:v>108.48344780229255</c:v>
                </c:pt>
                <c:pt idx="215">
                  <c:v>69.236248983069316</c:v>
                </c:pt>
                <c:pt idx="216">
                  <c:v>119.88845714672244</c:v>
                </c:pt>
                <c:pt idx="217">
                  <c:v>108.4706915318897</c:v>
                </c:pt>
                <c:pt idx="218">
                  <c:v>128.02275354919018</c:v>
                </c:pt>
                <c:pt idx="219">
                  <c:v>98.095244613428278</c:v>
                </c:pt>
                <c:pt idx="220">
                  <c:v>77.080287614386918</c:v>
                </c:pt>
                <c:pt idx="221">
                  <c:v>84.760960791716627</c:v>
                </c:pt>
                <c:pt idx="222">
                  <c:v>60.924104192143496</c:v>
                </c:pt>
                <c:pt idx="223">
                  <c:v>111.79818893447921</c:v>
                </c:pt>
                <c:pt idx="224">
                  <c:v>121.48414001733485</c:v>
                </c:pt>
                <c:pt idx="225">
                  <c:v>138.42407055850791</c:v>
                </c:pt>
                <c:pt idx="226">
                  <c:v>104.16819103380271</c:v>
                </c:pt>
                <c:pt idx="227">
                  <c:v>98.146869312801243</c:v>
                </c:pt>
                <c:pt idx="228">
                  <c:v>112.33305594725</c:v>
                </c:pt>
                <c:pt idx="229">
                  <c:v>111.19758290837872</c:v>
                </c:pt>
                <c:pt idx="230">
                  <c:v>105.4831367701271</c:v>
                </c:pt>
                <c:pt idx="231">
                  <c:v>104.9528185154884</c:v>
                </c:pt>
                <c:pt idx="232">
                  <c:v>142.52575202007563</c:v>
                </c:pt>
                <c:pt idx="233">
                  <c:v>130.78618324018942</c:v>
                </c:pt>
                <c:pt idx="234">
                  <c:v>130.23749341239287</c:v>
                </c:pt>
                <c:pt idx="235">
                  <c:v>109.86662844589092</c:v>
                </c:pt>
                <c:pt idx="236">
                  <c:v>136.58550776386045</c:v>
                </c:pt>
                <c:pt idx="237">
                  <c:v>134.59918935161025</c:v>
                </c:pt>
                <c:pt idx="238">
                  <c:v>129.305818711315</c:v>
                </c:pt>
                <c:pt idx="239">
                  <c:v>135.411140079288</c:v>
                </c:pt>
                <c:pt idx="240">
                  <c:v>148.16113238731009</c:v>
                </c:pt>
                <c:pt idx="241">
                  <c:v>124.25999911185345</c:v>
                </c:pt>
                <c:pt idx="242">
                  <c:v>141.83496338341601</c:v>
                </c:pt>
                <c:pt idx="243">
                  <c:v>129.1138029741673</c:v>
                </c:pt>
                <c:pt idx="244">
                  <c:v>122.98149836363775</c:v>
                </c:pt>
                <c:pt idx="245">
                  <c:v>132.73529460802735</c:v>
                </c:pt>
                <c:pt idx="246">
                  <c:v>148.37105111539771</c:v>
                </c:pt>
                <c:pt idx="247">
                  <c:v>131.11244497401862</c:v>
                </c:pt>
              </c:numCache>
            </c:numRef>
          </c:xVal>
          <c:yVal>
            <c:numRef>
              <c:f>'PLS2'!$D$1410:$D$1657</c:f>
              <c:numCache>
                <c:formatCode>0.000</c:formatCode>
                <c:ptCount val="248"/>
                <c:pt idx="0">
                  <c:v>94.100000000000009</c:v>
                </c:pt>
                <c:pt idx="1">
                  <c:v>97.3</c:v>
                </c:pt>
                <c:pt idx="2">
                  <c:v>131.4</c:v>
                </c:pt>
                <c:pt idx="3">
                  <c:v>42.708333333333435</c:v>
                </c:pt>
                <c:pt idx="4">
                  <c:v>54.800000000000004</c:v>
                </c:pt>
                <c:pt idx="5">
                  <c:v>72.400000000000006</c:v>
                </c:pt>
                <c:pt idx="6">
                  <c:v>71.099999999999994</c:v>
                </c:pt>
                <c:pt idx="7">
                  <c:v>73.2</c:v>
                </c:pt>
                <c:pt idx="8">
                  <c:v>115.7</c:v>
                </c:pt>
                <c:pt idx="9">
                  <c:v>137.83783783783832</c:v>
                </c:pt>
                <c:pt idx="10">
                  <c:v>147.9</c:v>
                </c:pt>
                <c:pt idx="11">
                  <c:v>97</c:v>
                </c:pt>
                <c:pt idx="12">
                  <c:v>117.5</c:v>
                </c:pt>
                <c:pt idx="13">
                  <c:v>130</c:v>
                </c:pt>
                <c:pt idx="14">
                  <c:v>96.2</c:v>
                </c:pt>
                <c:pt idx="15">
                  <c:v>82.19762731481481</c:v>
                </c:pt>
                <c:pt idx="16">
                  <c:v>151.30000000000001</c:v>
                </c:pt>
                <c:pt idx="17">
                  <c:v>64.2</c:v>
                </c:pt>
                <c:pt idx="18">
                  <c:v>100</c:v>
                </c:pt>
                <c:pt idx="19">
                  <c:v>69.2</c:v>
                </c:pt>
                <c:pt idx="20">
                  <c:v>142.70000000000002</c:v>
                </c:pt>
                <c:pt idx="21">
                  <c:v>126.60000000000001</c:v>
                </c:pt>
                <c:pt idx="22">
                  <c:v>82.9</c:v>
                </c:pt>
                <c:pt idx="23">
                  <c:v>54.800000000000004</c:v>
                </c:pt>
                <c:pt idx="24">
                  <c:v>70.2</c:v>
                </c:pt>
                <c:pt idx="25">
                  <c:v>61.7</c:v>
                </c:pt>
                <c:pt idx="26">
                  <c:v>110.3</c:v>
                </c:pt>
                <c:pt idx="27">
                  <c:v>78.7</c:v>
                </c:pt>
                <c:pt idx="28">
                  <c:v>79.600000000000009</c:v>
                </c:pt>
                <c:pt idx="29">
                  <c:v>98.9</c:v>
                </c:pt>
                <c:pt idx="30">
                  <c:v>177.5</c:v>
                </c:pt>
                <c:pt idx="31">
                  <c:v>74.7</c:v>
                </c:pt>
                <c:pt idx="32">
                  <c:v>117.4</c:v>
                </c:pt>
                <c:pt idx="33">
                  <c:v>174.35897435897519</c:v>
                </c:pt>
                <c:pt idx="34">
                  <c:v>104.2</c:v>
                </c:pt>
                <c:pt idx="35">
                  <c:v>137.71753681392241</c:v>
                </c:pt>
                <c:pt idx="36">
                  <c:v>101.5</c:v>
                </c:pt>
                <c:pt idx="37">
                  <c:v>146.5</c:v>
                </c:pt>
                <c:pt idx="38">
                  <c:v>165.8</c:v>
                </c:pt>
                <c:pt idx="39">
                  <c:v>164.6</c:v>
                </c:pt>
                <c:pt idx="40">
                  <c:v>50.300000000000004</c:v>
                </c:pt>
                <c:pt idx="41">
                  <c:v>34.6</c:v>
                </c:pt>
                <c:pt idx="42">
                  <c:v>59.921745439469305</c:v>
                </c:pt>
                <c:pt idx="43">
                  <c:v>106.6</c:v>
                </c:pt>
                <c:pt idx="44">
                  <c:v>31.900000000000002</c:v>
                </c:pt>
                <c:pt idx="45">
                  <c:v>60.9</c:v>
                </c:pt>
                <c:pt idx="46">
                  <c:v>88.910590277777956</c:v>
                </c:pt>
                <c:pt idx="47">
                  <c:v>108.10000000000001</c:v>
                </c:pt>
                <c:pt idx="48">
                  <c:v>108</c:v>
                </c:pt>
                <c:pt idx="49">
                  <c:v>84.7</c:v>
                </c:pt>
                <c:pt idx="50">
                  <c:v>82.9</c:v>
                </c:pt>
                <c:pt idx="51">
                  <c:v>187.70000000000002</c:v>
                </c:pt>
                <c:pt idx="52">
                  <c:v>114.2</c:v>
                </c:pt>
                <c:pt idx="53">
                  <c:v>64.5</c:v>
                </c:pt>
                <c:pt idx="54">
                  <c:v>68.600000000000009</c:v>
                </c:pt>
                <c:pt idx="55">
                  <c:v>89.7</c:v>
                </c:pt>
                <c:pt idx="56">
                  <c:v>92.3</c:v>
                </c:pt>
                <c:pt idx="57">
                  <c:v>158.9</c:v>
                </c:pt>
                <c:pt idx="58">
                  <c:v>148.1</c:v>
                </c:pt>
                <c:pt idx="59">
                  <c:v>126.10000000000001</c:v>
                </c:pt>
                <c:pt idx="60">
                  <c:v>106.9</c:v>
                </c:pt>
                <c:pt idx="61">
                  <c:v>108.53909465020594</c:v>
                </c:pt>
                <c:pt idx="62">
                  <c:v>105.60000000000001</c:v>
                </c:pt>
                <c:pt idx="63">
                  <c:v>95</c:v>
                </c:pt>
                <c:pt idx="64">
                  <c:v>77</c:v>
                </c:pt>
                <c:pt idx="65">
                  <c:v>100</c:v>
                </c:pt>
                <c:pt idx="66">
                  <c:v>123.10000000000001</c:v>
                </c:pt>
                <c:pt idx="67">
                  <c:v>69.5</c:v>
                </c:pt>
                <c:pt idx="68">
                  <c:v>81.8</c:v>
                </c:pt>
                <c:pt idx="69">
                  <c:v>97</c:v>
                </c:pt>
                <c:pt idx="70">
                  <c:v>54.6</c:v>
                </c:pt>
                <c:pt idx="71">
                  <c:v>81.400000000000006</c:v>
                </c:pt>
                <c:pt idx="72">
                  <c:v>78.8</c:v>
                </c:pt>
                <c:pt idx="73">
                  <c:v>102</c:v>
                </c:pt>
                <c:pt idx="74">
                  <c:v>177.5</c:v>
                </c:pt>
                <c:pt idx="75">
                  <c:v>165.5</c:v>
                </c:pt>
                <c:pt idx="76">
                  <c:v>108.10000000000001</c:v>
                </c:pt>
                <c:pt idx="77">
                  <c:v>101.90058479532166</c:v>
                </c:pt>
                <c:pt idx="78">
                  <c:v>115.4</c:v>
                </c:pt>
                <c:pt idx="79">
                  <c:v>109.7</c:v>
                </c:pt>
                <c:pt idx="80">
                  <c:v>125.6</c:v>
                </c:pt>
                <c:pt idx="81">
                  <c:v>164.3</c:v>
                </c:pt>
                <c:pt idx="82">
                  <c:v>121</c:v>
                </c:pt>
                <c:pt idx="83">
                  <c:v>90.8</c:v>
                </c:pt>
                <c:pt idx="84">
                  <c:v>131.22957516339778</c:v>
                </c:pt>
                <c:pt idx="85">
                  <c:v>111.10000000000001</c:v>
                </c:pt>
                <c:pt idx="86">
                  <c:v>101</c:v>
                </c:pt>
                <c:pt idx="87">
                  <c:v>94</c:v>
                </c:pt>
                <c:pt idx="88">
                  <c:v>122.60000000000001</c:v>
                </c:pt>
                <c:pt idx="89">
                  <c:v>92.600000000000009</c:v>
                </c:pt>
                <c:pt idx="90">
                  <c:v>103.5</c:v>
                </c:pt>
                <c:pt idx="91">
                  <c:v>79.7</c:v>
                </c:pt>
                <c:pt idx="92">
                  <c:v>66.400000000000006</c:v>
                </c:pt>
                <c:pt idx="93">
                  <c:v>150.9</c:v>
                </c:pt>
                <c:pt idx="94">
                  <c:v>192.6</c:v>
                </c:pt>
                <c:pt idx="95">
                  <c:v>172</c:v>
                </c:pt>
                <c:pt idx="96">
                  <c:v>102</c:v>
                </c:pt>
                <c:pt idx="97">
                  <c:v>84.2</c:v>
                </c:pt>
                <c:pt idx="98">
                  <c:v>29.400000000000002</c:v>
                </c:pt>
                <c:pt idx="99">
                  <c:v>84.100000000000009</c:v>
                </c:pt>
                <c:pt idx="100">
                  <c:v>97</c:v>
                </c:pt>
                <c:pt idx="101">
                  <c:v>68.5</c:v>
                </c:pt>
                <c:pt idx="102">
                  <c:v>76.5</c:v>
                </c:pt>
                <c:pt idx="103">
                  <c:v>89</c:v>
                </c:pt>
                <c:pt idx="104">
                  <c:v>64.599999999999994</c:v>
                </c:pt>
                <c:pt idx="105">
                  <c:v>69</c:v>
                </c:pt>
                <c:pt idx="106">
                  <c:v>97</c:v>
                </c:pt>
                <c:pt idx="107">
                  <c:v>59.300000000000004</c:v>
                </c:pt>
                <c:pt idx="108">
                  <c:v>91.7</c:v>
                </c:pt>
                <c:pt idx="109">
                  <c:v>69.2</c:v>
                </c:pt>
                <c:pt idx="110">
                  <c:v>64</c:v>
                </c:pt>
                <c:pt idx="111">
                  <c:v>111.60000000000001</c:v>
                </c:pt>
                <c:pt idx="112">
                  <c:v>77.8</c:v>
                </c:pt>
                <c:pt idx="113">
                  <c:v>84.583333333333258</c:v>
                </c:pt>
                <c:pt idx="114">
                  <c:v>104.9</c:v>
                </c:pt>
                <c:pt idx="115">
                  <c:v>83.9</c:v>
                </c:pt>
                <c:pt idx="116">
                  <c:v>122.4</c:v>
                </c:pt>
                <c:pt idx="117">
                  <c:v>74.100000000000009</c:v>
                </c:pt>
                <c:pt idx="118">
                  <c:v>86.5</c:v>
                </c:pt>
                <c:pt idx="119">
                  <c:v>88.3</c:v>
                </c:pt>
                <c:pt idx="120">
                  <c:v>64.7</c:v>
                </c:pt>
                <c:pt idx="121">
                  <c:v>133.9</c:v>
                </c:pt>
                <c:pt idx="122">
                  <c:v>72.5</c:v>
                </c:pt>
                <c:pt idx="123">
                  <c:v>71.100000000000009</c:v>
                </c:pt>
                <c:pt idx="124">
                  <c:v>89.9</c:v>
                </c:pt>
                <c:pt idx="125">
                  <c:v>67.5</c:v>
                </c:pt>
                <c:pt idx="126">
                  <c:v>33.9</c:v>
                </c:pt>
                <c:pt idx="127">
                  <c:v>53.6</c:v>
                </c:pt>
                <c:pt idx="128">
                  <c:v>64.2</c:v>
                </c:pt>
                <c:pt idx="129">
                  <c:v>24.736286919831219</c:v>
                </c:pt>
                <c:pt idx="130">
                  <c:v>43.5</c:v>
                </c:pt>
                <c:pt idx="131">
                  <c:v>110.5</c:v>
                </c:pt>
                <c:pt idx="132">
                  <c:v>74.100000000000009</c:v>
                </c:pt>
                <c:pt idx="133">
                  <c:v>112.60000000000001</c:v>
                </c:pt>
                <c:pt idx="134">
                  <c:v>58.7</c:v>
                </c:pt>
                <c:pt idx="135">
                  <c:v>153.6</c:v>
                </c:pt>
                <c:pt idx="136">
                  <c:v>37.9</c:v>
                </c:pt>
                <c:pt idx="137">
                  <c:v>73.7</c:v>
                </c:pt>
                <c:pt idx="138">
                  <c:v>116.66666666666667</c:v>
                </c:pt>
                <c:pt idx="139">
                  <c:v>121.4</c:v>
                </c:pt>
                <c:pt idx="140">
                  <c:v>102.9</c:v>
                </c:pt>
                <c:pt idx="141">
                  <c:v>127.5</c:v>
                </c:pt>
                <c:pt idx="142">
                  <c:v>161</c:v>
                </c:pt>
                <c:pt idx="143">
                  <c:v>79.900000000000006</c:v>
                </c:pt>
                <c:pt idx="144">
                  <c:v>25.6</c:v>
                </c:pt>
                <c:pt idx="145">
                  <c:v>80.8</c:v>
                </c:pt>
                <c:pt idx="146">
                  <c:v>96.5</c:v>
                </c:pt>
                <c:pt idx="147">
                  <c:v>86</c:v>
                </c:pt>
                <c:pt idx="148">
                  <c:v>119.2</c:v>
                </c:pt>
                <c:pt idx="149">
                  <c:v>31.8</c:v>
                </c:pt>
                <c:pt idx="150">
                  <c:v>38.6</c:v>
                </c:pt>
                <c:pt idx="151">
                  <c:v>100.5</c:v>
                </c:pt>
                <c:pt idx="152">
                  <c:v>89.112903225806463</c:v>
                </c:pt>
                <c:pt idx="153">
                  <c:v>85.526315789473699</c:v>
                </c:pt>
                <c:pt idx="154">
                  <c:v>81.7</c:v>
                </c:pt>
                <c:pt idx="155">
                  <c:v>75</c:v>
                </c:pt>
                <c:pt idx="156">
                  <c:v>74.400000000000006</c:v>
                </c:pt>
                <c:pt idx="157">
                  <c:v>66.8</c:v>
                </c:pt>
                <c:pt idx="158">
                  <c:v>39.700000000000003</c:v>
                </c:pt>
                <c:pt idx="159">
                  <c:v>98.1</c:v>
                </c:pt>
                <c:pt idx="160">
                  <c:v>65.099999999999994</c:v>
                </c:pt>
                <c:pt idx="161">
                  <c:v>46.6</c:v>
                </c:pt>
                <c:pt idx="162">
                  <c:v>73.3</c:v>
                </c:pt>
                <c:pt idx="163">
                  <c:v>44</c:v>
                </c:pt>
                <c:pt idx="164">
                  <c:v>91.5</c:v>
                </c:pt>
                <c:pt idx="165">
                  <c:v>81.5</c:v>
                </c:pt>
                <c:pt idx="166">
                  <c:v>106.8452380952381</c:v>
                </c:pt>
                <c:pt idx="167">
                  <c:v>76.100000000000009</c:v>
                </c:pt>
                <c:pt idx="168">
                  <c:v>94</c:v>
                </c:pt>
                <c:pt idx="169">
                  <c:v>160.1</c:v>
                </c:pt>
                <c:pt idx="170">
                  <c:v>95.5</c:v>
                </c:pt>
                <c:pt idx="171">
                  <c:v>95.1</c:v>
                </c:pt>
                <c:pt idx="172">
                  <c:v>79</c:v>
                </c:pt>
                <c:pt idx="173">
                  <c:v>104.5</c:v>
                </c:pt>
                <c:pt idx="174">
                  <c:v>54.2</c:v>
                </c:pt>
                <c:pt idx="175">
                  <c:v>132.19999999999999</c:v>
                </c:pt>
                <c:pt idx="176">
                  <c:v>81.600000000000009</c:v>
                </c:pt>
                <c:pt idx="177">
                  <c:v>78.8</c:v>
                </c:pt>
                <c:pt idx="178">
                  <c:v>46.3</c:v>
                </c:pt>
                <c:pt idx="179">
                  <c:v>30.3</c:v>
                </c:pt>
                <c:pt idx="180">
                  <c:v>43</c:v>
                </c:pt>
                <c:pt idx="181">
                  <c:v>47.5</c:v>
                </c:pt>
                <c:pt idx="182">
                  <c:v>121.60000000000001</c:v>
                </c:pt>
                <c:pt idx="183">
                  <c:v>106.3</c:v>
                </c:pt>
                <c:pt idx="184">
                  <c:v>88.2</c:v>
                </c:pt>
                <c:pt idx="185">
                  <c:v>75.400000000000006</c:v>
                </c:pt>
                <c:pt idx="186">
                  <c:v>76.400000000000006</c:v>
                </c:pt>
                <c:pt idx="187">
                  <c:v>130.30000000000001</c:v>
                </c:pt>
                <c:pt idx="188">
                  <c:v>73.5</c:v>
                </c:pt>
                <c:pt idx="189">
                  <c:v>133</c:v>
                </c:pt>
                <c:pt idx="190">
                  <c:v>112.5</c:v>
                </c:pt>
                <c:pt idx="191">
                  <c:v>81.100000000000009</c:v>
                </c:pt>
                <c:pt idx="192">
                  <c:v>32.9</c:v>
                </c:pt>
                <c:pt idx="193">
                  <c:v>60.300000000000004</c:v>
                </c:pt>
                <c:pt idx="194">
                  <c:v>107.3</c:v>
                </c:pt>
                <c:pt idx="195">
                  <c:v>119.60000000000001</c:v>
                </c:pt>
                <c:pt idx="196">
                  <c:v>97</c:v>
                </c:pt>
                <c:pt idx="197">
                  <c:v>96.9</c:v>
                </c:pt>
                <c:pt idx="198">
                  <c:v>130.6</c:v>
                </c:pt>
                <c:pt idx="199">
                  <c:v>102.37617135207448</c:v>
                </c:pt>
                <c:pt idx="200">
                  <c:v>126.02880658436216</c:v>
                </c:pt>
                <c:pt idx="201">
                  <c:v>106.60000000000001</c:v>
                </c:pt>
                <c:pt idx="202">
                  <c:v>108.7</c:v>
                </c:pt>
                <c:pt idx="203">
                  <c:v>56.300000000000004</c:v>
                </c:pt>
                <c:pt idx="204">
                  <c:v>99.3</c:v>
                </c:pt>
                <c:pt idx="205">
                  <c:v>166.6</c:v>
                </c:pt>
                <c:pt idx="206">
                  <c:v>144.9</c:v>
                </c:pt>
                <c:pt idx="207">
                  <c:v>97</c:v>
                </c:pt>
                <c:pt idx="208">
                  <c:v>86</c:v>
                </c:pt>
                <c:pt idx="209">
                  <c:v>128.18213783403709</c:v>
                </c:pt>
                <c:pt idx="210">
                  <c:v>83.9</c:v>
                </c:pt>
                <c:pt idx="211">
                  <c:v>103.10000000000001</c:v>
                </c:pt>
                <c:pt idx="212">
                  <c:v>58.9</c:v>
                </c:pt>
                <c:pt idx="213">
                  <c:v>121.60000000000001</c:v>
                </c:pt>
                <c:pt idx="214">
                  <c:v>145.80000000000001</c:v>
                </c:pt>
                <c:pt idx="215">
                  <c:v>30.7</c:v>
                </c:pt>
                <c:pt idx="216">
                  <c:v>115.9</c:v>
                </c:pt>
                <c:pt idx="217">
                  <c:v>115.2</c:v>
                </c:pt>
                <c:pt idx="218">
                  <c:v>168</c:v>
                </c:pt>
                <c:pt idx="219">
                  <c:v>88.3</c:v>
                </c:pt>
                <c:pt idx="220">
                  <c:v>51.6</c:v>
                </c:pt>
                <c:pt idx="221">
                  <c:v>77.2</c:v>
                </c:pt>
                <c:pt idx="222">
                  <c:v>25</c:v>
                </c:pt>
                <c:pt idx="223">
                  <c:v>65.7</c:v>
                </c:pt>
                <c:pt idx="224">
                  <c:v>156.9</c:v>
                </c:pt>
                <c:pt idx="225">
                  <c:v>152.1</c:v>
                </c:pt>
                <c:pt idx="226">
                  <c:v>70.978682170542399</c:v>
                </c:pt>
                <c:pt idx="227">
                  <c:v>83.2</c:v>
                </c:pt>
                <c:pt idx="228">
                  <c:v>129.69999999999999</c:v>
                </c:pt>
                <c:pt idx="229">
                  <c:v>120.2</c:v>
                </c:pt>
                <c:pt idx="230">
                  <c:v>99.856029810298111</c:v>
                </c:pt>
                <c:pt idx="231">
                  <c:v>107.4</c:v>
                </c:pt>
                <c:pt idx="232">
                  <c:v>140.97222222222223</c:v>
                </c:pt>
                <c:pt idx="233">
                  <c:v>102.65151515151517</c:v>
                </c:pt>
                <c:pt idx="234">
                  <c:v>142.5</c:v>
                </c:pt>
                <c:pt idx="235">
                  <c:v>83.9</c:v>
                </c:pt>
                <c:pt idx="236">
                  <c:v>142.4</c:v>
                </c:pt>
                <c:pt idx="237">
                  <c:v>141.5</c:v>
                </c:pt>
                <c:pt idx="238">
                  <c:v>119.60000000000001</c:v>
                </c:pt>
                <c:pt idx="239">
                  <c:v>121.76067073170736</c:v>
                </c:pt>
                <c:pt idx="240">
                  <c:v>110.73908730158728</c:v>
                </c:pt>
                <c:pt idx="241">
                  <c:v>162.95180722891564</c:v>
                </c:pt>
                <c:pt idx="242">
                  <c:v>171.1</c:v>
                </c:pt>
                <c:pt idx="243">
                  <c:v>165.9</c:v>
                </c:pt>
                <c:pt idx="244">
                  <c:v>126.60000000000001</c:v>
                </c:pt>
                <c:pt idx="245">
                  <c:v>97</c:v>
                </c:pt>
                <c:pt idx="246">
                  <c:v>97</c:v>
                </c:pt>
                <c:pt idx="247">
                  <c:v>179.5</c:v>
                </c:pt>
              </c:numCache>
            </c:numRef>
          </c:yVal>
        </c:ser>
        <c:ser>
          <c:idx val="1"/>
          <c:order val="1"/>
          <c:spPr>
            <a:ln w="12700">
              <a:solidFill>
                <a:srgbClr val="000000"/>
              </a:solidFill>
              <a:prstDash val="sysDash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200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200</c:v>
              </c:pt>
            </c:numLit>
          </c:yVal>
        </c:ser>
        <c:ser>
          <c:idx val="2"/>
          <c:order val="2"/>
          <c:spPr>
            <a:ln w="12700">
              <a:solidFill>
                <a:srgbClr val="B2B2B2"/>
              </a:solidFill>
              <a:prstDash val="solid"/>
            </a:ln>
          </c:spPr>
          <c:marker>
            <c:symbol val="none"/>
          </c:marker>
          <c:xVal>
            <c:numRef>
              <c:f>'PLS2'!xdata1</c:f>
              <c:numCache>
                <c:formatCode>General</c:formatCode>
                <c:ptCount val="70"/>
                <c:pt idx="0">
                  <c:v>0</c:v>
                </c:pt>
                <c:pt idx="1">
                  <c:v>2.8985507245999997</c:v>
                </c:pt>
                <c:pt idx="2">
                  <c:v>5.797101449199987</c:v>
                </c:pt>
                <c:pt idx="3">
                  <c:v>8.6956521738000028</c:v>
                </c:pt>
                <c:pt idx="4">
                  <c:v>11.594202898400004</c:v>
                </c:pt>
                <c:pt idx="5">
                  <c:v>14.492753623</c:v>
                </c:pt>
                <c:pt idx="6">
                  <c:v>17.39130434760003</c:v>
                </c:pt>
                <c:pt idx="7">
                  <c:v>20.289855072200005</c:v>
                </c:pt>
                <c:pt idx="8">
                  <c:v>23.188405796800001</c:v>
                </c:pt>
                <c:pt idx="9">
                  <c:v>26.086956521400001</c:v>
                </c:pt>
                <c:pt idx="10">
                  <c:v>28.98550724599988</c:v>
                </c:pt>
                <c:pt idx="11">
                  <c:v>31.884057970600001</c:v>
                </c:pt>
                <c:pt idx="12">
                  <c:v>34.782608695200004</c:v>
                </c:pt>
                <c:pt idx="13">
                  <c:v>37.681159419800004</c:v>
                </c:pt>
                <c:pt idx="14">
                  <c:v>40.579710144400138</c:v>
                </c:pt>
                <c:pt idx="15">
                  <c:v>43.478260869000003</c:v>
                </c:pt>
                <c:pt idx="16">
                  <c:v>46.376811593599975</c:v>
                </c:pt>
                <c:pt idx="17">
                  <c:v>49.275362318200131</c:v>
                </c:pt>
                <c:pt idx="18">
                  <c:v>52.173913042800123</c:v>
                </c:pt>
                <c:pt idx="19">
                  <c:v>55.072463767399995</c:v>
                </c:pt>
                <c:pt idx="20">
                  <c:v>57.971014491999995</c:v>
                </c:pt>
                <c:pt idx="21">
                  <c:v>60.869565216600002</c:v>
                </c:pt>
                <c:pt idx="22">
                  <c:v>63.768115941200215</c:v>
                </c:pt>
                <c:pt idx="23">
                  <c:v>66.666666665800321</c:v>
                </c:pt>
                <c:pt idx="24">
                  <c:v>69.565217390400008</c:v>
                </c:pt>
                <c:pt idx="25">
                  <c:v>72.463768115000008</c:v>
                </c:pt>
                <c:pt idx="26">
                  <c:v>75.362318839599553</c:v>
                </c:pt>
                <c:pt idx="27">
                  <c:v>78.260869564200277</c:v>
                </c:pt>
                <c:pt idx="28">
                  <c:v>81.159420288800007</c:v>
                </c:pt>
                <c:pt idx="29">
                  <c:v>84.057971013399666</c:v>
                </c:pt>
                <c:pt idx="30">
                  <c:v>86.956521738000006</c:v>
                </c:pt>
                <c:pt idx="31">
                  <c:v>89.855072462599551</c:v>
                </c:pt>
                <c:pt idx="32">
                  <c:v>92.753623187200247</c:v>
                </c:pt>
                <c:pt idx="33">
                  <c:v>95.652173911799665</c:v>
                </c:pt>
                <c:pt idx="34">
                  <c:v>98.550724636399949</c:v>
                </c:pt>
                <c:pt idx="35">
                  <c:v>101.4492753610003</c:v>
                </c:pt>
                <c:pt idx="36">
                  <c:v>104.34782608560027</c:v>
                </c:pt>
                <c:pt idx="37">
                  <c:v>107.24637681019966</c:v>
                </c:pt>
                <c:pt idx="38">
                  <c:v>110.1449275348</c:v>
                </c:pt>
                <c:pt idx="39">
                  <c:v>113.04347825939998</c:v>
                </c:pt>
                <c:pt idx="40">
                  <c:v>115.94202898400023</c:v>
                </c:pt>
                <c:pt idx="41">
                  <c:v>118.8405797086</c:v>
                </c:pt>
                <c:pt idx="42">
                  <c:v>121.7391304332</c:v>
                </c:pt>
                <c:pt idx="43">
                  <c:v>124.63768115779966</c:v>
                </c:pt>
                <c:pt idx="44">
                  <c:v>127.53623188239995</c:v>
                </c:pt>
                <c:pt idx="45">
                  <c:v>130.43478260700002</c:v>
                </c:pt>
                <c:pt idx="46">
                  <c:v>133.33333333160004</c:v>
                </c:pt>
                <c:pt idx="47">
                  <c:v>136.23188405620002</c:v>
                </c:pt>
                <c:pt idx="48">
                  <c:v>139.13043478080002</c:v>
                </c:pt>
                <c:pt idx="49">
                  <c:v>142.02898550540004</c:v>
                </c:pt>
                <c:pt idx="50">
                  <c:v>144.92753623000004</c:v>
                </c:pt>
                <c:pt idx="51">
                  <c:v>147.82608695460061</c:v>
                </c:pt>
                <c:pt idx="52">
                  <c:v>150.72463767919999</c:v>
                </c:pt>
                <c:pt idx="53">
                  <c:v>153.62318840380001</c:v>
                </c:pt>
                <c:pt idx="54">
                  <c:v>156.52173912840001</c:v>
                </c:pt>
                <c:pt idx="55">
                  <c:v>159.42028985300055</c:v>
                </c:pt>
                <c:pt idx="56">
                  <c:v>162.31884057760055</c:v>
                </c:pt>
                <c:pt idx="57">
                  <c:v>165.21739130220001</c:v>
                </c:pt>
                <c:pt idx="58">
                  <c:v>168.11594202679996</c:v>
                </c:pt>
                <c:pt idx="59">
                  <c:v>171.01449275139998</c:v>
                </c:pt>
                <c:pt idx="60">
                  <c:v>173.91304347600001</c:v>
                </c:pt>
                <c:pt idx="61">
                  <c:v>176.81159420059998</c:v>
                </c:pt>
                <c:pt idx="62">
                  <c:v>179.71014492519998</c:v>
                </c:pt>
                <c:pt idx="63">
                  <c:v>182.60869564979996</c:v>
                </c:pt>
                <c:pt idx="64">
                  <c:v>185.50724637440052</c:v>
                </c:pt>
                <c:pt idx="65">
                  <c:v>188.40579709900001</c:v>
                </c:pt>
                <c:pt idx="66">
                  <c:v>191.30434782360052</c:v>
                </c:pt>
                <c:pt idx="67">
                  <c:v>194.20289854820001</c:v>
                </c:pt>
                <c:pt idx="68">
                  <c:v>197.10144927280001</c:v>
                </c:pt>
                <c:pt idx="69">
                  <c:v>199.99999999740001</c:v>
                </c:pt>
              </c:numCache>
            </c:numRef>
          </c:xVal>
          <c:yVal>
            <c:numRef>
              <c:f>'PLS2'!ydata1</c:f>
              <c:numCache>
                <c:formatCode>General</c:formatCode>
                <c:ptCount val="70"/>
                <c:pt idx="0">
                  <c:v>-58.112835183382344</c:v>
                </c:pt>
                <c:pt idx="1">
                  <c:v>-55.084964535195795</c:v>
                </c:pt>
                <c:pt idx="2">
                  <c:v>-52.060725174451015</c:v>
                </c:pt>
                <c:pt idx="3">
                  <c:v>-49.040140816678402</c:v>
                </c:pt>
                <c:pt idx="4">
                  <c:v>-46.023234685752954</c:v>
                </c:pt>
                <c:pt idx="5">
                  <c:v>-43.010029493868238</c:v>
                </c:pt>
                <c:pt idx="6">
                  <c:v>-40.000547421661587</c:v>
                </c:pt>
                <c:pt idx="7">
                  <c:v>-36.994810098521512</c:v>
                </c:pt>
                <c:pt idx="8">
                  <c:v>-33.992838583117916</c:v>
                </c:pt>
                <c:pt idx="9">
                  <c:v>-30.994653344191288</c:v>
                </c:pt>
                <c:pt idx="10">
                  <c:v>-28.000274241637019</c:v>
                </c:pt>
                <c:pt idx="11">
                  <c:v>-25.009720507923475</c:v>
                </c:pt>
                <c:pt idx="12">
                  <c:v>-22.023010729882991</c:v>
                </c:pt>
                <c:pt idx="13">
                  <c:v>-19.040162830909818</c:v>
                </c:pt>
                <c:pt idx="14">
                  <c:v>-16.061194053607387</c:v>
                </c:pt>
                <c:pt idx="15">
                  <c:v>-13.086120942916608</c:v>
                </c:pt>
                <c:pt idx="16">
                  <c:v>-10.114959329767</c:v>
                </c:pt>
                <c:pt idx="17">
                  <c:v>-7.1477243152829359</c:v>
                </c:pt>
                <c:pt idx="18">
                  <c:v>-4.1844302555824013</c:v>
                </c:pt>
                <c:pt idx="19">
                  <c:v>-1.2250907472020756</c:v>
                </c:pt>
                <c:pt idx="20">
                  <c:v>1.7302813868179918</c:v>
                </c:pt>
                <c:pt idx="21">
                  <c:v>4.6816741101569805</c:v>
                </c:pt>
                <c:pt idx="22">
                  <c:v>7.6290761857131191</c:v>
                </c:pt>
                <c:pt idx="23">
                  <c:v>10.572477187350103</c:v>
                </c:pt>
                <c:pt idx="24">
                  <c:v>13.511867510862956</c:v>
                </c:pt>
                <c:pt idx="25">
                  <c:v>16.447238384135566</c:v>
                </c:pt>
                <c:pt idx="26">
                  <c:v>19.378581876466789</c:v>
                </c:pt>
                <c:pt idx="27">
                  <c:v>22.305890907040091</c:v>
                </c:pt>
                <c:pt idx="28">
                  <c:v>25.229159252518272</c:v>
                </c:pt>
                <c:pt idx="29">
                  <c:v>28.148381553742322</c:v>
                </c:pt>
                <c:pt idx="30">
                  <c:v>31.063553321518718</c:v>
                </c:pt>
                <c:pt idx="31">
                  <c:v>33.974670941480426</c:v>
                </c:pt>
                <c:pt idx="32">
                  <c:v>36.881731678009345</c:v>
                </c:pt>
                <c:pt idx="33">
                  <c:v>39.784733677210184</c:v>
                </c:pt>
                <c:pt idx="34">
                  <c:v>42.683675968928938</c:v>
                </c:pt>
                <c:pt idx="35">
                  <c:v>45.578558467808101</c:v>
                </c:pt>
                <c:pt idx="36">
                  <c:v>48.469381973381999</c:v>
                </c:pt>
                <c:pt idx="37">
                  <c:v>51.356148169204133</c:v>
                </c:pt>
                <c:pt idx="38">
                  <c:v>54.238859621014861</c:v>
                </c:pt>
                <c:pt idx="39">
                  <c:v>57.117519773950761</c:v>
                </c:pt>
                <c:pt idx="40">
                  <c:v>59.992132948805633</c:v>
                </c:pt>
                <c:pt idx="41">
                  <c:v>62.862704337347822</c:v>
                </c:pt>
                <c:pt idx="42">
                  <c:v>65.729239996713233</c:v>
                </c:pt>
                <c:pt idx="43">
                  <c:v>68.591746842878251</c:v>
                </c:pt>
                <c:pt idx="44">
                  <c:v>71.450232643238266</c:v>
                </c:pt>
                <c:pt idx="45">
                  <c:v>74.304706008304379</c:v>
                </c:pt>
                <c:pt idx="46">
                  <c:v>77.155176382540816</c:v>
                </c:pt>
                <c:pt idx="47">
                  <c:v>80.001654034367775</c:v>
                </c:pt>
                <c:pt idx="48">
                  <c:v>82.84415004534489</c:v>
                </c:pt>
                <c:pt idx="49">
                  <c:v>85.682676298578158</c:v>
                </c:pt>
                <c:pt idx="50">
                  <c:v>88.517245466361601</c:v>
                </c:pt>
                <c:pt idx="51">
                  <c:v>91.347870997089458</c:v>
                </c:pt>
                <c:pt idx="52">
                  <c:v>94.174567101475759</c:v>
                </c:pt>
                <c:pt idx="53">
                  <c:v>96.99734873810101</c:v>
                </c:pt>
                <c:pt idx="54">
                  <c:v>99.81623159833056</c:v>
                </c:pt>
                <c:pt idx="55">
                  <c:v>102.6312320906323</c:v>
                </c:pt>
                <c:pt idx="56">
                  <c:v>105.44236732433151</c:v>
                </c:pt>
                <c:pt idx="57">
                  <c:v>108.24965509283817</c:v>
                </c:pt>
                <c:pt idx="58">
                  <c:v>111.0531138563824</c:v>
                </c:pt>
                <c:pt idx="59">
                  <c:v>113.85276272429851</c:v>
                </c:pt>
                <c:pt idx="60">
                  <c:v>116.64862143689024</c:v>
                </c:pt>
                <c:pt idx="61">
                  <c:v>119.44071034691683</c:v>
                </c:pt>
                <c:pt idx="62">
                  <c:v>122.22905040074103</c:v>
                </c:pt>
                <c:pt idx="63">
                  <c:v>125.01366311917107</c:v>
                </c:pt>
                <c:pt idx="64">
                  <c:v>127.7945705780368</c:v>
                </c:pt>
                <c:pt idx="65">
                  <c:v>130.57179538853998</c:v>
                </c:pt>
                <c:pt idx="66">
                  <c:v>133.34536067740927</c:v>
                </c:pt>
                <c:pt idx="67">
                  <c:v>136.11529006690148</c:v>
                </c:pt>
                <c:pt idx="68">
                  <c:v>138.88160765468626</c:v>
                </c:pt>
                <c:pt idx="69">
                  <c:v>141.64433799363641</c:v>
                </c:pt>
              </c:numCache>
            </c:numRef>
          </c:yVal>
        </c:ser>
        <c:ser>
          <c:idx val="3"/>
          <c:order val="3"/>
          <c:spPr>
            <a:ln w="12700">
              <a:solidFill>
                <a:srgbClr val="B2B2B2"/>
              </a:solidFill>
              <a:prstDash val="solid"/>
            </a:ln>
          </c:spPr>
          <c:marker>
            <c:symbol val="none"/>
          </c:marker>
          <c:xVal>
            <c:numRef>
              <c:f>'PLS2'!xdata2</c:f>
              <c:numCache>
                <c:formatCode>General</c:formatCode>
                <c:ptCount val="70"/>
                <c:pt idx="0">
                  <c:v>0</c:v>
                </c:pt>
                <c:pt idx="1">
                  <c:v>2.8985507245999997</c:v>
                </c:pt>
                <c:pt idx="2">
                  <c:v>5.797101449199987</c:v>
                </c:pt>
                <c:pt idx="3">
                  <c:v>8.6956521738000028</c:v>
                </c:pt>
                <c:pt idx="4">
                  <c:v>11.594202898400004</c:v>
                </c:pt>
                <c:pt idx="5">
                  <c:v>14.492753623</c:v>
                </c:pt>
                <c:pt idx="6">
                  <c:v>17.39130434760003</c:v>
                </c:pt>
                <c:pt idx="7">
                  <c:v>20.289855072200005</c:v>
                </c:pt>
                <c:pt idx="8">
                  <c:v>23.188405796800001</c:v>
                </c:pt>
                <c:pt idx="9">
                  <c:v>26.086956521400001</c:v>
                </c:pt>
                <c:pt idx="10">
                  <c:v>28.98550724599988</c:v>
                </c:pt>
                <c:pt idx="11">
                  <c:v>31.884057970600001</c:v>
                </c:pt>
                <c:pt idx="12">
                  <c:v>34.782608695200004</c:v>
                </c:pt>
                <c:pt idx="13">
                  <c:v>37.681159419800004</c:v>
                </c:pt>
                <c:pt idx="14">
                  <c:v>40.579710144400138</c:v>
                </c:pt>
                <c:pt idx="15">
                  <c:v>43.478260869000003</c:v>
                </c:pt>
                <c:pt idx="16">
                  <c:v>46.376811593599975</c:v>
                </c:pt>
                <c:pt idx="17">
                  <c:v>49.275362318200131</c:v>
                </c:pt>
                <c:pt idx="18">
                  <c:v>52.173913042800123</c:v>
                </c:pt>
                <c:pt idx="19">
                  <c:v>55.072463767399995</c:v>
                </c:pt>
                <c:pt idx="20">
                  <c:v>57.971014491999995</c:v>
                </c:pt>
                <c:pt idx="21">
                  <c:v>60.869565216600002</c:v>
                </c:pt>
                <c:pt idx="22">
                  <c:v>63.768115941200215</c:v>
                </c:pt>
                <c:pt idx="23">
                  <c:v>66.666666665800321</c:v>
                </c:pt>
                <c:pt idx="24">
                  <c:v>69.565217390400008</c:v>
                </c:pt>
                <c:pt idx="25">
                  <c:v>72.463768115000008</c:v>
                </c:pt>
                <c:pt idx="26">
                  <c:v>75.362318839599553</c:v>
                </c:pt>
                <c:pt idx="27">
                  <c:v>78.260869564200277</c:v>
                </c:pt>
                <c:pt idx="28">
                  <c:v>81.159420288800007</c:v>
                </c:pt>
                <c:pt idx="29">
                  <c:v>84.057971013399666</c:v>
                </c:pt>
                <c:pt idx="30">
                  <c:v>86.956521738000006</c:v>
                </c:pt>
                <c:pt idx="31">
                  <c:v>89.855072462599551</c:v>
                </c:pt>
                <c:pt idx="32">
                  <c:v>92.753623187200247</c:v>
                </c:pt>
                <c:pt idx="33">
                  <c:v>95.652173911799665</c:v>
                </c:pt>
                <c:pt idx="34">
                  <c:v>98.550724636399949</c:v>
                </c:pt>
                <c:pt idx="35">
                  <c:v>101.4492753610003</c:v>
                </c:pt>
                <c:pt idx="36">
                  <c:v>104.34782608560027</c:v>
                </c:pt>
                <c:pt idx="37">
                  <c:v>107.24637681019966</c:v>
                </c:pt>
                <c:pt idx="38">
                  <c:v>110.1449275348</c:v>
                </c:pt>
                <c:pt idx="39">
                  <c:v>113.04347825939998</c:v>
                </c:pt>
                <c:pt idx="40">
                  <c:v>115.94202898400023</c:v>
                </c:pt>
                <c:pt idx="41">
                  <c:v>118.8405797086</c:v>
                </c:pt>
                <c:pt idx="42">
                  <c:v>121.7391304332</c:v>
                </c:pt>
                <c:pt idx="43">
                  <c:v>124.63768115779966</c:v>
                </c:pt>
                <c:pt idx="44">
                  <c:v>127.53623188239995</c:v>
                </c:pt>
                <c:pt idx="45">
                  <c:v>130.43478260700002</c:v>
                </c:pt>
                <c:pt idx="46">
                  <c:v>133.33333333160004</c:v>
                </c:pt>
                <c:pt idx="47">
                  <c:v>136.23188405620002</c:v>
                </c:pt>
                <c:pt idx="48">
                  <c:v>139.13043478080002</c:v>
                </c:pt>
                <c:pt idx="49">
                  <c:v>142.02898550540004</c:v>
                </c:pt>
                <c:pt idx="50">
                  <c:v>144.92753623000004</c:v>
                </c:pt>
                <c:pt idx="51">
                  <c:v>147.82608695460061</c:v>
                </c:pt>
                <c:pt idx="52">
                  <c:v>150.72463767919999</c:v>
                </c:pt>
                <c:pt idx="53">
                  <c:v>153.62318840380001</c:v>
                </c:pt>
                <c:pt idx="54">
                  <c:v>156.52173912840001</c:v>
                </c:pt>
                <c:pt idx="55">
                  <c:v>159.42028985300055</c:v>
                </c:pt>
                <c:pt idx="56">
                  <c:v>162.31884057760055</c:v>
                </c:pt>
                <c:pt idx="57">
                  <c:v>165.21739130220001</c:v>
                </c:pt>
                <c:pt idx="58">
                  <c:v>168.11594202679996</c:v>
                </c:pt>
                <c:pt idx="59">
                  <c:v>171.01449275139998</c:v>
                </c:pt>
                <c:pt idx="60">
                  <c:v>173.91304347600001</c:v>
                </c:pt>
                <c:pt idx="61">
                  <c:v>176.81159420059998</c:v>
                </c:pt>
                <c:pt idx="62">
                  <c:v>179.71014492519998</c:v>
                </c:pt>
                <c:pt idx="63">
                  <c:v>182.60869564979996</c:v>
                </c:pt>
                <c:pt idx="64">
                  <c:v>185.50724637440052</c:v>
                </c:pt>
                <c:pt idx="65">
                  <c:v>188.40579709900001</c:v>
                </c:pt>
                <c:pt idx="66">
                  <c:v>191.30434782360052</c:v>
                </c:pt>
                <c:pt idx="67">
                  <c:v>194.20289854820001</c:v>
                </c:pt>
                <c:pt idx="68">
                  <c:v>197.10144927280001</c:v>
                </c:pt>
                <c:pt idx="69">
                  <c:v>199.99999999740001</c:v>
                </c:pt>
              </c:numCache>
            </c:numRef>
          </c:xVal>
          <c:yVal>
            <c:numRef>
              <c:f>'PLS2'!ydata2</c:f>
              <c:numCache>
                <c:formatCode>General</c:formatCode>
                <c:ptCount val="70"/>
                <c:pt idx="0">
                  <c:v>58.112835183382344</c:v>
                </c:pt>
                <c:pt idx="1">
                  <c:v>60.882065984395837</c:v>
                </c:pt>
                <c:pt idx="2">
                  <c:v>63.6549280728509</c:v>
                </c:pt>
                <c:pt idx="3">
                  <c:v>66.431445164278614</c:v>
                </c:pt>
                <c:pt idx="4">
                  <c:v>69.211640482552966</c:v>
                </c:pt>
                <c:pt idx="5">
                  <c:v>71.995536739868413</c:v>
                </c:pt>
                <c:pt idx="6">
                  <c:v>74.783156116861406</c:v>
                </c:pt>
                <c:pt idx="7">
                  <c:v>77.574520242921508</c:v>
                </c:pt>
                <c:pt idx="8">
                  <c:v>80.369650176717911</c:v>
                </c:pt>
                <c:pt idx="9">
                  <c:v>83.168566386991358</c:v>
                </c:pt>
                <c:pt idx="10">
                  <c:v>85.97128873363701</c:v>
                </c:pt>
                <c:pt idx="11">
                  <c:v>88.777836449123569</c:v>
                </c:pt>
                <c:pt idx="12">
                  <c:v>91.588228120282949</c:v>
                </c:pt>
                <c:pt idx="13">
                  <c:v>94.402481670509758</c:v>
                </c:pt>
                <c:pt idx="14">
                  <c:v>97.220614342407401</c:v>
                </c:pt>
                <c:pt idx="15">
                  <c:v>100.04264268091681</c:v>
                </c:pt>
                <c:pt idx="16">
                  <c:v>102.86858251696658</c:v>
                </c:pt>
                <c:pt idx="17">
                  <c:v>105.69844895168259</c:v>
                </c:pt>
                <c:pt idx="18">
                  <c:v>108.53225634118243</c:v>
                </c:pt>
                <c:pt idx="19">
                  <c:v>111.37001828200208</c:v>
                </c:pt>
                <c:pt idx="20">
                  <c:v>114.21174759718201</c:v>
                </c:pt>
                <c:pt idx="21">
                  <c:v>117.05745632304303</c:v>
                </c:pt>
                <c:pt idx="22">
                  <c:v>119.9071556966869</c:v>
                </c:pt>
                <c:pt idx="23">
                  <c:v>122.76085614424991</c:v>
                </c:pt>
                <c:pt idx="24">
                  <c:v>125.61856726993727</c:v>
                </c:pt>
                <c:pt idx="25">
                  <c:v>128.48029784586495</c:v>
                </c:pt>
                <c:pt idx="26">
                  <c:v>131.34605580273347</c:v>
                </c:pt>
                <c:pt idx="27">
                  <c:v>134.21584822135935</c:v>
                </c:pt>
                <c:pt idx="28">
                  <c:v>137.08968132508176</c:v>
                </c:pt>
                <c:pt idx="29">
                  <c:v>139.96756047305755</c:v>
                </c:pt>
                <c:pt idx="30">
                  <c:v>142.84949015448129</c:v>
                </c:pt>
                <c:pt idx="31">
                  <c:v>145.73547398371957</c:v>
                </c:pt>
                <c:pt idx="32">
                  <c:v>148.6255146963901</c:v>
                </c:pt>
                <c:pt idx="33">
                  <c:v>151.51961414638919</c:v>
                </c:pt>
                <c:pt idx="34">
                  <c:v>154.41777330387112</c:v>
                </c:pt>
                <c:pt idx="35">
                  <c:v>157.31999225419145</c:v>
                </c:pt>
                <c:pt idx="36">
                  <c:v>160.22627019781751</c:v>
                </c:pt>
                <c:pt idx="37">
                  <c:v>163.13660545119575</c:v>
                </c:pt>
                <c:pt idx="38">
                  <c:v>166.05099544858521</c:v>
                </c:pt>
                <c:pt idx="39">
                  <c:v>168.96943674484925</c:v>
                </c:pt>
                <c:pt idx="40">
                  <c:v>171.89192501919464</c:v>
                </c:pt>
                <c:pt idx="41">
                  <c:v>174.8184550798517</c:v>
                </c:pt>
                <c:pt idx="42">
                  <c:v>177.74902086968675</c:v>
                </c:pt>
                <c:pt idx="43">
                  <c:v>180.68361547272175</c:v>
                </c:pt>
                <c:pt idx="44">
                  <c:v>183.62223112156175</c:v>
                </c:pt>
                <c:pt idx="45">
                  <c:v>186.56485920569565</c:v>
                </c:pt>
                <c:pt idx="46">
                  <c:v>189.51149028065885</c:v>
                </c:pt>
                <c:pt idx="47">
                  <c:v>192.46211407803261</c:v>
                </c:pt>
                <c:pt idx="48">
                  <c:v>195.41671951625537</c:v>
                </c:pt>
                <c:pt idx="49">
                  <c:v>198.37529471222186</c:v>
                </c:pt>
                <c:pt idx="50">
                  <c:v>201.33782699363917</c:v>
                </c:pt>
                <c:pt idx="51">
                  <c:v>204.30430291211061</c:v>
                </c:pt>
                <c:pt idx="52">
                  <c:v>207.27470825692419</c:v>
                </c:pt>
                <c:pt idx="53">
                  <c:v>210.24902806949859</c:v>
                </c:pt>
                <c:pt idx="54">
                  <c:v>213.22724665847028</c:v>
                </c:pt>
                <c:pt idx="55">
                  <c:v>216.20934761536773</c:v>
                </c:pt>
                <c:pt idx="56">
                  <c:v>219.19531383086832</c:v>
                </c:pt>
                <c:pt idx="57">
                  <c:v>222.18512751156206</c:v>
                </c:pt>
                <c:pt idx="58">
                  <c:v>225.17877019721755</c:v>
                </c:pt>
                <c:pt idx="59">
                  <c:v>228.17622277850091</c:v>
                </c:pt>
                <c:pt idx="60">
                  <c:v>231.17746551510979</c:v>
                </c:pt>
                <c:pt idx="61">
                  <c:v>234.18247805428399</c:v>
                </c:pt>
                <c:pt idx="62">
                  <c:v>237.19123944965952</c:v>
                </c:pt>
                <c:pt idx="63">
                  <c:v>240.20372818042921</c:v>
                </c:pt>
                <c:pt idx="64">
                  <c:v>243.21992217076269</c:v>
                </c:pt>
                <c:pt idx="65">
                  <c:v>246.23979880945998</c:v>
                </c:pt>
                <c:pt idx="66">
                  <c:v>249.26333496979078</c:v>
                </c:pt>
                <c:pt idx="67">
                  <c:v>252.29050702949812</c:v>
                </c:pt>
                <c:pt idx="68">
                  <c:v>255.3212908909149</c:v>
                </c:pt>
                <c:pt idx="69">
                  <c:v>258.35566200116432</c:v>
                </c:pt>
              </c:numCache>
            </c:numRef>
          </c:yVal>
        </c:ser>
        <c:axId val="45940736"/>
        <c:axId val="45942656"/>
      </c:scatterChart>
      <c:valAx>
        <c:axId val="45940736"/>
        <c:scaling>
          <c:orientation val="minMax"/>
          <c:max val="200"/>
          <c:min val="0"/>
        </c:scaling>
        <c:axPos val="b"/>
        <c:title>
          <c:tx>
            <c:rich>
              <a:bodyPr/>
              <a:lstStyle/>
              <a:p>
                <a:pPr>
                  <a:defRPr sz="800" b="1"/>
                </a:pPr>
                <a:r>
                  <a:rPr lang="fr-FR"/>
                  <a:t>Préd(CrCl)</a:t>
                </a:r>
              </a:p>
            </c:rich>
          </c:tx>
        </c:title>
        <c:numFmt formatCode="General" sourceLinked="0"/>
        <c:majorTickMark val="cross"/>
        <c:tickLblPos val="nextTo"/>
        <c:txPr>
          <a:bodyPr/>
          <a:lstStyle/>
          <a:p>
            <a:pPr>
              <a:defRPr sz="700"/>
            </a:pPr>
            <a:endParaRPr lang="fr-FR"/>
          </a:p>
        </c:txPr>
        <c:crossAx val="45942656"/>
        <c:crosses val="autoZero"/>
        <c:crossBetween val="midCat"/>
        <c:majorUnit val="20"/>
      </c:valAx>
      <c:valAx>
        <c:axId val="45942656"/>
        <c:scaling>
          <c:orientation val="minMax"/>
          <c:max val="200"/>
          <c:min val="0"/>
        </c:scaling>
        <c:axPos val="l"/>
        <c:title>
          <c:tx>
            <c:rich>
              <a:bodyPr/>
              <a:lstStyle/>
              <a:p>
                <a:pPr>
                  <a:defRPr sz="800" b="1"/>
                </a:pPr>
                <a:r>
                  <a:rPr lang="fr-FR"/>
                  <a:t>CrCl</a:t>
                </a:r>
              </a:p>
            </c:rich>
          </c:tx>
        </c:title>
        <c:numFmt formatCode="General" sourceLinked="0"/>
        <c:majorTickMark val="cross"/>
        <c:tickLblPos val="nextTo"/>
        <c:txPr>
          <a:bodyPr/>
          <a:lstStyle/>
          <a:p>
            <a:pPr>
              <a:defRPr sz="700"/>
            </a:pPr>
            <a:endParaRPr lang="fr-FR"/>
          </a:p>
        </c:txPr>
        <c:crossAx val="45940736"/>
        <c:crosses val="autoZero"/>
        <c:crossBetween val="midCat"/>
        <c:majorUnit val="20"/>
      </c:valAx>
      <c:spPr>
        <a:ln>
          <a:solidFill>
            <a:srgbClr val="808080"/>
          </a:solidFill>
          <a:prstDash val="solid"/>
        </a:ln>
      </c:spPr>
    </c:plotArea>
    <c:plotVisOnly val="1"/>
  </c:chart>
  <c:spPr>
    <a:ln>
      <a:solidFill>
        <a:schemeClr val="accent2"/>
      </a:solidFill>
    </a:ln>
  </c:spPr>
  <c:externalData r:id="rId2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1" name="Rectangle à coins arrondis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2" name="Rectangle à coins arrondis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17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58F5A-653F-4973-958E-37CA1D88DECA}" type="datetimeFigureOut">
              <a:rPr lang="fr-FR"/>
              <a:pPr>
                <a:defRPr/>
              </a:pPr>
              <a:t>06/07/2016</a:t>
            </a:fld>
            <a:endParaRPr lang="fr-FR" dirty="0"/>
          </a:p>
        </p:txBody>
      </p:sp>
      <p:sp>
        <p:nvSpPr>
          <p:cNvPr id="18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DD4829E-3013-432C-ABBE-385106548136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C5934-F63F-4105-9806-91DE4E2B0DE0}" type="datetimeFigureOut">
              <a:rPr lang="fr-FR"/>
              <a:pPr>
                <a:defRPr/>
              </a:pPr>
              <a:t>06/07/2016</a:t>
            </a:fld>
            <a:endParaRPr lang="fr-FR" dirty="0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30C23-9A58-4057-BFF8-5EF596ABCAD5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AD6CC-F094-40B2-A93B-C9E7F7B32238}" type="datetimeFigureOut">
              <a:rPr lang="fr-FR"/>
              <a:pPr>
                <a:defRPr/>
              </a:pPr>
              <a:t>06/07/2016</a:t>
            </a:fld>
            <a:endParaRPr lang="fr-FR" dirty="0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7BB7E-0813-4BE3-A5EC-60D2914F5C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24478-4829-43ED-8705-89F61B7FD8DD}" type="datetimeFigureOut">
              <a:rPr lang="fr-FR"/>
              <a:pPr>
                <a:defRPr/>
              </a:pPr>
              <a:t>06/07/2016</a:t>
            </a:fld>
            <a:endParaRPr lang="fr-FR" dirty="0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83049-DBAC-4ADD-A11C-C57E219F1963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622A6-042F-4226-B7AD-C759CE5A6F69}" type="datetimeFigureOut">
              <a:rPr lang="fr-FR"/>
              <a:pPr>
                <a:defRPr/>
              </a:pPr>
              <a:t>06/07/2016</a:t>
            </a:fld>
            <a:endParaRPr lang="fr-FR" dirty="0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CDDF4-0E3A-4736-8499-5D49826529D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26272-FC55-4036-9C87-B2B2673FE11F}" type="datetimeFigureOut">
              <a:rPr lang="fr-FR"/>
              <a:pPr>
                <a:defRPr/>
              </a:pPr>
              <a:t>06/07/2016</a:t>
            </a:fld>
            <a:endParaRPr lang="fr-FR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9E2BD-6BD7-4229-9C7E-7C7B5403F6E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0043F4A-594C-413E-98BE-9E19E735547C}" type="datetimeFigureOut">
              <a:rPr lang="fr-FR"/>
              <a:pPr>
                <a:defRPr/>
              </a:pPr>
              <a:t>06/07/2016</a:t>
            </a:fld>
            <a:endParaRPr lang="fr-FR" dirty="0"/>
          </a:p>
        </p:txBody>
      </p:sp>
      <p:sp>
        <p:nvSpPr>
          <p:cNvPr id="8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7FB93B8-92A1-4643-96CA-42AB5CC56AF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491E7-D78F-4B6D-AC1A-CFBF2934B4D9}" type="datetimeFigureOut">
              <a:rPr lang="fr-FR"/>
              <a:pPr>
                <a:defRPr/>
              </a:pPr>
              <a:t>06/07/2016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75887-6BF4-442E-B2A1-A57FF853372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1EF59-550C-42FD-A8B2-E2877DE4A175}" type="datetimeFigureOut">
              <a:rPr lang="fr-FR"/>
              <a:pPr>
                <a:defRPr/>
              </a:pPr>
              <a:t>06/07/2016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0D2C7-C8B1-4AAF-9DC7-E8D9B16B945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C271D-7A37-4296-A01B-B70244BFE20B}" type="datetimeFigureOut">
              <a:rPr lang="fr-FR"/>
              <a:pPr>
                <a:defRPr/>
              </a:pPr>
              <a:t>06/07/2016</a:t>
            </a:fld>
            <a:endParaRPr lang="fr-FR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5AB9C-C0B0-42C5-9710-94DD76958C87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fr-FR" noProof="0" dirty="0" smtClean="0"/>
              <a:t>Cliquez sur l'icône pour ajouter une image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4D30B-FFD7-4BC6-B748-FBA64AA26E56}" type="datetimeFigureOut">
              <a:rPr lang="fr-FR"/>
              <a:pPr>
                <a:defRPr/>
              </a:pPr>
              <a:t>06/07/2016</a:t>
            </a:fld>
            <a:endParaRPr lang="fr-FR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41E07-ACF2-4ED7-976F-0B1DDCE32CB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Espace réservé du titre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40" name="Espace réservé du texte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2244C7F-181A-411C-AFC9-D63186E21F2D}" type="datetimeFigureOut">
              <a:rPr lang="fr-FR"/>
              <a:pPr>
                <a:defRPr/>
              </a:pPr>
              <a:t>06/07/2016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B6BC51-9DC9-49FA-AE5F-48A61BEAFC2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7" r:id="rId2"/>
    <p:sldLayoutId id="2147483706" r:id="rId3"/>
    <p:sldLayoutId id="2147483705" r:id="rId4"/>
    <p:sldLayoutId id="2147483709" r:id="rId5"/>
    <p:sldLayoutId id="2147483710" r:id="rId6"/>
    <p:sldLayoutId id="2147483704" r:id="rId7"/>
    <p:sldLayoutId id="2147483703" r:id="rId8"/>
    <p:sldLayoutId id="2147483702" r:id="rId9"/>
    <p:sldLayoutId id="2147483701" r:id="rId10"/>
    <p:sldLayoutId id="21474837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28E6A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28E6A"/>
        </a:buClr>
        <a:buFont typeface="Georgia" pitchFamily="18" charset="0"/>
        <a:buChar char="▫"/>
        <a:defRPr sz="2000" kern="1200">
          <a:solidFill>
            <a:srgbClr val="A28E6A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950" y="333375"/>
            <a:ext cx="6624638" cy="19875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Modélisation </a:t>
            </a:r>
            <a:r>
              <a:rPr lang="fr-FR" sz="3600" dirty="0"/>
              <a:t>du calcul de la clairance </a:t>
            </a:r>
            <a:r>
              <a:rPr lang="fr-FR" sz="3600" dirty="0" smtClean="0"/>
              <a:t> de créatinine chez </a:t>
            </a:r>
            <a:br>
              <a:rPr lang="fr-FR" sz="3600" dirty="0" smtClean="0"/>
            </a:br>
            <a:r>
              <a:rPr lang="fr-FR" sz="3600" dirty="0" smtClean="0"/>
              <a:t>les personnes obèses.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13314" name="Sous-titre 2"/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 eaLnBrk="1" hangingPunct="1"/>
            <a:endParaRPr lang="en-US" smtClean="0"/>
          </a:p>
        </p:txBody>
      </p:sp>
      <p:pic>
        <p:nvPicPr>
          <p:cNvPr id="13315" name="Picture 2" descr="http://image.spreadshirt.net/image-server/image/composition/20419494/view/1/producttypecolor/1/type/png/width/190/height/190/t-shirt-femme-hei-since-1885_desig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8488" y="188913"/>
            <a:ext cx="1954212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" descr="motion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520" y="2060848"/>
            <a:ext cx="5250080" cy="371003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</p:pic>
      <p:sp>
        <p:nvSpPr>
          <p:cNvPr id="13317" name="ZoneTexte 5"/>
          <p:cNvSpPr txBox="1">
            <a:spLocks noChangeArrowheads="1"/>
          </p:cNvSpPr>
          <p:nvPr/>
        </p:nvSpPr>
        <p:spPr bwMode="auto">
          <a:xfrm>
            <a:off x="6156325" y="5084763"/>
            <a:ext cx="28082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latin typeface="Georgia" pitchFamily="18" charset="0"/>
              </a:rPr>
              <a:t>Mustapha AHAYTAR</a:t>
            </a:r>
          </a:p>
          <a:p>
            <a:r>
              <a:rPr lang="fr-FR">
                <a:latin typeface="Georgia" pitchFamily="18" charset="0"/>
              </a:rPr>
              <a:t>Emilie JAMET</a:t>
            </a:r>
          </a:p>
          <a:p>
            <a:r>
              <a:rPr lang="fr-FR">
                <a:latin typeface="Georgia" pitchFamily="18" charset="0"/>
              </a:rPr>
              <a:t>Sandra KOMARZYNSKI</a:t>
            </a:r>
          </a:p>
          <a:p>
            <a:endParaRPr lang="fr-FR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Modèle de Cockcroft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628775"/>
            <a:ext cx="8496300" cy="1611313"/>
          </a:xfrm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5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000" dirty="0" smtClean="0"/>
              <a:t>Facteurs pris en compte : le sexe, l’âge, le poids et la </a:t>
            </a:r>
            <a:r>
              <a:rPr lang="fr-FR" sz="2000" dirty="0" err="1" smtClean="0"/>
              <a:t>créatininémie</a:t>
            </a:r>
            <a:r>
              <a:rPr lang="fr-FR" sz="2000" dirty="0" smtClean="0"/>
              <a:t> de la personne.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000" dirty="0" smtClean="0"/>
              <a:t>Formule mathématique : 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sz="2000" b="1" dirty="0" smtClean="0"/>
              <a:t>DFG = [(140 – âge) x poids x k] / </a:t>
            </a:r>
            <a:r>
              <a:rPr lang="fr-FR" sz="2000" b="1" dirty="0" err="1" smtClean="0"/>
              <a:t>créatininémie</a:t>
            </a:r>
            <a:r>
              <a:rPr lang="fr-FR" sz="2000" dirty="0" smtClean="0"/>
              <a:t>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dirty="0"/>
          </a:p>
        </p:txBody>
      </p:sp>
      <p:sp>
        <p:nvSpPr>
          <p:cNvPr id="22531" name="ZoneTexte 5"/>
          <p:cNvSpPr txBox="1">
            <a:spLocks noChangeArrowheads="1"/>
          </p:cNvSpPr>
          <p:nvPr/>
        </p:nvSpPr>
        <p:spPr bwMode="auto">
          <a:xfrm>
            <a:off x="4787900" y="4076700"/>
            <a:ext cx="2879725" cy="1323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 b="1">
                <a:latin typeface="Calibri" pitchFamily="34" charset="0"/>
                <a:ea typeface="Calibri" pitchFamily="34" charset="0"/>
                <a:cs typeface="Times New Roman" pitchFamily="18" charset="0"/>
              </a:rPr>
              <a:t>Résultats :</a:t>
            </a:r>
          </a:p>
          <a:p>
            <a:r>
              <a:rPr lang="fr-FR" sz="2000" b="1">
                <a:latin typeface="Calibri" pitchFamily="34" charset="0"/>
                <a:ea typeface="Calibri" pitchFamily="34" charset="0"/>
                <a:cs typeface="Times New Roman" pitchFamily="18" charset="0"/>
              </a:rPr>
              <a:t>R=</a:t>
            </a:r>
            <a:r>
              <a:rPr lang="fr-FR" sz="2000">
                <a:ea typeface="Calibri" pitchFamily="34" charset="0"/>
                <a:cs typeface="Times New Roman" pitchFamily="18" charset="0"/>
              </a:rPr>
              <a:t> 0,576</a:t>
            </a:r>
          </a:p>
          <a:p>
            <a:pPr eaLnBrk="0" hangingPunct="0"/>
            <a:r>
              <a:rPr lang="fr-FR" sz="2000" b="1">
                <a:latin typeface="Calibri" pitchFamily="34" charset="0"/>
                <a:ea typeface="Calibri" pitchFamily="34" charset="0"/>
                <a:cs typeface="Times New Roman" pitchFamily="18" charset="0"/>
              </a:rPr>
              <a:t>Ecart-type</a:t>
            </a:r>
            <a:r>
              <a:rPr lang="fr-FR" sz="200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fr-FR" sz="2000">
                <a:ea typeface="Calibri" pitchFamily="34" charset="0"/>
                <a:cs typeface="Times New Roman" pitchFamily="18" charset="0"/>
              </a:rPr>
              <a:t>42,181</a:t>
            </a:r>
            <a:endParaRPr lang="fr-FR" sz="2000" b="1">
              <a:ea typeface="Calibri" pitchFamily="34" charset="0"/>
              <a:cs typeface="Times New Roman" pitchFamily="18" charset="0"/>
            </a:endParaRPr>
          </a:p>
          <a:p>
            <a:pPr eaLnBrk="0" hangingPunct="0"/>
            <a:r>
              <a:rPr lang="fr-FR" sz="2000" b="1">
                <a:ea typeface="Calibri" pitchFamily="34" charset="0"/>
                <a:cs typeface="Times New Roman" pitchFamily="18" charset="0"/>
              </a:rPr>
              <a:t>Ecart-moyen</a:t>
            </a:r>
            <a:r>
              <a:rPr lang="fr-FR" sz="2000">
                <a:ea typeface="Calibri" pitchFamily="34" charset="0"/>
                <a:cs typeface="Times New Roman" pitchFamily="18" charset="0"/>
              </a:rPr>
              <a:t> = -0,302 </a:t>
            </a:r>
          </a:p>
        </p:txBody>
      </p:sp>
      <p:pic>
        <p:nvPicPr>
          <p:cNvPr id="22532" name="Imag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3500438"/>
            <a:ext cx="3825875" cy="32496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re 1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2060575"/>
            <a:ext cx="8229600" cy="4325938"/>
          </a:xfrm>
          <a:ln>
            <a:solidFill>
              <a:schemeClr val="accent2"/>
            </a:solidFill>
          </a:ln>
        </p:spPr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dirty="0" smtClean="0"/>
              <a:t>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Intro 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Avant-propos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Modèles existants 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err="1" smtClean="0">
                <a:solidFill>
                  <a:schemeClr val="tx2"/>
                </a:solidFill>
              </a:rPr>
              <a:t>cockcroft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err="1" smtClean="0"/>
              <a:t>cockcroft</a:t>
            </a:r>
            <a:r>
              <a:rPr lang="fr-FR" dirty="0" smtClean="0"/>
              <a:t> modifié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tx2"/>
                </a:solidFill>
              </a:rPr>
              <a:t> MDRD 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tx2"/>
                </a:solidFill>
              </a:rPr>
              <a:t>MDRD modifié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Recherche de modélisation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Comparaison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Discussion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Choix de formule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Conclusion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Modèle de Cockcroft modifié</a:t>
            </a:r>
          </a:p>
        </p:txBody>
      </p:sp>
      <p:sp>
        <p:nvSpPr>
          <p:cNvPr id="24578" name="Espace réservé du contenu 2"/>
          <p:cNvSpPr>
            <a:spLocks noGrp="1"/>
          </p:cNvSpPr>
          <p:nvPr>
            <p:ph idx="1"/>
          </p:nvPr>
        </p:nvSpPr>
        <p:spPr>
          <a:xfrm>
            <a:off x="468313" y="1628775"/>
            <a:ext cx="8496300" cy="1611313"/>
          </a:xfrm>
          <a:ln>
            <a:solidFill>
              <a:schemeClr val="accent2"/>
            </a:solidFill>
          </a:ln>
        </p:spPr>
        <p:txBody>
          <a:bodyPr/>
          <a:lstStyle/>
          <a:p>
            <a:pPr eaLnBrk="1" hangingPunct="1"/>
            <a:endParaRPr lang="fr-FR" sz="500" smtClean="0"/>
          </a:p>
          <a:p>
            <a:pPr eaLnBrk="1" hangingPunct="1"/>
            <a:r>
              <a:rPr lang="fr-FR" sz="2000" smtClean="0"/>
              <a:t>En 2002, l’Agence Nationale d’Accréditation et d’Evaluation en Santé (ANAES) introduit la surface corporelle pour améliorer la formule.</a:t>
            </a:r>
          </a:p>
          <a:p>
            <a:pPr eaLnBrk="1" hangingPunct="1"/>
            <a:r>
              <a:rPr lang="fr-FR" sz="2000" smtClean="0"/>
              <a:t>Formule mathématique : </a:t>
            </a:r>
          </a:p>
          <a:p>
            <a:pPr algn="ctr" eaLnBrk="1" hangingPunct="1">
              <a:buFont typeface="Georgia" pitchFamily="18" charset="0"/>
              <a:buNone/>
            </a:pPr>
            <a:r>
              <a:rPr lang="fr-FR" sz="2000" b="1" smtClean="0"/>
              <a:t>DFG = (DFG</a:t>
            </a:r>
            <a:r>
              <a:rPr lang="fr-FR" sz="2000" b="1" baseline="-25000" smtClean="0"/>
              <a:t>i</a:t>
            </a:r>
            <a:r>
              <a:rPr lang="fr-FR" sz="2000" b="1" smtClean="0"/>
              <a:t> x 1,73) / Surface corporelle</a:t>
            </a:r>
          </a:p>
          <a:p>
            <a:pPr eaLnBrk="1" hangingPunct="1"/>
            <a:endParaRPr lang="fr-FR" sz="2000" smtClean="0"/>
          </a:p>
          <a:p>
            <a:pPr eaLnBrk="1" hangingPunct="1"/>
            <a:endParaRPr lang="fr-FR" smtClean="0"/>
          </a:p>
        </p:txBody>
      </p:sp>
      <p:sp>
        <p:nvSpPr>
          <p:cNvPr id="24579" name="ZoneTexte 5"/>
          <p:cNvSpPr txBox="1">
            <a:spLocks noChangeArrowheads="1"/>
          </p:cNvSpPr>
          <p:nvPr/>
        </p:nvSpPr>
        <p:spPr bwMode="auto">
          <a:xfrm>
            <a:off x="971550" y="4076700"/>
            <a:ext cx="3095625" cy="16319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 b="1">
                <a:latin typeface="Calibri" pitchFamily="34" charset="0"/>
                <a:ea typeface="Calibri" pitchFamily="34" charset="0"/>
                <a:cs typeface="Times New Roman" pitchFamily="18" charset="0"/>
              </a:rPr>
              <a:t>Résultats :</a:t>
            </a:r>
          </a:p>
          <a:p>
            <a:r>
              <a:rPr lang="fr-FR" sz="2000" b="1">
                <a:latin typeface="Georgia" pitchFamily="18" charset="0"/>
                <a:ea typeface="Calibri" pitchFamily="34" charset="0"/>
                <a:cs typeface="Times New Roman" pitchFamily="18" charset="0"/>
              </a:rPr>
              <a:t>R=</a:t>
            </a:r>
            <a:r>
              <a:rPr lang="fr-FR" sz="2000">
                <a:latin typeface="Georgia" pitchFamily="18" charset="0"/>
                <a:ea typeface="Calibri" pitchFamily="34" charset="0"/>
                <a:cs typeface="Times New Roman" pitchFamily="18" charset="0"/>
              </a:rPr>
              <a:t> 0,564</a:t>
            </a:r>
          </a:p>
          <a:p>
            <a:r>
              <a:rPr lang="fr-FR" sz="2000" b="1">
                <a:latin typeface="Georgia" pitchFamily="18" charset="0"/>
                <a:ea typeface="Calibri" pitchFamily="34" charset="0"/>
                <a:cs typeface="Times New Roman" pitchFamily="18" charset="0"/>
              </a:rPr>
              <a:t>Ecart-type =</a:t>
            </a:r>
            <a:r>
              <a:rPr lang="fr-FR" sz="2000">
                <a:latin typeface="Georgia" pitchFamily="18" charset="0"/>
                <a:ea typeface="Calibri" pitchFamily="34" charset="0"/>
                <a:cs typeface="Times New Roman" pitchFamily="18" charset="0"/>
              </a:rPr>
              <a:t>  34,83</a:t>
            </a:r>
          </a:p>
          <a:p>
            <a:r>
              <a:rPr lang="fr-FR" sz="2000" b="1">
                <a:latin typeface="Georgia" pitchFamily="18" charset="0"/>
                <a:ea typeface="Calibri" pitchFamily="34" charset="0"/>
                <a:cs typeface="Times New Roman" pitchFamily="18" charset="0"/>
              </a:rPr>
              <a:t>Ecart-moyen =</a:t>
            </a:r>
            <a:r>
              <a:rPr lang="fr-FR" sz="2000">
                <a:latin typeface="Georgia" pitchFamily="18" charset="0"/>
                <a:ea typeface="Calibri" pitchFamily="34" charset="0"/>
                <a:cs typeface="Times New Roman" pitchFamily="18" charset="0"/>
              </a:rPr>
              <a:t> -0,096</a:t>
            </a:r>
          </a:p>
          <a:p>
            <a:endParaRPr lang="fr-FR" sz="2000"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4580" name="Imag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38" y="3500438"/>
            <a:ext cx="3394075" cy="288766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re 1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2060575"/>
            <a:ext cx="8229600" cy="4325938"/>
          </a:xfrm>
          <a:ln>
            <a:solidFill>
              <a:schemeClr val="accent2"/>
            </a:solidFill>
          </a:ln>
        </p:spPr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dirty="0" smtClean="0"/>
              <a:t>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Intro 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Avant-propos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Modèles existants 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err="1" smtClean="0">
                <a:solidFill>
                  <a:schemeClr val="tx2"/>
                </a:solidFill>
              </a:rPr>
              <a:t>cockcroft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err="1" smtClean="0">
                <a:solidFill>
                  <a:schemeClr val="tx2"/>
                </a:solidFill>
              </a:rPr>
              <a:t>cockcroft</a:t>
            </a:r>
            <a:r>
              <a:rPr lang="fr-FR" dirty="0" smtClean="0">
                <a:solidFill>
                  <a:schemeClr val="tx2"/>
                </a:solidFill>
              </a:rPr>
              <a:t> modifié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/>
              <a:t> MDRD 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tx2"/>
                </a:solidFill>
              </a:rPr>
              <a:t>MDRD modifié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Recherche de modélisation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Comparaison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Discussion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Choix de formule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Conclusion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Modèle de MDRD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412875"/>
            <a:ext cx="8496300" cy="2087563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1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1650" dirty="0" smtClean="0"/>
              <a:t>Etablie en 1999, les facteurs pris en compte sont  âge, sexe, </a:t>
            </a:r>
            <a:r>
              <a:rPr lang="fr-FR" sz="1650" dirty="0" err="1" smtClean="0"/>
              <a:t>créatininémie</a:t>
            </a:r>
            <a:r>
              <a:rPr lang="fr-FR" sz="1650" dirty="0" smtClean="0"/>
              <a:t> et ethnique.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1650" i="1" dirty="0" smtClean="0"/>
              <a:t>Formule mathématique pour les hommes :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sz="1700" b="1" dirty="0" smtClean="0"/>
              <a:t>DFG = 32 789 x (</a:t>
            </a:r>
            <a:r>
              <a:rPr lang="fr-FR" sz="1700" b="1" dirty="0" err="1" smtClean="0"/>
              <a:t>créatininémie</a:t>
            </a:r>
            <a:r>
              <a:rPr lang="fr-FR" sz="1700" b="1" dirty="0" smtClean="0"/>
              <a:t>)</a:t>
            </a:r>
            <a:r>
              <a:rPr lang="fr-FR" sz="1700" b="1" baseline="30000" dirty="0" smtClean="0"/>
              <a:t> - 1,154</a:t>
            </a:r>
            <a:r>
              <a:rPr lang="fr-FR" sz="1700" b="1" dirty="0" smtClean="0"/>
              <a:t> x (âge)</a:t>
            </a:r>
            <a:r>
              <a:rPr lang="fr-FR" sz="1700" b="1" baseline="30000" dirty="0" smtClean="0"/>
              <a:t> - 0,203</a:t>
            </a:r>
            <a:r>
              <a:rPr lang="fr-FR" sz="1700" b="1" dirty="0" smtClean="0"/>
              <a:t> </a:t>
            </a:r>
            <a:r>
              <a:rPr lang="fr-FR" sz="1700" b="1" i="1" dirty="0" smtClean="0"/>
              <a:t>(x 1,212 si Afro-Américain</a:t>
            </a:r>
            <a:r>
              <a:rPr lang="fr-FR" sz="1650" b="1" i="1" dirty="0" smtClean="0"/>
              <a:t>)</a:t>
            </a:r>
            <a:endParaRPr lang="fr-FR" sz="1650" b="1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1650" i="1" dirty="0" smtClean="0"/>
              <a:t>Formule mathématique pour les femmes :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sz="1700" b="1" dirty="0" smtClean="0"/>
              <a:t>DFG = 32 789 x (</a:t>
            </a:r>
            <a:r>
              <a:rPr lang="fr-FR" sz="1700" b="1" dirty="0" err="1" smtClean="0"/>
              <a:t>créatininémie</a:t>
            </a:r>
            <a:r>
              <a:rPr lang="fr-FR" sz="1700" b="1" dirty="0" smtClean="0"/>
              <a:t>)</a:t>
            </a:r>
            <a:r>
              <a:rPr lang="fr-FR" sz="1700" b="1" baseline="30000" dirty="0" smtClean="0"/>
              <a:t> - 1,154</a:t>
            </a:r>
            <a:r>
              <a:rPr lang="fr-FR" sz="1700" b="1" dirty="0" smtClean="0"/>
              <a:t> x (âge)</a:t>
            </a:r>
            <a:r>
              <a:rPr lang="fr-FR" sz="1700" b="1" baseline="30000" dirty="0" smtClean="0"/>
              <a:t> - 0,203</a:t>
            </a:r>
            <a:r>
              <a:rPr lang="fr-FR" sz="1700" b="1" dirty="0" smtClean="0"/>
              <a:t> x 0,742</a:t>
            </a:r>
            <a:r>
              <a:rPr lang="fr-FR" sz="1700" dirty="0" smtClean="0"/>
              <a:t> </a:t>
            </a:r>
            <a:r>
              <a:rPr lang="fr-FR" sz="1700" b="1" i="1" dirty="0" smtClean="0"/>
              <a:t>(x 1,212 si Afro-Américain)</a:t>
            </a:r>
            <a:endParaRPr lang="fr-FR" sz="1700" b="1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1600" dirty="0"/>
          </a:p>
        </p:txBody>
      </p:sp>
      <p:sp>
        <p:nvSpPr>
          <p:cNvPr id="26627" name="ZoneTexte 5"/>
          <p:cNvSpPr txBox="1">
            <a:spLocks noChangeArrowheads="1"/>
          </p:cNvSpPr>
          <p:nvPr/>
        </p:nvSpPr>
        <p:spPr bwMode="auto">
          <a:xfrm>
            <a:off x="4787900" y="4076700"/>
            <a:ext cx="2879725" cy="1323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 b="1">
                <a:latin typeface="Calibri" pitchFamily="34" charset="0"/>
                <a:ea typeface="Calibri" pitchFamily="34" charset="0"/>
                <a:cs typeface="Times New Roman" pitchFamily="18" charset="0"/>
              </a:rPr>
              <a:t>Résultats :</a:t>
            </a:r>
          </a:p>
          <a:p>
            <a:r>
              <a:rPr lang="fr-FR" sz="2000" b="1">
                <a:latin typeface="Georgia" pitchFamily="18" charset="0"/>
                <a:ea typeface="Calibri" pitchFamily="34" charset="0"/>
                <a:cs typeface="Times New Roman" pitchFamily="18" charset="0"/>
              </a:rPr>
              <a:t>R=</a:t>
            </a:r>
            <a:r>
              <a:rPr lang="fr-FR" sz="2000">
                <a:latin typeface="Georgia" pitchFamily="18" charset="0"/>
                <a:ea typeface="Calibri" pitchFamily="34" charset="0"/>
                <a:cs typeface="Times New Roman" pitchFamily="18" charset="0"/>
              </a:rPr>
              <a:t> 0,498</a:t>
            </a:r>
          </a:p>
          <a:p>
            <a:r>
              <a:rPr lang="fr-FR" sz="2000">
                <a:latin typeface="Georgia" pitchFamily="18" charset="0"/>
                <a:ea typeface="Calibri" pitchFamily="34" charset="0"/>
                <a:cs typeface="Times New Roman" pitchFamily="18" charset="0"/>
              </a:rPr>
              <a:t> </a:t>
            </a:r>
            <a:r>
              <a:rPr lang="fr-FR" sz="2000" b="1">
                <a:latin typeface="Georgia" pitchFamily="18" charset="0"/>
                <a:ea typeface="Calibri" pitchFamily="34" charset="0"/>
                <a:cs typeface="Times New Roman" pitchFamily="18" charset="0"/>
              </a:rPr>
              <a:t>Ecart-type = </a:t>
            </a:r>
            <a:r>
              <a:rPr lang="fr-FR" sz="2000">
                <a:latin typeface="Georgia" pitchFamily="18" charset="0"/>
                <a:ea typeface="Calibri" pitchFamily="34" charset="0"/>
                <a:cs typeface="Times New Roman" pitchFamily="18" charset="0"/>
              </a:rPr>
              <a:t>34,699</a:t>
            </a:r>
          </a:p>
          <a:p>
            <a:r>
              <a:rPr lang="fr-FR" sz="2000" b="1">
                <a:latin typeface="Georgia" pitchFamily="18" charset="0"/>
                <a:ea typeface="Calibri" pitchFamily="34" charset="0"/>
                <a:cs typeface="Times New Roman" pitchFamily="18" charset="0"/>
              </a:rPr>
              <a:t>Ecart-moyen = </a:t>
            </a:r>
            <a:r>
              <a:rPr lang="fr-FR" sz="2000">
                <a:latin typeface="Georgia" pitchFamily="18" charset="0"/>
                <a:ea typeface="Calibri" pitchFamily="34" charset="0"/>
                <a:cs typeface="Times New Roman" pitchFamily="18" charset="0"/>
              </a:rPr>
              <a:t>0,008</a:t>
            </a:r>
          </a:p>
        </p:txBody>
      </p:sp>
      <p:pic>
        <p:nvPicPr>
          <p:cNvPr id="26628" name="Imag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3644900"/>
            <a:ext cx="3609975" cy="30321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re 1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2060575"/>
            <a:ext cx="8229600" cy="4325938"/>
          </a:xfrm>
          <a:ln>
            <a:solidFill>
              <a:schemeClr val="accent2"/>
            </a:solidFill>
          </a:ln>
        </p:spPr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dirty="0" smtClean="0"/>
              <a:t>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Intro 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Avant-propos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Modèles existants 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err="1" smtClean="0">
                <a:solidFill>
                  <a:schemeClr val="tx2"/>
                </a:solidFill>
              </a:rPr>
              <a:t>cockcroft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err="1" smtClean="0">
                <a:solidFill>
                  <a:schemeClr val="tx2"/>
                </a:solidFill>
              </a:rPr>
              <a:t>cockcroft</a:t>
            </a:r>
            <a:r>
              <a:rPr lang="fr-FR" dirty="0" smtClean="0">
                <a:solidFill>
                  <a:schemeClr val="tx2"/>
                </a:solidFill>
              </a:rPr>
              <a:t> modifié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/>
              <a:t> </a:t>
            </a:r>
            <a:r>
              <a:rPr lang="fr-FR" dirty="0" smtClean="0">
                <a:solidFill>
                  <a:schemeClr val="tx2"/>
                </a:solidFill>
              </a:rPr>
              <a:t>MDRD 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/>
              <a:t>MDRD modifié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Recherche de modélisation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Comparaison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Discussion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Choix de formule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Conclusion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Modèle de MDRD modifié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484313"/>
            <a:ext cx="8496300" cy="1944687"/>
          </a:xfrm>
          <a:ln>
            <a:solidFill>
              <a:schemeClr val="accent2"/>
            </a:solidFill>
          </a:ln>
        </p:spPr>
        <p:txBody>
          <a:bodyPr>
            <a:normAutofit fontScale="40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13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4100" dirty="0" smtClean="0"/>
              <a:t>En 2006, on a modifié la méthode de mesure de la </a:t>
            </a:r>
            <a:r>
              <a:rPr lang="fr-FR" sz="4100" dirty="0" err="1" smtClean="0"/>
              <a:t>créatininémie</a:t>
            </a:r>
            <a:r>
              <a:rPr lang="fr-FR" sz="4100" dirty="0" smtClean="0"/>
              <a:t> (de spectrométrie de masse au lieu de colorimétrie)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4100" i="1" dirty="0" smtClean="0"/>
              <a:t>Formule pour les hommes:</a:t>
            </a:r>
            <a:r>
              <a:rPr lang="fr-FR" sz="4100" dirty="0" smtClean="0"/>
              <a:t>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sz="4100" b="1" dirty="0" smtClean="0"/>
              <a:t>DFG = 30 850 x (</a:t>
            </a:r>
            <a:r>
              <a:rPr lang="fr-FR" sz="4100" b="1" dirty="0" err="1" smtClean="0"/>
              <a:t>créatininémie</a:t>
            </a:r>
            <a:r>
              <a:rPr lang="fr-FR" sz="4100" b="1" dirty="0" smtClean="0"/>
              <a:t>)</a:t>
            </a:r>
            <a:r>
              <a:rPr lang="fr-FR" sz="4100" b="1" baseline="30000" dirty="0" smtClean="0"/>
              <a:t> – 1,154</a:t>
            </a:r>
            <a:r>
              <a:rPr lang="fr-FR" sz="4100" b="1" dirty="0" smtClean="0"/>
              <a:t> x (âge) </a:t>
            </a:r>
            <a:r>
              <a:rPr lang="fr-FR" sz="4100" b="1" baseline="30000" dirty="0" smtClean="0"/>
              <a:t>– 0,203</a:t>
            </a:r>
            <a:r>
              <a:rPr lang="fr-FR" sz="4100" b="1" dirty="0" smtClean="0"/>
              <a:t> </a:t>
            </a:r>
            <a:r>
              <a:rPr lang="fr-FR" sz="4100" b="1" i="1" dirty="0" smtClean="0"/>
              <a:t>(x 1,212 si Afro-Américain)</a:t>
            </a:r>
            <a:endParaRPr lang="fr-FR" sz="4100" b="1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4100" i="1" dirty="0" smtClean="0"/>
              <a:t>Formule pour les femmes :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sz="4100" b="1" dirty="0" smtClean="0"/>
              <a:t>DFG = 30 850 x (</a:t>
            </a:r>
            <a:r>
              <a:rPr lang="fr-FR" sz="4100" b="1" dirty="0" err="1" smtClean="0"/>
              <a:t>créatininémie</a:t>
            </a:r>
            <a:r>
              <a:rPr lang="fr-FR" sz="4100" b="1" dirty="0" smtClean="0"/>
              <a:t>)</a:t>
            </a:r>
            <a:r>
              <a:rPr lang="fr-FR" sz="4100" b="1" baseline="30000" dirty="0" smtClean="0"/>
              <a:t> – 1,154</a:t>
            </a:r>
            <a:r>
              <a:rPr lang="fr-FR" sz="4100" b="1" dirty="0" smtClean="0"/>
              <a:t> x (âge) </a:t>
            </a:r>
            <a:r>
              <a:rPr lang="fr-FR" sz="4100" b="1" baseline="30000" dirty="0" smtClean="0"/>
              <a:t>– 0,203</a:t>
            </a:r>
            <a:r>
              <a:rPr lang="fr-FR" sz="4100" b="1" dirty="0" smtClean="0"/>
              <a:t> x 0,742 </a:t>
            </a:r>
            <a:r>
              <a:rPr lang="fr-FR" sz="4100" b="1" i="1" dirty="0" smtClean="0"/>
              <a:t>(x 1,212 si Afro-Américain)</a:t>
            </a:r>
            <a:endParaRPr lang="fr-FR" sz="4100" b="1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20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dirty="0"/>
          </a:p>
        </p:txBody>
      </p:sp>
      <p:sp>
        <p:nvSpPr>
          <p:cNvPr id="28675" name="ZoneTexte 5"/>
          <p:cNvSpPr txBox="1">
            <a:spLocks noChangeArrowheads="1"/>
          </p:cNvSpPr>
          <p:nvPr/>
        </p:nvSpPr>
        <p:spPr bwMode="auto">
          <a:xfrm>
            <a:off x="971550" y="4076700"/>
            <a:ext cx="3095625" cy="19399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 b="1">
                <a:latin typeface="Calibri" pitchFamily="34" charset="0"/>
                <a:ea typeface="Calibri" pitchFamily="34" charset="0"/>
                <a:cs typeface="Times New Roman" pitchFamily="18" charset="0"/>
              </a:rPr>
              <a:t>Résultats :</a:t>
            </a:r>
          </a:p>
          <a:p>
            <a:r>
              <a:rPr lang="fr-FR" sz="2000" b="1">
                <a:latin typeface="Georgia" pitchFamily="18" charset="0"/>
                <a:ea typeface="Calibri" pitchFamily="34" charset="0"/>
                <a:cs typeface="Times New Roman" pitchFamily="18" charset="0"/>
              </a:rPr>
              <a:t>R=</a:t>
            </a:r>
            <a:r>
              <a:rPr lang="fr-FR" sz="2000">
                <a:latin typeface="Georgia" pitchFamily="18" charset="0"/>
                <a:ea typeface="Calibri" pitchFamily="34" charset="0"/>
                <a:cs typeface="Times New Roman" pitchFamily="18" charset="0"/>
              </a:rPr>
              <a:t> 0,498</a:t>
            </a:r>
          </a:p>
          <a:p>
            <a:endParaRPr lang="fr-FR" sz="2000">
              <a:latin typeface="Georgia" pitchFamily="18" charset="0"/>
              <a:ea typeface="Calibri" pitchFamily="34" charset="0"/>
              <a:cs typeface="Times New Roman" pitchFamily="18" charset="0"/>
            </a:endParaRPr>
          </a:p>
          <a:p>
            <a:r>
              <a:rPr lang="fr-FR" sz="2000" b="1">
                <a:latin typeface="Georgia" pitchFamily="18" charset="0"/>
                <a:ea typeface="Calibri" pitchFamily="34" charset="0"/>
                <a:cs typeface="Times New Roman" pitchFamily="18" charset="0"/>
              </a:rPr>
              <a:t>Ecart-type=</a:t>
            </a:r>
            <a:r>
              <a:rPr lang="fr-FR" sz="2000">
                <a:latin typeface="Georgia" pitchFamily="18" charset="0"/>
                <a:ea typeface="Calibri" pitchFamily="34" charset="0"/>
                <a:cs typeface="Times New Roman" pitchFamily="18" charset="0"/>
              </a:rPr>
              <a:t> 34,57</a:t>
            </a:r>
          </a:p>
          <a:p>
            <a:r>
              <a:rPr lang="fr-FR" sz="2000" b="1">
                <a:latin typeface="Georgia" pitchFamily="18" charset="0"/>
                <a:ea typeface="Calibri" pitchFamily="34" charset="0"/>
                <a:cs typeface="Times New Roman" pitchFamily="18" charset="0"/>
              </a:rPr>
              <a:t>Ecart-moyen =</a:t>
            </a:r>
            <a:r>
              <a:rPr lang="fr-FR" sz="2000">
                <a:latin typeface="Georgia" pitchFamily="18" charset="0"/>
                <a:ea typeface="Calibri" pitchFamily="34" charset="0"/>
                <a:cs typeface="Times New Roman" pitchFamily="18" charset="0"/>
              </a:rPr>
              <a:t> 0,07</a:t>
            </a:r>
          </a:p>
          <a:p>
            <a:endParaRPr lang="fr-FR" sz="2000"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8676" name="Imag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38" y="3644900"/>
            <a:ext cx="3683000" cy="30321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re 1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60575"/>
            <a:ext cx="8229600" cy="4513263"/>
          </a:xfrm>
          <a:ln>
            <a:solidFill>
              <a:schemeClr val="accent2"/>
            </a:solidFill>
          </a:ln>
        </p:spPr>
        <p:txBody>
          <a:bodyPr>
            <a:normAutofit fontScale="70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dirty="0" smtClean="0"/>
              <a:t>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Intro 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Avant-propos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Modèles existants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Recherche de modélisation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/>
              <a:t>Analyse des données 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PLS </a:t>
            </a:r>
            <a:endParaRPr lang="fr-FR" dirty="0" smtClean="0">
              <a:solidFill>
                <a:schemeClr val="tx2"/>
              </a:solidFill>
            </a:endParaRP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PLS </a:t>
            </a:r>
            <a:r>
              <a:rPr lang="en-US" dirty="0" err="1" smtClean="0">
                <a:solidFill>
                  <a:schemeClr val="tx2"/>
                </a:solidFill>
              </a:rPr>
              <a:t>décomposé</a:t>
            </a:r>
            <a:endParaRPr lang="en-US" dirty="0" smtClean="0">
              <a:solidFill>
                <a:schemeClr val="tx2"/>
              </a:solidFill>
            </a:endParaRP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PLS sans TT, TH et </a:t>
            </a:r>
            <a:r>
              <a:rPr lang="en-US" dirty="0" err="1" smtClean="0">
                <a:solidFill>
                  <a:schemeClr val="tx2"/>
                </a:solidFill>
              </a:rPr>
              <a:t>bmi</a:t>
            </a:r>
            <a:endParaRPr lang="en-US" dirty="0" smtClean="0">
              <a:solidFill>
                <a:schemeClr val="tx2"/>
              </a:solidFill>
            </a:endParaRP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PLS </a:t>
            </a:r>
            <a:r>
              <a:rPr lang="en-US" dirty="0" err="1" smtClean="0">
                <a:solidFill>
                  <a:schemeClr val="tx2"/>
                </a:solidFill>
              </a:rPr>
              <a:t>ajusté</a:t>
            </a:r>
            <a:endParaRPr lang="fr-FR" dirty="0" smtClean="0">
              <a:solidFill>
                <a:schemeClr val="tx2"/>
              </a:solidFill>
            </a:endParaRP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tx2"/>
                </a:solidFill>
              </a:rPr>
              <a:t>OLS 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tx2"/>
                </a:solidFill>
              </a:rPr>
              <a:t>OLS décomposé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Comparaison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Discussion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Choix de formule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Conclusion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Graphique 1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924175"/>
            <a:ext cx="3433763" cy="26225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0" y="2924175"/>
            <a:ext cx="4114800" cy="2665413"/>
          </a:xfrm>
          <a:ln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5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6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500" dirty="0" smtClean="0"/>
              <a:t>L’analyse des boites à moustaches :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fr-FR" sz="2300" dirty="0" smtClean="0"/>
              <a:t>Met en avant les différences de distributions chez les hommes et les femmes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fr-FR" sz="2300" dirty="0" smtClean="0"/>
              <a:t>Permet de repérer les valeurs aberrantes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8313" y="765175"/>
            <a:ext cx="82296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fr-FR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Analyse des données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re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Analyse des données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4356100" y="2636838"/>
          <a:ext cx="4330700" cy="363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804"/>
                <a:gridCol w="721804"/>
                <a:gridCol w="721804"/>
                <a:gridCol w="721804"/>
                <a:gridCol w="721804"/>
                <a:gridCol w="721804"/>
              </a:tblGrid>
              <a:tr h="3636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 dirty="0">
                          <a:latin typeface="Calibri"/>
                          <a:ea typeface="Calibri"/>
                          <a:cs typeface="Arial"/>
                        </a:rPr>
                        <a:t>Variable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 dirty="0">
                          <a:latin typeface="Calibri"/>
                          <a:ea typeface="Calibri"/>
                          <a:cs typeface="Arial"/>
                        </a:rPr>
                        <a:t>Moyenne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 dirty="0">
                          <a:latin typeface="Calibri"/>
                          <a:ea typeface="Calibri"/>
                          <a:cs typeface="Arial"/>
                        </a:rPr>
                        <a:t>Moyenne Femme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 dirty="0" smtClean="0">
                          <a:latin typeface="Calibri"/>
                          <a:ea typeface="Calibri"/>
                          <a:cs typeface="Arial"/>
                        </a:rPr>
                        <a:t>Moyenne Homme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 dirty="0">
                          <a:latin typeface="Calibri"/>
                          <a:ea typeface="Calibri"/>
                          <a:cs typeface="Arial"/>
                        </a:rPr>
                        <a:t>Moyenne obèses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 dirty="0" smtClean="0">
                          <a:latin typeface="Calibri"/>
                          <a:ea typeface="Calibri"/>
                          <a:cs typeface="Arial"/>
                        </a:rPr>
                        <a:t>Moyenne diabétiques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36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 dirty="0" err="1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Arial"/>
                        </a:rPr>
                        <a:t>CrCl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Arial"/>
                        </a:rPr>
                        <a:t>98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Arial"/>
                        </a:rPr>
                        <a:t>92,322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Arial"/>
                        </a:rPr>
                        <a:t>106,176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Arial"/>
                        </a:rPr>
                        <a:t>120,505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Arial"/>
                        </a:rPr>
                        <a:t>93,603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36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 dirty="0" err="1">
                          <a:latin typeface="Calibri"/>
                          <a:ea typeface="Calibri"/>
                          <a:cs typeface="Arial"/>
                        </a:rPr>
                        <a:t>bmi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 dirty="0">
                          <a:latin typeface="Calibri"/>
                          <a:ea typeface="Calibri"/>
                          <a:cs typeface="Arial"/>
                        </a:rPr>
                        <a:t>35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36,222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32,720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41,057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33,578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36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 dirty="0" err="1">
                          <a:latin typeface="Calibri"/>
                          <a:ea typeface="Calibri"/>
                          <a:cs typeface="Arial"/>
                        </a:rPr>
                        <a:t>massem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54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49,397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61,265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58,658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53,381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36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 dirty="0">
                          <a:latin typeface="Calibri"/>
                          <a:ea typeface="Calibri"/>
                          <a:cs typeface="Arial"/>
                        </a:rPr>
                        <a:t>Age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60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60,037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59,186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44,489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62,638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36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 dirty="0">
                          <a:latin typeface="Calibri"/>
                          <a:ea typeface="Calibri"/>
                          <a:cs typeface="Arial"/>
                        </a:rPr>
                        <a:t>Poids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93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90,315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98,068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109,987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90,275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36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 dirty="0">
                          <a:latin typeface="Calibri"/>
                          <a:ea typeface="Calibri"/>
                          <a:cs typeface="Arial"/>
                        </a:rPr>
                        <a:t>Taille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164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157,720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172,973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163,733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163,983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36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 dirty="0">
                          <a:latin typeface="Calibri"/>
                          <a:ea typeface="Calibri"/>
                          <a:cs typeface="Arial"/>
                        </a:rPr>
                        <a:t>TT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111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109,341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113,177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117,467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109,634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36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 dirty="0">
                          <a:latin typeface="Calibri"/>
                          <a:ea typeface="Calibri"/>
                          <a:cs typeface="Arial"/>
                        </a:rPr>
                        <a:t>TH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119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123,146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113,327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132,200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116,608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36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 dirty="0" err="1">
                          <a:latin typeface="Calibri"/>
                          <a:ea typeface="Calibri"/>
                          <a:cs typeface="Arial"/>
                        </a:rPr>
                        <a:t>crea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 dirty="0">
                          <a:latin typeface="Calibri"/>
                          <a:ea typeface="Calibri"/>
                          <a:cs typeface="Arial"/>
                        </a:rPr>
                        <a:t>78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70,120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 dirty="0">
                          <a:latin typeface="Calibri"/>
                          <a:ea typeface="Calibri"/>
                          <a:cs typeface="Arial"/>
                        </a:rPr>
                        <a:t>89,417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>
                          <a:latin typeface="Calibri"/>
                          <a:ea typeface="Calibri"/>
                          <a:cs typeface="Arial"/>
                        </a:rPr>
                        <a:t>71,566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000" dirty="0">
                          <a:latin typeface="Calibri"/>
                          <a:ea typeface="Calibri"/>
                          <a:cs typeface="Arial"/>
                        </a:rPr>
                        <a:t>79,239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31825" name="ZoneTexte 5"/>
          <p:cNvSpPr txBox="1">
            <a:spLocks noChangeArrowheads="1"/>
          </p:cNvSpPr>
          <p:nvPr/>
        </p:nvSpPr>
        <p:spPr bwMode="auto">
          <a:xfrm>
            <a:off x="250825" y="2636838"/>
            <a:ext cx="3529013" cy="35702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endParaRPr lang="fr-FR" sz="500">
              <a:latin typeface="Georgia" pitchFamily="18" charset="0"/>
            </a:endParaRPr>
          </a:p>
          <a:p>
            <a:pPr>
              <a:buFont typeface="Arial" charset="0"/>
              <a:buChar char="•"/>
            </a:pPr>
            <a:endParaRPr lang="fr-FR" sz="500">
              <a:latin typeface="Georgia" pitchFamily="18" charset="0"/>
            </a:endParaRPr>
          </a:p>
          <a:p>
            <a:pPr>
              <a:buFont typeface="Arial" charset="0"/>
              <a:buChar char="•"/>
            </a:pPr>
            <a:r>
              <a:rPr lang="fr-FR">
                <a:latin typeface="Georgia" pitchFamily="18" charset="0"/>
              </a:rPr>
              <a:t>On observe que les paramètres entre les hommes et les femmes sont très différents.</a:t>
            </a:r>
          </a:p>
          <a:p>
            <a:pPr>
              <a:buFont typeface="Arial" charset="0"/>
              <a:buChar char="•"/>
            </a:pPr>
            <a:r>
              <a:rPr lang="fr-FR">
                <a:latin typeface="Georgia" pitchFamily="18" charset="0"/>
              </a:rPr>
              <a:t>De même pour les paramètres entre les obèses et les diabétiques.</a:t>
            </a:r>
          </a:p>
          <a:p>
            <a:pPr>
              <a:buFont typeface="Arial" charset="0"/>
              <a:buChar char="•"/>
            </a:pPr>
            <a:r>
              <a:rPr lang="fr-FR">
                <a:latin typeface="Georgia" pitchFamily="18" charset="0"/>
              </a:rPr>
              <a:t>On peut supposer alors que le taux de CrCl suit des lois différentes chez les hommes/femmes et chez les obèses/diabétiques.</a:t>
            </a:r>
          </a:p>
          <a:p>
            <a:pPr>
              <a:buFont typeface="Arial" charset="0"/>
              <a:buChar char="•"/>
            </a:pPr>
            <a:endParaRPr lang="fr-FR">
              <a:latin typeface="Georgia" pitchFamily="18" charset="0"/>
            </a:endParaRPr>
          </a:p>
        </p:txBody>
      </p:sp>
      <p:sp>
        <p:nvSpPr>
          <p:cNvPr id="31826" name="ZoneTexte 6"/>
          <p:cNvSpPr txBox="1">
            <a:spLocks noChangeArrowheads="1"/>
          </p:cNvSpPr>
          <p:nvPr/>
        </p:nvSpPr>
        <p:spPr bwMode="auto">
          <a:xfrm>
            <a:off x="250825" y="1844675"/>
            <a:ext cx="8353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latin typeface="Georgia" pitchFamily="18" charset="0"/>
              </a:rPr>
              <a:t>Moyennes des paramètre en séparant hommes/femmes puis obèses diabétiques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re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989138"/>
            <a:ext cx="8229600" cy="4324350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dirty="0" smtClean="0"/>
              <a:t>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accent2"/>
                </a:solidFill>
              </a:rPr>
              <a:t>Introduction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Avant-propos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Modèles existants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Recherche de modélisation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Comparaison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Discussion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Choix de formule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Conclusion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re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Analyse des données</a:t>
            </a:r>
          </a:p>
        </p:txBody>
      </p:sp>
      <p:pic>
        <p:nvPicPr>
          <p:cNvPr id="32770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4213" y="2349500"/>
            <a:ext cx="3743325" cy="3600450"/>
          </a:xfrm>
          <a:ln>
            <a:solidFill>
              <a:schemeClr val="accent2"/>
            </a:solidFill>
          </a:ln>
        </p:spPr>
      </p:pic>
      <p:sp>
        <p:nvSpPr>
          <p:cNvPr id="32771" name="ZoneTexte 4"/>
          <p:cNvSpPr txBox="1">
            <a:spLocks noChangeArrowheads="1"/>
          </p:cNvSpPr>
          <p:nvPr/>
        </p:nvSpPr>
        <p:spPr bwMode="auto">
          <a:xfrm>
            <a:off x="5148263" y="2349500"/>
            <a:ext cx="3455987" cy="34925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 sz="500">
              <a:latin typeface="Georgia" pitchFamily="18" charset="0"/>
            </a:endParaRPr>
          </a:p>
          <a:p>
            <a:r>
              <a:rPr lang="fr-FR">
                <a:latin typeface="Georgia" pitchFamily="18" charset="0"/>
              </a:rPr>
              <a:t>L’analyse de l’ACP des paramètres nous indique :</a:t>
            </a:r>
          </a:p>
          <a:p>
            <a:pPr>
              <a:buFont typeface="Arial" charset="0"/>
              <a:buChar char="•"/>
            </a:pPr>
            <a:r>
              <a:rPr lang="fr-FR">
                <a:latin typeface="Georgia" pitchFamily="18" charset="0"/>
              </a:rPr>
              <a:t>Le Créatininémie et l’âge sont inversement corrélés avec le taux de CrCl. </a:t>
            </a:r>
          </a:p>
          <a:p>
            <a:pPr>
              <a:buFont typeface="Arial" charset="0"/>
              <a:buChar char="•"/>
            </a:pPr>
            <a:r>
              <a:rPr lang="fr-FR">
                <a:latin typeface="Georgia" pitchFamily="18" charset="0"/>
              </a:rPr>
              <a:t>Le TT et le CrCl sont très faiblement corrélés entre eux. </a:t>
            </a:r>
          </a:p>
          <a:p>
            <a:pPr>
              <a:buFont typeface="Arial" charset="0"/>
              <a:buChar char="•"/>
            </a:pPr>
            <a:r>
              <a:rPr lang="fr-FR">
                <a:latin typeface="Georgia" pitchFamily="18" charset="0"/>
              </a:rPr>
              <a:t>Le groupe constitué de TH, bmi, poids, et massem sont faiblement corrélés avec le  CrCl </a:t>
            </a: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re 1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60575"/>
            <a:ext cx="8229600" cy="4513263"/>
          </a:xfrm>
          <a:ln>
            <a:solidFill>
              <a:schemeClr val="accent2"/>
            </a:solidFill>
          </a:ln>
        </p:spPr>
        <p:txBody>
          <a:bodyPr>
            <a:normAutofit fontScale="70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dirty="0" smtClean="0"/>
              <a:t>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Intro 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Avant-propos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Modèles existants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Recherche de modélisation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tx2"/>
                </a:solidFill>
              </a:rPr>
              <a:t>Analyse des données 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/>
              <a:t>PLS </a:t>
            </a:r>
            <a:endParaRPr lang="fr-FR" dirty="0" smtClean="0"/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PLS </a:t>
            </a:r>
            <a:r>
              <a:rPr lang="en-US" dirty="0" err="1" smtClean="0">
                <a:solidFill>
                  <a:schemeClr val="tx2"/>
                </a:solidFill>
              </a:rPr>
              <a:t>décomposé</a:t>
            </a:r>
            <a:endParaRPr lang="en-US" dirty="0" smtClean="0">
              <a:solidFill>
                <a:schemeClr val="tx2"/>
              </a:solidFill>
            </a:endParaRP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PLS sans TT, TH, </a:t>
            </a:r>
            <a:r>
              <a:rPr lang="en-US" dirty="0" err="1" smtClean="0">
                <a:solidFill>
                  <a:schemeClr val="tx2"/>
                </a:solidFill>
              </a:rPr>
              <a:t>bmi</a:t>
            </a:r>
            <a:endParaRPr lang="en-US" dirty="0" smtClean="0">
              <a:solidFill>
                <a:schemeClr val="tx2"/>
              </a:solidFill>
            </a:endParaRP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PLS </a:t>
            </a:r>
            <a:r>
              <a:rPr lang="en-US" dirty="0" err="1" smtClean="0">
                <a:solidFill>
                  <a:schemeClr val="tx2"/>
                </a:solidFill>
              </a:rPr>
              <a:t>ajusté</a:t>
            </a:r>
            <a:endParaRPr lang="en-US" dirty="0" smtClean="0">
              <a:solidFill>
                <a:schemeClr val="tx2"/>
              </a:solidFill>
            </a:endParaRP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tx2"/>
                </a:solidFill>
              </a:rPr>
              <a:t>OLS 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tx2"/>
                </a:solidFill>
              </a:rPr>
              <a:t>OLS décomposé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Comparaison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Discussion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Choix de formule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Conclusion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PLS</a:t>
            </a:r>
          </a:p>
        </p:txBody>
      </p:sp>
      <p:sp>
        <p:nvSpPr>
          <p:cNvPr id="34818" name="Espace réservé du contenu 2"/>
          <p:cNvSpPr>
            <a:spLocks noGrp="1"/>
          </p:cNvSpPr>
          <p:nvPr>
            <p:ph idx="1"/>
          </p:nvPr>
        </p:nvSpPr>
        <p:spPr>
          <a:xfrm>
            <a:off x="468313" y="1989138"/>
            <a:ext cx="8496300" cy="3600450"/>
          </a:xfrm>
          <a:ln>
            <a:solidFill>
              <a:schemeClr val="accent2"/>
            </a:solidFill>
          </a:ln>
        </p:spPr>
        <p:txBody>
          <a:bodyPr/>
          <a:lstStyle/>
          <a:p>
            <a:pPr eaLnBrk="1" hangingPunct="1"/>
            <a:endParaRPr lang="fr-FR" sz="100" smtClean="0"/>
          </a:p>
          <a:p>
            <a:pPr eaLnBrk="1" hangingPunct="1"/>
            <a:endParaRPr lang="fr-FR" sz="500" smtClean="0"/>
          </a:p>
          <a:p>
            <a:pPr eaLnBrk="1" hangingPunct="1"/>
            <a:r>
              <a:rPr lang="fr-FR" sz="1800" smtClean="0"/>
              <a:t>Cette technique datant de 1966  généralise et combine les caractéristiques de l’ACP et de la régression multiple.</a:t>
            </a:r>
          </a:p>
          <a:p>
            <a:pPr eaLnBrk="1" hangingPunct="1"/>
            <a:endParaRPr lang="fr-FR" sz="1800" smtClean="0"/>
          </a:p>
          <a:p>
            <a:pPr eaLnBrk="1" hangingPunct="1"/>
            <a:r>
              <a:rPr lang="fr-FR" sz="1800" smtClean="0"/>
              <a:t>Elle s’applique lorsque l’on a peu d’information sur des variables très corrélées en entre elles et nombreuses (comme ici nous avons 11 variables).</a:t>
            </a:r>
          </a:p>
          <a:p>
            <a:pPr eaLnBrk="1" hangingPunct="1"/>
            <a:endParaRPr lang="fr-FR" sz="1800" smtClean="0"/>
          </a:p>
          <a:p>
            <a:pPr eaLnBrk="1" hangingPunct="1"/>
            <a:r>
              <a:rPr lang="fr-FR" sz="1800" smtClean="0"/>
              <a:t>Elle permet de modéliser une ou plusieurs variables dépendantes, indépendamment du nombre d’observation, et sans risquer un sur-ajustement.</a:t>
            </a:r>
          </a:p>
          <a:p>
            <a:pPr eaLnBrk="1" hangingPunct="1"/>
            <a:endParaRPr lang="fr-FR" sz="1800" smtClean="0"/>
          </a:p>
          <a:p>
            <a:pPr eaLnBrk="1" hangingPunct="1"/>
            <a:r>
              <a:rPr lang="fr-FR" sz="1800" smtClean="0"/>
              <a:t>Cette méthode  est couramment utilisée dans l’industrie et la recherche.</a:t>
            </a:r>
          </a:p>
          <a:p>
            <a:pPr eaLnBrk="1" hangingPunct="1">
              <a:buFont typeface="Georgia" pitchFamily="18" charset="0"/>
              <a:buNone/>
            </a:pPr>
            <a:r>
              <a:rPr lang="fr-FR" sz="20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Modèle de PLS total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484313"/>
            <a:ext cx="8496300" cy="1944687"/>
          </a:xfrm>
          <a:ln>
            <a:solidFill>
              <a:schemeClr val="accent2"/>
            </a:solidFill>
          </a:ln>
        </p:spPr>
        <p:txBody>
          <a:bodyPr>
            <a:normAutofit fontScale="850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13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100" dirty="0" smtClean="0"/>
              <a:t>On prend en compte tous les paramètres et toutes les données que nous possédons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100" i="1" dirty="0" smtClean="0"/>
              <a:t>Equation du modèle 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100" b="1" i="1" dirty="0" err="1" smtClean="0"/>
              <a:t>CrCl</a:t>
            </a:r>
            <a:r>
              <a:rPr lang="fr-FR" sz="2100" dirty="0" smtClean="0"/>
              <a:t> = 122,649-0,1054*</a:t>
            </a:r>
            <a:r>
              <a:rPr lang="fr-FR" sz="2100" i="1" dirty="0" err="1" smtClean="0"/>
              <a:t>bmi</a:t>
            </a:r>
            <a:r>
              <a:rPr lang="fr-FR" sz="2100" dirty="0" smtClean="0"/>
              <a:t>+0,440*</a:t>
            </a:r>
            <a:r>
              <a:rPr lang="fr-FR" sz="2100" i="1" dirty="0" err="1" smtClean="0"/>
              <a:t>massem</a:t>
            </a:r>
            <a:r>
              <a:rPr lang="fr-FR" sz="2100" dirty="0" smtClean="0"/>
              <a:t>-0,804*</a:t>
            </a:r>
            <a:r>
              <a:rPr lang="fr-FR" sz="2100" i="1" dirty="0" smtClean="0"/>
              <a:t>Age</a:t>
            </a:r>
            <a:r>
              <a:rPr lang="fr-FR" sz="2100" dirty="0" smtClean="0"/>
              <a:t>+0,118*</a:t>
            </a:r>
            <a:r>
              <a:rPr lang="fr-FR" sz="2100" i="1" dirty="0" smtClean="0"/>
              <a:t>Poids</a:t>
            </a:r>
            <a:r>
              <a:rPr lang="fr-FR" sz="2100" dirty="0" smtClean="0"/>
              <a:t>+0,496*</a:t>
            </a:r>
            <a:r>
              <a:rPr lang="fr-FR" sz="2100" i="1" dirty="0" smtClean="0"/>
              <a:t>Taille</a:t>
            </a:r>
            <a:r>
              <a:rPr lang="fr-FR" sz="2100" dirty="0" smtClean="0"/>
              <a:t>-0,222*</a:t>
            </a:r>
            <a:r>
              <a:rPr lang="fr-FR" sz="2100" i="1" dirty="0" smtClean="0"/>
              <a:t>TT</a:t>
            </a:r>
            <a:r>
              <a:rPr lang="fr-FR" sz="2100" dirty="0" smtClean="0"/>
              <a:t>-8,432E-02*</a:t>
            </a:r>
            <a:r>
              <a:rPr lang="fr-FR" sz="2100" i="1" dirty="0" smtClean="0"/>
              <a:t>TH</a:t>
            </a:r>
            <a:r>
              <a:rPr lang="fr-FR" sz="2100" dirty="0" smtClean="0"/>
              <a:t>-0,615*</a:t>
            </a:r>
            <a:r>
              <a:rPr lang="fr-FR" sz="2100" i="1" dirty="0" err="1" smtClean="0"/>
              <a:t>crea</a:t>
            </a:r>
            <a:r>
              <a:rPr lang="fr-FR" sz="2100" dirty="0" smtClean="0"/>
              <a:t>-7,871*</a:t>
            </a:r>
            <a:r>
              <a:rPr lang="fr-FR" sz="2100" i="1" dirty="0" smtClean="0"/>
              <a:t>Indication-D2</a:t>
            </a:r>
            <a:r>
              <a:rPr lang="fr-FR" sz="2100" dirty="0" smtClean="0"/>
              <a:t>+7,871*</a:t>
            </a:r>
            <a:r>
              <a:rPr lang="fr-FR" sz="2100" i="1" dirty="0" smtClean="0"/>
              <a:t>Indication-O</a:t>
            </a:r>
            <a:r>
              <a:rPr lang="fr-FR" sz="2100" dirty="0" smtClean="0"/>
              <a:t>+6,876*</a:t>
            </a:r>
            <a:r>
              <a:rPr lang="fr-FR" sz="2100" i="1" dirty="0" smtClean="0"/>
              <a:t>sexes-1</a:t>
            </a:r>
            <a:r>
              <a:rPr lang="fr-FR" sz="2100" dirty="0" smtClean="0"/>
              <a:t>-6,876*</a:t>
            </a:r>
            <a:r>
              <a:rPr lang="fr-FR" sz="2100" i="1" dirty="0" smtClean="0"/>
              <a:t>sexes-2</a:t>
            </a:r>
            <a:endParaRPr lang="fr-FR" sz="21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20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dirty="0"/>
          </a:p>
        </p:txBody>
      </p:sp>
      <p:sp>
        <p:nvSpPr>
          <p:cNvPr id="35843" name="ZoneTexte 5"/>
          <p:cNvSpPr txBox="1">
            <a:spLocks noChangeArrowheads="1"/>
          </p:cNvSpPr>
          <p:nvPr/>
        </p:nvSpPr>
        <p:spPr bwMode="auto">
          <a:xfrm>
            <a:off x="971550" y="4076700"/>
            <a:ext cx="3095625" cy="17081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 sz="500" b="1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fr-FR" sz="2000" b="1">
                <a:latin typeface="Calibri" pitchFamily="34" charset="0"/>
                <a:ea typeface="Calibri" pitchFamily="34" charset="0"/>
                <a:cs typeface="Times New Roman" pitchFamily="18" charset="0"/>
              </a:rPr>
              <a:t>Résultats :</a:t>
            </a:r>
          </a:p>
          <a:p>
            <a:r>
              <a:rPr lang="fr-FR" sz="2000" b="1">
                <a:latin typeface="Georgia" pitchFamily="18" charset="0"/>
                <a:ea typeface="Calibri" pitchFamily="34" charset="0"/>
                <a:cs typeface="Times New Roman" pitchFamily="18" charset="0"/>
              </a:rPr>
              <a:t>R=</a:t>
            </a:r>
            <a:r>
              <a:rPr lang="fr-FR" sz="2000">
                <a:latin typeface="Georgia" pitchFamily="18" charset="0"/>
                <a:ea typeface="Calibri" pitchFamily="34" charset="0"/>
                <a:cs typeface="Times New Roman" pitchFamily="18" charset="0"/>
              </a:rPr>
              <a:t> 0,622</a:t>
            </a:r>
          </a:p>
          <a:p>
            <a:r>
              <a:rPr lang="fr-FR" sz="2000" b="1">
                <a:latin typeface="Georgia" pitchFamily="18" charset="0"/>
                <a:ea typeface="Calibri" pitchFamily="34" charset="0"/>
                <a:cs typeface="Times New Roman" pitchFamily="18" charset="0"/>
              </a:rPr>
              <a:t>Ecart-type</a:t>
            </a:r>
            <a:r>
              <a:rPr lang="fr-FR" sz="2000">
                <a:latin typeface="Georgia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fr-FR" sz="2000" b="1">
                <a:latin typeface="Georgia" pitchFamily="18" charset="0"/>
                <a:ea typeface="Calibri" pitchFamily="34" charset="0"/>
                <a:cs typeface="Times New Roman" pitchFamily="18" charset="0"/>
              </a:rPr>
              <a:t>=</a:t>
            </a:r>
            <a:r>
              <a:rPr lang="fr-FR" sz="2000">
                <a:latin typeface="Georgia" pitchFamily="18" charset="0"/>
                <a:ea typeface="Calibri" pitchFamily="34" charset="0"/>
                <a:cs typeface="Times New Roman" pitchFamily="18" charset="0"/>
              </a:rPr>
              <a:t> 31,25</a:t>
            </a:r>
          </a:p>
          <a:p>
            <a:r>
              <a:rPr lang="fr-FR" sz="2000" b="1">
                <a:latin typeface="Georgia" pitchFamily="18" charset="0"/>
                <a:ea typeface="Calibri" pitchFamily="34" charset="0"/>
                <a:cs typeface="Times New Roman" pitchFamily="18" charset="0"/>
              </a:rPr>
              <a:t>Ecart-moyen</a:t>
            </a:r>
            <a:r>
              <a:rPr lang="fr-FR" sz="2000">
                <a:latin typeface="Georgia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fr-FR" sz="2000" b="1">
                <a:latin typeface="Georgia" pitchFamily="18" charset="0"/>
                <a:ea typeface="Calibri" pitchFamily="34" charset="0"/>
                <a:cs typeface="Times New Roman" pitchFamily="18" charset="0"/>
              </a:rPr>
              <a:t>=</a:t>
            </a:r>
            <a:r>
              <a:rPr lang="fr-FR" sz="2000">
                <a:latin typeface="Georgia" pitchFamily="18" charset="0"/>
                <a:ea typeface="Calibri" pitchFamily="34" charset="0"/>
                <a:cs typeface="Times New Roman" pitchFamily="18" charset="0"/>
              </a:rPr>
              <a:t>  -0,13</a:t>
            </a:r>
          </a:p>
          <a:p>
            <a:endParaRPr lang="fr-FR" sz="2000"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35844" name="Imag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825" y="3716338"/>
            <a:ext cx="3671888" cy="28130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re 1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60575"/>
            <a:ext cx="8229600" cy="4513263"/>
          </a:xfrm>
          <a:ln>
            <a:solidFill>
              <a:schemeClr val="accent2"/>
            </a:solidFill>
          </a:ln>
        </p:spPr>
        <p:txBody>
          <a:bodyPr>
            <a:normAutofit fontScale="70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dirty="0" smtClean="0"/>
              <a:t>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Intro 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Avant-propos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Modèles existants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Recherche de modélisation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tx2"/>
                </a:solidFill>
              </a:rPr>
              <a:t>Analyse des données 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PLS </a:t>
            </a:r>
            <a:endParaRPr lang="fr-FR" dirty="0" smtClean="0">
              <a:solidFill>
                <a:schemeClr val="tx2"/>
              </a:solidFill>
            </a:endParaRP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/>
              <a:t>PLS </a:t>
            </a:r>
            <a:r>
              <a:rPr lang="en-US" dirty="0" err="1" smtClean="0"/>
              <a:t>décomposé</a:t>
            </a:r>
            <a:endParaRPr lang="en-US" dirty="0" smtClean="0"/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PLS sans TT, TH et </a:t>
            </a:r>
            <a:r>
              <a:rPr lang="en-US" dirty="0" err="1" smtClean="0">
                <a:solidFill>
                  <a:schemeClr val="tx2"/>
                </a:solidFill>
              </a:rPr>
              <a:t>bmi</a:t>
            </a:r>
            <a:endParaRPr lang="en-US" dirty="0" smtClean="0">
              <a:solidFill>
                <a:schemeClr val="tx2"/>
              </a:solidFill>
            </a:endParaRP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PLS </a:t>
            </a:r>
            <a:r>
              <a:rPr lang="en-US" dirty="0" err="1" smtClean="0">
                <a:solidFill>
                  <a:schemeClr val="tx2"/>
                </a:solidFill>
              </a:rPr>
              <a:t>ajusté</a:t>
            </a:r>
            <a:endParaRPr lang="fr-FR" dirty="0" smtClean="0">
              <a:solidFill>
                <a:schemeClr val="tx2"/>
              </a:solidFill>
            </a:endParaRP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tx2"/>
                </a:solidFill>
              </a:rPr>
              <a:t>OLS 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tx2"/>
                </a:solidFill>
              </a:rPr>
              <a:t>OLS décomposé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Comparaison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Discussion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Choix de formule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Conclusion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Modèle de PLS décomposé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5184775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1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500" i="1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1800" i="1" dirty="0" smtClean="0"/>
              <a:t>Formule mathématique pour les femmes diabétiques: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GB" sz="1800" b="1" i="1" dirty="0" err="1" smtClean="0"/>
              <a:t>CrCl</a:t>
            </a:r>
            <a:r>
              <a:rPr lang="en-GB" sz="1800" dirty="0" smtClean="0"/>
              <a:t>  = 144,999+0,216*</a:t>
            </a:r>
            <a:r>
              <a:rPr lang="en-GB" sz="1800" i="1" dirty="0" smtClean="0"/>
              <a:t>bmi</a:t>
            </a:r>
            <a:r>
              <a:rPr lang="en-GB" sz="1800" dirty="0" smtClean="0"/>
              <a:t>+0,219*</a:t>
            </a:r>
            <a:r>
              <a:rPr lang="en-GB" sz="1800" i="1" dirty="0" smtClean="0"/>
              <a:t>massem</a:t>
            </a:r>
            <a:r>
              <a:rPr lang="en-GB" sz="1800" dirty="0" smtClean="0"/>
              <a:t>-0,782</a:t>
            </a:r>
            <a:r>
              <a:rPr lang="en-GB" sz="1800" i="1" dirty="0" smtClean="0"/>
              <a:t>*Age</a:t>
            </a:r>
            <a:r>
              <a:rPr lang="en-GB" sz="1800" dirty="0" smtClean="0"/>
              <a:t>+8,4436E-02*</a:t>
            </a:r>
            <a:r>
              <a:rPr lang="en-GB" sz="1800" i="1" dirty="0" smtClean="0"/>
              <a:t>Poids</a:t>
            </a:r>
            <a:r>
              <a:rPr lang="en-GB" sz="1800" dirty="0" smtClean="0"/>
              <a:t>+0,141*</a:t>
            </a:r>
            <a:r>
              <a:rPr lang="en-GB" sz="1800" i="1" dirty="0" smtClean="0"/>
              <a:t>Taille</a:t>
            </a:r>
            <a:r>
              <a:rPr lang="en-GB" sz="1800" dirty="0" smtClean="0"/>
              <a:t>-0,103*</a:t>
            </a:r>
            <a:r>
              <a:rPr lang="en-GB" sz="1800" i="1" dirty="0" smtClean="0"/>
              <a:t>TT</a:t>
            </a:r>
            <a:r>
              <a:rPr lang="en-GB" sz="1800" dirty="0" smtClean="0"/>
              <a:t>+6,809E-02*</a:t>
            </a:r>
            <a:r>
              <a:rPr lang="en-GB" sz="1800" i="1" dirty="0" smtClean="0"/>
              <a:t>TH</a:t>
            </a:r>
            <a:r>
              <a:rPr lang="en-GB" sz="1800" dirty="0" smtClean="0"/>
              <a:t>-0,759*</a:t>
            </a:r>
            <a:r>
              <a:rPr lang="en-GB" sz="1800" i="1" dirty="0" err="1" smtClean="0"/>
              <a:t>crea</a:t>
            </a:r>
            <a:endParaRPr lang="en-GB" sz="1800" i="1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GB" sz="1800" i="1" dirty="0" smtClean="0">
                <a:solidFill>
                  <a:srgbClr val="FF0000"/>
                </a:solidFill>
              </a:rPr>
              <a:t>			</a:t>
            </a:r>
            <a:r>
              <a:rPr lang="en-GB" sz="1600" dirty="0" smtClean="0">
                <a:solidFill>
                  <a:schemeClr val="accent1"/>
                </a:solidFill>
              </a:rPr>
              <a:t>R= </a:t>
            </a:r>
            <a:r>
              <a:rPr lang="fr-FR" sz="1600" dirty="0" smtClean="0">
                <a:solidFill>
                  <a:schemeClr val="accent1"/>
                </a:solidFill>
              </a:rPr>
              <a:t>0,60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1800" dirty="0" smtClean="0"/>
              <a:t>  </a:t>
            </a:r>
            <a:r>
              <a:rPr lang="fr-FR" sz="1800" i="1" dirty="0" smtClean="0"/>
              <a:t>Formule mathématique pour les femmes  obèses: </a:t>
            </a:r>
            <a:endParaRPr lang="fr-FR" sz="18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GB" sz="1800" b="1" i="1" dirty="0" err="1" smtClean="0"/>
              <a:t>CrCl</a:t>
            </a:r>
            <a:r>
              <a:rPr lang="en-GB" sz="1800" dirty="0" smtClean="0"/>
              <a:t> = -91,980-3,169E-02*</a:t>
            </a:r>
            <a:r>
              <a:rPr lang="en-GB" sz="1800" i="1" dirty="0" smtClean="0"/>
              <a:t>bmi</a:t>
            </a:r>
            <a:r>
              <a:rPr lang="en-GB" sz="1800" dirty="0" smtClean="0"/>
              <a:t>+1,172*</a:t>
            </a:r>
            <a:r>
              <a:rPr lang="en-GB" sz="1800" i="1" dirty="0" smtClean="0"/>
              <a:t>massem</a:t>
            </a:r>
            <a:r>
              <a:rPr lang="en-GB" sz="1800" dirty="0" smtClean="0"/>
              <a:t>-0,547*</a:t>
            </a:r>
            <a:r>
              <a:rPr lang="en-GB" sz="1800" i="1" dirty="0" smtClean="0"/>
              <a:t>Age</a:t>
            </a:r>
            <a:r>
              <a:rPr lang="en-GB" sz="1800" dirty="0" smtClean="0"/>
              <a:t>+0,254*</a:t>
            </a:r>
            <a:r>
              <a:rPr lang="en-GB" sz="1800" i="1" dirty="0" smtClean="0"/>
              <a:t>Poids</a:t>
            </a:r>
            <a:r>
              <a:rPr lang="en-GB" sz="1800" dirty="0" smtClean="0"/>
              <a:t>+1,284*</a:t>
            </a:r>
            <a:r>
              <a:rPr lang="en-GB" sz="1800" i="1" dirty="0" smtClean="0"/>
              <a:t>Taille</a:t>
            </a:r>
            <a:r>
              <a:rPr lang="en-GB" sz="1800" dirty="0" smtClean="0"/>
              <a:t>-0,176*</a:t>
            </a:r>
            <a:r>
              <a:rPr lang="en-GB" sz="1800" i="1" dirty="0" smtClean="0"/>
              <a:t>TT</a:t>
            </a:r>
            <a:r>
              <a:rPr lang="en-GB" sz="1800" dirty="0" smtClean="0"/>
              <a:t>+4,6E-02*</a:t>
            </a:r>
            <a:r>
              <a:rPr lang="en-GB" sz="1800" i="1" dirty="0" smtClean="0"/>
              <a:t>TH</a:t>
            </a:r>
            <a:r>
              <a:rPr lang="en-GB" sz="1800" dirty="0" smtClean="0"/>
              <a:t>-0,698</a:t>
            </a:r>
            <a:r>
              <a:rPr lang="en-GB" sz="1800" i="1" dirty="0" smtClean="0"/>
              <a:t>*</a:t>
            </a:r>
            <a:r>
              <a:rPr lang="en-GB" sz="1800" i="1" dirty="0" err="1" smtClean="0"/>
              <a:t>crea</a:t>
            </a:r>
            <a:endParaRPr lang="en-GB" sz="1800" i="1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GB" sz="1800" dirty="0" smtClean="0"/>
              <a:t>			 </a:t>
            </a:r>
            <a:r>
              <a:rPr lang="en-GB" sz="1600" dirty="0" smtClean="0">
                <a:solidFill>
                  <a:schemeClr val="accent1"/>
                </a:solidFill>
              </a:rPr>
              <a:t>R=</a:t>
            </a:r>
            <a:r>
              <a:rPr lang="fr-FR" sz="1600" dirty="0" smtClean="0">
                <a:solidFill>
                  <a:schemeClr val="accent1"/>
                </a:solidFill>
              </a:rPr>
              <a:t>0,67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1800" i="1" dirty="0" smtClean="0"/>
              <a:t>Formule mathématique pour les hommes diabétiques: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GB" sz="1800" b="1" dirty="0" err="1" smtClean="0"/>
              <a:t>CrCl</a:t>
            </a:r>
            <a:r>
              <a:rPr lang="en-GB" sz="1800" dirty="0" smtClean="0"/>
              <a:t> = 106,874+8,353E-02*bmi+0,435*massem-0,748*Age+0,128*Poids+0,492*Taille-0,205*TT-3,961E-02*TH-0,627*</a:t>
            </a:r>
            <a:r>
              <a:rPr lang="en-GB" sz="1800" dirty="0" err="1" smtClean="0"/>
              <a:t>crea</a:t>
            </a:r>
            <a:endParaRPr lang="en-GB" sz="18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GB" sz="1800" dirty="0" smtClean="0">
                <a:solidFill>
                  <a:srgbClr val="FF0000"/>
                </a:solidFill>
              </a:rPr>
              <a:t>			</a:t>
            </a:r>
            <a:r>
              <a:rPr lang="en-GB" sz="1600" dirty="0" smtClean="0">
                <a:solidFill>
                  <a:schemeClr val="accent1"/>
                </a:solidFill>
              </a:rPr>
              <a:t>R= </a:t>
            </a:r>
            <a:r>
              <a:rPr lang="fr-FR" sz="1600" dirty="0" smtClean="0">
                <a:solidFill>
                  <a:schemeClr val="accent1"/>
                </a:solidFill>
              </a:rPr>
              <a:t>0,52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1800" i="1" dirty="0" smtClean="0"/>
              <a:t>Formule mathématique pour les hommes obèses: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GB" sz="1800" b="1" dirty="0" err="1" smtClean="0"/>
              <a:t>CrCl</a:t>
            </a:r>
            <a:r>
              <a:rPr lang="en-GB" sz="1800" dirty="0" smtClean="0"/>
              <a:t> = -290,749-0,441*bmi+0,202*massem-4,065*Age-1,165E-02*Poids+3,493*Taille+4,45E-02*TT-0,335*TH+0,22*</a:t>
            </a:r>
            <a:r>
              <a:rPr lang="en-GB" sz="1800" dirty="0" err="1" smtClean="0"/>
              <a:t>crea</a:t>
            </a:r>
            <a:endParaRPr lang="en-GB" sz="18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GB" sz="1800" dirty="0" smtClean="0">
                <a:solidFill>
                  <a:srgbClr val="FF0000"/>
                </a:solidFill>
              </a:rPr>
              <a:t>			</a:t>
            </a:r>
            <a:r>
              <a:rPr lang="en-GB" sz="1600" dirty="0" smtClean="0">
                <a:solidFill>
                  <a:schemeClr val="accent1"/>
                </a:solidFill>
              </a:rPr>
              <a:t>R= </a:t>
            </a:r>
            <a:r>
              <a:rPr lang="fr-FR" sz="1600" dirty="0" smtClean="0">
                <a:solidFill>
                  <a:schemeClr val="accent1"/>
                </a:solidFill>
              </a:rPr>
              <a:t>0,82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18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1650" i="1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re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1066800"/>
          </a:xfrm>
        </p:spPr>
        <p:txBody>
          <a:bodyPr/>
          <a:lstStyle/>
          <a:p>
            <a:pPr eaLnBrk="1" hangingPunct="1"/>
            <a:r>
              <a:rPr lang="fr-FR" smtClean="0"/>
              <a:t>Modèle de PLS décomposé</a:t>
            </a:r>
          </a:p>
        </p:txBody>
      </p:sp>
      <p:sp>
        <p:nvSpPr>
          <p:cNvPr id="38914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pPr eaLnBrk="1" hangingPunct="1"/>
            <a:endParaRPr lang="fr-FR" sz="500" smtClean="0"/>
          </a:p>
          <a:p>
            <a:pPr eaLnBrk="1" hangingPunct="1"/>
            <a:r>
              <a:rPr lang="fr-FR" smtClean="0"/>
              <a:t>Pour chaque catégorie, on applique la formule adéquate trouvée précédemment.</a:t>
            </a:r>
          </a:p>
          <a:p>
            <a:pPr eaLnBrk="1" hangingPunct="1"/>
            <a:r>
              <a:rPr lang="fr-FR" smtClean="0"/>
              <a:t>Ainsi en regroupant les valeurs et en appliquant une régression linéaire on obtient :</a:t>
            </a:r>
          </a:p>
          <a:p>
            <a:pPr eaLnBrk="1" hangingPunct="1"/>
            <a:endParaRPr lang="fr-FR" smtClean="0"/>
          </a:p>
          <a:p>
            <a:pPr eaLnBrk="1" hangingPunct="1">
              <a:buFont typeface="Georgia" pitchFamily="18" charset="0"/>
              <a:buNone/>
            </a:pPr>
            <a:r>
              <a:rPr lang="fr-FR" sz="2400" b="1" smtClean="0"/>
              <a:t>			R=</a:t>
            </a:r>
            <a:r>
              <a:rPr lang="fr-FR" sz="2400" smtClean="0"/>
              <a:t> 0,645</a:t>
            </a:r>
          </a:p>
          <a:p>
            <a:pPr eaLnBrk="1" hangingPunct="1">
              <a:buFont typeface="Georgia" pitchFamily="18" charset="0"/>
              <a:buNone/>
            </a:pPr>
            <a:r>
              <a:rPr lang="fr-FR" sz="2400" b="1" smtClean="0"/>
              <a:t>			Ecart type =</a:t>
            </a:r>
            <a:r>
              <a:rPr lang="fr-FR" sz="2400" smtClean="0"/>
              <a:t> 30,22</a:t>
            </a:r>
          </a:p>
          <a:p>
            <a:pPr eaLnBrk="1" hangingPunct="1">
              <a:buFont typeface="Georgia" pitchFamily="18" charset="0"/>
              <a:buNone/>
            </a:pPr>
            <a:r>
              <a:rPr lang="fr-FR" sz="2400" b="1" smtClean="0"/>
              <a:t>			Ecart moyen =</a:t>
            </a:r>
            <a:r>
              <a:rPr lang="fr-FR" sz="2400" smtClean="0"/>
              <a:t> -0,12</a:t>
            </a:r>
          </a:p>
          <a:p>
            <a:pPr eaLnBrk="1" hangingPunct="1"/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re 1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60575"/>
            <a:ext cx="8229600" cy="4513263"/>
          </a:xfrm>
          <a:ln>
            <a:solidFill>
              <a:schemeClr val="accent2"/>
            </a:solidFill>
          </a:ln>
        </p:spPr>
        <p:txBody>
          <a:bodyPr>
            <a:normAutofit fontScale="70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dirty="0" smtClean="0"/>
              <a:t>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Intro 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Avant-propos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Modèles existants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Recherche de modélisation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tx2"/>
                </a:solidFill>
              </a:rPr>
              <a:t>Analyse des données 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PLS </a:t>
            </a:r>
            <a:endParaRPr lang="fr-FR" dirty="0" smtClean="0">
              <a:solidFill>
                <a:schemeClr val="tx2"/>
              </a:solidFill>
            </a:endParaRP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PLS </a:t>
            </a:r>
            <a:r>
              <a:rPr lang="en-US" dirty="0" err="1" smtClean="0">
                <a:solidFill>
                  <a:schemeClr val="tx2"/>
                </a:solidFill>
              </a:rPr>
              <a:t>décomposé</a:t>
            </a:r>
            <a:endParaRPr lang="en-US" dirty="0" smtClean="0">
              <a:solidFill>
                <a:schemeClr val="tx2"/>
              </a:solidFill>
            </a:endParaRP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/>
              <a:t>PLS sans TT, TH et </a:t>
            </a:r>
            <a:r>
              <a:rPr lang="en-US" dirty="0" err="1" smtClean="0"/>
              <a:t>bmi</a:t>
            </a:r>
            <a:endParaRPr lang="en-US" dirty="0" smtClean="0"/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PLS </a:t>
            </a:r>
            <a:r>
              <a:rPr lang="en-US" dirty="0" err="1" smtClean="0">
                <a:solidFill>
                  <a:schemeClr val="tx2"/>
                </a:solidFill>
              </a:rPr>
              <a:t>ajusté</a:t>
            </a:r>
            <a:endParaRPr lang="fr-FR" dirty="0" smtClean="0">
              <a:solidFill>
                <a:schemeClr val="tx2"/>
              </a:solidFill>
            </a:endParaRP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tx2"/>
                </a:solidFill>
              </a:rPr>
              <a:t>OLS 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tx2"/>
                </a:solidFill>
              </a:rPr>
              <a:t>OLS décomposé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Comparaison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Discussion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Choix de formule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Conclusion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Modèle de PLS sans TT, TH et bmi</a:t>
            </a:r>
          </a:p>
        </p:txBody>
      </p:sp>
      <p:sp>
        <p:nvSpPr>
          <p:cNvPr id="40962" name="Espace réservé du contenu 2"/>
          <p:cNvSpPr>
            <a:spLocks noGrp="1"/>
          </p:cNvSpPr>
          <p:nvPr>
            <p:ph idx="1"/>
          </p:nvPr>
        </p:nvSpPr>
        <p:spPr>
          <a:xfrm>
            <a:off x="250825" y="1484313"/>
            <a:ext cx="8713788" cy="2089150"/>
          </a:xfrm>
          <a:ln>
            <a:solidFill>
              <a:schemeClr val="accent2"/>
            </a:solidFill>
          </a:ln>
        </p:spPr>
        <p:txBody>
          <a:bodyPr/>
          <a:lstStyle/>
          <a:p>
            <a:pPr eaLnBrk="1" hangingPunct="1"/>
            <a:endParaRPr lang="fr-FR" sz="500" smtClean="0"/>
          </a:p>
          <a:p>
            <a:pPr eaLnBrk="1" hangingPunct="1"/>
            <a:r>
              <a:rPr lang="fr-FR" sz="1900" smtClean="0"/>
              <a:t>L’ACP nous a montré que les données TT, TH, et bmi avaient peu d’influence sur le  CrCl, nous avons donc modéliser sans ces paramètres.</a:t>
            </a:r>
          </a:p>
          <a:p>
            <a:pPr eaLnBrk="1" hangingPunct="1"/>
            <a:r>
              <a:rPr lang="fr-FR" sz="1900" i="1" smtClean="0"/>
              <a:t>Equation du modèle :</a:t>
            </a:r>
          </a:p>
          <a:p>
            <a:pPr eaLnBrk="1" hangingPunct="1">
              <a:buFont typeface="Georgia" pitchFamily="18" charset="0"/>
              <a:buNone/>
            </a:pPr>
            <a:r>
              <a:rPr lang="fr-FR" sz="1900" b="1" i="1" smtClean="0"/>
              <a:t>CrCl</a:t>
            </a:r>
            <a:r>
              <a:rPr lang="fr-FR" sz="1900" smtClean="0"/>
              <a:t> = CrCl = 98,690+0,416*massem-0,761*crea-0,786*Age+ 0,108*Poids+0,462*Taille-2,030*Indication-D2+2,030*Indication-O+ 7,470*sexes-1-7,470*sexes-2</a:t>
            </a:r>
          </a:p>
          <a:p>
            <a:pPr eaLnBrk="1" hangingPunct="1"/>
            <a:endParaRPr lang="fr-FR" sz="2000" smtClean="0"/>
          </a:p>
          <a:p>
            <a:pPr eaLnBrk="1" hangingPunct="1"/>
            <a:endParaRPr lang="fr-FR" sz="2000" smtClean="0"/>
          </a:p>
          <a:p>
            <a:pPr eaLnBrk="1" hangingPunct="1"/>
            <a:endParaRPr lang="fr-FR" smtClean="0"/>
          </a:p>
        </p:txBody>
      </p:sp>
      <p:sp>
        <p:nvSpPr>
          <p:cNvPr id="40963" name="ZoneTexte 5"/>
          <p:cNvSpPr txBox="1">
            <a:spLocks noChangeArrowheads="1"/>
          </p:cNvSpPr>
          <p:nvPr/>
        </p:nvSpPr>
        <p:spPr bwMode="auto">
          <a:xfrm>
            <a:off x="971550" y="4076700"/>
            <a:ext cx="3095625" cy="17081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 sz="500" b="1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fr-FR" sz="2000" b="1">
                <a:latin typeface="Calibri" pitchFamily="34" charset="0"/>
                <a:ea typeface="Calibri" pitchFamily="34" charset="0"/>
                <a:cs typeface="Times New Roman" pitchFamily="18" charset="0"/>
              </a:rPr>
              <a:t>Résultats :</a:t>
            </a:r>
          </a:p>
          <a:p>
            <a:r>
              <a:rPr lang="fr-FR" sz="2000" b="1">
                <a:latin typeface="Georgia" pitchFamily="18" charset="0"/>
                <a:ea typeface="Calibri" pitchFamily="34" charset="0"/>
                <a:cs typeface="Times New Roman" pitchFamily="18" charset="0"/>
              </a:rPr>
              <a:t>R</a:t>
            </a:r>
            <a:r>
              <a:rPr lang="fr-FR" sz="2000">
                <a:latin typeface="Georgia" pitchFamily="18" charset="0"/>
                <a:ea typeface="Calibri" pitchFamily="34" charset="0"/>
                <a:cs typeface="Times New Roman" pitchFamily="18" charset="0"/>
              </a:rPr>
              <a:t>= 0,63</a:t>
            </a:r>
            <a:endParaRPr lang="fr-FR" sz="2000" b="1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fr-FR" sz="2000" b="1">
                <a:latin typeface="Georgia" pitchFamily="18" charset="0"/>
                <a:ea typeface="Calibri" pitchFamily="34" charset="0"/>
                <a:cs typeface="Times New Roman" pitchFamily="18" charset="0"/>
              </a:rPr>
              <a:t>Ecart-type</a:t>
            </a:r>
            <a:r>
              <a:rPr lang="fr-FR" sz="2000">
                <a:latin typeface="Georgia" pitchFamily="18" charset="0"/>
                <a:ea typeface="Calibri" pitchFamily="34" charset="0"/>
                <a:cs typeface="Times New Roman" pitchFamily="18" charset="0"/>
              </a:rPr>
              <a:t> = 31,0</a:t>
            </a:r>
          </a:p>
          <a:p>
            <a:r>
              <a:rPr lang="fr-FR" sz="2000" b="1">
                <a:latin typeface="Georgia" pitchFamily="18" charset="0"/>
                <a:ea typeface="Calibri" pitchFamily="34" charset="0"/>
                <a:cs typeface="Times New Roman" pitchFamily="18" charset="0"/>
              </a:rPr>
              <a:t>Ecart moyen</a:t>
            </a:r>
            <a:r>
              <a:rPr lang="fr-FR" sz="2000">
                <a:latin typeface="Georgia" pitchFamily="18" charset="0"/>
                <a:ea typeface="Calibri" pitchFamily="34" charset="0"/>
                <a:cs typeface="Times New Roman" pitchFamily="18" charset="0"/>
              </a:rPr>
              <a:t> = -0,12</a:t>
            </a:r>
          </a:p>
          <a:p>
            <a:endParaRPr lang="fr-FR" sz="2000"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7" name="Graphique 6"/>
          <p:cNvGraphicFramePr/>
          <p:nvPr/>
        </p:nvGraphicFramePr>
        <p:xfrm>
          <a:off x="4860032" y="3717032"/>
          <a:ext cx="3737992" cy="2806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re 1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60575"/>
            <a:ext cx="8229600" cy="4513263"/>
          </a:xfrm>
          <a:ln>
            <a:solidFill>
              <a:schemeClr val="accent2"/>
            </a:solidFill>
          </a:ln>
        </p:spPr>
        <p:txBody>
          <a:bodyPr>
            <a:normAutofit fontScale="70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dirty="0" smtClean="0"/>
              <a:t>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Intro 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Avant-propos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Modèles existants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Recherche de modélisation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tx2"/>
                </a:solidFill>
              </a:rPr>
              <a:t>Analyse des données 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PLS </a:t>
            </a:r>
            <a:endParaRPr lang="fr-FR" dirty="0" smtClean="0">
              <a:solidFill>
                <a:schemeClr val="tx2"/>
              </a:solidFill>
            </a:endParaRP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PLS </a:t>
            </a:r>
            <a:r>
              <a:rPr lang="en-US" dirty="0" err="1" smtClean="0">
                <a:solidFill>
                  <a:schemeClr val="tx2"/>
                </a:solidFill>
              </a:rPr>
              <a:t>décomposé</a:t>
            </a:r>
            <a:endParaRPr lang="en-US" dirty="0" smtClean="0">
              <a:solidFill>
                <a:schemeClr val="tx2"/>
              </a:solidFill>
            </a:endParaRP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PLS sans TT, TH et </a:t>
            </a:r>
            <a:r>
              <a:rPr lang="en-US" dirty="0" err="1" smtClean="0">
                <a:solidFill>
                  <a:schemeClr val="tx2"/>
                </a:solidFill>
              </a:rPr>
              <a:t>bmi</a:t>
            </a:r>
            <a:endParaRPr lang="en-US" dirty="0" smtClean="0">
              <a:solidFill>
                <a:schemeClr val="tx2"/>
              </a:solidFill>
            </a:endParaRP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/>
              <a:t>PLS </a:t>
            </a:r>
            <a:r>
              <a:rPr lang="en-US" dirty="0" err="1" smtClean="0"/>
              <a:t>ajusté</a:t>
            </a:r>
            <a:endParaRPr lang="fr-FR" dirty="0" smtClean="0"/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tx2"/>
                </a:solidFill>
              </a:rPr>
              <a:t>OLS 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tx2"/>
                </a:solidFill>
              </a:rPr>
              <a:t>OLS décomposé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Comparaison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Discussion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Choix de formule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Conclusion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re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4873625"/>
          </a:xfrm>
          <a:ln>
            <a:solidFill>
              <a:srgbClr val="C00000"/>
            </a:solidFill>
          </a:ln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sz="2400" dirty="0" smtClean="0"/>
              <a:t>L’insuffisance rénale est une maladie dont la progression est si lente que les symptômes ne deviennent perceptibles que lorsque les reins sont atteints à 80 %.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fr-FR" sz="24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sz="2400" dirty="0" smtClean="0"/>
              <a:t>Il est donc important de détecter l’insuffisance rénale au plus tôt, et cela se fait grâce à la clairance de la créatinine (</a:t>
            </a:r>
            <a:r>
              <a:rPr lang="fr-FR" sz="2400" dirty="0" err="1" smtClean="0"/>
              <a:t>CrCl</a:t>
            </a:r>
            <a:r>
              <a:rPr lang="fr-FR" sz="2400" dirty="0" smtClean="0"/>
              <a:t>).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fr-FR" sz="24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sz="2400" dirty="0" smtClean="0"/>
              <a:t>Des modèles existent pour estimer le taux de </a:t>
            </a:r>
            <a:r>
              <a:rPr lang="fr-FR" sz="2400" dirty="0" err="1" smtClean="0"/>
              <a:t>CrCl</a:t>
            </a:r>
            <a:r>
              <a:rPr lang="fr-FR" sz="2400" dirty="0" smtClean="0"/>
              <a:t> chez les patients mais ils ne sont pas utilisables chez les obèses.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fr-FR" sz="24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sz="2400" dirty="0" smtClean="0"/>
              <a:t>Nous proposons de développer un modèle pour les personnes obèses afin de palier à une des limites de modélisations.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Modèle de PLS ajusté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412875"/>
            <a:ext cx="8496300" cy="2160588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1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1950" dirty="0" smtClean="0"/>
              <a:t>Nous avons ajusté la population sur laquelle nous travaillons : nous avons  éliminé les valeurs aberrantes de chaque paramètre quantitatif.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1950" i="1" dirty="0" smtClean="0"/>
              <a:t>Equation du modèle 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sz="1950" b="1" dirty="0" err="1" smtClean="0"/>
              <a:t>CrCl</a:t>
            </a:r>
            <a:r>
              <a:rPr lang="fr-FR" sz="1950" b="1" dirty="0" smtClean="0"/>
              <a:t> </a:t>
            </a:r>
            <a:r>
              <a:rPr lang="fr-FR" sz="1950" dirty="0" smtClean="0"/>
              <a:t>= 131,293+0,022*</a:t>
            </a:r>
            <a:r>
              <a:rPr lang="fr-FR" sz="1950" dirty="0" err="1" smtClean="0"/>
              <a:t>bmi</a:t>
            </a:r>
            <a:r>
              <a:rPr lang="fr-FR" sz="1950" dirty="0" smtClean="0"/>
              <a:t>+0,412*</a:t>
            </a:r>
            <a:r>
              <a:rPr lang="fr-FR" sz="1950" dirty="0" err="1" smtClean="0"/>
              <a:t>massem</a:t>
            </a:r>
            <a:r>
              <a:rPr lang="fr-FR" sz="1950" dirty="0" smtClean="0"/>
              <a:t>-0,820*Age+0,145*Poids+ 0,371*Taille-0,186*TT-5,894E-02*TH-0,615*</a:t>
            </a:r>
            <a:r>
              <a:rPr lang="fr-FR" sz="1950" dirty="0" err="1" smtClean="0"/>
              <a:t>crea</a:t>
            </a:r>
            <a:r>
              <a:rPr lang="fr-FR" sz="1950" dirty="0" smtClean="0"/>
              <a:t>-8,275*Indication-D2 +8,275*Indication-O+5,603*sexes-1-5,603*sexes-2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18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1600" dirty="0"/>
          </a:p>
        </p:txBody>
      </p:sp>
      <p:sp>
        <p:nvSpPr>
          <p:cNvPr id="43011" name="ZoneTexte 5"/>
          <p:cNvSpPr txBox="1">
            <a:spLocks noChangeArrowheads="1"/>
          </p:cNvSpPr>
          <p:nvPr/>
        </p:nvSpPr>
        <p:spPr bwMode="auto">
          <a:xfrm>
            <a:off x="4787900" y="4076700"/>
            <a:ext cx="3097213" cy="14779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 sz="500" b="1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fr-FR" sz="2000" b="1">
                <a:latin typeface="Calibri" pitchFamily="34" charset="0"/>
                <a:ea typeface="Calibri" pitchFamily="34" charset="0"/>
                <a:cs typeface="Times New Roman" pitchFamily="18" charset="0"/>
              </a:rPr>
              <a:t>Résultats :</a:t>
            </a:r>
          </a:p>
          <a:p>
            <a:r>
              <a:rPr lang="fr-FR" sz="2000" b="1">
                <a:latin typeface="Georgia" pitchFamily="18" charset="0"/>
                <a:ea typeface="Calibri" pitchFamily="34" charset="0"/>
                <a:cs typeface="Times New Roman" pitchFamily="18" charset="0"/>
              </a:rPr>
              <a:t>R =</a:t>
            </a:r>
            <a:r>
              <a:rPr lang="fr-FR" sz="2000">
                <a:latin typeface="Georgia" pitchFamily="18" charset="0"/>
                <a:ea typeface="Calibri" pitchFamily="34" charset="0"/>
                <a:cs typeface="Times New Roman" pitchFamily="18" charset="0"/>
              </a:rPr>
              <a:t> 0,61</a:t>
            </a:r>
          </a:p>
          <a:p>
            <a:r>
              <a:rPr lang="fr-FR" sz="2000" b="1">
                <a:latin typeface="Georgia" pitchFamily="18" charset="0"/>
                <a:ea typeface="Calibri" pitchFamily="34" charset="0"/>
                <a:cs typeface="Times New Roman" pitchFamily="18" charset="0"/>
              </a:rPr>
              <a:t>Ecart-type</a:t>
            </a:r>
            <a:r>
              <a:rPr lang="fr-FR" sz="2000">
                <a:latin typeface="Georgia" pitchFamily="18" charset="0"/>
                <a:ea typeface="Calibri" pitchFamily="34" charset="0"/>
                <a:cs typeface="Times New Roman" pitchFamily="18" charset="0"/>
              </a:rPr>
              <a:t> = 28,42</a:t>
            </a:r>
          </a:p>
          <a:p>
            <a:r>
              <a:rPr lang="fr-FR" sz="2000" b="1">
                <a:latin typeface="Georgia" pitchFamily="18" charset="0"/>
                <a:ea typeface="Calibri" pitchFamily="34" charset="0"/>
                <a:cs typeface="Times New Roman" pitchFamily="18" charset="0"/>
              </a:rPr>
              <a:t>Ecart-moyen</a:t>
            </a:r>
            <a:r>
              <a:rPr lang="fr-FR" sz="2000">
                <a:latin typeface="Georgia" pitchFamily="18" charset="0"/>
                <a:ea typeface="Calibri" pitchFamily="34" charset="0"/>
                <a:cs typeface="Times New Roman" pitchFamily="18" charset="0"/>
              </a:rPr>
              <a:t> = -0,11</a:t>
            </a:r>
          </a:p>
          <a:p>
            <a:endParaRPr lang="fr-FR" sz="500">
              <a:latin typeface="Georgia" pitchFamily="18" charset="0"/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7" name="Graphique 6"/>
          <p:cNvGraphicFramePr/>
          <p:nvPr/>
        </p:nvGraphicFramePr>
        <p:xfrm>
          <a:off x="467544" y="3717032"/>
          <a:ext cx="3305944" cy="2843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re 1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60575"/>
            <a:ext cx="8229600" cy="4513263"/>
          </a:xfrm>
          <a:ln>
            <a:solidFill>
              <a:schemeClr val="accent2"/>
            </a:solidFill>
          </a:ln>
        </p:spPr>
        <p:txBody>
          <a:bodyPr>
            <a:normAutofit fontScale="70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dirty="0" smtClean="0"/>
              <a:t>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Intro 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Avant-propos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Modèles existants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Recherche de modélisation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tx2"/>
                </a:solidFill>
              </a:rPr>
              <a:t>Analyse des données 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PLS </a:t>
            </a:r>
            <a:endParaRPr lang="fr-FR" dirty="0" smtClean="0">
              <a:solidFill>
                <a:schemeClr val="tx2"/>
              </a:solidFill>
            </a:endParaRP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PLS </a:t>
            </a:r>
            <a:r>
              <a:rPr lang="en-US" dirty="0" err="1" smtClean="0">
                <a:solidFill>
                  <a:schemeClr val="tx2"/>
                </a:solidFill>
              </a:rPr>
              <a:t>décomposé</a:t>
            </a:r>
            <a:endParaRPr lang="en-US" dirty="0" smtClean="0">
              <a:solidFill>
                <a:schemeClr val="tx2"/>
              </a:solidFill>
            </a:endParaRP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PLS sans TT, TH et </a:t>
            </a:r>
            <a:r>
              <a:rPr lang="en-US" dirty="0" err="1" smtClean="0">
                <a:solidFill>
                  <a:schemeClr val="tx2"/>
                </a:solidFill>
              </a:rPr>
              <a:t>bmi</a:t>
            </a:r>
            <a:endParaRPr lang="en-US" dirty="0" smtClean="0">
              <a:solidFill>
                <a:schemeClr val="tx2"/>
              </a:solidFill>
            </a:endParaRP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PLS </a:t>
            </a:r>
            <a:r>
              <a:rPr lang="en-US" dirty="0" err="1" smtClean="0">
                <a:solidFill>
                  <a:schemeClr val="tx2"/>
                </a:solidFill>
              </a:rPr>
              <a:t>ajusté</a:t>
            </a:r>
            <a:endParaRPr lang="fr-FR" dirty="0" smtClean="0">
              <a:solidFill>
                <a:schemeClr val="tx2"/>
              </a:solidFill>
            </a:endParaRP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/>
              <a:t>OLS 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tx2"/>
                </a:solidFill>
              </a:rPr>
              <a:t>OLS décomposé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Comparaison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Discussion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Choix de formule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Conclusion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re 1"/>
          <p:cNvSpPr>
            <a:spLocks noGrp="1"/>
          </p:cNvSpPr>
          <p:nvPr>
            <p:ph type="title"/>
          </p:nvPr>
        </p:nvSpPr>
        <p:spPr>
          <a:xfrm>
            <a:off x="395288" y="549275"/>
            <a:ext cx="8229600" cy="1066800"/>
          </a:xfrm>
        </p:spPr>
        <p:txBody>
          <a:bodyPr/>
          <a:lstStyle/>
          <a:p>
            <a:pPr eaLnBrk="1" hangingPunct="1"/>
            <a:r>
              <a:rPr lang="fr-FR" smtClean="0"/>
              <a:t>          Modèle de OLS total</a:t>
            </a:r>
          </a:p>
        </p:txBody>
      </p:sp>
      <p:sp>
        <p:nvSpPr>
          <p:cNvPr id="45058" name="ZoneTexte 5"/>
          <p:cNvSpPr txBox="1">
            <a:spLocks noChangeArrowheads="1"/>
          </p:cNvSpPr>
          <p:nvPr/>
        </p:nvSpPr>
        <p:spPr bwMode="auto">
          <a:xfrm>
            <a:off x="395288" y="1557338"/>
            <a:ext cx="8137525" cy="2154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endParaRPr lang="fr-FR" sz="500">
              <a:latin typeface="Georgia" pitchFamily="18" charset="0"/>
            </a:endParaRPr>
          </a:p>
          <a:p>
            <a:pPr>
              <a:buFont typeface="Arial" charset="0"/>
              <a:buChar char="•"/>
            </a:pPr>
            <a:r>
              <a:rPr lang="fr-FR">
                <a:latin typeface="Georgia" pitchFamily="18" charset="0"/>
              </a:rPr>
              <a:t>On prend en compte tous les paramètres et toutes les données que nous possédons</a:t>
            </a:r>
          </a:p>
          <a:p>
            <a:pPr>
              <a:buFont typeface="Arial" charset="0"/>
              <a:buChar char="•"/>
            </a:pPr>
            <a:endParaRPr lang="fr-FR" sz="300">
              <a:latin typeface="Georgia" pitchFamily="18" charset="0"/>
            </a:endParaRPr>
          </a:p>
          <a:p>
            <a:r>
              <a:rPr lang="fr-FR" i="1">
                <a:latin typeface="Georgia" pitchFamily="18" charset="0"/>
              </a:rPr>
              <a:t>Equation du modèle :</a:t>
            </a:r>
          </a:p>
          <a:p>
            <a:r>
              <a:rPr lang="en-GB">
                <a:latin typeface="Georgia" pitchFamily="18" charset="0"/>
              </a:rPr>
              <a:t>CrCl = 81,644-2,264*bmi-4,987*massem-0,627*Age+ 2,948*Poids+ 1,441*Taille-0,296*TT-0,192*TH-0,785*crea-7,128*Indication-D2 +34,91*sexes-1</a:t>
            </a:r>
            <a:endParaRPr lang="fr-FR" i="1">
              <a:latin typeface="Georgia" pitchFamily="18" charset="0"/>
            </a:endParaRPr>
          </a:p>
          <a:p>
            <a:endParaRPr lang="fr-FR" i="1">
              <a:latin typeface="Georgia" pitchFamily="18" charset="0"/>
            </a:endParaRPr>
          </a:p>
        </p:txBody>
      </p:sp>
      <p:sp>
        <p:nvSpPr>
          <p:cNvPr id="45059" name="ZoneTexte 9"/>
          <p:cNvSpPr txBox="1">
            <a:spLocks noChangeArrowheads="1"/>
          </p:cNvSpPr>
          <p:nvPr/>
        </p:nvSpPr>
        <p:spPr bwMode="auto">
          <a:xfrm>
            <a:off x="468313" y="4365625"/>
            <a:ext cx="2951162" cy="14763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>
                <a:latin typeface="Georgia" pitchFamily="18" charset="0"/>
              </a:rPr>
              <a:t>Résultats :</a:t>
            </a:r>
          </a:p>
          <a:p>
            <a:r>
              <a:rPr lang="en-GB" b="1">
                <a:latin typeface="Georgia" pitchFamily="18" charset="0"/>
              </a:rPr>
              <a:t>R=</a:t>
            </a:r>
            <a:r>
              <a:rPr lang="en-GB">
                <a:latin typeface="Georgia" pitchFamily="18" charset="0"/>
              </a:rPr>
              <a:t> 0,64</a:t>
            </a:r>
            <a:endParaRPr lang="fr-FR">
              <a:latin typeface="Georgia" pitchFamily="18" charset="0"/>
            </a:endParaRPr>
          </a:p>
          <a:p>
            <a:r>
              <a:rPr lang="en-GB" b="1">
                <a:latin typeface="Georgia" pitchFamily="18" charset="0"/>
              </a:rPr>
              <a:t>Ecart type = </a:t>
            </a:r>
            <a:r>
              <a:rPr lang="en-GB">
                <a:latin typeface="Georgia" pitchFamily="18" charset="0"/>
              </a:rPr>
              <a:t>30,67</a:t>
            </a:r>
            <a:endParaRPr lang="fr-FR">
              <a:latin typeface="Georgia" pitchFamily="18" charset="0"/>
            </a:endParaRPr>
          </a:p>
          <a:p>
            <a:r>
              <a:rPr lang="en-GB" b="1">
                <a:latin typeface="Georgia" pitchFamily="18" charset="0"/>
              </a:rPr>
              <a:t>Ecart-moyen=</a:t>
            </a:r>
            <a:r>
              <a:rPr lang="en-GB">
                <a:latin typeface="Georgia" pitchFamily="18" charset="0"/>
              </a:rPr>
              <a:t> -0,12</a:t>
            </a:r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538" y="3860800"/>
            <a:ext cx="3276600" cy="27860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re 1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60575"/>
            <a:ext cx="8229600" cy="4513263"/>
          </a:xfrm>
          <a:ln>
            <a:solidFill>
              <a:schemeClr val="accent2"/>
            </a:solidFill>
          </a:ln>
        </p:spPr>
        <p:txBody>
          <a:bodyPr>
            <a:normAutofit fontScale="70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dirty="0" smtClean="0"/>
              <a:t>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Intro 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Avant-propos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Modèles existants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Recherche de modélisation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tx2"/>
                </a:solidFill>
              </a:rPr>
              <a:t>Analyse des données 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PLS </a:t>
            </a:r>
            <a:endParaRPr lang="fr-FR" dirty="0" smtClean="0">
              <a:solidFill>
                <a:schemeClr val="tx2"/>
              </a:solidFill>
            </a:endParaRP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PLS </a:t>
            </a:r>
            <a:r>
              <a:rPr lang="en-US" dirty="0" err="1" smtClean="0">
                <a:solidFill>
                  <a:schemeClr val="tx2"/>
                </a:solidFill>
              </a:rPr>
              <a:t>décomposé</a:t>
            </a:r>
            <a:endParaRPr lang="en-US" dirty="0" smtClean="0">
              <a:solidFill>
                <a:schemeClr val="tx2"/>
              </a:solidFill>
            </a:endParaRP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PLS sans TT, TH et </a:t>
            </a:r>
            <a:r>
              <a:rPr lang="en-US" dirty="0" err="1" smtClean="0">
                <a:solidFill>
                  <a:schemeClr val="tx2"/>
                </a:solidFill>
              </a:rPr>
              <a:t>bmi</a:t>
            </a:r>
            <a:endParaRPr lang="en-US" dirty="0" smtClean="0">
              <a:solidFill>
                <a:schemeClr val="tx2"/>
              </a:solidFill>
            </a:endParaRP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PLS </a:t>
            </a:r>
            <a:r>
              <a:rPr lang="en-US" dirty="0" err="1" smtClean="0">
                <a:solidFill>
                  <a:schemeClr val="tx2"/>
                </a:solidFill>
              </a:rPr>
              <a:t>ajusté</a:t>
            </a:r>
            <a:endParaRPr lang="fr-FR" dirty="0" smtClean="0">
              <a:solidFill>
                <a:schemeClr val="tx2"/>
              </a:solidFill>
            </a:endParaRP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tx2"/>
                </a:solidFill>
              </a:rPr>
              <a:t>OLS 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/>
              <a:t>OLS décomposé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Comparaison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Discussion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Choix de formule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Conclusion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re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1066800"/>
          </a:xfrm>
        </p:spPr>
        <p:txBody>
          <a:bodyPr/>
          <a:lstStyle/>
          <a:p>
            <a:pPr eaLnBrk="1" hangingPunct="1"/>
            <a:r>
              <a:rPr lang="fr-FR" smtClean="0"/>
              <a:t>Modèle de OLS décomposé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2133600"/>
            <a:ext cx="8229600" cy="4324350"/>
          </a:xfrm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500" i="1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1600" i="1" dirty="0" smtClean="0"/>
              <a:t>Formule mathématique pour les femmes diabétiques: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GB" sz="1600" b="1" dirty="0" err="1" smtClean="0"/>
              <a:t>CrCl</a:t>
            </a:r>
            <a:r>
              <a:rPr lang="en-GB" sz="1600" dirty="0" smtClean="0"/>
              <a:t> = 75,076+4,039*bmi+4,739*massem-0,531*Age-2,423*Poids-0,209*TT-0,266*TH-0,842*</a:t>
            </a:r>
            <a:r>
              <a:rPr lang="en-GB" sz="1600" dirty="0" err="1" smtClean="0"/>
              <a:t>crea</a:t>
            </a:r>
            <a:endParaRPr lang="fr-FR" sz="16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GB" sz="1600" dirty="0" smtClean="0">
                <a:solidFill>
                  <a:schemeClr val="accent1"/>
                </a:solidFill>
              </a:rPr>
              <a:t>			 R= </a:t>
            </a:r>
            <a:r>
              <a:rPr lang="fr-FR" sz="1600" dirty="0" smtClean="0">
                <a:solidFill>
                  <a:schemeClr val="accent1"/>
                </a:solidFill>
              </a:rPr>
              <a:t>0,61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1600" i="1" dirty="0" smtClean="0"/>
              <a:t>Formule mathématique pour les femmes  obèses: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GB" sz="1600" b="1" dirty="0" err="1" smtClean="0"/>
              <a:t>CrCl</a:t>
            </a:r>
            <a:r>
              <a:rPr lang="en-GB" sz="1600" dirty="0" smtClean="0"/>
              <a:t> = 792,225-22,286*bmi-24,995*massem-0,631*Age+17,170*Poids-0,206*TT-0,412*TH-1,30*</a:t>
            </a:r>
            <a:r>
              <a:rPr lang="en-GB" sz="1600" dirty="0" err="1" smtClean="0"/>
              <a:t>crea</a:t>
            </a:r>
            <a:endParaRPr lang="fr-FR" sz="16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sz="1600" dirty="0" smtClean="0">
                <a:solidFill>
                  <a:schemeClr val="accent1"/>
                </a:solidFill>
              </a:rPr>
              <a:t>			R=0,75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1600" i="1" dirty="0" smtClean="0"/>
              <a:t>Formule mathématique pour les hommes diabétiques: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GB" sz="1600" b="1" dirty="0" err="1" smtClean="0"/>
              <a:t>CrCl</a:t>
            </a:r>
            <a:r>
              <a:rPr lang="en-GB" sz="1600" dirty="0" smtClean="0"/>
              <a:t> = 332,767-5,248*bmi-4,625*massem-0,255*Age+4,133*Poids-0,554*TT-0,280*TH-0,753*</a:t>
            </a:r>
            <a:r>
              <a:rPr lang="en-GB" sz="1600" dirty="0" err="1" smtClean="0"/>
              <a:t>crea</a:t>
            </a:r>
            <a:endParaRPr lang="en-GB" sz="16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sz="1600" dirty="0" smtClean="0">
                <a:solidFill>
                  <a:schemeClr val="accent1"/>
                </a:solidFill>
              </a:rPr>
              <a:t>			R= 0,53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1600" i="1" dirty="0" smtClean="0"/>
              <a:t>Formule mathématique pour les hommes obèses: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GB" sz="1600" b="1" dirty="0" err="1" smtClean="0"/>
              <a:t>CrCl</a:t>
            </a:r>
            <a:r>
              <a:rPr lang="en-GB" sz="1600" dirty="0" smtClean="0"/>
              <a:t> = 825,79-1,405*bmi-3,632*massem-5,714*Age+3,825*Poids+1,576*TT-5,571*TH-1,256*</a:t>
            </a:r>
            <a:r>
              <a:rPr lang="en-GB" sz="1600" dirty="0" err="1" smtClean="0"/>
              <a:t>crea</a:t>
            </a:r>
            <a:endParaRPr lang="en-GB" sz="16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GB" sz="1600" dirty="0" smtClean="0">
                <a:solidFill>
                  <a:schemeClr val="accent1"/>
                </a:solidFill>
              </a:rPr>
              <a:t>			R= 0,94</a:t>
            </a:r>
            <a:endParaRPr lang="fr-FR" sz="1600" dirty="0" smtClean="0">
              <a:solidFill>
                <a:schemeClr val="accent1"/>
              </a:solidFill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16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1600" dirty="0" smtClean="0">
              <a:solidFill>
                <a:schemeClr val="accent1"/>
              </a:solidFill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1600" dirty="0" smtClean="0">
              <a:solidFill>
                <a:schemeClr val="accent1"/>
              </a:solidFill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1600" dirty="0" smtClean="0">
              <a:solidFill>
                <a:schemeClr val="accent1"/>
              </a:solidFill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1600" i="1" dirty="0" smtClean="0">
              <a:solidFill>
                <a:schemeClr val="accent1"/>
              </a:solidFill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re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1066800"/>
          </a:xfrm>
        </p:spPr>
        <p:txBody>
          <a:bodyPr/>
          <a:lstStyle/>
          <a:p>
            <a:pPr eaLnBrk="1" hangingPunct="1"/>
            <a:r>
              <a:rPr lang="fr-FR" smtClean="0"/>
              <a:t>Modèle de OLS décomposé</a:t>
            </a:r>
          </a:p>
        </p:txBody>
      </p:sp>
      <p:sp>
        <p:nvSpPr>
          <p:cNvPr id="48130" name="Espace réservé du contenu 2"/>
          <p:cNvSpPr>
            <a:spLocks noGrp="1"/>
          </p:cNvSpPr>
          <p:nvPr>
            <p:ph idx="1"/>
          </p:nvPr>
        </p:nvSpPr>
        <p:spPr>
          <a:xfrm>
            <a:off x="468313" y="2708275"/>
            <a:ext cx="8229600" cy="2476500"/>
          </a:xfrm>
          <a:ln>
            <a:solidFill>
              <a:schemeClr val="accent2"/>
            </a:solidFill>
          </a:ln>
        </p:spPr>
        <p:txBody>
          <a:bodyPr/>
          <a:lstStyle/>
          <a:p>
            <a:pPr eaLnBrk="1" hangingPunct="1"/>
            <a:endParaRPr lang="fr-FR" sz="500" smtClean="0"/>
          </a:p>
          <a:p>
            <a:pPr eaLnBrk="1" hangingPunct="1"/>
            <a:r>
              <a:rPr lang="fr-FR" sz="2000" smtClean="0"/>
              <a:t>Comme pour le PLS décomposé nous appliquons à chaque cas la formule qui convient.</a:t>
            </a:r>
          </a:p>
          <a:p>
            <a:pPr eaLnBrk="1" hangingPunct="1"/>
            <a:endParaRPr lang="fr-FR" sz="2000" smtClean="0"/>
          </a:p>
          <a:p>
            <a:pPr eaLnBrk="1" hangingPunct="1">
              <a:buFont typeface="Georgia" pitchFamily="18" charset="0"/>
              <a:buNone/>
            </a:pPr>
            <a:r>
              <a:rPr lang="fr-FR" sz="2000" b="1" smtClean="0"/>
              <a:t>			R=</a:t>
            </a:r>
            <a:r>
              <a:rPr lang="fr-FR" sz="2000" smtClean="0"/>
              <a:t> 0,677152</a:t>
            </a:r>
          </a:p>
          <a:p>
            <a:pPr eaLnBrk="1" hangingPunct="1">
              <a:buFont typeface="Georgia" pitchFamily="18" charset="0"/>
              <a:buNone/>
            </a:pPr>
            <a:r>
              <a:rPr lang="fr-FR" sz="2000" b="1" smtClean="0"/>
              <a:t>			Ecart-type=</a:t>
            </a:r>
            <a:r>
              <a:rPr lang="fr-FR" sz="2000" smtClean="0"/>
              <a:t> 29,2546</a:t>
            </a:r>
          </a:p>
          <a:p>
            <a:pPr eaLnBrk="1" hangingPunct="1">
              <a:buFont typeface="Georgia" pitchFamily="18" charset="0"/>
              <a:buNone/>
            </a:pPr>
            <a:r>
              <a:rPr lang="fr-FR" sz="2000" b="1" smtClean="0"/>
              <a:t>			Ecart-moyen =</a:t>
            </a:r>
            <a:r>
              <a:rPr lang="fr-FR" sz="2000" smtClean="0"/>
              <a:t> -0,109993</a:t>
            </a:r>
          </a:p>
          <a:p>
            <a:pPr eaLnBrk="1" hangingPunct="1"/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re 1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60575"/>
            <a:ext cx="8229600" cy="4513263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dirty="0" smtClean="0"/>
              <a:t>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Intro 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Avant-propos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Modèles existants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Recherche de modélisation</a:t>
            </a:r>
            <a:endParaRPr lang="fr-FR" dirty="0" smtClean="0">
              <a:solidFill>
                <a:schemeClr val="tx2"/>
              </a:solidFill>
            </a:endParaRP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accent2"/>
                </a:solidFill>
              </a:rPr>
              <a:t>Comparaison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Discussion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Choix de formule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Conclusion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>
                <a:solidFill>
                  <a:schemeClr val="accent2"/>
                </a:solidFill>
              </a:rPr>
              <a:t>          </a:t>
            </a:r>
            <a:r>
              <a:rPr lang="fr-FR" sz="4400" dirty="0" smtClean="0">
                <a:solidFill>
                  <a:schemeClr val="accent2"/>
                </a:solidFill>
              </a:rPr>
              <a:t>     Comparaison  </a:t>
            </a:r>
            <a:r>
              <a:rPr lang="fr-FR" dirty="0" smtClean="0">
                <a:solidFill>
                  <a:schemeClr val="accent2"/>
                </a:solidFill>
              </a:rPr>
              <a:t/>
            </a:r>
            <a:br>
              <a:rPr lang="fr-FR" dirty="0" smtClean="0">
                <a:solidFill>
                  <a:schemeClr val="accent2"/>
                </a:solidFill>
              </a:rPr>
            </a:br>
            <a:endParaRPr lang="fr-FR" dirty="0"/>
          </a:p>
        </p:txBody>
      </p:sp>
      <p:sp>
        <p:nvSpPr>
          <p:cNvPr id="50178" name="ZoneTexte 3"/>
          <p:cNvSpPr txBox="1">
            <a:spLocks noChangeArrowheads="1"/>
          </p:cNvSpPr>
          <p:nvPr/>
        </p:nvSpPr>
        <p:spPr bwMode="auto">
          <a:xfrm>
            <a:off x="684213" y="5516563"/>
            <a:ext cx="7416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>
                <a:latin typeface="Georgia" pitchFamily="18" charset="0"/>
              </a:rPr>
              <a:t>La formule de l’ OLS décomposé est celle qui a le meilleur coefficient de corrélation.</a:t>
            </a:r>
            <a:endParaRPr lang="en-GB" sz="2000">
              <a:latin typeface="Georgia" pitchFamily="18" charset="0"/>
            </a:endParaRP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68313" y="2060575"/>
          <a:ext cx="8229600" cy="3236913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78058"/>
                <a:gridCol w="718232"/>
                <a:gridCol w="748145"/>
                <a:gridCol w="748145"/>
                <a:gridCol w="748145"/>
              </a:tblGrid>
              <a:tr h="1813476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   V</a:t>
                      </a:r>
                    </a:p>
                    <a:p>
                      <a:r>
                        <a:rPr lang="fr-FR" sz="1400" dirty="0" smtClean="0"/>
                        <a:t>   A</a:t>
                      </a:r>
                    </a:p>
                    <a:p>
                      <a:r>
                        <a:rPr lang="fr-FR" sz="1400" dirty="0" smtClean="0"/>
                        <a:t>   R</a:t>
                      </a:r>
                    </a:p>
                    <a:p>
                      <a:r>
                        <a:rPr lang="fr-FR" sz="1400" dirty="0" smtClean="0"/>
                        <a:t>   I</a:t>
                      </a:r>
                    </a:p>
                    <a:p>
                      <a:r>
                        <a:rPr lang="fr-FR" sz="1400" dirty="0" smtClean="0"/>
                        <a:t>   A</a:t>
                      </a:r>
                    </a:p>
                    <a:p>
                      <a:r>
                        <a:rPr lang="fr-FR" sz="1400" dirty="0" smtClean="0"/>
                        <a:t>   B</a:t>
                      </a:r>
                    </a:p>
                    <a:p>
                      <a:r>
                        <a:rPr lang="fr-FR" sz="1400" dirty="0" smtClean="0"/>
                        <a:t>   L</a:t>
                      </a:r>
                    </a:p>
                    <a:p>
                      <a:r>
                        <a:rPr lang="fr-FR" sz="1400" dirty="0" smtClean="0"/>
                        <a:t>   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   C</a:t>
                      </a:r>
                    </a:p>
                    <a:p>
                      <a:r>
                        <a:rPr lang="fr-FR" sz="1400" dirty="0" smtClean="0"/>
                        <a:t>   O</a:t>
                      </a:r>
                    </a:p>
                    <a:p>
                      <a:r>
                        <a:rPr lang="fr-FR" sz="1400" dirty="0" smtClean="0"/>
                        <a:t>   C</a:t>
                      </a:r>
                    </a:p>
                    <a:p>
                      <a:r>
                        <a:rPr lang="fr-FR" sz="1400" dirty="0" smtClean="0"/>
                        <a:t>   K</a:t>
                      </a:r>
                    </a:p>
                    <a:p>
                      <a:r>
                        <a:rPr lang="fr-FR" sz="1400" dirty="0" smtClean="0"/>
                        <a:t>   C</a:t>
                      </a:r>
                    </a:p>
                    <a:p>
                      <a:r>
                        <a:rPr lang="fr-FR" sz="1400" dirty="0" smtClean="0"/>
                        <a:t>   R</a:t>
                      </a:r>
                    </a:p>
                    <a:p>
                      <a:r>
                        <a:rPr lang="fr-FR" sz="1400" dirty="0" smtClean="0"/>
                        <a:t>   O</a:t>
                      </a:r>
                    </a:p>
                    <a:p>
                      <a:r>
                        <a:rPr lang="fr-FR" sz="1400" dirty="0" smtClean="0"/>
                        <a:t>   F</a:t>
                      </a:r>
                    </a:p>
                    <a:p>
                      <a:r>
                        <a:rPr lang="fr-FR" sz="1400" dirty="0" smtClean="0"/>
                        <a:t>   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 C   M</a:t>
                      </a:r>
                    </a:p>
                    <a:p>
                      <a:r>
                        <a:rPr lang="fr-FR" sz="1400" dirty="0" smtClean="0"/>
                        <a:t> O   O</a:t>
                      </a:r>
                    </a:p>
                    <a:p>
                      <a:r>
                        <a:rPr lang="fr-FR" sz="1400" dirty="0" smtClean="0"/>
                        <a:t> C    D</a:t>
                      </a:r>
                    </a:p>
                    <a:p>
                      <a:r>
                        <a:rPr lang="fr-FR" sz="1400" dirty="0" smtClean="0"/>
                        <a:t> K    I</a:t>
                      </a:r>
                    </a:p>
                    <a:p>
                      <a:r>
                        <a:rPr lang="fr-FR" sz="1400" dirty="0" smtClean="0"/>
                        <a:t> C    F</a:t>
                      </a:r>
                    </a:p>
                    <a:p>
                      <a:r>
                        <a:rPr lang="fr-FR" sz="1400" dirty="0" smtClean="0"/>
                        <a:t> R    I</a:t>
                      </a:r>
                    </a:p>
                    <a:p>
                      <a:r>
                        <a:rPr lang="fr-FR" sz="1400" dirty="0" smtClean="0"/>
                        <a:t> O    E</a:t>
                      </a:r>
                    </a:p>
                    <a:p>
                      <a:r>
                        <a:rPr lang="fr-FR" sz="1400" dirty="0" smtClean="0"/>
                        <a:t> F     E</a:t>
                      </a:r>
                    </a:p>
                    <a:p>
                      <a:r>
                        <a:rPr lang="fr-FR" sz="1400" dirty="0" smtClean="0"/>
                        <a:t> T</a:t>
                      </a:r>
                      <a:endParaRPr lang="en-GB" sz="1400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</a:t>
                      </a:r>
                      <a:r>
                        <a:rPr lang="fr-FR" sz="1400" dirty="0" smtClean="0"/>
                        <a:t>M</a:t>
                      </a:r>
                    </a:p>
                    <a:p>
                      <a:r>
                        <a:rPr lang="fr-FR" sz="1400" dirty="0" smtClean="0"/>
                        <a:t>   D</a:t>
                      </a:r>
                    </a:p>
                    <a:p>
                      <a:r>
                        <a:rPr lang="fr-FR" sz="1400" dirty="0" smtClean="0"/>
                        <a:t>   R</a:t>
                      </a:r>
                    </a:p>
                    <a:p>
                      <a:r>
                        <a:rPr lang="fr-FR" sz="1400" dirty="0" smtClean="0"/>
                        <a:t>   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    M</a:t>
                      </a:r>
                    </a:p>
                    <a:p>
                      <a:r>
                        <a:rPr lang="fr-FR" sz="1400" dirty="0" smtClean="0"/>
                        <a:t>D</a:t>
                      </a:r>
                      <a:r>
                        <a:rPr lang="fr-FR" sz="1400" baseline="0" dirty="0" smtClean="0"/>
                        <a:t>     O</a:t>
                      </a:r>
                    </a:p>
                    <a:p>
                      <a:r>
                        <a:rPr lang="fr-FR" sz="1400" baseline="0" dirty="0" smtClean="0"/>
                        <a:t>R     D</a:t>
                      </a:r>
                    </a:p>
                    <a:p>
                      <a:r>
                        <a:rPr lang="fr-FR" sz="1400" baseline="0" dirty="0" smtClean="0"/>
                        <a:t>D      I</a:t>
                      </a:r>
                      <a:endParaRPr lang="fr-FR" sz="1400" dirty="0" smtClean="0"/>
                    </a:p>
                    <a:p>
                      <a:r>
                        <a:rPr lang="fr-FR" sz="1400" dirty="0" smtClean="0"/>
                        <a:t>         F</a:t>
                      </a:r>
                    </a:p>
                    <a:p>
                      <a:r>
                        <a:rPr lang="fr-FR" sz="1400" dirty="0" smtClean="0"/>
                        <a:t>         I</a:t>
                      </a:r>
                    </a:p>
                    <a:p>
                      <a:r>
                        <a:rPr lang="fr-FR" sz="1400" dirty="0" smtClean="0"/>
                        <a:t>        E</a:t>
                      </a:r>
                    </a:p>
                    <a:p>
                      <a:r>
                        <a:rPr lang="fr-FR" sz="1400" dirty="0" smtClean="0"/>
                        <a:t>        E</a:t>
                      </a:r>
                    </a:p>
                    <a:p>
                      <a:r>
                        <a:rPr lang="fr-FR" sz="1400" dirty="0" smtClean="0"/>
                        <a:t> </a:t>
                      </a:r>
                    </a:p>
                    <a:p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 </a:t>
                      </a:r>
                      <a:r>
                        <a:rPr lang="fr-FR" sz="1400" dirty="0" smtClean="0"/>
                        <a:t>P</a:t>
                      </a:r>
                    </a:p>
                    <a:p>
                      <a:r>
                        <a:rPr lang="fr-FR" sz="1400" dirty="0" smtClean="0"/>
                        <a:t>     L</a:t>
                      </a:r>
                    </a:p>
                    <a:p>
                      <a:r>
                        <a:rPr lang="fr-FR" sz="1400" dirty="0" smtClean="0"/>
                        <a:t>     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   D</a:t>
                      </a:r>
                    </a:p>
                    <a:p>
                      <a:r>
                        <a:rPr lang="fr-FR" sz="1400" dirty="0" smtClean="0"/>
                        <a:t>L   E</a:t>
                      </a:r>
                    </a:p>
                    <a:p>
                      <a:r>
                        <a:rPr lang="fr-FR" sz="1400" dirty="0" smtClean="0"/>
                        <a:t>S   C</a:t>
                      </a:r>
                    </a:p>
                    <a:p>
                      <a:r>
                        <a:rPr lang="fr-FR" sz="1400" dirty="0" smtClean="0"/>
                        <a:t>     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dirty="0" smtClean="0"/>
                        <a:t>O</a:t>
                      </a:r>
                    </a:p>
                    <a:p>
                      <a:r>
                        <a:rPr lang="fr-FR" sz="1400" dirty="0" smtClean="0"/>
                        <a:t>     M</a:t>
                      </a:r>
                    </a:p>
                    <a:p>
                      <a:r>
                        <a:rPr lang="fr-FR" sz="1400" baseline="0" dirty="0" smtClean="0"/>
                        <a:t>      P</a:t>
                      </a:r>
                    </a:p>
                    <a:p>
                      <a:r>
                        <a:rPr lang="fr-FR" sz="1400" baseline="0" dirty="0" smtClean="0"/>
                        <a:t>      O</a:t>
                      </a:r>
                    </a:p>
                    <a:p>
                      <a:r>
                        <a:rPr lang="fr-FR" sz="1400" baseline="0" dirty="0" smtClean="0"/>
                        <a:t>      S</a:t>
                      </a:r>
                    </a:p>
                    <a:p>
                      <a:r>
                        <a:rPr lang="fr-FR" sz="1400" baseline="0" dirty="0" smtClean="0"/>
                        <a:t>      E</a:t>
                      </a:r>
                      <a:endParaRPr lang="fr-FR" sz="1400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   T</a:t>
                      </a:r>
                    </a:p>
                    <a:p>
                      <a:r>
                        <a:rPr lang="fr-FR" sz="1400" dirty="0" smtClean="0"/>
                        <a:t>L   T</a:t>
                      </a:r>
                    </a:p>
                    <a:p>
                      <a:r>
                        <a:rPr lang="fr-FR" sz="1400" dirty="0" smtClean="0"/>
                        <a:t>S</a:t>
                      </a:r>
                    </a:p>
                    <a:p>
                      <a:r>
                        <a:rPr lang="fr-FR" sz="1400" dirty="0" smtClean="0"/>
                        <a:t>      T</a:t>
                      </a:r>
                    </a:p>
                    <a:p>
                      <a:r>
                        <a:rPr lang="fr-FR" sz="1400" dirty="0" smtClean="0"/>
                        <a:t>S   H</a:t>
                      </a:r>
                    </a:p>
                    <a:p>
                      <a:r>
                        <a:rPr lang="fr-FR" sz="1400" dirty="0" smtClean="0"/>
                        <a:t>A</a:t>
                      </a:r>
                    </a:p>
                    <a:p>
                      <a:r>
                        <a:rPr lang="fr-FR" sz="1400" dirty="0" smtClean="0"/>
                        <a:t>N  B</a:t>
                      </a:r>
                    </a:p>
                    <a:p>
                      <a:r>
                        <a:rPr lang="fr-FR" sz="1400" dirty="0" smtClean="0"/>
                        <a:t>S  M</a:t>
                      </a:r>
                    </a:p>
                    <a:p>
                      <a:r>
                        <a:rPr lang="fr-FR" sz="1400" baseline="0" dirty="0" smtClean="0"/>
                        <a:t>      I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    P</a:t>
                      </a:r>
                    </a:p>
                    <a:p>
                      <a:r>
                        <a:rPr lang="fr-FR" sz="1400" dirty="0" smtClean="0"/>
                        <a:t>    L</a:t>
                      </a:r>
                    </a:p>
                    <a:p>
                      <a:r>
                        <a:rPr lang="fr-FR" sz="1400" dirty="0" smtClean="0"/>
                        <a:t>    S</a:t>
                      </a:r>
                    </a:p>
                    <a:p>
                      <a:endParaRPr lang="fr-FR" sz="1400" dirty="0" smtClean="0"/>
                    </a:p>
                    <a:p>
                      <a:r>
                        <a:rPr lang="fr-FR" sz="1400" dirty="0" smtClean="0"/>
                        <a:t>    A</a:t>
                      </a:r>
                    </a:p>
                    <a:p>
                      <a:r>
                        <a:rPr lang="fr-FR" sz="1400" dirty="0" smtClean="0"/>
                        <a:t>    J</a:t>
                      </a:r>
                    </a:p>
                    <a:p>
                      <a:r>
                        <a:rPr lang="fr-FR" sz="1400" dirty="0" smtClean="0"/>
                        <a:t>    U</a:t>
                      </a:r>
                    </a:p>
                    <a:p>
                      <a:r>
                        <a:rPr lang="fr-FR" sz="1400" dirty="0" smtClean="0"/>
                        <a:t>    S</a:t>
                      </a:r>
                    </a:p>
                    <a:p>
                      <a:r>
                        <a:rPr lang="fr-FR" sz="1400" dirty="0" smtClean="0"/>
                        <a:t>    T</a:t>
                      </a:r>
                    </a:p>
                    <a:p>
                      <a:r>
                        <a:rPr lang="fr-FR" sz="1400" dirty="0" smtClean="0"/>
                        <a:t>    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</a:t>
                      </a:r>
                      <a:r>
                        <a:rPr lang="fr-FR" sz="1400" dirty="0" smtClean="0"/>
                        <a:t>O</a:t>
                      </a:r>
                    </a:p>
                    <a:p>
                      <a:r>
                        <a:rPr lang="fr-FR" sz="1400" dirty="0" smtClean="0"/>
                        <a:t>   L</a:t>
                      </a:r>
                    </a:p>
                    <a:p>
                      <a:r>
                        <a:rPr lang="fr-FR" sz="1400" dirty="0" smtClean="0"/>
                        <a:t>   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O   D</a:t>
                      </a:r>
                    </a:p>
                    <a:p>
                      <a:r>
                        <a:rPr lang="fr-FR" sz="1400" dirty="0" smtClean="0"/>
                        <a:t>L    E</a:t>
                      </a:r>
                    </a:p>
                    <a:p>
                      <a:r>
                        <a:rPr lang="fr-FR" sz="1400" dirty="0" smtClean="0"/>
                        <a:t>S    C</a:t>
                      </a:r>
                    </a:p>
                    <a:p>
                      <a:r>
                        <a:rPr lang="fr-FR" sz="1400" dirty="0" smtClean="0"/>
                        <a:t>      O</a:t>
                      </a:r>
                    </a:p>
                    <a:p>
                      <a:r>
                        <a:rPr lang="fr-FR" sz="1400" dirty="0" smtClean="0"/>
                        <a:t>     M</a:t>
                      </a:r>
                    </a:p>
                    <a:p>
                      <a:r>
                        <a:rPr lang="fr-FR" sz="1400" baseline="0" dirty="0" smtClean="0"/>
                        <a:t>      P</a:t>
                      </a:r>
                    </a:p>
                    <a:p>
                      <a:r>
                        <a:rPr lang="fr-FR" sz="1400" baseline="0" dirty="0" smtClean="0"/>
                        <a:t>      O</a:t>
                      </a:r>
                    </a:p>
                    <a:p>
                      <a:r>
                        <a:rPr lang="fr-FR" sz="1400" baseline="0" dirty="0" smtClean="0"/>
                        <a:t>       S</a:t>
                      </a:r>
                    </a:p>
                    <a:p>
                      <a:r>
                        <a:rPr lang="fr-FR" sz="1400" baseline="0" dirty="0" smtClean="0"/>
                        <a:t>      E</a:t>
                      </a:r>
                      <a:endParaRPr lang="en-GB" sz="1400" dirty="0"/>
                    </a:p>
                  </a:txBody>
                  <a:tcPr/>
                </a:tc>
              </a:tr>
              <a:tr h="950212"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0,58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0,56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0,50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0,62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u="none" dirty="0" smtClean="0">
                          <a:solidFill>
                            <a:srgbClr val="FF0000"/>
                          </a:solidFill>
                        </a:rPr>
                        <a:t>0,64</a:t>
                      </a:r>
                      <a:endParaRPr lang="en-GB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u="none" dirty="0" smtClean="0">
                          <a:solidFill>
                            <a:srgbClr val="FF0000"/>
                          </a:solidFill>
                        </a:rPr>
                        <a:t>0,63</a:t>
                      </a:r>
                      <a:endParaRPr lang="en-GB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u="none" dirty="0" smtClean="0">
                          <a:solidFill>
                            <a:srgbClr val="FF0000"/>
                          </a:solidFill>
                        </a:rPr>
                        <a:t>0,61</a:t>
                      </a:r>
                      <a:endParaRPr lang="en-GB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u="none" dirty="0" smtClean="0">
                          <a:solidFill>
                            <a:srgbClr val="FF0000"/>
                          </a:solidFill>
                        </a:rPr>
                        <a:t>0,64</a:t>
                      </a:r>
                      <a:endParaRPr lang="en-GB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u="none" dirty="0" smtClean="0">
                          <a:solidFill>
                            <a:srgbClr val="FF0000"/>
                          </a:solidFill>
                        </a:rPr>
                        <a:t>0,68</a:t>
                      </a:r>
                      <a:endParaRPr lang="en-GB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8" y="90805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>
                <a:solidFill>
                  <a:schemeClr val="accent2"/>
                </a:solidFill>
              </a:rPr>
              <a:t>                    Comparaison  </a:t>
            </a:r>
            <a:br>
              <a:rPr lang="fr-FR" dirty="0" smtClean="0">
                <a:solidFill>
                  <a:schemeClr val="accent2"/>
                </a:solidFill>
              </a:rPr>
            </a:br>
            <a:endParaRPr lang="fr-FR" dirty="0"/>
          </a:p>
        </p:txBody>
      </p:sp>
      <p:sp>
        <p:nvSpPr>
          <p:cNvPr id="51202" name="ZoneTexte 4"/>
          <p:cNvSpPr txBox="1">
            <a:spLocks noChangeArrowheads="1"/>
          </p:cNvSpPr>
          <p:nvPr/>
        </p:nvSpPr>
        <p:spPr bwMode="auto">
          <a:xfrm>
            <a:off x="1116013" y="5949950"/>
            <a:ext cx="72009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b="1">
                <a:latin typeface="Georgia" pitchFamily="18" charset="0"/>
              </a:rPr>
              <a:t>Ecart moyen = (Clairance mesurée – Clairance calculée)/Clairance mesurée </a:t>
            </a:r>
            <a:endParaRPr lang="en-GB" sz="1400">
              <a:latin typeface="Georgia" pitchFamily="18" charset="0"/>
            </a:endParaRPr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395288" y="1628775"/>
          <a:ext cx="8229600" cy="407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Formule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Ecart moyen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Ecart-type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Cockcroft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-0,30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42,18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Cockcroft modifiée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-0,10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34,83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MDRD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0,01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34,70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MDRD modifiée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-0,07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34,57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-0,13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31,25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PLS décomposé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-0,12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30,22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PLS sans TT, TH,</a:t>
                      </a:r>
                      <a:r>
                        <a:rPr lang="fr-FR" baseline="0" dirty="0" smtClean="0"/>
                        <a:t> 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-0,12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30,99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PLS ajusté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-0,11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28,42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-0,12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30,67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OLS décomposé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-0,11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29,25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8" y="90805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>
                <a:solidFill>
                  <a:schemeClr val="accent2"/>
                </a:solidFill>
              </a:rPr>
              <a:t>                    Comparaison  </a:t>
            </a:r>
            <a:br>
              <a:rPr lang="fr-FR" dirty="0" smtClean="0">
                <a:solidFill>
                  <a:schemeClr val="accent2"/>
                </a:solidFill>
              </a:rPr>
            </a:br>
            <a:endParaRPr lang="fr-FR" dirty="0"/>
          </a:p>
        </p:txBody>
      </p:sp>
      <p:sp>
        <p:nvSpPr>
          <p:cNvPr id="52226" name="ZoneTexte 4"/>
          <p:cNvSpPr txBox="1">
            <a:spLocks noChangeArrowheads="1"/>
          </p:cNvSpPr>
          <p:nvPr/>
        </p:nvSpPr>
        <p:spPr bwMode="auto">
          <a:xfrm>
            <a:off x="1116013" y="5949950"/>
            <a:ext cx="72009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>
                <a:latin typeface="Georgia" pitchFamily="18" charset="0"/>
              </a:rPr>
              <a:t>Tableau présentant les RMSE pour chaque équation et catégorie de population étudiée.</a:t>
            </a:r>
            <a:endParaRPr lang="en-GB" sz="1400">
              <a:latin typeface="Georgia" pitchFamily="18" charset="0"/>
            </a:endParaRP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250825" y="1773238"/>
          <a:ext cx="8424863" cy="3927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136"/>
                <a:gridCol w="720080"/>
                <a:gridCol w="798984"/>
                <a:gridCol w="914400"/>
                <a:gridCol w="914400"/>
                <a:gridCol w="914400"/>
                <a:gridCol w="914400"/>
                <a:gridCol w="914400"/>
                <a:gridCol w="1109736"/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Total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 H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 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 D2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H</a:t>
                      </a:r>
                      <a:r>
                        <a:rPr lang="fr-FR" sz="1400" baseline="0" dirty="0" smtClean="0"/>
                        <a:t> 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H D2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MDRD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36,73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42,80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31,88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34,78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40,79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29,11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57,59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40,88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MDRD modifiée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38,60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39,73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33,33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34,17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44,30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29,80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61,32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43,06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Cockcroft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46,19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46,56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45,92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40,24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66,64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38,72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76,38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42,10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Cockcroft modifiée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34,78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45,16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30,92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36,23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36,64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29,24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41,10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39,58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PLS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31,08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61,42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27,67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46,48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30,87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26,77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40,83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63,24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PLS décomposé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30,12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33,98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27,23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30,23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30,72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26,24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27,03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34,65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OLS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30,62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36,09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27,98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30,72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30,11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27,39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48,39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34,50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OLS décomposé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29,20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32,90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26,35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29,94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27,46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26,06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15,60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34,25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re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2133600"/>
            <a:ext cx="8229600" cy="4324350"/>
          </a:xfrm>
          <a:ln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dirty="0" smtClean="0"/>
              <a:t>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Intro 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Avant-propos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/>
              <a:t>Maladie rénale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tx2"/>
                </a:solidFill>
              </a:rPr>
              <a:t>La </a:t>
            </a:r>
            <a:r>
              <a:rPr lang="fr-FR" dirty="0" err="1" smtClean="0">
                <a:solidFill>
                  <a:schemeClr val="tx2"/>
                </a:solidFill>
              </a:rPr>
              <a:t>CrCl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Modèles existants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Recherche de modélisation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Comparaison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Discussion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Choix de formule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Conclusion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re 1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60575"/>
            <a:ext cx="8229600" cy="4513263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dirty="0" smtClean="0"/>
              <a:t>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Intro 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Avant-propos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Modèles existants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Recherche de modélisation</a:t>
            </a:r>
            <a:endParaRPr lang="fr-FR" dirty="0" smtClean="0">
              <a:solidFill>
                <a:schemeClr val="tx2"/>
              </a:solidFill>
            </a:endParaRP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Comparaison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accent2"/>
                </a:solidFill>
              </a:rPr>
              <a:t>Discussion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Choix de formule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Conclusion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re 1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Discussion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729163"/>
          </a:xfrm>
          <a:ln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500" dirty="0" smtClean="0"/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dirty="0" smtClean="0"/>
              <a:t>Bien que l’OLS soit une méthode de régression linéaire, on obtient de meilleurs résultats qu’avec le PLS qui est une méthode non linéaire.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1300" dirty="0" smtClean="0"/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dirty="0" smtClean="0"/>
              <a:t>Les formules pour les hommes non diabétiques des modélisations PLS décomposé et OLS décomposé peuvent avoir une performance tronquée à cause du faible nombre de patients.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13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fr-FR" dirty="0" smtClean="0"/>
              <a:t>Pour pouvoir être certains de nos modèles il aurait fallu pouvoir tester nos formules sur une nouvelle population de patients.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sz="5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re 1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60575"/>
            <a:ext cx="8229600" cy="4513263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dirty="0" smtClean="0"/>
              <a:t>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Intro 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Avant-propos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Modèles existants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Recherche de modélisation</a:t>
            </a:r>
            <a:endParaRPr lang="fr-FR" dirty="0" smtClean="0">
              <a:solidFill>
                <a:schemeClr val="tx2"/>
              </a:solidFill>
            </a:endParaRP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Comparaison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Discussion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accent2"/>
                </a:solidFill>
              </a:rPr>
              <a:t>Choix de formule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Conclusion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re 1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Choix de formule</a:t>
            </a:r>
          </a:p>
        </p:txBody>
      </p:sp>
      <p:sp>
        <p:nvSpPr>
          <p:cNvPr id="56322" name="Espace réservé du contenu 2"/>
          <p:cNvSpPr>
            <a:spLocks noGrp="1"/>
          </p:cNvSpPr>
          <p:nvPr>
            <p:ph idx="1"/>
          </p:nvPr>
        </p:nvSpPr>
        <p:spPr>
          <a:xfrm>
            <a:off x="457200" y="2249488"/>
            <a:ext cx="8229600" cy="3195637"/>
          </a:xfrm>
          <a:ln>
            <a:solidFill>
              <a:schemeClr val="accent2"/>
            </a:solidFill>
          </a:ln>
        </p:spPr>
        <p:txBody>
          <a:bodyPr/>
          <a:lstStyle/>
          <a:p>
            <a:pPr eaLnBrk="1" hangingPunct="1"/>
            <a:r>
              <a:rPr lang="fr-FR" smtClean="0"/>
              <a:t>La formule qui semble la plus efficace est l’OLS décomposé :</a:t>
            </a:r>
          </a:p>
          <a:p>
            <a:pPr lvl="1" eaLnBrk="1" hangingPunct="1"/>
            <a:r>
              <a:rPr lang="fr-FR" smtClean="0"/>
              <a:t>Cette modélisation possède le meilleur coefficient de corrélation</a:t>
            </a:r>
          </a:p>
          <a:p>
            <a:pPr lvl="1" eaLnBrk="1" hangingPunct="1"/>
            <a:r>
              <a:rPr lang="fr-FR" smtClean="0"/>
              <a:t>Son RMSE est aussi le plus performant et ce pour toutes les catégories de population.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re 1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60575"/>
            <a:ext cx="8229600" cy="4513263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dirty="0" smtClean="0"/>
              <a:t>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Intro 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Avant-propos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Modèles existants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Recherche de modélisation</a:t>
            </a:r>
            <a:endParaRPr lang="fr-FR" dirty="0" smtClean="0">
              <a:solidFill>
                <a:schemeClr val="tx2"/>
              </a:solidFill>
            </a:endParaRP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Comparaison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Discussion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Choix de formule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accent2"/>
                </a:solidFill>
              </a:rPr>
              <a:t>Conclusion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re 1"/>
          <p:cNvSpPr>
            <a:spLocks noGrp="1"/>
          </p:cNvSpPr>
          <p:nvPr>
            <p:ph type="title"/>
          </p:nvPr>
        </p:nvSpPr>
        <p:spPr>
          <a:xfrm>
            <a:off x="468313" y="3284538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Conclusion</a:t>
            </a:r>
          </a:p>
        </p:txBody>
      </p:sp>
      <p:sp>
        <p:nvSpPr>
          <p:cNvPr id="58370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mtClean="0"/>
              <a:t>Maladie rénale</a:t>
            </a:r>
          </a:p>
        </p:txBody>
      </p:sp>
      <p:pic>
        <p:nvPicPr>
          <p:cNvPr id="17410" name="Espace réservé du contenu 3" descr="nephron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56325" y="2276475"/>
            <a:ext cx="2019300" cy="2305050"/>
          </a:xfrm>
        </p:spPr>
      </p:pic>
      <p:sp>
        <p:nvSpPr>
          <p:cNvPr id="17411" name="ZoneTexte 4"/>
          <p:cNvSpPr txBox="1">
            <a:spLocks noChangeArrowheads="1"/>
          </p:cNvSpPr>
          <p:nvPr/>
        </p:nvSpPr>
        <p:spPr bwMode="auto">
          <a:xfrm>
            <a:off x="250825" y="2205038"/>
            <a:ext cx="5761038" cy="43926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latin typeface="Georgia" pitchFamily="18" charset="0"/>
              </a:rPr>
              <a:t>Insuffisance rénale :</a:t>
            </a:r>
          </a:p>
          <a:p>
            <a:endParaRPr lang="fr-FR">
              <a:latin typeface="Georgia" pitchFamily="18" charset="0"/>
            </a:endParaRPr>
          </a:p>
          <a:p>
            <a:r>
              <a:rPr lang="fr-FR">
                <a:latin typeface="Georgia" pitchFamily="18" charset="0"/>
              </a:rPr>
              <a:t>       - diminution du nombre de néphrons</a:t>
            </a:r>
          </a:p>
          <a:p>
            <a:r>
              <a:rPr lang="fr-FR">
                <a:latin typeface="Georgia" pitchFamily="18" charset="0"/>
              </a:rPr>
              <a:t>       - CrCl comprise entre 60 et 90 mL/min/1,73m² </a:t>
            </a:r>
          </a:p>
          <a:p>
            <a:r>
              <a:rPr lang="fr-FR">
                <a:latin typeface="Georgia" pitchFamily="18" charset="0"/>
              </a:rPr>
              <a:t>       - lithiase (apparition de calculs dans les voies  urinaires) </a:t>
            </a:r>
          </a:p>
          <a:p>
            <a:r>
              <a:rPr lang="fr-FR">
                <a:latin typeface="Georgia" pitchFamily="18" charset="0"/>
              </a:rPr>
              <a:t>       - hématurie (présence de sang dans les urines).</a:t>
            </a:r>
          </a:p>
          <a:p>
            <a:endParaRPr lang="fr-FR">
              <a:latin typeface="Georgia" pitchFamily="18" charset="0"/>
            </a:endParaRPr>
          </a:p>
          <a:p>
            <a:r>
              <a:rPr lang="fr-FR">
                <a:latin typeface="Georgia" pitchFamily="18" charset="0"/>
              </a:rPr>
              <a:t>En France :</a:t>
            </a:r>
          </a:p>
          <a:p>
            <a:endParaRPr lang="fr-FR">
              <a:latin typeface="Georgia" pitchFamily="18" charset="0"/>
            </a:endParaRPr>
          </a:p>
          <a:p>
            <a:r>
              <a:rPr lang="fr-FR">
                <a:latin typeface="Georgia" pitchFamily="18" charset="0"/>
              </a:rPr>
              <a:t>       - entre 1,7 et 2,5 millions de personnes atteintes d’une insuffisance rénale chronique (IRC) avant le stade terminal</a:t>
            </a:r>
          </a:p>
          <a:p>
            <a:r>
              <a:rPr lang="fr-FR">
                <a:latin typeface="Georgia" pitchFamily="18" charset="0"/>
              </a:rPr>
              <a:t>       - Augmentation du nombre de diabétiques et d’obèses.</a:t>
            </a:r>
          </a:p>
          <a:p>
            <a:pPr>
              <a:buFontTx/>
              <a:buChar char="-"/>
            </a:pPr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mtClean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dirty="0" smtClean="0"/>
              <a:t>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Introduction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Avant-propos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Maladie rénale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/>
              <a:t>La </a:t>
            </a:r>
            <a:r>
              <a:rPr lang="fr-FR" dirty="0" err="1" smtClean="0"/>
              <a:t>CrCl</a:t>
            </a:r>
            <a:r>
              <a:rPr lang="fr-FR" dirty="0" smtClean="0"/>
              <a:t>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Modèles existants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Recherche de modélisation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Comparaison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Discussion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Choix de formule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Conclusion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mtClean="0"/>
              <a:t>CrCl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50825" y="2205038"/>
            <a:ext cx="8497888" cy="43561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+mn-lt"/>
                <a:cs typeface="+mn-cs"/>
              </a:rPr>
              <a:t>Créatinine: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+mn-lt"/>
                <a:cs typeface="+mn-cs"/>
              </a:rPr>
              <a:t>	- déchet azoté produit par les muscles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+mn-lt"/>
                <a:cs typeface="+mn-cs"/>
              </a:rPr>
              <a:t>	- doit être entièrement éliminée par les reins dans les urines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+mn-lt"/>
                <a:cs typeface="+mn-cs"/>
              </a:rPr>
              <a:t>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+mn-lt"/>
                <a:cs typeface="+mn-cs"/>
              </a:rPr>
              <a:t>Clairance de la créatinine (</a:t>
            </a:r>
            <a:r>
              <a:rPr lang="fr-FR" dirty="0" err="1">
                <a:latin typeface="+mn-lt"/>
                <a:cs typeface="+mn-cs"/>
              </a:rPr>
              <a:t>CrCl</a:t>
            </a:r>
            <a:r>
              <a:rPr lang="fr-FR" dirty="0">
                <a:latin typeface="+mn-lt"/>
                <a:cs typeface="+mn-cs"/>
              </a:rPr>
              <a:t>):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+mn-lt"/>
                <a:cs typeface="+mn-cs"/>
              </a:rPr>
              <a:t>	- mesure l’excrétion de créatinine dans les urines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+mn-lt"/>
                <a:cs typeface="+mn-cs"/>
              </a:rPr>
              <a:t>	- marqueur de la fonction rénale : traduit les capacités des reins à 	filtrer une certaine quantité de sang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Clairance de la créatinine = créatinine urinaire (µmol/l) x débit urinaire (ml/min) 			/ créatinine plasmatique (µmol/l)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fr-FR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</p:txBody>
      </p:sp>
      <p:pic>
        <p:nvPicPr>
          <p:cNvPr id="19459" name="Espace réservé du contenu 6" descr="creatinine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19250" y="692150"/>
            <a:ext cx="1439863" cy="14414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re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CrCl</a:t>
            </a:r>
          </a:p>
        </p:txBody>
      </p:sp>
      <p:sp>
        <p:nvSpPr>
          <p:cNvPr id="20482" name="ZoneTexte 4"/>
          <p:cNvSpPr txBox="1">
            <a:spLocks noChangeArrowheads="1"/>
          </p:cNvSpPr>
          <p:nvPr/>
        </p:nvSpPr>
        <p:spPr bwMode="auto">
          <a:xfrm>
            <a:off x="250825" y="2205038"/>
            <a:ext cx="8497888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pPr>
              <a:buFontTx/>
              <a:buChar char="-"/>
            </a:pPr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  <a:p>
            <a:endParaRPr lang="fr-FR">
              <a:latin typeface="Georgia" pitchFamily="18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95288" y="1773238"/>
            <a:ext cx="7138987" cy="4968875"/>
          </a:xfrm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sz="1800" dirty="0" smtClean="0"/>
              <a:t>Contraintes :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fr-FR" sz="18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sz="1800" dirty="0" smtClean="0"/>
              <a:t>		- la créatinine urinaire est obtenue à partir du recueil des urines de 24 heures </a:t>
            </a:r>
            <a:r>
              <a:rPr lang="fr-FR" sz="1800" dirty="0" smtClean="0">
                <a:sym typeface="Wingdings" pitchFamily="2" charset="2"/>
              </a:rPr>
              <a:t></a:t>
            </a:r>
            <a:r>
              <a:rPr lang="fr-FR" sz="1800" dirty="0" smtClean="0"/>
              <a:t> difficulté d’obtenir un recueil complet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sz="1800" dirty="0" smtClean="0"/>
              <a:t>		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sz="1800" dirty="0" smtClean="0"/>
              <a:t>		-  la </a:t>
            </a:r>
            <a:r>
              <a:rPr lang="fr-FR" sz="1800" dirty="0" err="1" smtClean="0"/>
              <a:t>CrCl</a:t>
            </a:r>
            <a:r>
              <a:rPr lang="fr-FR" sz="1800" dirty="0" smtClean="0"/>
              <a:t> peut être estimée grâce à un modèle de calcul à partir de la créatinine plasmatique et de paramètres comme le poids ou l’âge du patient  </a:t>
            </a:r>
            <a:r>
              <a:rPr lang="fr-FR" sz="1800" dirty="0" smtClean="0">
                <a:sym typeface="Wingdings" pitchFamily="2" charset="2"/>
              </a:rPr>
              <a:t> modèle inutilisable chez les patients obèses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fr-FR" sz="1800" dirty="0" smtClean="0">
              <a:sym typeface="Wingdings" pitchFamily="2" charset="2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sz="1800" dirty="0" smtClean="0">
                <a:sym typeface="Wingdings" pitchFamily="2" charset="2"/>
              </a:rPr>
              <a:t>Obésité et diabète 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fr-FR" sz="1800" dirty="0" smtClean="0">
              <a:sym typeface="Wingdings" pitchFamily="2" charset="2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sz="1800" dirty="0" smtClean="0">
                <a:sym typeface="Wingdings" pitchFamily="2" charset="2"/>
              </a:rPr>
              <a:t>		- conséquence de l’obésité : atteinte glomérulaire conduisant à une IRC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fr-FR" sz="1800" dirty="0" smtClean="0">
              <a:sym typeface="Wingdings" pitchFamily="2" charset="2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sz="1800" dirty="0" smtClean="0">
                <a:sym typeface="Wingdings" pitchFamily="2" charset="2"/>
              </a:rPr>
              <a:t>		- conséquence du diabète : néphropathie diabétique, 1</a:t>
            </a:r>
            <a:r>
              <a:rPr lang="fr-FR" sz="1800" baseline="30000" dirty="0" smtClean="0">
                <a:sym typeface="Wingdings" pitchFamily="2" charset="2"/>
              </a:rPr>
              <a:t>ère</a:t>
            </a:r>
            <a:r>
              <a:rPr lang="fr-FR" sz="1800" dirty="0" smtClean="0">
                <a:sym typeface="Wingdings" pitchFamily="2" charset="2"/>
              </a:rPr>
              <a:t> cause d’IRC terminale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sz="1800" dirty="0" smtClean="0">
                <a:sym typeface="Wingdings" pitchFamily="2" charset="2"/>
              </a:rPr>
              <a:t>		</a:t>
            </a:r>
            <a:endParaRPr lang="fr-FR" sz="18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fr-F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re 1"/>
          <p:cNvSpPr>
            <a:spLocks noGrp="1"/>
          </p:cNvSpPr>
          <p:nvPr>
            <p:ph type="title"/>
          </p:nvPr>
        </p:nvSpPr>
        <p:spPr>
          <a:xfrm>
            <a:off x="395288" y="836613"/>
            <a:ext cx="8229600" cy="1066800"/>
          </a:xfrm>
        </p:spPr>
        <p:txBody>
          <a:bodyPr/>
          <a:lstStyle/>
          <a:p>
            <a:pPr algn="ctr" eaLnBrk="1" hangingPunct="1"/>
            <a:r>
              <a:rPr lang="fr-FR" smtClean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2060575"/>
            <a:ext cx="8229600" cy="4325938"/>
          </a:xfrm>
          <a:ln>
            <a:solidFill>
              <a:schemeClr val="accent2"/>
            </a:solidFill>
          </a:ln>
        </p:spPr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fr-FR" dirty="0" smtClean="0"/>
              <a:t> 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Intro 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Avant-propos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Modèles existants  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err="1" smtClean="0"/>
              <a:t>cockcroft</a:t>
            </a:r>
            <a:r>
              <a:rPr lang="fr-FR" dirty="0" smtClean="0"/>
              <a:t> 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err="1" smtClean="0">
                <a:solidFill>
                  <a:schemeClr val="tx2"/>
                </a:solidFill>
              </a:rPr>
              <a:t>cockcroft</a:t>
            </a:r>
            <a:r>
              <a:rPr lang="fr-FR" dirty="0" smtClean="0">
                <a:solidFill>
                  <a:schemeClr val="tx2"/>
                </a:solidFill>
              </a:rPr>
              <a:t> modifié 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tx2"/>
                </a:solidFill>
              </a:rPr>
              <a:t> MDRD </a:t>
            </a:r>
          </a:p>
          <a:p>
            <a:pPr marL="973836" lvl="1" indent="-571500" eaLnBrk="1" fontAlgn="auto" hangingPunct="1">
              <a:spcAft>
                <a:spcPts val="0"/>
              </a:spcAft>
              <a:buFont typeface="+mj-lt"/>
              <a:buAutoNum type="romanUcPeriod"/>
              <a:defRPr/>
            </a:pPr>
            <a:r>
              <a:rPr lang="fr-FR" dirty="0" smtClean="0">
                <a:solidFill>
                  <a:schemeClr val="tx2"/>
                </a:solidFill>
              </a:rPr>
              <a:t>MDRD modifié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Recherche de modélisation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Comparaison 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Discussion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Choix de formule 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UcPeriod"/>
              <a:defRPr/>
            </a:pPr>
            <a:r>
              <a:rPr lang="fr-FR" dirty="0" smtClean="0"/>
              <a:t>Conclusion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apitaux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Urbain">
    <a:majorFont>
      <a:latin typeface="Trebuchet MS"/>
      <a:ea typeface=""/>
      <a:cs typeface=""/>
      <a:font script="Jpan" typeface="HGｺﾞｼｯｸM"/>
      <a:font script="Hang" typeface="맑은 고딕"/>
      <a:font script="Hans" typeface="方正姚体"/>
      <a:font script="Hant" typeface="微軟正黑體"/>
      <a:font script="Arab" typeface="Tahoma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Georgia"/>
      <a:ea typeface=""/>
      <a:cs typeface=""/>
      <a:font script="Jpan" typeface="HG明朝B"/>
      <a:font script="Hang" typeface="맑은 고딕"/>
      <a:font script="Hans" typeface="宋体"/>
      <a:font script="Hant" typeface="新細明體"/>
      <a:font script="Arab" typeface="Arial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Urbain">
    <a:fillStyleLst>
      <a:solidFill>
        <a:schemeClr val="phClr"/>
      </a:solidFill>
      <a:gradFill rotWithShape="1">
        <a:gsLst>
          <a:gs pos="0">
            <a:schemeClr val="phClr">
              <a:tint val="1000"/>
              <a:satMod val="255000"/>
            </a:schemeClr>
          </a:gs>
          <a:gs pos="55000">
            <a:schemeClr val="phClr">
              <a:tint val="12000"/>
              <a:satMod val="255000"/>
            </a:schemeClr>
          </a:gs>
          <a:gs pos="100000">
            <a:schemeClr val="phClr">
              <a:tint val="45000"/>
              <a:satMod val="250000"/>
            </a:schemeClr>
          </a:gs>
        </a:gsLst>
        <a:path path="circle">
          <a:fillToRect l="-40000" t="-90000" r="140000" b="190000"/>
        </a:path>
      </a:gradFill>
      <a:gradFill rotWithShape="1">
        <a:gsLst>
          <a:gs pos="0">
            <a:schemeClr val="phClr">
              <a:tint val="43000"/>
              <a:satMod val="165000"/>
            </a:schemeClr>
          </a:gs>
          <a:gs pos="55000">
            <a:schemeClr val="phClr">
              <a:tint val="83000"/>
              <a:satMod val="155000"/>
            </a:schemeClr>
          </a:gs>
          <a:gs pos="100000">
            <a:schemeClr val="phClr">
              <a:shade val="85000"/>
            </a:schemeClr>
          </a:gs>
        </a:gsLst>
        <a:path path="circle">
          <a:fillToRect l="-40000" t="-90000" r="140000" b="19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3175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15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254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phClr">
              <a:satMod val="115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100000">
            <a:schemeClr val="phClr">
              <a:tint val="80000"/>
              <a:satMod val="250000"/>
            </a:schemeClr>
          </a:gs>
          <a:gs pos="60000">
            <a:schemeClr val="phClr">
              <a:shade val="38000"/>
              <a:satMod val="175000"/>
            </a:schemeClr>
          </a:gs>
          <a:gs pos="0">
            <a:schemeClr val="phClr">
              <a:shade val="30000"/>
              <a:satMod val="175000"/>
            </a:schemeClr>
          </a:gs>
        </a:gsLst>
        <a:lin ang="5400000" scaled="0"/>
      </a:gradFill>
      <a:blipFill>
        <a:blip xmlns:r="http://schemas.openxmlformats.org/officeDocument/2006/relationships" r:embed="rId1">
          <a:duotone>
            <a:schemeClr val="phClr">
              <a:shade val="48000"/>
            </a:schemeClr>
            <a:schemeClr val="phClr">
              <a:tint val="96000"/>
              <a:satMod val="150000"/>
            </a:schemeClr>
          </a:duotone>
        </a:blip>
        <a:tile tx="0" ty="0" sx="80000" sy="80000" flip="none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Capitaux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Urbain">
    <a:majorFont>
      <a:latin typeface="Trebuchet MS"/>
      <a:ea typeface=""/>
      <a:cs typeface=""/>
      <a:font script="Jpan" typeface="HGｺﾞｼｯｸM"/>
      <a:font script="Hang" typeface="맑은 고딕"/>
      <a:font script="Hans" typeface="方正姚体"/>
      <a:font script="Hant" typeface="微軟正黑體"/>
      <a:font script="Arab" typeface="Tahoma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Georgia"/>
      <a:ea typeface=""/>
      <a:cs typeface=""/>
      <a:font script="Jpan" typeface="HG明朝B"/>
      <a:font script="Hang" typeface="맑은 고딕"/>
      <a:font script="Hans" typeface="宋体"/>
      <a:font script="Hant" typeface="新細明體"/>
      <a:font script="Arab" typeface="Arial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Urbain">
    <a:fillStyleLst>
      <a:solidFill>
        <a:schemeClr val="phClr"/>
      </a:solidFill>
      <a:gradFill rotWithShape="1">
        <a:gsLst>
          <a:gs pos="0">
            <a:schemeClr val="phClr">
              <a:tint val="1000"/>
              <a:satMod val="255000"/>
            </a:schemeClr>
          </a:gs>
          <a:gs pos="55000">
            <a:schemeClr val="phClr">
              <a:tint val="12000"/>
              <a:satMod val="255000"/>
            </a:schemeClr>
          </a:gs>
          <a:gs pos="100000">
            <a:schemeClr val="phClr">
              <a:tint val="45000"/>
              <a:satMod val="250000"/>
            </a:schemeClr>
          </a:gs>
        </a:gsLst>
        <a:path path="circle">
          <a:fillToRect l="-40000" t="-90000" r="140000" b="190000"/>
        </a:path>
      </a:gradFill>
      <a:gradFill rotWithShape="1">
        <a:gsLst>
          <a:gs pos="0">
            <a:schemeClr val="phClr">
              <a:tint val="43000"/>
              <a:satMod val="165000"/>
            </a:schemeClr>
          </a:gs>
          <a:gs pos="55000">
            <a:schemeClr val="phClr">
              <a:tint val="83000"/>
              <a:satMod val="155000"/>
            </a:schemeClr>
          </a:gs>
          <a:gs pos="100000">
            <a:schemeClr val="phClr">
              <a:shade val="85000"/>
            </a:schemeClr>
          </a:gs>
        </a:gsLst>
        <a:path path="circle">
          <a:fillToRect l="-40000" t="-90000" r="140000" b="19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3175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15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254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phClr">
              <a:satMod val="115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100000">
            <a:schemeClr val="phClr">
              <a:tint val="80000"/>
              <a:satMod val="250000"/>
            </a:schemeClr>
          </a:gs>
          <a:gs pos="60000">
            <a:schemeClr val="phClr">
              <a:shade val="38000"/>
              <a:satMod val="175000"/>
            </a:schemeClr>
          </a:gs>
          <a:gs pos="0">
            <a:schemeClr val="phClr">
              <a:shade val="30000"/>
              <a:satMod val="175000"/>
            </a:schemeClr>
          </a:gs>
        </a:gsLst>
        <a:lin ang="5400000" scaled="0"/>
      </a:gradFill>
      <a:blipFill>
        <a:blip xmlns:r="http://schemas.openxmlformats.org/officeDocument/2006/relationships" r:embed="rId1">
          <a:duotone>
            <a:schemeClr val="phClr">
              <a:shade val="48000"/>
            </a:schemeClr>
            <a:schemeClr val="phClr">
              <a:tint val="96000"/>
              <a:satMod val="150000"/>
            </a:schemeClr>
          </a:duotone>
        </a:blip>
        <a:tile tx="0" ty="0" sx="80000" sy="8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465</TotalTime>
  <Words>1853</Words>
  <Application>Microsoft Office PowerPoint</Application>
  <PresentationFormat>Affichage à l'écran (4:3)</PresentationFormat>
  <Paragraphs>762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Modèle de conception</vt:lpstr>
      </vt:variant>
      <vt:variant>
        <vt:i4>4</vt:i4>
      </vt:variant>
      <vt:variant>
        <vt:lpstr>Titres des diapositives</vt:lpstr>
      </vt:variant>
      <vt:variant>
        <vt:i4>45</vt:i4>
      </vt:variant>
    </vt:vector>
  </HeadingPairs>
  <TitlesOfParts>
    <vt:vector size="56" baseType="lpstr">
      <vt:lpstr>Arial</vt:lpstr>
      <vt:lpstr>Trebuchet MS</vt:lpstr>
      <vt:lpstr>Georgia</vt:lpstr>
      <vt:lpstr>Wingdings 2</vt:lpstr>
      <vt:lpstr>Calibri</vt:lpstr>
      <vt:lpstr>Wingdings</vt:lpstr>
      <vt:lpstr>Times New Roman</vt:lpstr>
      <vt:lpstr>Urbain</vt:lpstr>
      <vt:lpstr>Urbain</vt:lpstr>
      <vt:lpstr>Urbain</vt:lpstr>
      <vt:lpstr>Urbain</vt:lpstr>
      <vt:lpstr>    Modélisation du calcul de la clairance  de créatinine chez  les personnes obèses. </vt:lpstr>
      <vt:lpstr>PLAN</vt:lpstr>
      <vt:lpstr>Introduction</vt:lpstr>
      <vt:lpstr>PLAN</vt:lpstr>
      <vt:lpstr>Maladie rénale</vt:lpstr>
      <vt:lpstr>PLAN</vt:lpstr>
      <vt:lpstr>CrCl</vt:lpstr>
      <vt:lpstr>CrCl</vt:lpstr>
      <vt:lpstr>PLAN</vt:lpstr>
      <vt:lpstr>Modèle de Cockcroft</vt:lpstr>
      <vt:lpstr>PLAN</vt:lpstr>
      <vt:lpstr>Modèle de Cockcroft modifié</vt:lpstr>
      <vt:lpstr>PLAN</vt:lpstr>
      <vt:lpstr>Modèle de MDRD</vt:lpstr>
      <vt:lpstr>PLAN</vt:lpstr>
      <vt:lpstr>Modèle de MDRD modifié</vt:lpstr>
      <vt:lpstr>PLAN</vt:lpstr>
      <vt:lpstr>Diapositive 18</vt:lpstr>
      <vt:lpstr>Analyse des données</vt:lpstr>
      <vt:lpstr>Analyse des données</vt:lpstr>
      <vt:lpstr>PLAN</vt:lpstr>
      <vt:lpstr>PLS</vt:lpstr>
      <vt:lpstr>Modèle de PLS total</vt:lpstr>
      <vt:lpstr>PLAN</vt:lpstr>
      <vt:lpstr>Modèle de PLS décomposé</vt:lpstr>
      <vt:lpstr>Modèle de PLS décomposé</vt:lpstr>
      <vt:lpstr>PLAN</vt:lpstr>
      <vt:lpstr>Modèle de PLS sans TT, TH et bmi</vt:lpstr>
      <vt:lpstr>PLAN</vt:lpstr>
      <vt:lpstr>Modèle de PLS ajusté</vt:lpstr>
      <vt:lpstr>PLAN</vt:lpstr>
      <vt:lpstr>          Modèle de OLS total</vt:lpstr>
      <vt:lpstr>PLAN</vt:lpstr>
      <vt:lpstr>Modèle de OLS décomposé</vt:lpstr>
      <vt:lpstr>Modèle de OLS décomposé</vt:lpstr>
      <vt:lpstr>PLAN</vt:lpstr>
      <vt:lpstr>               Comparaison   </vt:lpstr>
      <vt:lpstr>                    Comparaison   </vt:lpstr>
      <vt:lpstr>                    Comparaison   </vt:lpstr>
      <vt:lpstr>PLAN</vt:lpstr>
      <vt:lpstr>Discussion</vt:lpstr>
      <vt:lpstr>PLAN</vt:lpstr>
      <vt:lpstr>Choix de formule</vt:lpstr>
      <vt:lpstr>PLAN</vt:lpstr>
      <vt:lpstr>Conclusion</vt:lpstr>
    </vt:vector>
  </TitlesOfParts>
  <Company>hei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du calcul de la clairance de créatinine</dc:title>
  <dc:creator>h10274</dc:creator>
  <cp:lastModifiedBy>Je</cp:lastModifiedBy>
  <cp:revision>51</cp:revision>
  <dcterms:created xsi:type="dcterms:W3CDTF">2011-05-26T08:18:40Z</dcterms:created>
  <dcterms:modified xsi:type="dcterms:W3CDTF">2016-07-06T10:20:33Z</dcterms:modified>
</cp:coreProperties>
</file>