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>
        <p:scale>
          <a:sx n="75" d="100"/>
          <a:sy n="75" d="100"/>
        </p:scale>
        <p:origin x="262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8AEE-785B-4691-BCE5-33490150A6E4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9A8F-523A-4E08-B452-AABAC8715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83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8AEE-785B-4691-BCE5-33490150A6E4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9A8F-523A-4E08-B452-AABAC8715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21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8AEE-785B-4691-BCE5-33490150A6E4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9A8F-523A-4E08-B452-AABAC8715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9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8AEE-785B-4691-BCE5-33490150A6E4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9A8F-523A-4E08-B452-AABAC8715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99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8AEE-785B-4691-BCE5-33490150A6E4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9A8F-523A-4E08-B452-AABAC8715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8AEE-785B-4691-BCE5-33490150A6E4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9A8F-523A-4E08-B452-AABAC8715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50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8AEE-785B-4691-BCE5-33490150A6E4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9A8F-523A-4E08-B452-AABAC8715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61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8AEE-785B-4691-BCE5-33490150A6E4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9A8F-523A-4E08-B452-AABAC8715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51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8AEE-785B-4691-BCE5-33490150A6E4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9A8F-523A-4E08-B452-AABAC8715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5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8AEE-785B-4691-BCE5-33490150A6E4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9A8F-523A-4E08-B452-AABAC8715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65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8AEE-785B-4691-BCE5-33490150A6E4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9A8F-523A-4E08-B452-AABAC8715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67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F8AEE-785B-4691-BCE5-33490150A6E4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79A8F-523A-4E08-B452-AABAC8715C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7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4928" y="1028020"/>
            <a:ext cx="8654143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lt"/>
              </a:rPr>
              <a:t>A variant of D</a:t>
            </a:r>
            <a:r>
              <a:rPr lang="en-US" altLang="zh-CN" baseline="30000" dirty="0" smtClean="0">
                <a:latin typeface="+mn-lt"/>
              </a:rPr>
              <a:t>2 </a:t>
            </a:r>
            <a:r>
              <a:rPr lang="en-US" altLang="zh-CN" dirty="0" smtClean="0">
                <a:latin typeface="+mn-lt"/>
              </a:rPr>
              <a:t>statistic </a:t>
            </a:r>
            <a:br>
              <a:rPr lang="en-US" altLang="zh-CN" dirty="0" smtClean="0">
                <a:latin typeface="+mn-lt"/>
              </a:rPr>
            </a:br>
            <a:r>
              <a:rPr lang="en-US" altLang="zh-CN" dirty="0" smtClean="0">
                <a:latin typeface="+mn-lt"/>
              </a:rPr>
              <a:t>for repetitive region detection</a:t>
            </a:r>
            <a:endParaRPr lang="zh-CN" altLang="en-US" baseline="30000" dirty="0">
              <a:latin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sz="3200" dirty="0" smtClean="0"/>
          </a:p>
          <a:p>
            <a:r>
              <a:rPr lang="en-US" altLang="zh-CN" sz="3200" dirty="0" smtClean="0"/>
              <a:t>Sijie Chen</a:t>
            </a:r>
          </a:p>
          <a:p>
            <a:r>
              <a:rPr lang="en-US" altLang="zh-CN" sz="3200" dirty="0" smtClean="0"/>
              <a:t>Tsinghua University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395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72769"/>
                <a:ext cx="78867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altLang="zh-CN" dirty="0"/>
                  <a:t> properties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72769"/>
                <a:ext cx="78867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32944"/>
            <a:ext cx="6309360" cy="480428"/>
          </a:xfrm>
        </p:spPr>
        <p:txBody>
          <a:bodyPr>
            <a:noAutofit/>
          </a:bodyPr>
          <a:lstStyle/>
          <a:p>
            <a:r>
              <a:rPr lang="en-US" altLang="zh-CN" sz="2400" b="1" dirty="0" smtClean="0"/>
              <a:t>Discriminate Repeats from Non-repeats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13" y="1710866"/>
            <a:ext cx="6051097" cy="2348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13" y="4222751"/>
            <a:ext cx="6051097" cy="237752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34250" y="3512051"/>
            <a:ext cx="133081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smtClean="0"/>
              <a:t>Between</a:t>
            </a:r>
          </a:p>
          <a:p>
            <a:r>
              <a:rPr lang="en-US" altLang="zh-CN" b="1" dirty="0" smtClean="0"/>
              <a:t>Group</a:t>
            </a:r>
          </a:p>
          <a:p>
            <a:r>
              <a:rPr lang="en-US" altLang="zh-CN" b="1" dirty="0" smtClean="0"/>
              <a:t>Comparison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5439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72769"/>
                <a:ext cx="78867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altLang="zh-CN" dirty="0"/>
                  <a:t> properties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72769"/>
                <a:ext cx="78867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32944"/>
            <a:ext cx="6309360" cy="480428"/>
          </a:xfrm>
        </p:spPr>
        <p:txBody>
          <a:bodyPr>
            <a:noAutofit/>
          </a:bodyPr>
          <a:lstStyle/>
          <a:p>
            <a:r>
              <a:rPr lang="en-US" altLang="zh-CN" sz="2400" b="1" dirty="0" smtClean="0"/>
              <a:t>Discriminate Repeats from Non-repeats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43" y="1613372"/>
            <a:ext cx="6111829" cy="23636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43" y="4229714"/>
            <a:ext cx="6111829" cy="236654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028297" y="5229091"/>
            <a:ext cx="164897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Too large k 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fails to discriminate 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repeats from 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non-repeats !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84536" y="3306384"/>
            <a:ext cx="133081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smtClean="0"/>
              <a:t>Between</a:t>
            </a:r>
          </a:p>
          <a:p>
            <a:r>
              <a:rPr lang="en-US" altLang="zh-CN" b="1" dirty="0" smtClean="0"/>
              <a:t>Group</a:t>
            </a:r>
          </a:p>
          <a:p>
            <a:r>
              <a:rPr lang="en-US" altLang="zh-CN" b="1" dirty="0" smtClean="0"/>
              <a:t>Comparison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844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72769"/>
                <a:ext cx="78867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altLang="zh-CN" dirty="0"/>
                  <a:t> properties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72769"/>
                <a:ext cx="78867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32944"/>
            <a:ext cx="6309360" cy="480428"/>
          </a:xfrm>
        </p:spPr>
        <p:txBody>
          <a:bodyPr>
            <a:noAutofit/>
          </a:bodyPr>
          <a:lstStyle/>
          <a:p>
            <a:r>
              <a:rPr lang="en-US" altLang="zh-CN" sz="2400" b="1" dirty="0" smtClean="0"/>
              <a:t>Discriminate Repeats from Non-repeats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17" y="1727672"/>
            <a:ext cx="5838825" cy="462391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33260" y="3314927"/>
            <a:ext cx="133081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smtClean="0"/>
              <a:t>Within</a:t>
            </a:r>
          </a:p>
          <a:p>
            <a:r>
              <a:rPr lang="en-US" altLang="zh-CN" b="1" dirty="0" smtClean="0"/>
              <a:t>Group</a:t>
            </a:r>
          </a:p>
          <a:p>
            <a:r>
              <a:rPr lang="en-US" altLang="zh-CN" b="1" dirty="0" smtClean="0"/>
              <a:t>Comparison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4200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altLang="zh-CN" dirty="0"/>
                  <a:t> properties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885825" y="1924050"/>
                <a:ext cx="7362825" cy="3329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k=8 is a good choice for repeats detecting because the distance between the null model's peak and the alternative model's peak is the </a:t>
                </a:r>
                <a:r>
                  <a:rPr lang="en-US" altLang="zh-CN" sz="2400" dirty="0" smtClean="0"/>
                  <a:t>farthest.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 smtClean="0"/>
                  <a:t>We may also calculate a group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altLang="zh-CN" sz="2400" dirty="0" smtClean="0"/>
                  <a:t> under different k value and sum them up, taking the sum as a new statistic. Using this new statistic may help avoid the selection of k-mer length.</a:t>
                </a:r>
                <a:endParaRPr lang="en-US" altLang="zh-CN" sz="24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25" y="1924050"/>
                <a:ext cx="7362825" cy="3329181"/>
              </a:xfrm>
              <a:prstGeom prst="rect">
                <a:avLst/>
              </a:prstGeom>
              <a:blipFill>
                <a:blip r:embed="rId3"/>
                <a:stretch>
                  <a:fillRect l="-1242" t="-1465" r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95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D</a:t>
            </a:r>
            <a:r>
              <a:rPr lang="en-US" altLang="zh-CN" baseline="30000" dirty="0" smtClean="0">
                <a:latin typeface="+mn-lt"/>
              </a:rPr>
              <a:t>2</a:t>
            </a:r>
            <a:r>
              <a:rPr lang="en-US" altLang="zh-CN" dirty="0" smtClean="0">
                <a:latin typeface="+mn-lt"/>
              </a:rPr>
              <a:t> statistic family</a:t>
            </a:r>
            <a:endParaRPr lang="zh-CN" alt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/>
                  <a:t>D</a:t>
                </a:r>
                <a:r>
                  <a:rPr lang="en-US" altLang="zh-CN" sz="2000" baseline="30000" dirty="0"/>
                  <a:t>2</a:t>
                </a:r>
                <a:r>
                  <a:rPr lang="en-US" altLang="zh-CN" sz="2000" dirty="0" smtClean="0"/>
                  <a:t> statistic was firstly proposed by David C. </a:t>
                </a:r>
                <a:r>
                  <a:rPr lang="en-US" altLang="zh-CN" sz="2000" dirty="0" err="1" smtClean="0"/>
                  <a:t>Torney</a:t>
                </a:r>
                <a:r>
                  <a:rPr lang="en-US" altLang="zh-CN" sz="2000" dirty="0" smtClean="0"/>
                  <a:t> et al. in 1990 in their work </a:t>
                </a:r>
                <a:r>
                  <a:rPr lang="en-US" altLang="zh-CN" sz="2000" b="1" i="1" dirty="0" smtClean="0"/>
                  <a:t>computation of </a:t>
                </a:r>
                <a:r>
                  <a:rPr lang="en-US" altLang="zh-CN" sz="2000" b="1" i="1" dirty="0"/>
                  <a:t>d</a:t>
                </a:r>
                <a:r>
                  <a:rPr lang="en-US" altLang="zh-CN" sz="2000" b="1" i="1" baseline="30000" dirty="0" smtClean="0"/>
                  <a:t>2</a:t>
                </a:r>
                <a:r>
                  <a:rPr lang="en-US" altLang="zh-CN" sz="2000" b="1" baseline="30000" dirty="0" smtClean="0"/>
                  <a:t> </a:t>
                </a:r>
                <a:r>
                  <a:rPr lang="en-US" altLang="zh-CN" sz="2000" b="1" i="1" dirty="0" smtClean="0"/>
                  <a:t>: A Measure of Sequence Dissimilarity.</a:t>
                </a:r>
              </a:p>
              <a:p>
                <a:endParaRPr lang="en-US" altLang="zh-CN" sz="2000" b="1" i="1" dirty="0" smtClean="0"/>
              </a:p>
              <a:p>
                <a:r>
                  <a:rPr lang="en-US" altLang="zh-CN" sz="2000" dirty="0" err="1" smtClean="0"/>
                  <a:t>Gesine</a:t>
                </a:r>
                <a:r>
                  <a:rPr lang="en-US" altLang="zh-CN" sz="2000" dirty="0" smtClean="0"/>
                  <a:t> </a:t>
                </a:r>
                <a:r>
                  <a:rPr lang="en-US" altLang="zh-CN" sz="2000" dirty="0" err="1" smtClean="0"/>
                  <a:t>Reinert</a:t>
                </a:r>
                <a:r>
                  <a:rPr lang="en-US" altLang="zh-CN" sz="2000" dirty="0" smtClean="0"/>
                  <a:t> et al. investigated empirical and theoretical properties of D</a:t>
                </a:r>
                <a:r>
                  <a:rPr lang="en-US" altLang="zh-CN" sz="2000" baseline="30000" dirty="0" smtClean="0"/>
                  <a:t>2</a:t>
                </a:r>
                <a:r>
                  <a:rPr lang="en-US" altLang="zh-CN" sz="2000" dirty="0" smtClean="0"/>
                  <a:t> and its variants D</a:t>
                </a:r>
                <a:r>
                  <a:rPr lang="en-US" altLang="zh-CN" sz="2000" baseline="30000" dirty="0" smtClean="0"/>
                  <a:t>*</a:t>
                </a:r>
                <a:r>
                  <a:rPr lang="en-US" altLang="zh-CN" sz="2000" baseline="-25000" dirty="0" smtClean="0"/>
                  <a:t>2</a:t>
                </a:r>
                <a:r>
                  <a:rPr lang="en-US" altLang="zh-CN" sz="2000" dirty="0" smtClean="0"/>
                  <a:t> , D</a:t>
                </a:r>
                <a:r>
                  <a:rPr lang="en-US" altLang="zh-CN" sz="2000" baseline="30000" dirty="0" smtClean="0"/>
                  <a:t>S</a:t>
                </a:r>
                <a:r>
                  <a:rPr lang="en-US" altLang="zh-CN" sz="2000" baseline="-25000" dirty="0" smtClean="0"/>
                  <a:t>2</a:t>
                </a:r>
                <a:r>
                  <a:rPr lang="en-US" altLang="zh-CN" sz="2000" dirty="0" smtClean="0"/>
                  <a:t> in  </a:t>
                </a:r>
                <a:r>
                  <a:rPr lang="en-US" altLang="zh-CN" sz="2000" i="1" dirty="0" smtClean="0"/>
                  <a:t>Alignment-Free Sequence Comparison (I) / (II).</a:t>
                </a:r>
              </a:p>
              <a:p>
                <a:endParaRPr lang="en-US" altLang="zh-CN" sz="2000" i="1" dirty="0" smtClean="0"/>
              </a:p>
              <a:p>
                <a:r>
                  <a:rPr lang="en-US" altLang="zh-CN" sz="2000" dirty="0" smtClean="0"/>
                  <a:t>In these slides, we mainly pay attention to a variant which measures the self-similarity of a sequence, which may be applied to repeat finding.  For simplicity, we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 smtClean="0"/>
                  <a:t>to refer to this new statistic.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7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D</a:t>
            </a:r>
            <a:r>
              <a:rPr lang="en-US" altLang="zh-CN" baseline="30000" dirty="0" smtClean="0">
                <a:latin typeface="+mn-lt"/>
              </a:rPr>
              <a:t>2</a:t>
            </a:r>
            <a:r>
              <a:rPr lang="en-US" altLang="zh-CN" dirty="0" smtClean="0">
                <a:latin typeface="+mn-lt"/>
              </a:rPr>
              <a:t> statistic family</a:t>
            </a:r>
            <a:endParaRPr lang="zh-CN" alt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 smtClean="0"/>
                  <a:t>The formulas of D</a:t>
                </a:r>
                <a:r>
                  <a:rPr lang="en-US" altLang="zh-CN" sz="2000" baseline="30000" dirty="0" smtClean="0"/>
                  <a:t>2</a:t>
                </a:r>
                <a:r>
                  <a:rPr lang="en-US" altLang="zh-CN" sz="2000" dirty="0" smtClean="0"/>
                  <a:t>  statistic and its variants.</a:t>
                </a:r>
              </a:p>
              <a:p>
                <a:pPr lvl="1"/>
                <a:r>
                  <a:rPr lang="en-US" altLang="zh-CN" sz="1600" dirty="0" smtClean="0"/>
                  <a:t>X</a:t>
                </a:r>
                <a:r>
                  <a:rPr lang="en-US" altLang="zh-CN" sz="1600" baseline="-25000" dirty="0" smtClean="0"/>
                  <a:t>W,</a:t>
                </a:r>
                <a:r>
                  <a:rPr lang="en-US" altLang="zh-CN" sz="1600" dirty="0" smtClean="0"/>
                  <a:t> Y</a:t>
                </a:r>
                <a:r>
                  <a:rPr lang="en-US" altLang="zh-CN" sz="1600" baseline="-25000" dirty="0" smtClean="0"/>
                  <a:t>W</a:t>
                </a:r>
                <a:r>
                  <a:rPr lang="en-US" altLang="zh-CN" sz="1600" dirty="0" smtClean="0"/>
                  <a:t>: the occurrence count of word w in sequence X and Y respectively</a:t>
                </a:r>
              </a:p>
              <a:p>
                <a:pPr lvl="1"/>
                <a:r>
                  <a:rPr lang="en-US" altLang="zh-CN" sz="1600" dirty="0"/>
                  <a:t>w</a:t>
                </a:r>
                <a:r>
                  <a:rPr lang="en-US" altLang="zh-CN" sz="1600" dirty="0" smtClean="0"/>
                  <a:t>: all possible k-mers of a sequence</a:t>
                </a:r>
              </a:p>
              <a:p>
                <a:pPr lvl="1"/>
                <a:r>
                  <a:rPr lang="en-US" altLang="zh-CN" sz="1600" baseline="-25000" dirty="0" smtClean="0"/>
                  <a:t>                                                                                              </a:t>
                </a:r>
                <a:r>
                  <a:rPr lang="en-US" altLang="zh-CN" sz="1600" dirty="0" smtClean="0"/>
                  <a:t> ,where Pw is the occurrence probability of word w,</a:t>
                </a:r>
              </a:p>
              <a:p>
                <a:pPr marL="457200" lvl="1" indent="0">
                  <a:buNone/>
                </a:pPr>
                <a:r>
                  <a:rPr lang="en-US" altLang="zh-CN" sz="1600" baseline="-25000" dirty="0"/>
                  <a:t> </a:t>
                </a:r>
                <a:r>
                  <a:rPr lang="en-US" altLang="zh-CN" sz="1600" dirty="0" smtClean="0"/>
                  <a:t>                               ,                                 </a:t>
                </a:r>
                <a:r>
                  <a:rPr lang="en-US" altLang="zh-CN" sz="1600" dirty="0"/>
                  <a:t>.</a:t>
                </a:r>
                <a:endParaRPr lang="en-US" altLang="zh-CN" sz="1600" baseline="-25000" dirty="0"/>
              </a:p>
              <a:p>
                <a:pPr lvl="1"/>
                <a:endParaRPr lang="en-US" altLang="zh-CN" sz="2000" baseline="-25000" dirty="0" smtClean="0"/>
              </a:p>
              <a:p>
                <a:pPr lvl="1"/>
                <a:r>
                  <a:rPr lang="en-US" altLang="zh-CN" sz="2000" baseline="-25000" dirty="0" smtClean="0"/>
                  <a:t> </a:t>
                </a:r>
                <a:endParaRPr lang="en-US" altLang="zh-CN" sz="2000" baseline="-25000" dirty="0"/>
              </a:p>
              <a:p>
                <a:pPr lvl="1"/>
                <a:endParaRPr lang="en-US" altLang="zh-CN" sz="2000" baseline="-25000" dirty="0" smtClean="0"/>
              </a:p>
              <a:p>
                <a:pPr lvl="1"/>
                <a:endParaRPr lang="en-US" altLang="zh-CN" sz="2000" baseline="-250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</m:oMath>
                </a14:m>
                <a:endParaRPr lang="en-US" altLang="zh-CN" sz="1600" i="1" dirty="0" smtClean="0"/>
              </a:p>
              <a:p>
                <a:pPr lvl="1"/>
                <a:endParaRPr lang="en-US" altLang="zh-CN" sz="1600" i="1" dirty="0" smtClean="0"/>
              </a:p>
              <a:p>
                <a:pPr lvl="1"/>
                <a:r>
                  <a:rPr lang="en-US" altLang="zh-CN" sz="1600" dirty="0" smtClean="0"/>
                  <a:t>Note that the expression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altLang="zh-CN" sz="1600" dirty="0" smtClean="0"/>
                  <a:t> originates from the combinatorial-sum form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altLang="zh-CN" sz="1600" i="1" dirty="0" smtClean="0"/>
                  <a:t> . </a:t>
                </a:r>
                <a:r>
                  <a:rPr lang="en-US" altLang="zh-CN" sz="1600" dirty="0" smtClean="0"/>
                  <a:t>The coefficient ½ is omitted for simplicity.</a:t>
                </a:r>
                <a:endParaRPr lang="en-US" altLang="zh-CN" sz="1600" dirty="0"/>
              </a:p>
              <a:p>
                <a:pPr lvl="1"/>
                <a:endParaRPr lang="en-US" altLang="zh-CN" sz="1600" i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 r="-1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1388611" y="3299605"/>
            <a:ext cx="6890466" cy="834245"/>
            <a:chOff x="1300276" y="3230827"/>
            <a:chExt cx="5667016" cy="68611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0276" y="3342368"/>
              <a:ext cx="1504043" cy="574578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26207" y="3230827"/>
              <a:ext cx="1841085" cy="68611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6298" y="3230827"/>
              <a:ext cx="1677930" cy="646658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0564" y="2764290"/>
            <a:ext cx="2797905" cy="2546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0564" y="3034851"/>
            <a:ext cx="1152979" cy="2462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5404" y="3027113"/>
            <a:ext cx="1462088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altLang="zh-CN" dirty="0" smtClean="0">
                    <a:latin typeface="+mn-lt"/>
                  </a:rPr>
                  <a:t> properties</a:t>
                </a:r>
                <a:endParaRPr lang="zh-CN" altLang="en-US" dirty="0">
                  <a:latin typeface="+mn-lt"/>
                </a:endParaRPr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 smtClean="0"/>
                  <a:t>We compared the empirical distribution under the null model and the alternative model.</a:t>
                </a:r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r>
                  <a:rPr lang="en-US" altLang="zh-CN" sz="2000" dirty="0" smtClean="0"/>
                  <a:t>Null model: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a </a:t>
                </a:r>
                <a:r>
                  <a:rPr lang="en-US" altLang="zh-CN" sz="2000" dirty="0"/>
                  <a:t>letter-by-letter </a:t>
                </a:r>
                <a:r>
                  <a:rPr lang="en-US" altLang="zh-CN" sz="2000" dirty="0" smtClean="0"/>
                  <a:t>sequence generation model and the letters in the sequence are </a:t>
                </a:r>
                <a:r>
                  <a:rPr lang="en-US" altLang="zh-CN" sz="2000" dirty="0" err="1" smtClean="0"/>
                  <a:t>i.i.d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r>
                  <a:rPr lang="en-US" altLang="zh-CN" sz="2000" dirty="0" smtClean="0"/>
                  <a:t>Alternative model: A transition model. To introduce repetitive regions into sequences manually, we randomly choose a section of null model sequence as the </a:t>
                </a:r>
                <a:r>
                  <a:rPr lang="en-US" altLang="zh-CN" sz="2000" dirty="0" err="1" smtClean="0"/>
                  <a:t>repetend</a:t>
                </a:r>
                <a:r>
                  <a:rPr lang="en-US" altLang="zh-CN" sz="2000" dirty="0" smtClean="0"/>
                  <a:t>, and duplicate it for several times.</a:t>
                </a:r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r>
                  <a:rPr lang="en-US" altLang="zh-CN" sz="2000" dirty="0" smtClean="0"/>
                  <a:t>We expect a higher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altLang="zh-CN" sz="2000" dirty="0" smtClean="0"/>
                  <a:t> observation in alternative model. 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401" r="-1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29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72769"/>
                <a:ext cx="78867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altLang="zh-CN" dirty="0"/>
                  <a:t> properties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72769"/>
                <a:ext cx="78867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16921"/>
            <a:ext cx="4304297" cy="480428"/>
          </a:xfrm>
        </p:spPr>
        <p:txBody>
          <a:bodyPr/>
          <a:lstStyle/>
          <a:p>
            <a:r>
              <a:rPr lang="en-US" altLang="zh-CN" b="1" dirty="0" smtClean="0"/>
              <a:t>Sequence Length’s Impact</a:t>
            </a: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6" t="9645" r="8572" b="5184"/>
          <a:stretch/>
        </p:blipFill>
        <p:spPr bwMode="auto">
          <a:xfrm>
            <a:off x="4782571" y="1769850"/>
            <a:ext cx="3668610" cy="251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50231" y="5896649"/>
                <a:ext cx="7327231" cy="650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Longer sequence lengths lead to larger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values. As shown in the left figure, larger sequence length also causes larger variance.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31" y="5896649"/>
                <a:ext cx="7327231" cy="650178"/>
              </a:xfrm>
              <a:prstGeom prst="rect">
                <a:avLst/>
              </a:prstGeom>
              <a:blipFill>
                <a:blip r:embed="rId4"/>
                <a:stretch>
                  <a:fillRect l="-666" t="-3738" r="-2163" b="-14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4" t="10207" r="8333" b="2074"/>
          <a:stretch/>
        </p:blipFill>
        <p:spPr>
          <a:xfrm>
            <a:off x="918411" y="1769850"/>
            <a:ext cx="3676002" cy="26070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0231" y="4576010"/>
            <a:ext cx="8191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left figure gives the empirical distribution when sequence length =200.</a:t>
            </a:r>
          </a:p>
          <a:p>
            <a:r>
              <a:rPr lang="en-US" altLang="zh-CN" dirty="0" smtClean="0"/>
              <a:t>The total # of sequences generated is  10000. </a:t>
            </a:r>
            <a:r>
              <a:rPr lang="en-US" altLang="zh-CN" dirty="0"/>
              <a:t>To avoid visual </a:t>
            </a:r>
            <a:r>
              <a:rPr lang="en-US" altLang="zh-CN" dirty="0" smtClean="0"/>
              <a:t>inconvenience </a:t>
            </a:r>
            <a:br>
              <a:rPr lang="en-US" altLang="zh-CN" dirty="0" smtClean="0"/>
            </a:br>
            <a:r>
              <a:rPr lang="en-US" altLang="zh-CN" dirty="0" smtClean="0"/>
              <a:t>caused by overlapping , we used kernel density estimation curve instead of histogram</a:t>
            </a:r>
            <a:br>
              <a:rPr lang="en-US" altLang="zh-CN" dirty="0" smtClean="0"/>
            </a:br>
            <a:r>
              <a:rPr lang="en-US" altLang="zh-CN" dirty="0" smtClean="0"/>
              <a:t>to compare multiple conditions in following figures.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91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72769"/>
                <a:ext cx="78867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altLang="zh-CN" dirty="0"/>
                  <a:t> properties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72769"/>
                <a:ext cx="78867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32944"/>
            <a:ext cx="5282866" cy="480428"/>
          </a:xfrm>
        </p:spPr>
        <p:txBody>
          <a:bodyPr>
            <a:noAutofit/>
          </a:bodyPr>
          <a:lstStyle/>
          <a:p>
            <a:r>
              <a:rPr lang="en-US" altLang="zh-CN" sz="2400" b="1" dirty="0" smtClean="0"/>
              <a:t>When Sequence Length Tends to </a:t>
            </a:r>
            <a:r>
              <a:rPr lang="zh-CN" altLang="en-US" sz="2400" b="1" dirty="0" smtClean="0"/>
              <a:t>∞</a:t>
            </a:r>
            <a:endParaRPr lang="en-US" altLang="zh-CN" sz="2400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26167" y="4436817"/>
                <a:ext cx="7732296" cy="2263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The figure above depicts the empirical distribution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altLang="zh-CN" sz="2000" dirty="0" smtClean="0"/>
                  <a:t> when sequence length equals  300,000. Even though the curve looks like a “bell curve”, </a:t>
                </a:r>
                <a:r>
                  <a:rPr lang="en-US" altLang="zh-CN" sz="2000" dirty="0"/>
                  <a:t>the </a:t>
                </a:r>
                <a:r>
                  <a:rPr lang="en-US" altLang="zh-CN" sz="2000" dirty="0" smtClean="0"/>
                  <a:t>normality test still indicates that it does not follow a normal distribution.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 smtClean="0"/>
                  <a:t>The normality test indicates that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altLang="zh-CN" sz="2000" dirty="0" smtClean="0"/>
                  <a:t> may not have as good asymptotic normality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US" altLang="zh-CN" sz="2000" dirty="0" smtClean="0"/>
                  <a:t> does.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67" y="4436817"/>
                <a:ext cx="7732296" cy="2263440"/>
              </a:xfrm>
              <a:prstGeom prst="rect">
                <a:avLst/>
              </a:prstGeom>
              <a:blipFill>
                <a:blip r:embed="rId3"/>
                <a:stretch>
                  <a:fillRect l="-868" t="-1348" r="-1341" b="-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8" t="9373" r="7341"/>
          <a:stretch/>
        </p:blipFill>
        <p:spPr>
          <a:xfrm>
            <a:off x="826167" y="1561371"/>
            <a:ext cx="3859630" cy="2799469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599753"/>
              </p:ext>
            </p:extLst>
          </p:nvPr>
        </p:nvGraphicFramePr>
        <p:xfrm>
          <a:off x="5053263" y="1679300"/>
          <a:ext cx="3597442" cy="24513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0040">
                  <a:extLst>
                    <a:ext uri="{9D8B030D-6E8A-4147-A177-3AD203B41FA5}">
                      <a16:colId xmlns:a16="http://schemas.microsoft.com/office/drawing/2014/main" val="1795865725"/>
                    </a:ext>
                  </a:extLst>
                </a:gridCol>
                <a:gridCol w="2067402">
                  <a:extLst>
                    <a:ext uri="{9D8B030D-6E8A-4147-A177-3AD203B41FA5}">
                      <a16:colId xmlns:a16="http://schemas.microsoft.com/office/drawing/2014/main" val="3789559036"/>
                    </a:ext>
                  </a:extLst>
                </a:gridCol>
              </a:tblGrid>
              <a:tr h="4902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Seq</a:t>
                      </a:r>
                      <a:r>
                        <a:rPr lang="en-US" altLang="zh-CN" baseline="0" dirty="0" smtClean="0"/>
                        <a:t> Len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 p-value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759272"/>
                  </a:ext>
                </a:extLst>
              </a:tr>
              <a:tr h="49027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1.141e-56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19621"/>
                  </a:ext>
                </a:extLst>
              </a:tr>
              <a:tr h="49027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3.697e-13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577872"/>
                  </a:ext>
                </a:extLst>
              </a:tr>
              <a:tr h="49027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3.443e-12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357138"/>
                  </a:ext>
                </a:extLst>
              </a:tr>
              <a:tr h="49027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300,000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7.038e-08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089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44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72769"/>
                <a:ext cx="78867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altLang="zh-CN" dirty="0"/>
                  <a:t> properties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72769"/>
                <a:ext cx="78867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32944"/>
            <a:ext cx="5282866" cy="480428"/>
          </a:xfrm>
        </p:spPr>
        <p:txBody>
          <a:bodyPr>
            <a:noAutofit/>
          </a:bodyPr>
          <a:lstStyle/>
          <a:p>
            <a:r>
              <a:rPr lang="en-US" altLang="zh-CN" sz="2400" b="1" dirty="0" smtClean="0"/>
              <a:t>K-mer Length’s Impact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927100" y="5531309"/>
                <a:ext cx="7950200" cy="1326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Besides sequence length, it is intuitive that identical k-mer hits are less likely to happen when k is larger under null model. </a:t>
                </a:r>
              </a:p>
              <a:p>
                <a:r>
                  <a:rPr lang="en-US" altLang="zh-CN" sz="1600" dirty="0" smtClean="0"/>
                  <a:t>We can observe that the peak of KDE curve are squished to zero as k goes larger.</a:t>
                </a:r>
                <a:br>
                  <a:rPr lang="en-US" altLang="zh-CN" sz="1600" dirty="0" smtClean="0"/>
                </a:br>
                <a:r>
                  <a:rPr lang="en-US" altLang="zh-CN" sz="1600" dirty="0" smtClean="0"/>
                  <a:t>Note that the &lt;0 part of KDEs does not mean that there exists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altLang="zh-CN" sz="1600" dirty="0" smtClean="0"/>
                  <a:t>&lt;0, that’s just curve fitting result.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00" y="5531309"/>
                <a:ext cx="7950200" cy="1326902"/>
              </a:xfrm>
              <a:prstGeom prst="rect">
                <a:avLst/>
              </a:prstGeom>
              <a:blipFill>
                <a:blip r:embed="rId3"/>
                <a:stretch>
                  <a:fillRect l="-383" t="-1376" b="-5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" t="9335" r="8757" b="5547"/>
          <a:stretch/>
        </p:blipFill>
        <p:spPr bwMode="auto">
          <a:xfrm>
            <a:off x="1612734" y="1535879"/>
            <a:ext cx="5600699" cy="385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14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49686" y="0"/>
                <a:ext cx="78867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altLang="zh-CN" dirty="0"/>
                  <a:t> properties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49686" y="0"/>
                <a:ext cx="78867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740" y="1140609"/>
            <a:ext cx="6309360" cy="480428"/>
          </a:xfrm>
        </p:spPr>
        <p:txBody>
          <a:bodyPr>
            <a:noAutofit/>
          </a:bodyPr>
          <a:lstStyle/>
          <a:p>
            <a:r>
              <a:rPr lang="en-US" altLang="zh-CN" sz="2400" b="1" dirty="0" smtClean="0"/>
              <a:t>Discriminate Repeats from Non-repeats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9686" y="1579214"/>
            <a:ext cx="6920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In our alternative model, we simulated interspaced repeats with </a:t>
            </a:r>
            <a:br>
              <a:rPr lang="en-US" altLang="zh-CN" sz="2000" dirty="0" smtClean="0"/>
            </a:br>
            <a:r>
              <a:rPr lang="en-US" altLang="zh-CN" sz="2000" dirty="0" smtClean="0"/>
              <a:t>spacer length= 10, </a:t>
            </a:r>
            <a:r>
              <a:rPr lang="en-US" altLang="zh-CN" sz="2000" dirty="0" err="1" smtClean="0"/>
              <a:t>repetend</a:t>
            </a:r>
            <a:r>
              <a:rPr lang="en-US" altLang="zh-CN" sz="2000" dirty="0" smtClean="0"/>
              <a:t> length=18, </a:t>
            </a:r>
            <a:r>
              <a:rPr lang="en-US" altLang="zh-CN" sz="2000" dirty="0" err="1" smtClean="0"/>
              <a:t>repetend</a:t>
            </a:r>
            <a:r>
              <a:rPr lang="en-US" altLang="zh-CN" sz="2000" dirty="0" smtClean="0"/>
              <a:t> count=5.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872490" y="2637219"/>
            <a:ext cx="776478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398270" y="2637219"/>
            <a:ext cx="1474470" cy="182880"/>
            <a:chOff x="1584960" y="2804160"/>
            <a:chExt cx="1474470" cy="182880"/>
          </a:xfrm>
        </p:grpSpPr>
        <p:sp>
          <p:nvSpPr>
            <p:cNvPr id="7" name="矩形 6"/>
            <p:cNvSpPr/>
            <p:nvPr/>
          </p:nvSpPr>
          <p:spPr>
            <a:xfrm>
              <a:off x="1584960" y="2815590"/>
              <a:ext cx="800100" cy="160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/>
                <a:t>repetend</a:t>
              </a:r>
              <a:endParaRPr lang="zh-CN" altLang="en-US" sz="12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385060" y="2804160"/>
              <a:ext cx="674370" cy="18288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spacer</a:t>
              </a:r>
              <a:endParaRPr lang="zh-CN" altLang="en-US" sz="14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872740" y="2637219"/>
            <a:ext cx="1474470" cy="182880"/>
            <a:chOff x="1584960" y="2804160"/>
            <a:chExt cx="1474470" cy="182880"/>
          </a:xfrm>
        </p:grpSpPr>
        <p:sp>
          <p:nvSpPr>
            <p:cNvPr id="16" name="矩形 15"/>
            <p:cNvSpPr/>
            <p:nvPr/>
          </p:nvSpPr>
          <p:spPr>
            <a:xfrm>
              <a:off x="1584960" y="2815590"/>
              <a:ext cx="800100" cy="160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/>
                <a:t>repetend</a:t>
              </a:r>
              <a:endParaRPr lang="zh-CN" altLang="en-US" sz="12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2385060" y="2804160"/>
              <a:ext cx="674370" cy="18288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spacer</a:t>
              </a:r>
              <a:endParaRPr lang="zh-CN" altLang="en-US" sz="14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335780" y="2637219"/>
            <a:ext cx="1474470" cy="182880"/>
            <a:chOff x="1584960" y="2804160"/>
            <a:chExt cx="1474470" cy="182880"/>
          </a:xfrm>
        </p:grpSpPr>
        <p:sp>
          <p:nvSpPr>
            <p:cNvPr id="19" name="矩形 18"/>
            <p:cNvSpPr/>
            <p:nvPr/>
          </p:nvSpPr>
          <p:spPr>
            <a:xfrm>
              <a:off x="1584960" y="2815590"/>
              <a:ext cx="800100" cy="160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/>
                <a:t>repetend</a:t>
              </a:r>
              <a:endParaRPr lang="zh-CN" altLang="en-US" sz="12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385060" y="2804160"/>
              <a:ext cx="674370" cy="18288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spacer</a:t>
              </a:r>
              <a:endParaRPr lang="zh-CN" altLang="en-US" sz="14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10250" y="2637219"/>
            <a:ext cx="1474470" cy="182880"/>
            <a:chOff x="1584960" y="2804160"/>
            <a:chExt cx="1474470" cy="182880"/>
          </a:xfrm>
        </p:grpSpPr>
        <p:sp>
          <p:nvSpPr>
            <p:cNvPr id="22" name="矩形 21"/>
            <p:cNvSpPr/>
            <p:nvPr/>
          </p:nvSpPr>
          <p:spPr>
            <a:xfrm>
              <a:off x="1584960" y="2815590"/>
              <a:ext cx="800100" cy="1600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 smtClean="0"/>
                <a:t>repetend</a:t>
              </a:r>
              <a:endParaRPr lang="zh-CN" altLang="en-US" sz="12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85060" y="2804160"/>
              <a:ext cx="674370" cy="18288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spacer</a:t>
              </a:r>
              <a:endParaRPr lang="zh-CN" altLang="en-US" sz="1400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7284720" y="2644839"/>
            <a:ext cx="800100" cy="1600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repetend</a:t>
            </a:r>
            <a:endParaRPr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563446" y="3212939"/>
                <a:ext cx="8580554" cy="31786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/>
                  <a:t>We used different k-mer length to evaluate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altLang="zh-CN" sz="2000" dirty="0" smtClean="0"/>
                  <a:t> statistic. (k=5,8,11,14,17,20)</a:t>
                </a:r>
              </a:p>
              <a:p>
                <a:endParaRPr lang="en-US" altLang="zh-CN" sz="2000" dirty="0" smtClean="0"/>
              </a:p>
              <a:p>
                <a:r>
                  <a:rPr lang="en-US" altLang="zh-CN" sz="2000" dirty="0"/>
                  <a:t>Smaller k values will lead to more duplicated identical k-mers, pushing the </a:t>
                </a:r>
                <a:endParaRPr lang="en-US" altLang="zh-CN" sz="2000" dirty="0" smtClean="0"/>
              </a:p>
              <a:p>
                <a:r>
                  <a:rPr lang="en-US" altLang="zh-CN" sz="2000" dirty="0" smtClean="0"/>
                  <a:t>peaks </a:t>
                </a:r>
                <a:r>
                  <a:rPr lang="en-US" altLang="zh-CN" sz="2000" dirty="0"/>
                  <a:t>to the right side</a:t>
                </a:r>
                <a:r>
                  <a:rPr lang="en-US" altLang="zh-CN" sz="2000" dirty="0" smtClean="0"/>
                  <a:t>.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 smtClean="0"/>
                  <a:t>Too large k values (k&gt;</a:t>
                </a:r>
                <a:r>
                  <a:rPr lang="en-US" altLang="zh-CN" sz="2000" dirty="0" err="1" smtClean="0"/>
                  <a:t>repetend</a:t>
                </a:r>
                <a:r>
                  <a:rPr lang="en-US" altLang="zh-CN" sz="2000" dirty="0" smtClean="0"/>
                  <a:t> length) fail to detect repeats.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 smtClean="0"/>
                  <a:t>We generated 10,000 sequences under null model and under alternative model, </a:t>
                </a:r>
                <a:br>
                  <a:rPr lang="en-US" altLang="zh-CN" sz="2000" dirty="0" smtClean="0"/>
                </a:br>
                <a:r>
                  <a:rPr lang="en-US" altLang="zh-CN" sz="2000" dirty="0" smtClean="0"/>
                  <a:t>plot their KDE curves. </a:t>
                </a:r>
                <a:br>
                  <a:rPr lang="en-US" altLang="zh-CN" sz="2000" dirty="0" smtClean="0"/>
                </a:br>
                <a:r>
                  <a:rPr lang="en-US" altLang="zh-CN" sz="2000" dirty="0" smtClean="0"/>
                  <a:t>The results show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has a strong power for repeat detection.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46" y="3212939"/>
                <a:ext cx="8580554" cy="3178691"/>
              </a:xfrm>
              <a:prstGeom prst="rect">
                <a:avLst/>
              </a:prstGeom>
              <a:blipFill>
                <a:blip r:embed="rId3"/>
                <a:stretch>
                  <a:fillRect l="-710" t="-768" b="-2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74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72769"/>
                <a:ext cx="78867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altLang="zh-CN" dirty="0"/>
                  <a:t> properties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72769"/>
                <a:ext cx="78867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32944"/>
            <a:ext cx="6309360" cy="480428"/>
          </a:xfrm>
        </p:spPr>
        <p:txBody>
          <a:bodyPr>
            <a:noAutofit/>
          </a:bodyPr>
          <a:lstStyle/>
          <a:p>
            <a:r>
              <a:rPr lang="en-US" altLang="zh-CN" sz="2400" b="1" dirty="0" smtClean="0"/>
              <a:t>Discriminate Repeats from Non-repeats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4" y="1613372"/>
            <a:ext cx="6015038" cy="235786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14" y="4090778"/>
            <a:ext cx="6029764" cy="234337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286625" y="3442172"/>
            <a:ext cx="133081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 smtClean="0"/>
              <a:t>Between</a:t>
            </a:r>
          </a:p>
          <a:p>
            <a:r>
              <a:rPr lang="en-US" altLang="zh-CN" b="1" dirty="0" smtClean="0"/>
              <a:t>Group</a:t>
            </a:r>
          </a:p>
          <a:p>
            <a:r>
              <a:rPr lang="en-US" altLang="zh-CN" b="1" dirty="0" smtClean="0"/>
              <a:t>Comparison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141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</TotalTime>
  <Words>429</Words>
  <Application>Microsoft Office PowerPoint</Application>
  <PresentationFormat>全屏显示(4:3)</PresentationFormat>
  <Paragraphs>103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A variant of D2 statistic  for repetitive region detection</vt:lpstr>
      <vt:lpstr>D2 statistic family</vt:lpstr>
      <vt:lpstr>D2 statistic family</vt:lpstr>
      <vt:lpstr>D_2^R properties</vt:lpstr>
      <vt:lpstr>D_2^R properties</vt:lpstr>
      <vt:lpstr>D_2^R properties</vt:lpstr>
      <vt:lpstr>D_2^R properties</vt:lpstr>
      <vt:lpstr>D_2^R properties</vt:lpstr>
      <vt:lpstr>D_2^R properties</vt:lpstr>
      <vt:lpstr>D_2^R properties</vt:lpstr>
      <vt:lpstr>D_2^R properties</vt:lpstr>
      <vt:lpstr>D_2^R properties</vt:lpstr>
      <vt:lpstr>D_2^R properties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variant of D2 statistic  for repetitive region detection</dc:title>
  <dc:creator>Sijie Chen</dc:creator>
  <cp:lastModifiedBy>Sijie Chen</cp:lastModifiedBy>
  <cp:revision>26</cp:revision>
  <dcterms:created xsi:type="dcterms:W3CDTF">2017-04-29T08:04:07Z</dcterms:created>
  <dcterms:modified xsi:type="dcterms:W3CDTF">2017-04-29T16:55:12Z</dcterms:modified>
</cp:coreProperties>
</file>