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90" r:id="rId5"/>
    <p:sldId id="262" r:id="rId6"/>
    <p:sldId id="288" r:id="rId7"/>
    <p:sldId id="289" r:id="rId8"/>
    <p:sldId id="291" r:id="rId9"/>
    <p:sldId id="293" r:id="rId10"/>
    <p:sldId id="294" r:id="rId11"/>
    <p:sldId id="296" r:id="rId12"/>
    <p:sldId id="297" r:id="rId13"/>
    <p:sldId id="295" r:id="rId14"/>
    <p:sldId id="299" r:id="rId15"/>
    <p:sldId id="300" r:id="rId16"/>
    <p:sldId id="301" r:id="rId17"/>
    <p:sldId id="302" r:id="rId18"/>
    <p:sldId id="28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345"/>
    <a:srgbClr val="EDE5D5"/>
    <a:srgbClr val="B6EFF0"/>
    <a:srgbClr val="FFFFFF"/>
    <a:srgbClr val="FCFBF7"/>
    <a:srgbClr val="FBCE01"/>
    <a:srgbClr val="7C8387"/>
    <a:srgbClr val="A6A7A9"/>
    <a:srgbClr val="D8BEA7"/>
    <a:srgbClr val="FDDE4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53" autoAdjust="0"/>
  </p:normalViewPr>
  <p:slideViewPr>
    <p:cSldViewPr snapToGrid="0" showGuides="1">
      <p:cViewPr>
        <p:scale>
          <a:sx n="75" d="100"/>
          <a:sy n="75" d="100"/>
        </p:scale>
        <p:origin x="1950" y="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9068499" y="4818370"/>
            <a:ext cx="3123501" cy="2031325"/>
          </a:xfrm>
          <a:prstGeom prst="rect">
            <a:avLst/>
          </a:prstGeom>
          <a:solidFill>
            <a:srgbClr val="FCFB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</a:rPr>
              <a:t>이찬솔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</a:rPr>
              <a:t>정가희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</a:rPr>
              <a:t>노재희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</a:rPr>
              <a:t>윤용빈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한 잔해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~!</a:t>
            </a:r>
          </a:p>
          <a:p>
            <a:pPr algn="ctr"/>
            <a:r>
              <a:rPr lang="en-US" altLang="ko-KR" sz="20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0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오프라인 맞춤형 </a:t>
            </a:r>
            <a:r>
              <a:rPr lang="ko-KR" altLang="en-US" sz="20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광고 음료 자판기</a:t>
            </a:r>
            <a:endParaRPr lang="ko-KR" altLang="en-US" sz="20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모드 음료수액상 총 정리 ! / 럭셔리 싸이퍼 포세이돈 포카리 레드불 아쿠아 피치엔딩 더블라임 라임라임 비비드 레몬소다 / 응암전자담배  - 베이프이사칠 : 네이버 블로그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3783" y="1690190"/>
            <a:ext cx="1849394" cy="14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994232" y="6248400"/>
            <a:ext cx="2197768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50495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srgbClr val="A6A7A9">
                    <a:lumMod val="50000"/>
                  </a:srgbClr>
                </a:solidFill>
                <a:effectLst/>
                <a:uLnTx/>
                <a:uFillTx/>
                <a:latin typeface="Arial Nova"/>
                <a:cs typeface="+mn-cs"/>
              </a:rPr>
              <a:t>개발 내용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577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6A7A9">
                    <a:lumMod val="50000"/>
                  </a:srgbClr>
                </a:solidFill>
                <a:effectLst/>
                <a:uLnTx/>
                <a:uFillTx/>
                <a:latin typeface="Arial Nova"/>
                <a:cs typeface="+mn-cs"/>
              </a:rPr>
              <a:t>아이트래킹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A6A7A9">
                  <a:lumMod val="50000"/>
                </a:srgbClr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A6A7A9"/>
                </a:solidFill>
                <a:effectLst/>
                <a:uLnTx/>
                <a:uFillTx/>
                <a:latin typeface="Arial Nova"/>
                <a:cs typeface="+mn-cs"/>
              </a:rPr>
              <a:t>3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A6A7A9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10" name="AutoShape 14" descr="Visual Studio Code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030" y="1306546"/>
            <a:ext cx="5578680" cy="19350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5841710" y="2703144"/>
            <a:ext cx="4957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1. </a:t>
            </a:r>
            <a:r>
              <a:rPr lang="ko-KR" altLang="en-US" sz="14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랜드마크 인덱스들을 기준으로 좌우 눈 영역 설정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1814424" y="4358032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2. </a:t>
            </a:r>
            <a:r>
              <a:rPr kumimoji="0" lang="ko-KR" altLang="en-US" sz="1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동공의 중심 </a:t>
            </a:r>
            <a:r>
              <a:rPr kumimoji="0" lang="en-US" altLang="ko-KR" sz="1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x</a:t>
            </a:r>
            <a:r>
              <a:rPr kumimoji="0" lang="ko-KR" altLang="en-US" sz="1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좌표 추출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5249752" y="5548222"/>
            <a:ext cx="1992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3.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화면 응시 여부 출력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1572" y="3441497"/>
            <a:ext cx="7130649" cy="63177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4229153" y="2865579"/>
            <a:ext cx="2041199" cy="0"/>
          </a:xfrm>
          <a:prstGeom prst="straightConnector1">
            <a:avLst/>
          </a:prstGeom>
          <a:ln w="12700">
            <a:solidFill>
              <a:srgbClr val="FBCE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30846" y="2562203"/>
            <a:ext cx="3891675" cy="58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1573" y="4005520"/>
            <a:ext cx="7130650" cy="924746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4850235" y="4152950"/>
            <a:ext cx="5637402" cy="7179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5" idx="1"/>
          </p:cNvCxnSpPr>
          <p:nvPr/>
        </p:nvCxnSpPr>
        <p:spPr>
          <a:xfrm flipH="1">
            <a:off x="4146661" y="4511921"/>
            <a:ext cx="703574" cy="97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397" y="5095289"/>
            <a:ext cx="3954271" cy="1213645"/>
          </a:xfrm>
          <a:prstGeom prst="rect">
            <a:avLst/>
          </a:prstGeom>
        </p:spPr>
      </p:pic>
      <p:cxnSp>
        <p:nvCxnSpPr>
          <p:cNvPr id="43" name="직선 화살표 연결선 42"/>
          <p:cNvCxnSpPr>
            <a:stCxn id="41" idx="3"/>
          </p:cNvCxnSpPr>
          <p:nvPr/>
        </p:nvCxnSpPr>
        <p:spPr>
          <a:xfrm flipV="1">
            <a:off x="4672668" y="5702111"/>
            <a:ext cx="57708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9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953016" y="1499323"/>
            <a:ext cx="5140100" cy="4708358"/>
          </a:xfrm>
          <a:prstGeom prst="rect">
            <a:avLst/>
          </a:prstGeom>
          <a:solidFill>
            <a:srgbClr val="B6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994232" y="6248400"/>
            <a:ext cx="2197768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0020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srgbClr val="A6A7A9">
                    <a:lumMod val="50000"/>
                  </a:srgbClr>
                </a:solidFill>
                <a:effectLst/>
                <a:uLnTx/>
                <a:uFillTx/>
                <a:latin typeface="Arial Nova"/>
                <a:cs typeface="+mn-cs"/>
              </a:rPr>
              <a:t>개발 내용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718077"/>
            <a:ext cx="2624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6A7A9">
                    <a:lumMod val="50000"/>
                  </a:srgbClr>
                </a:solidFill>
                <a:effectLst/>
                <a:uLnTx/>
                <a:uFillTx/>
                <a:latin typeface="Arial Nova"/>
                <a:cs typeface="+mn-cs"/>
              </a:rPr>
              <a:t>얼굴 인식 모델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A6A7A9">
                    <a:lumMod val="50000"/>
                  </a:srgbClr>
                </a:solidFill>
                <a:effectLst/>
                <a:uLnTx/>
                <a:uFillTx/>
                <a:latin typeface="Arial Nova"/>
                <a:cs typeface="+mn-cs"/>
              </a:rPr>
              <a:t>– </a:t>
            </a:r>
            <a:r>
              <a:rPr lang="ko-KR" altLang="en-US" sz="1400" dirty="0">
                <a:solidFill>
                  <a:srgbClr val="A6A7A9">
                    <a:lumMod val="50000"/>
                  </a:srgbClr>
                </a:solidFill>
                <a:latin typeface="Arial Nova"/>
              </a:rPr>
              <a:t>성별</a:t>
            </a:r>
            <a:r>
              <a:rPr lang="en-US" altLang="ko-KR" sz="1400" dirty="0">
                <a:solidFill>
                  <a:srgbClr val="A6A7A9">
                    <a:lumMod val="50000"/>
                  </a:srgbClr>
                </a:solidFill>
                <a:latin typeface="Arial Nova"/>
              </a:rPr>
              <a:t>, </a:t>
            </a:r>
            <a:r>
              <a:rPr lang="ko-KR" altLang="en-US" sz="1400" dirty="0">
                <a:solidFill>
                  <a:srgbClr val="A6A7A9">
                    <a:lumMod val="50000"/>
                  </a:srgbClr>
                </a:solidFill>
                <a:latin typeface="Arial Nova"/>
              </a:rPr>
              <a:t>연령</a:t>
            </a:r>
            <a:r>
              <a:rPr lang="en-US" altLang="ko-KR" sz="1400" dirty="0">
                <a:solidFill>
                  <a:srgbClr val="A6A7A9">
                    <a:lumMod val="50000"/>
                  </a:srgbClr>
                </a:solidFill>
                <a:latin typeface="Arial Nova"/>
              </a:rPr>
              <a:t>, </a:t>
            </a:r>
            <a:r>
              <a:rPr lang="ko-KR" altLang="en-US" sz="1400" dirty="0">
                <a:solidFill>
                  <a:srgbClr val="A6A7A9">
                    <a:lumMod val="50000"/>
                  </a:srgbClr>
                </a:solidFill>
                <a:latin typeface="Arial Nova"/>
              </a:rPr>
              <a:t>감정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A6A7A9">
                  <a:lumMod val="50000"/>
                </a:srgbClr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A6A7A9"/>
                </a:solidFill>
                <a:effectLst/>
                <a:uLnTx/>
                <a:uFillTx/>
                <a:latin typeface="Arial Nova"/>
                <a:cs typeface="+mn-cs"/>
              </a:rPr>
              <a:t>3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A6A7A9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10" name="AutoShape 14" descr="Visual Studio Code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6834" y="1499323"/>
            <a:ext cx="5140100" cy="47083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532701" y="2622395"/>
            <a:ext cx="49433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auhaus 93" panose="04030905020B02020C02" pitchFamily="82" charset="0"/>
                <a:ea typeface="+mj-ea"/>
              </a:rPr>
              <a:t>•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목표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사용자의 얼굴을 인식해 나이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,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성별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,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연령을 인식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/>
              <a:ea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/>
              <a:ea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/>
              <a:ea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/>
              <a:ea typeface="+mj-ea"/>
            </a:endParaRPr>
          </a:p>
          <a:p>
            <a:pPr lvl="0"/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Bauhaus 93" panose="04030905020B02020C02" pitchFamily="82" charset="0"/>
              </a:rPr>
              <a:t>•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설계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Openvino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에서 제공하는 모델을 이용해 사용자의 얼굴을 인식하고 나이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성별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표정을 받은 후 그 값을 광고 추천 </a:t>
            </a: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ai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에게 전달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" t="466" r="41008" b="-863"/>
          <a:stretch/>
        </p:blipFill>
        <p:spPr>
          <a:xfrm>
            <a:off x="6019938" y="1661021"/>
            <a:ext cx="5006256" cy="139215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6068403" y="3053175"/>
            <a:ext cx="4957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1. </a:t>
            </a:r>
            <a:r>
              <a:rPr lang="ko-KR" altLang="en-US" sz="1400" b="1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서브 프로세스를 사용하여 외부 명령을 실행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403" y="3492030"/>
            <a:ext cx="2924595" cy="25228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9222401" y="4383774"/>
            <a:ext cx="1742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2</a:t>
            </a:r>
            <a:r>
              <a:rPr lang="en-US" altLang="ko-KR" sz="1400" b="1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. </a:t>
            </a:r>
            <a:r>
              <a:rPr lang="ko-KR" altLang="en-US" sz="1400" b="1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실시간으로 출력을 읽어와서 확인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15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994232" y="6248400"/>
            <a:ext cx="2197768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0020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srgbClr val="A6A7A9">
                    <a:lumMod val="50000"/>
                  </a:srgbClr>
                </a:solidFill>
                <a:effectLst/>
                <a:uLnTx/>
                <a:uFillTx/>
                <a:latin typeface="Arial Nova"/>
                <a:cs typeface="+mn-cs"/>
              </a:rPr>
              <a:t>개발 내용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718077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6A7A9">
                    <a:lumMod val="50000"/>
                  </a:srgbClr>
                </a:solidFill>
                <a:effectLst/>
                <a:uLnTx/>
                <a:uFillTx/>
                <a:latin typeface="Arial Nova"/>
                <a:cs typeface="+mn-cs"/>
              </a:rPr>
              <a:t>음료 추천 </a:t>
            </a:r>
            <a:r>
              <a:rPr lang="ko-KR" altLang="en-US" sz="1400" dirty="0" smtClean="0">
                <a:solidFill>
                  <a:srgbClr val="A6A7A9">
                    <a:lumMod val="50000"/>
                  </a:srgbClr>
                </a:solidFill>
                <a:latin typeface="Arial Nova"/>
              </a:rPr>
              <a:t>모델 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A6A7A9">
                  <a:lumMod val="50000"/>
                </a:srgbClr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A6A7A9"/>
                </a:solidFill>
                <a:effectLst/>
                <a:uLnTx/>
                <a:uFillTx/>
                <a:latin typeface="Arial Nova"/>
                <a:cs typeface="+mn-cs"/>
              </a:rPr>
              <a:t>3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A6A7A9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10" name="AutoShape 14" descr="Visual Studio Code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6834" y="1499323"/>
            <a:ext cx="5140100" cy="47083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532701" y="2622395"/>
            <a:ext cx="4943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auhaus 93" panose="04030905020B02020C02" pitchFamily="82" charset="0"/>
                <a:ea typeface="+mj-ea"/>
              </a:rPr>
              <a:t>•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목표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모델에서 받아온 연령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,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성별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,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표정을 이용해 음료를 추천하는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AI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/>
              <a:ea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/>
              <a:ea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  <a:latin typeface="나눔스퀘어 Bold"/>
              <a:ea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/>
              <a:ea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/>
              <a:ea typeface="+mj-ea"/>
            </a:endParaRPr>
          </a:p>
          <a:p>
            <a:pPr lvl="0"/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Bauhaus 93" panose="04030905020B02020C02" pitchFamily="82" charset="0"/>
              </a:rPr>
              <a:t>•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설계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외부에서 조사한 설문 조사의 내용을 가지고 임의의 데이터를 만든 후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그 데이터를 이용해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학습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941" y="1499323"/>
            <a:ext cx="2810267" cy="18195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9024995" y="1750993"/>
            <a:ext cx="2216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1. </a:t>
            </a:r>
            <a:r>
              <a:rPr lang="ko-KR" altLang="en-US" sz="1400" b="1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설문조사의 선호도를 이용해 </a:t>
            </a:r>
            <a:r>
              <a:rPr lang="ko-KR" altLang="en-US" sz="1400" b="1" noProof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데이터셋</a:t>
            </a:r>
            <a:r>
              <a:rPr lang="ko-KR" altLang="en-US" sz="1400" b="1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 생성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8257711" y="1904301"/>
            <a:ext cx="827566" cy="5150"/>
          </a:xfrm>
          <a:prstGeom prst="straightConnector1">
            <a:avLst/>
          </a:prstGeom>
          <a:ln w="12700">
            <a:solidFill>
              <a:srgbClr val="FBCE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684551" y="1455072"/>
            <a:ext cx="2573160" cy="18576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5101" y="3186867"/>
            <a:ext cx="3249738" cy="282769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305101" y="3186867"/>
            <a:ext cx="3249738" cy="28276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6" idx="1"/>
          </p:cNvCxnSpPr>
          <p:nvPr/>
        </p:nvCxnSpPr>
        <p:spPr>
          <a:xfrm flipH="1">
            <a:off x="7751428" y="4600714"/>
            <a:ext cx="553673" cy="0"/>
          </a:xfrm>
          <a:prstGeom prst="straightConnector1">
            <a:avLst/>
          </a:prstGeom>
          <a:ln w="12700">
            <a:solidFill>
              <a:srgbClr val="FBCE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5684551" y="4334658"/>
            <a:ext cx="2216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1.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Keras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의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sequential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을 사용해 입력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3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개 출력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5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개의 유닛을 가진 레이어 생성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96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994232" y="6248400"/>
            <a:ext cx="2197768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0020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srgbClr val="A6A7A9">
                    <a:lumMod val="50000"/>
                  </a:srgbClr>
                </a:solidFill>
                <a:effectLst/>
                <a:uLnTx/>
                <a:uFillTx/>
                <a:latin typeface="Arial Nova"/>
                <a:cs typeface="+mn-cs"/>
              </a:rPr>
              <a:t>개발 내용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718077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6A7A9">
                    <a:lumMod val="50000"/>
                  </a:srgbClr>
                </a:solidFill>
                <a:effectLst/>
                <a:uLnTx/>
                <a:uFillTx/>
                <a:latin typeface="Arial Nova"/>
                <a:cs typeface="+mn-cs"/>
              </a:rPr>
              <a:t>음료수 자판기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A6A7A9"/>
                </a:solidFill>
                <a:effectLst/>
                <a:uLnTx/>
                <a:uFillTx/>
                <a:latin typeface="Arial Nova"/>
                <a:cs typeface="+mn-cs"/>
              </a:rPr>
              <a:t>3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A6A7A9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10" name="AutoShape 14" descr="Visual Studio Code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AF2F0-0734-4CAF-AAE5-EACDB674386A}"/>
              </a:ext>
            </a:extLst>
          </p:cNvPr>
          <p:cNvSpPr txBox="1"/>
          <p:nvPr/>
        </p:nvSpPr>
        <p:spPr>
          <a:xfrm>
            <a:off x="5405889" y="1427030"/>
            <a:ext cx="6486525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&lt; </a:t>
            </a:r>
            <a:r>
              <a:rPr lang="ko-KR" altLang="en-US" sz="2000" b="1" dirty="0">
                <a:latin typeface="+mj-ea"/>
                <a:ea typeface="+mj-ea"/>
              </a:rPr>
              <a:t>함수</a:t>
            </a:r>
            <a:r>
              <a:rPr lang="en-US" altLang="ko-KR" sz="2000" b="1" dirty="0">
                <a:latin typeface="+mj-ea"/>
                <a:ea typeface="+mj-ea"/>
              </a:rPr>
              <a:t> 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void </a:t>
            </a:r>
            <a:r>
              <a:rPr lang="en-US" altLang="ko-KR" dirty="0" err="1">
                <a:latin typeface="+mj-ea"/>
                <a:ea typeface="+mj-ea"/>
              </a:rPr>
              <a:t>LED_init</a:t>
            </a:r>
            <a:r>
              <a:rPr lang="en-US" altLang="ko-KR" dirty="0">
                <a:latin typeface="+mj-ea"/>
                <a:ea typeface="+mj-ea"/>
              </a:rPr>
              <a:t>(): LED Pin</a:t>
            </a:r>
            <a:r>
              <a:rPr lang="ko-KR" altLang="en-US" dirty="0">
                <a:latin typeface="+mj-ea"/>
                <a:ea typeface="+mj-ea"/>
              </a:rPr>
              <a:t>을 </a:t>
            </a:r>
            <a:r>
              <a:rPr lang="en-US" altLang="ko-KR" dirty="0">
                <a:latin typeface="+mj-ea"/>
                <a:ea typeface="+mj-ea"/>
              </a:rPr>
              <a:t>RESET</a:t>
            </a:r>
            <a:r>
              <a:rPr lang="ko-KR" altLang="en-US" dirty="0">
                <a:latin typeface="+mj-ea"/>
                <a:ea typeface="+mj-ea"/>
              </a:rPr>
              <a:t>으로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초기화하는 함수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HAL_UART_RxCpltCallback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+mj-ea"/>
                <a:ea typeface="+mj-ea"/>
              </a:rPr>
              <a:t>    : Serial to Serial(USART)</a:t>
            </a:r>
            <a:r>
              <a:rPr lang="ko-KR" altLang="en-US" dirty="0">
                <a:latin typeface="+mj-ea"/>
                <a:ea typeface="+mj-ea"/>
              </a:rPr>
              <a:t>통신으로 광고 시청 여부와 추천 음료 </a:t>
            </a:r>
            <a:r>
              <a:rPr lang="ko-KR" altLang="en-US" dirty="0" err="1">
                <a:latin typeface="+mj-ea"/>
                <a:ea typeface="+mj-ea"/>
              </a:rPr>
              <a:t>정보값을</a:t>
            </a:r>
            <a:r>
              <a:rPr lang="ko-KR" altLang="en-US" dirty="0">
                <a:latin typeface="+mj-ea"/>
                <a:ea typeface="+mj-ea"/>
              </a:rPr>
              <a:t> 전달 받음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Drink(GPIO, </a:t>
            </a:r>
            <a:r>
              <a:rPr lang="en-US" altLang="ko-KR" dirty="0" err="1">
                <a:latin typeface="+mj-ea"/>
                <a:ea typeface="+mj-ea"/>
              </a:rPr>
              <a:t>GPIO_pin</a:t>
            </a:r>
            <a:r>
              <a:rPr lang="en-US" altLang="ko-KR" dirty="0">
                <a:latin typeface="+mj-ea"/>
                <a:ea typeface="+mj-ea"/>
              </a:rPr>
              <a:t>, state</a:t>
            </a:r>
            <a:r>
              <a:rPr lang="en-US" altLang="ko-KR" dirty="0" smtClean="0">
                <a:latin typeface="+mj-ea"/>
                <a:ea typeface="+mj-ea"/>
              </a:rPr>
              <a:t>): main</a:t>
            </a:r>
            <a:r>
              <a:rPr lang="ko-KR" altLang="en-US" dirty="0" smtClean="0">
                <a:latin typeface="+mj-ea"/>
                <a:ea typeface="+mj-ea"/>
              </a:rPr>
              <a:t>문에서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선정 음료에 맞은 </a:t>
            </a:r>
            <a:r>
              <a:rPr lang="en-US" altLang="ko-KR" dirty="0">
                <a:latin typeface="+mj-ea"/>
                <a:ea typeface="+mj-ea"/>
              </a:rPr>
              <a:t>LED ON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318C01-CD7B-498D-9A89-B1EBA26EDD65}"/>
              </a:ext>
            </a:extLst>
          </p:cNvPr>
          <p:cNvGrpSpPr/>
          <p:nvPr/>
        </p:nvGrpSpPr>
        <p:grpSpPr>
          <a:xfrm>
            <a:off x="185879" y="1234573"/>
            <a:ext cx="4630800" cy="3265705"/>
            <a:chOff x="-124533" y="1157009"/>
            <a:chExt cx="5236704" cy="366536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03DC414-F735-4C25-BDA3-CFFFBA046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0375" y="1157009"/>
              <a:ext cx="4651796" cy="3665366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A3A6F4C-4544-4DDF-B54A-768D7639E2FB}"/>
                </a:ext>
              </a:extLst>
            </p:cNvPr>
            <p:cNvSpPr/>
            <p:nvPr/>
          </p:nvSpPr>
          <p:spPr>
            <a:xfrm>
              <a:off x="-124533" y="3179810"/>
              <a:ext cx="1204532" cy="6982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Jetson</a:t>
              </a:r>
              <a:endParaRPr lang="ko-KR" altLang="en-US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0375" y="4363218"/>
            <a:ext cx="1118354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</a:rPr>
              <a:t>&lt; USART</a:t>
            </a:r>
            <a:r>
              <a:rPr lang="ko-KR" altLang="en-US" sz="2000" b="1" dirty="0">
                <a:latin typeface="+mj-ea"/>
              </a:rPr>
              <a:t> </a:t>
            </a:r>
            <a:r>
              <a:rPr lang="en-US" altLang="ko-KR" sz="2000" b="1" dirty="0">
                <a:latin typeface="+mj-ea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</a:rPr>
              <a:t>광고를 봤는지 여부</a:t>
            </a:r>
            <a:r>
              <a:rPr lang="en-US" altLang="ko-KR" dirty="0">
                <a:latin typeface="+mj-ea"/>
              </a:rPr>
              <a:t>(0~1)</a:t>
            </a:r>
            <a:r>
              <a:rPr lang="ko-KR" altLang="en-US" dirty="0">
                <a:latin typeface="+mj-ea"/>
              </a:rPr>
              <a:t>와 제공 음료</a:t>
            </a:r>
            <a:r>
              <a:rPr lang="en-US" altLang="ko-KR" dirty="0">
                <a:latin typeface="+mj-ea"/>
              </a:rPr>
              <a:t>(0~15)</a:t>
            </a:r>
            <a:r>
              <a:rPr lang="ko-KR" altLang="en-US" dirty="0">
                <a:latin typeface="+mj-ea"/>
              </a:rPr>
              <a:t>에 대한 정보를 같이 받아서 처리</a:t>
            </a:r>
            <a:endParaRPr lang="en-US" altLang="ko-KR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 smtClean="0">
                <a:latin typeface="+mj-ea"/>
              </a:rPr>
              <a:t>배열의 </a:t>
            </a:r>
            <a:r>
              <a:rPr lang="ko-KR" altLang="en-US" dirty="0">
                <a:latin typeface="+mj-ea"/>
              </a:rPr>
              <a:t>형태로 받아서 </a:t>
            </a:r>
            <a:r>
              <a:rPr lang="en-US" altLang="ko-KR" dirty="0">
                <a:latin typeface="+mj-ea"/>
              </a:rPr>
              <a:t>0</a:t>
            </a:r>
            <a:r>
              <a:rPr lang="ko-KR" altLang="en-US" dirty="0">
                <a:latin typeface="+mj-ea"/>
              </a:rPr>
              <a:t>번 배열에 따라 뒤의 값을 어떻게 받을 것인지 결정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및 </a:t>
            </a:r>
            <a:r>
              <a:rPr lang="en-US" altLang="ko-KR" dirty="0" err="1">
                <a:latin typeface="+mj-ea"/>
              </a:rPr>
              <a:t>int</a:t>
            </a:r>
            <a:r>
              <a:rPr lang="ko-KR" altLang="en-US" dirty="0">
                <a:latin typeface="+mj-ea"/>
              </a:rPr>
              <a:t>형대로 </a:t>
            </a:r>
            <a:r>
              <a:rPr lang="ko-KR" altLang="en-US" dirty="0" smtClean="0">
                <a:latin typeface="+mj-ea"/>
              </a:rPr>
              <a:t>변환</a:t>
            </a:r>
            <a:endParaRPr lang="en-US" altLang="ko-KR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</a:rPr>
              <a:t>&lt; </a:t>
            </a:r>
            <a:r>
              <a:rPr lang="ko-KR" altLang="en-US" sz="2000" b="1" dirty="0" smtClean="0">
                <a:latin typeface="+mj-ea"/>
              </a:rPr>
              <a:t>출력 </a:t>
            </a:r>
            <a:r>
              <a:rPr lang="en-US" altLang="ko-KR" sz="2000" b="1" dirty="0">
                <a:latin typeface="+mj-ea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</a:rPr>
              <a:t>USART </a:t>
            </a:r>
            <a:r>
              <a:rPr lang="ko-KR" altLang="en-US" dirty="0" smtClean="0">
                <a:latin typeface="+mj-ea"/>
              </a:rPr>
              <a:t>통신에서 받은 값의 핀을 일정시간 출력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68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994232" y="6248400"/>
            <a:ext cx="2197768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0020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srgbClr val="A6A7A9">
                    <a:lumMod val="50000"/>
                  </a:srgbClr>
                </a:solidFill>
                <a:effectLst/>
                <a:uLnTx/>
                <a:uFillTx/>
                <a:latin typeface="Arial Nova"/>
                <a:cs typeface="+mn-cs"/>
              </a:rPr>
              <a:t>문제점 및 해결방안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A6A7A9"/>
                </a:solidFill>
                <a:effectLst/>
                <a:uLnTx/>
                <a:uFillTx/>
                <a:latin typeface="Arial Nova"/>
                <a:cs typeface="+mn-cs"/>
              </a:rPr>
              <a:t>4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A6A7A9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10" name="AutoShape 14" descr="Visual Studio Code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6C2BD-2C2B-1D6C-9B7D-1E700C0EA057}"/>
              </a:ext>
            </a:extLst>
          </p:cNvPr>
          <p:cNvSpPr txBox="1"/>
          <p:nvPr/>
        </p:nvSpPr>
        <p:spPr>
          <a:xfrm>
            <a:off x="7745326" y="1988125"/>
            <a:ext cx="4446674" cy="82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+mj-ea"/>
                <a:ea typeface="+mj-ea"/>
              </a:rPr>
              <a:t>좌표를 사용하지 않는 알고리즘 사용</a:t>
            </a:r>
            <a:endParaRPr lang="en-US" altLang="ko-KR" sz="17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ea"/>
                <a:ea typeface="+mj-ea"/>
              </a:rPr>
              <a:t>혹은 상대적인 </a:t>
            </a:r>
            <a:r>
              <a:rPr lang="ko-KR" altLang="en-US" sz="1700" dirty="0" err="1">
                <a:latin typeface="+mj-ea"/>
                <a:ea typeface="+mj-ea"/>
              </a:rPr>
              <a:t>좌표값으로</a:t>
            </a:r>
            <a:r>
              <a:rPr lang="ko-KR" altLang="en-US" sz="1700" dirty="0">
                <a:latin typeface="+mj-ea"/>
                <a:ea typeface="+mj-ea"/>
              </a:rPr>
              <a:t> 변환 후 사용</a:t>
            </a:r>
            <a:endParaRPr lang="en-US" altLang="ko-KR" sz="1700" dirty="0">
              <a:latin typeface="+mj-ea"/>
              <a:ea typeface="+mj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CBADC1-B82A-D6A2-94FA-3EAF689AB88D}"/>
              </a:ext>
            </a:extLst>
          </p:cNvPr>
          <p:cNvCxnSpPr>
            <a:cxnSpLocks/>
          </p:cNvCxnSpPr>
          <p:nvPr/>
        </p:nvCxnSpPr>
        <p:spPr>
          <a:xfrm>
            <a:off x="6765358" y="2423020"/>
            <a:ext cx="7801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5292867-CA07-421C-3FC0-4CAE181A856C}"/>
              </a:ext>
            </a:extLst>
          </p:cNvPr>
          <p:cNvCxnSpPr>
            <a:cxnSpLocks/>
          </p:cNvCxnSpPr>
          <p:nvPr/>
        </p:nvCxnSpPr>
        <p:spPr>
          <a:xfrm>
            <a:off x="6765358" y="3969153"/>
            <a:ext cx="7801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AD7834-FF6B-BE2E-CC42-B86869A3CC3D}"/>
              </a:ext>
            </a:extLst>
          </p:cNvPr>
          <p:cNvCxnSpPr>
            <a:cxnSpLocks/>
          </p:cNvCxnSpPr>
          <p:nvPr/>
        </p:nvCxnSpPr>
        <p:spPr>
          <a:xfrm>
            <a:off x="6060831" y="5685803"/>
            <a:ext cx="7801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62B83B-AA1C-DBC4-ED6C-133AB57FC23B}"/>
              </a:ext>
            </a:extLst>
          </p:cNvPr>
          <p:cNvSpPr txBox="1"/>
          <p:nvPr/>
        </p:nvSpPr>
        <p:spPr>
          <a:xfrm>
            <a:off x="145425" y="1766523"/>
            <a:ext cx="6909150" cy="440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한정된 환경</a:t>
            </a: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+mj-ea"/>
                <a:ea typeface="+mj-ea"/>
              </a:rPr>
              <a:t>- </a:t>
            </a:r>
            <a:r>
              <a:rPr lang="ko-KR" altLang="en-US" sz="1700" dirty="0">
                <a:latin typeface="+mj-ea"/>
                <a:ea typeface="+mj-ea"/>
              </a:rPr>
              <a:t>모니터가 바뀔 때마다 임계점을 수정해줘야 하는 문제 발생</a:t>
            </a:r>
            <a:r>
              <a:rPr lang="en-US" altLang="ko-KR" sz="17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2.</a:t>
            </a:r>
            <a:r>
              <a:rPr lang="ko-KR" altLang="en-US" sz="2000" b="1" dirty="0">
                <a:latin typeface="+mj-ea"/>
                <a:ea typeface="+mj-ea"/>
              </a:rPr>
              <a:t> 눈 영역 내의 가장 어두운 부분을 </a:t>
            </a:r>
            <a:r>
              <a:rPr lang="en-US" altLang="ko-KR" sz="2000" b="1" dirty="0">
                <a:latin typeface="+mj-ea"/>
                <a:ea typeface="+mj-ea"/>
              </a:rPr>
              <a:t>pupil</a:t>
            </a:r>
            <a:r>
              <a:rPr lang="ko-KR" altLang="en-US" sz="2000" b="1" dirty="0">
                <a:latin typeface="+mj-ea"/>
                <a:ea typeface="+mj-ea"/>
              </a:rPr>
              <a:t>중심으로 판단</a:t>
            </a: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+mj-ea"/>
                <a:ea typeface="+mj-ea"/>
              </a:rPr>
              <a:t>- </a:t>
            </a:r>
            <a:r>
              <a:rPr lang="ko-KR" altLang="en-US" sz="1700" dirty="0">
                <a:latin typeface="+mj-ea"/>
                <a:ea typeface="+mj-ea"/>
              </a:rPr>
              <a:t>현 알고리즘으로는 눈을 감았는지 떴는지 판단 불가</a:t>
            </a:r>
            <a:endParaRPr lang="en-US" altLang="ko-KR" sz="17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3. </a:t>
            </a:r>
            <a:r>
              <a:rPr lang="ko-KR" altLang="en-US" sz="2000" b="1" dirty="0">
                <a:latin typeface="+mj-ea"/>
                <a:ea typeface="+mj-ea"/>
              </a:rPr>
              <a:t>떨림 문제</a:t>
            </a: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+mj-ea"/>
                <a:ea typeface="+mj-ea"/>
              </a:rPr>
              <a:t>- </a:t>
            </a:r>
            <a:r>
              <a:rPr lang="ko-KR" altLang="en-US" sz="1700" dirty="0">
                <a:latin typeface="+mj-ea"/>
                <a:ea typeface="+mj-ea"/>
              </a:rPr>
              <a:t>이동 평균을 적용하여 흔들림을 보정하려 했지만</a:t>
            </a:r>
            <a:endParaRPr lang="en-US" altLang="ko-KR" sz="17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ea"/>
                <a:ea typeface="+mj-ea"/>
              </a:rPr>
              <a:t>생각보다 많이 개선되지는 않았다</a:t>
            </a:r>
            <a:r>
              <a:rPr lang="en-US" altLang="ko-KR" sz="1700" dirty="0">
                <a:latin typeface="+mj-ea"/>
                <a:ea typeface="+mj-ea"/>
              </a:rPr>
              <a:t>.</a:t>
            </a:r>
            <a:r>
              <a:rPr lang="ko-KR" altLang="en-US" sz="1700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  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80CA5B-EBBF-C390-B093-5807A9D5E604}"/>
              </a:ext>
            </a:extLst>
          </p:cNvPr>
          <p:cNvSpPr txBox="1"/>
          <p:nvPr/>
        </p:nvSpPr>
        <p:spPr>
          <a:xfrm>
            <a:off x="6993606" y="5250908"/>
            <a:ext cx="5052969" cy="82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+mj-ea"/>
                <a:ea typeface="+mj-ea"/>
              </a:rPr>
              <a:t>노이즈를 제거하는데 사용되는 여러 필터 사용</a:t>
            </a:r>
            <a:endParaRPr lang="en-US" altLang="ko-KR" sz="17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+mj-ea"/>
                <a:ea typeface="+mj-ea"/>
              </a:rPr>
              <a:t>Ex) </a:t>
            </a:r>
            <a:r>
              <a:rPr lang="ko-KR" altLang="en-US" sz="1700" dirty="0">
                <a:latin typeface="+mj-ea"/>
                <a:ea typeface="+mj-ea"/>
              </a:rPr>
              <a:t>칼만필터</a:t>
            </a:r>
            <a:r>
              <a:rPr lang="en-US" altLang="ko-KR" sz="1700" dirty="0">
                <a:latin typeface="+mj-ea"/>
                <a:ea typeface="+mj-ea"/>
              </a:rPr>
              <a:t>, </a:t>
            </a:r>
            <a:r>
              <a:rPr lang="ko-KR" altLang="en-US" sz="1700" dirty="0" err="1">
                <a:latin typeface="+mj-ea"/>
                <a:ea typeface="+mj-ea"/>
              </a:rPr>
              <a:t>미디언필터</a:t>
            </a:r>
            <a:endParaRPr lang="en-US" altLang="ko-KR" sz="17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2152D-24A3-4CC2-AF97-F4637B8F6EA2}"/>
              </a:ext>
            </a:extLst>
          </p:cNvPr>
          <p:cNvSpPr txBox="1"/>
          <p:nvPr/>
        </p:nvSpPr>
        <p:spPr>
          <a:xfrm>
            <a:off x="7599901" y="3473459"/>
            <a:ext cx="4446674" cy="82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+mj-ea"/>
                <a:ea typeface="+mj-ea"/>
              </a:rPr>
              <a:t>원래는 </a:t>
            </a:r>
            <a:r>
              <a:rPr lang="en-US" altLang="ko-KR" sz="1700" dirty="0">
                <a:latin typeface="+mj-ea"/>
                <a:ea typeface="+mj-ea"/>
              </a:rPr>
              <a:t>iris</a:t>
            </a:r>
            <a:r>
              <a:rPr lang="ko-KR" altLang="en-US" sz="1700" dirty="0">
                <a:latin typeface="+mj-ea"/>
                <a:ea typeface="+mj-ea"/>
              </a:rPr>
              <a:t>의 윤곽선을 추출하여 그 중심을 계산하려 했지만 실패</a:t>
            </a:r>
            <a:r>
              <a:rPr lang="en-US" altLang="ko-KR" sz="1700" dirty="0">
                <a:latin typeface="+mj-ea"/>
                <a:ea typeface="+mj-ea"/>
              </a:rPr>
              <a:t>. </a:t>
            </a:r>
            <a:r>
              <a:rPr lang="ko-KR" altLang="en-US" sz="1700" dirty="0">
                <a:latin typeface="+mj-ea"/>
                <a:ea typeface="+mj-ea"/>
              </a:rPr>
              <a:t>추가 연구 예정</a:t>
            </a:r>
            <a:r>
              <a:rPr lang="en-US" altLang="ko-KR" sz="1700" dirty="0">
                <a:latin typeface="+mj-ea"/>
                <a:ea typeface="+mj-ea"/>
              </a:rPr>
              <a:t>!!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768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6A7A9">
                    <a:lumMod val="50000"/>
                  </a:srgbClr>
                </a:solidFill>
                <a:effectLst/>
                <a:uLnTx/>
                <a:uFillTx/>
                <a:latin typeface="Arial Nova"/>
                <a:cs typeface="+mn-cs"/>
              </a:rPr>
              <a:t>아이트래킹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A6A7A9">
                  <a:lumMod val="50000"/>
                </a:srgbClr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36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994232" y="6248400"/>
            <a:ext cx="2197768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0020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srgbClr val="A6A7A9">
                    <a:lumMod val="50000"/>
                  </a:srgbClr>
                </a:solidFill>
                <a:effectLst/>
                <a:uLnTx/>
                <a:uFillTx/>
                <a:latin typeface="Arial Nova"/>
                <a:cs typeface="+mn-cs"/>
              </a:rPr>
              <a:t>문제점 및 해결방안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A6A7A9"/>
                </a:solidFill>
                <a:effectLst/>
                <a:uLnTx/>
                <a:uFillTx/>
                <a:latin typeface="Arial Nova"/>
                <a:cs typeface="+mn-cs"/>
              </a:rPr>
              <a:t>4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A6A7A9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10" name="AutoShape 14" descr="Visual Studio Code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6C2BD-2C2B-1D6C-9B7D-1E700C0EA057}"/>
              </a:ext>
            </a:extLst>
          </p:cNvPr>
          <p:cNvSpPr txBox="1"/>
          <p:nvPr/>
        </p:nvSpPr>
        <p:spPr>
          <a:xfrm>
            <a:off x="7745326" y="1766523"/>
            <a:ext cx="444667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latin typeface="+mj-ea"/>
                <a:ea typeface="+mj-ea"/>
              </a:rPr>
              <a:t>JETSON NANO</a:t>
            </a:r>
            <a:r>
              <a:rPr lang="ko-KR" altLang="en-US" sz="1700" dirty="0" smtClean="0">
                <a:latin typeface="+mj-ea"/>
                <a:ea typeface="+mj-ea"/>
              </a:rPr>
              <a:t>의 환경에 맞는 버전을 설치한 후 새롭게 빌드하고 컴파일해서 해결</a:t>
            </a:r>
            <a:endParaRPr lang="en-US" altLang="ko-KR" sz="1700" dirty="0">
              <a:latin typeface="+mj-ea"/>
              <a:ea typeface="+mj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5292867-CA07-421C-3FC0-4CAE181A856C}"/>
              </a:ext>
            </a:extLst>
          </p:cNvPr>
          <p:cNvCxnSpPr>
            <a:cxnSpLocks/>
          </p:cNvCxnSpPr>
          <p:nvPr/>
        </p:nvCxnSpPr>
        <p:spPr>
          <a:xfrm>
            <a:off x="6765358" y="3744565"/>
            <a:ext cx="7801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AD7834-FF6B-BE2E-CC42-B86869A3CC3D}"/>
              </a:ext>
            </a:extLst>
          </p:cNvPr>
          <p:cNvCxnSpPr>
            <a:cxnSpLocks/>
          </p:cNvCxnSpPr>
          <p:nvPr/>
        </p:nvCxnSpPr>
        <p:spPr>
          <a:xfrm>
            <a:off x="6782723" y="5509340"/>
            <a:ext cx="7801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62B83B-AA1C-DBC4-ED6C-133AB57FC23B}"/>
              </a:ext>
            </a:extLst>
          </p:cNvPr>
          <p:cNvSpPr txBox="1"/>
          <p:nvPr/>
        </p:nvSpPr>
        <p:spPr>
          <a:xfrm>
            <a:off x="145425" y="1766523"/>
            <a:ext cx="690915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 smtClean="0">
                <a:latin typeface="+mj-ea"/>
                <a:ea typeface="+mj-ea"/>
              </a:rPr>
              <a:t>JETSON NANO </a:t>
            </a:r>
            <a:r>
              <a:rPr lang="ko-KR" altLang="en-US" sz="2000" b="1" dirty="0" smtClean="0">
                <a:latin typeface="+mj-ea"/>
                <a:ea typeface="+mj-ea"/>
              </a:rPr>
              <a:t>환경 문제</a:t>
            </a: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+mj-ea"/>
                <a:ea typeface="+mj-ea"/>
              </a:rPr>
              <a:t>- </a:t>
            </a:r>
            <a:r>
              <a:rPr lang="en-US" altLang="ko-KR" sz="1700" dirty="0" err="1" smtClean="0">
                <a:latin typeface="+mj-ea"/>
                <a:ea typeface="+mj-ea"/>
              </a:rPr>
              <a:t>Openvino</a:t>
            </a:r>
            <a:r>
              <a:rPr lang="ko-KR" altLang="en-US" sz="1700" dirty="0" smtClean="0">
                <a:latin typeface="+mj-ea"/>
                <a:ea typeface="+mj-ea"/>
              </a:rPr>
              <a:t>에서 제공하는 모델을 가져왔을 때 </a:t>
            </a:r>
            <a:r>
              <a:rPr lang="en-US" altLang="ko-KR" sz="1700" dirty="0" smtClean="0">
                <a:latin typeface="+mj-ea"/>
                <a:ea typeface="+mj-ea"/>
              </a:rPr>
              <a:t>JETSON NANO</a:t>
            </a:r>
            <a:r>
              <a:rPr lang="ko-KR" altLang="en-US" sz="1700" dirty="0" smtClean="0">
                <a:latin typeface="+mj-ea"/>
                <a:ea typeface="+mj-ea"/>
              </a:rPr>
              <a:t>의 환경이 달라 실행되지 않았던 문제</a:t>
            </a:r>
            <a:r>
              <a:rPr lang="en-US" altLang="ko-KR" sz="1700" dirty="0" smtClean="0">
                <a:latin typeface="+mj-ea"/>
                <a:ea typeface="+mj-ea"/>
              </a:rPr>
              <a:t> </a:t>
            </a:r>
            <a:endParaRPr lang="en-US" altLang="ko-KR" sz="17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2.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계속된 </a:t>
            </a:r>
            <a:r>
              <a:rPr lang="en-US" altLang="ko-KR" sz="2000" b="1" dirty="0" smtClean="0">
                <a:latin typeface="+mj-ea"/>
                <a:ea typeface="+mj-ea"/>
              </a:rPr>
              <a:t>libtbb.so.12:cannot open shared object file</a:t>
            </a:r>
            <a:endParaRPr lang="en-US" altLang="ko-KR" sz="2000" b="1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 smtClean="0">
                <a:latin typeface="+mj-ea"/>
                <a:ea typeface="+mj-ea"/>
              </a:rPr>
              <a:t>Openvino</a:t>
            </a:r>
            <a:r>
              <a:rPr lang="ko-KR" altLang="en-US" sz="1700" dirty="0" smtClean="0">
                <a:latin typeface="+mj-ea"/>
                <a:ea typeface="+mj-ea"/>
              </a:rPr>
              <a:t>의 실행 파일을 사용하기 위해서는 쉘 스크립트</a:t>
            </a:r>
            <a:r>
              <a:rPr lang="en-US" altLang="ko-KR" sz="1700" dirty="0">
                <a:latin typeface="+mj-ea"/>
                <a:ea typeface="+mj-ea"/>
              </a:rPr>
              <a:t> </a:t>
            </a:r>
            <a:r>
              <a:rPr lang="ko-KR" altLang="en-US" sz="1700" dirty="0" smtClean="0">
                <a:latin typeface="+mj-ea"/>
                <a:ea typeface="+mj-ea"/>
              </a:rPr>
              <a:t>파일을 </a:t>
            </a:r>
            <a:r>
              <a:rPr lang="ko-KR" altLang="en-US" sz="1700" dirty="0" err="1" smtClean="0">
                <a:latin typeface="+mj-ea"/>
                <a:ea typeface="+mj-ea"/>
              </a:rPr>
              <a:t>실행했어야</a:t>
            </a:r>
            <a:r>
              <a:rPr lang="ko-KR" altLang="en-US" sz="1700" dirty="0" smtClean="0">
                <a:latin typeface="+mj-ea"/>
                <a:ea typeface="+mj-ea"/>
              </a:rPr>
              <a:t> 했던 문제 </a:t>
            </a:r>
            <a:endParaRPr lang="en-US" altLang="ko-KR" sz="17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3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  <a:r>
              <a:rPr lang="ko-KR" altLang="en-US" sz="2000" b="1" dirty="0" smtClean="0">
                <a:latin typeface="+mj-ea"/>
                <a:ea typeface="+mj-ea"/>
              </a:rPr>
              <a:t>카메라를 계속 점유하는 문제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latin typeface="+mj-ea"/>
                <a:ea typeface="+mj-ea"/>
              </a:rPr>
              <a:t>- </a:t>
            </a:r>
            <a:r>
              <a:rPr lang="ko-KR" altLang="en-US" sz="1700" dirty="0" err="1" smtClean="0">
                <a:latin typeface="+mj-ea"/>
                <a:ea typeface="+mj-ea"/>
              </a:rPr>
              <a:t>아이트래킹을</a:t>
            </a:r>
            <a:r>
              <a:rPr lang="ko-KR" altLang="en-US" sz="1700" dirty="0" smtClean="0">
                <a:latin typeface="+mj-ea"/>
                <a:ea typeface="+mj-ea"/>
              </a:rPr>
              <a:t> 위해서 얼굴인식이 카메라를 </a:t>
            </a:r>
            <a:r>
              <a:rPr lang="ko-KR" altLang="en-US" sz="1700" dirty="0" err="1" smtClean="0">
                <a:latin typeface="+mj-ea"/>
                <a:ea typeface="+mj-ea"/>
              </a:rPr>
              <a:t>게속</a:t>
            </a:r>
            <a:r>
              <a:rPr lang="ko-KR" altLang="en-US" sz="1700" dirty="0" smtClean="0">
                <a:latin typeface="+mj-ea"/>
                <a:ea typeface="+mj-ea"/>
              </a:rPr>
              <a:t> 점유하고 있으면 안됨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80CA5B-EBBF-C390-B093-5807A9D5E604}"/>
              </a:ext>
            </a:extLst>
          </p:cNvPr>
          <p:cNvSpPr txBox="1"/>
          <p:nvPr/>
        </p:nvSpPr>
        <p:spPr>
          <a:xfrm>
            <a:off x="7599901" y="5250908"/>
            <a:ext cx="4446674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latin typeface="+mj-ea"/>
                <a:ea typeface="+mj-ea"/>
              </a:rPr>
              <a:t>얼굴을 인식하기 전에만 카메라를 점유하고 있다가 얼굴을 인식해 나이</a:t>
            </a:r>
            <a:r>
              <a:rPr lang="en-US" altLang="ko-KR" sz="1700" dirty="0" smtClean="0">
                <a:latin typeface="+mj-ea"/>
                <a:ea typeface="+mj-ea"/>
              </a:rPr>
              <a:t>, </a:t>
            </a:r>
            <a:r>
              <a:rPr lang="ko-KR" altLang="en-US" sz="1700" dirty="0" smtClean="0">
                <a:latin typeface="+mj-ea"/>
                <a:ea typeface="+mj-ea"/>
              </a:rPr>
              <a:t>성별</a:t>
            </a:r>
            <a:r>
              <a:rPr lang="en-US" altLang="ko-KR" sz="1700" dirty="0" smtClean="0">
                <a:latin typeface="+mj-ea"/>
                <a:ea typeface="+mj-ea"/>
              </a:rPr>
              <a:t>, </a:t>
            </a:r>
            <a:r>
              <a:rPr lang="ko-KR" altLang="en-US" sz="1700" dirty="0" smtClean="0">
                <a:latin typeface="+mj-ea"/>
                <a:ea typeface="+mj-ea"/>
              </a:rPr>
              <a:t>표정을 얻으면 종료하도록 설정</a:t>
            </a:r>
            <a:endParaRPr lang="en-US" altLang="ko-KR" sz="17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2152D-24A3-4CC2-AF97-F4637B8F6EA2}"/>
              </a:ext>
            </a:extLst>
          </p:cNvPr>
          <p:cNvSpPr txBox="1"/>
          <p:nvPr/>
        </p:nvSpPr>
        <p:spPr>
          <a:xfrm>
            <a:off x="7599901" y="3473459"/>
            <a:ext cx="4446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run.sh </a:t>
            </a:r>
            <a:r>
              <a:rPr lang="ko-KR" altLang="en-US" dirty="0" smtClean="0"/>
              <a:t>파일을 만들어주어 실행 시 계속해서 타이핑하지 않도록 해결</a:t>
            </a:r>
            <a:r>
              <a:rPr lang="en-US" altLang="ko-KR" dirty="0" smtClean="0"/>
              <a:t> </a:t>
            </a:r>
            <a:endParaRPr lang="en-US" altLang="ko-KR" sz="170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76800"/>
            <a:ext cx="2425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A7A9">
                    <a:lumMod val="50000"/>
                  </a:srgbClr>
                </a:solidFill>
                <a:effectLst/>
                <a:uLnTx/>
                <a:uFillTx/>
                <a:latin typeface="Arial Nova"/>
                <a:cs typeface="+mn-cs"/>
              </a:rPr>
              <a:t>얼굴인식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A7A9">
                    <a:lumMod val="50000"/>
                  </a:srgbClr>
                </a:solidFill>
                <a:effectLst/>
                <a:uLnTx/>
                <a:uFillTx/>
                <a:latin typeface="Arial Nova"/>
                <a:cs typeface="+mn-cs"/>
              </a:rPr>
              <a:t>– </a:t>
            </a:r>
            <a:r>
              <a:rPr lang="ko-KR" altLang="en-US" sz="1400" dirty="0">
                <a:solidFill>
                  <a:srgbClr val="A6A7A9">
                    <a:lumMod val="50000"/>
                  </a:srgbClr>
                </a:solidFill>
              </a:rPr>
              <a:t>성별</a:t>
            </a:r>
            <a:r>
              <a:rPr lang="en-US" altLang="ko-KR" sz="1400" dirty="0">
                <a:solidFill>
                  <a:srgbClr val="A6A7A9">
                    <a:lumMod val="5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A6A7A9">
                    <a:lumMod val="50000"/>
                  </a:srgbClr>
                </a:solidFill>
              </a:rPr>
              <a:t>연령</a:t>
            </a:r>
            <a:r>
              <a:rPr lang="en-US" altLang="ko-KR" sz="1400" dirty="0">
                <a:solidFill>
                  <a:srgbClr val="A6A7A9">
                    <a:lumMod val="5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A6A7A9">
                    <a:lumMod val="50000"/>
                  </a:srgbClr>
                </a:solidFill>
              </a:rPr>
              <a:t>감정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5292867-CA07-421C-3FC0-4CAE181A856C}"/>
              </a:ext>
            </a:extLst>
          </p:cNvPr>
          <p:cNvCxnSpPr>
            <a:cxnSpLocks/>
          </p:cNvCxnSpPr>
          <p:nvPr/>
        </p:nvCxnSpPr>
        <p:spPr>
          <a:xfrm>
            <a:off x="6765358" y="1987954"/>
            <a:ext cx="7801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96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994232" y="6248400"/>
            <a:ext cx="2197768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0020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srgbClr val="A6A7A9">
                    <a:lumMod val="50000"/>
                  </a:srgbClr>
                </a:solidFill>
                <a:effectLst/>
                <a:uLnTx/>
                <a:uFillTx/>
                <a:latin typeface="Arial Nova"/>
                <a:cs typeface="+mn-cs"/>
              </a:rPr>
              <a:t>문제점 및 해결방안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A6A7A9"/>
                </a:solidFill>
                <a:effectLst/>
                <a:uLnTx/>
                <a:uFillTx/>
                <a:latin typeface="Arial Nova"/>
                <a:cs typeface="+mn-cs"/>
              </a:rPr>
              <a:t>4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A6A7A9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10" name="AutoShape 14" descr="Visual Studio Code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6C2BD-2C2B-1D6C-9B7D-1E700C0EA057}"/>
              </a:ext>
            </a:extLst>
          </p:cNvPr>
          <p:cNvSpPr txBox="1"/>
          <p:nvPr/>
        </p:nvSpPr>
        <p:spPr>
          <a:xfrm>
            <a:off x="7745326" y="1766523"/>
            <a:ext cx="444667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latin typeface="+mj-ea"/>
                <a:ea typeface="+mj-ea"/>
              </a:rPr>
              <a:t>외부에서 나이</a:t>
            </a:r>
            <a:r>
              <a:rPr lang="en-US" altLang="ko-KR" sz="1700" dirty="0" smtClean="0">
                <a:latin typeface="+mj-ea"/>
                <a:ea typeface="+mj-ea"/>
              </a:rPr>
              <a:t>, </a:t>
            </a:r>
            <a:r>
              <a:rPr lang="ko-KR" altLang="en-US" sz="1700" dirty="0" smtClean="0">
                <a:latin typeface="+mj-ea"/>
                <a:ea typeface="+mj-ea"/>
              </a:rPr>
              <a:t>성별에 따른 음료 선호도 설문조사를 이용해 임의의 </a:t>
            </a:r>
            <a:r>
              <a:rPr lang="ko-KR" altLang="en-US" sz="1700" dirty="0" err="1" smtClean="0">
                <a:latin typeface="+mj-ea"/>
                <a:ea typeface="+mj-ea"/>
              </a:rPr>
              <a:t>데이터셋을</a:t>
            </a:r>
            <a:r>
              <a:rPr lang="ko-KR" altLang="en-US" sz="1700" dirty="0" smtClean="0">
                <a:latin typeface="+mj-ea"/>
                <a:ea typeface="+mj-ea"/>
              </a:rPr>
              <a:t> </a:t>
            </a:r>
            <a:r>
              <a:rPr lang="ko-KR" altLang="en-US" sz="1700" dirty="0" err="1" smtClean="0">
                <a:latin typeface="+mj-ea"/>
                <a:ea typeface="+mj-ea"/>
              </a:rPr>
              <a:t>만듬</a:t>
            </a:r>
            <a:endParaRPr lang="en-US" altLang="ko-KR" sz="1700" dirty="0">
              <a:latin typeface="+mj-ea"/>
              <a:ea typeface="+mj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5292867-CA07-421C-3FC0-4CAE181A856C}"/>
              </a:ext>
            </a:extLst>
          </p:cNvPr>
          <p:cNvCxnSpPr>
            <a:cxnSpLocks/>
          </p:cNvCxnSpPr>
          <p:nvPr/>
        </p:nvCxnSpPr>
        <p:spPr>
          <a:xfrm>
            <a:off x="6710991" y="4771260"/>
            <a:ext cx="7801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62B83B-AA1C-DBC4-ED6C-133AB57FC23B}"/>
              </a:ext>
            </a:extLst>
          </p:cNvPr>
          <p:cNvSpPr txBox="1"/>
          <p:nvPr/>
        </p:nvSpPr>
        <p:spPr>
          <a:xfrm>
            <a:off x="145425" y="1766523"/>
            <a:ext cx="69091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latin typeface="+mj-ea"/>
                <a:ea typeface="+mj-ea"/>
              </a:rPr>
              <a:t>학습하기 위한 </a:t>
            </a:r>
            <a:r>
              <a:rPr lang="ko-KR" altLang="en-US" sz="2000" b="1" dirty="0" err="1" smtClean="0">
                <a:latin typeface="+mj-ea"/>
                <a:ea typeface="+mj-ea"/>
              </a:rPr>
              <a:t>데이터셋이</a:t>
            </a:r>
            <a:r>
              <a:rPr lang="ko-KR" altLang="en-US" sz="2000" b="1" dirty="0" smtClean="0">
                <a:latin typeface="+mj-ea"/>
                <a:ea typeface="+mj-ea"/>
              </a:rPr>
              <a:t> 전무한 문제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latin typeface="+mj-ea"/>
                <a:ea typeface="+mj-ea"/>
              </a:rPr>
              <a:t>- </a:t>
            </a:r>
            <a:r>
              <a:rPr lang="ko-KR" altLang="en-US" sz="1700" dirty="0" smtClean="0">
                <a:latin typeface="+mj-ea"/>
                <a:ea typeface="+mj-ea"/>
              </a:rPr>
              <a:t>나이</a:t>
            </a:r>
            <a:r>
              <a:rPr lang="en-US" altLang="ko-KR" sz="1700" dirty="0" smtClean="0">
                <a:latin typeface="+mj-ea"/>
                <a:ea typeface="+mj-ea"/>
              </a:rPr>
              <a:t>, </a:t>
            </a:r>
            <a:r>
              <a:rPr lang="ko-KR" altLang="en-US" sz="1700" dirty="0" smtClean="0">
                <a:latin typeface="+mj-ea"/>
                <a:ea typeface="+mj-ea"/>
              </a:rPr>
              <a:t>성별에 따른 음료수 선호도에 대한 </a:t>
            </a:r>
            <a:r>
              <a:rPr lang="ko-KR" altLang="en-US" sz="1700" dirty="0" err="1" smtClean="0">
                <a:latin typeface="+mj-ea"/>
                <a:ea typeface="+mj-ea"/>
              </a:rPr>
              <a:t>데이터셋이</a:t>
            </a:r>
            <a:r>
              <a:rPr lang="ko-KR" altLang="en-US" sz="1700" dirty="0" smtClean="0">
                <a:latin typeface="+mj-ea"/>
                <a:ea typeface="+mj-ea"/>
              </a:rPr>
              <a:t> 없어 학습을 할 수 없는 문제</a:t>
            </a:r>
            <a:endParaRPr lang="en-US" altLang="ko-KR" sz="17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2.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제대로 되지 않은 학습</a:t>
            </a:r>
            <a:endParaRPr lang="en-US" altLang="ko-KR" sz="2000" b="1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700" dirty="0" smtClean="0">
                <a:latin typeface="+mj-ea"/>
                <a:ea typeface="+mj-ea"/>
              </a:rPr>
              <a:t>나이</a:t>
            </a:r>
            <a:r>
              <a:rPr lang="en-US" altLang="ko-KR" sz="1700" dirty="0" smtClean="0">
                <a:latin typeface="+mj-ea"/>
                <a:ea typeface="+mj-ea"/>
              </a:rPr>
              <a:t>, </a:t>
            </a:r>
            <a:r>
              <a:rPr lang="ko-KR" altLang="en-US" sz="1700" dirty="0" smtClean="0">
                <a:latin typeface="+mj-ea"/>
                <a:ea typeface="+mj-ea"/>
              </a:rPr>
              <a:t>성별</a:t>
            </a:r>
            <a:r>
              <a:rPr lang="en-US" altLang="ko-KR" sz="1700" dirty="0" smtClean="0">
                <a:latin typeface="+mj-ea"/>
                <a:ea typeface="+mj-ea"/>
              </a:rPr>
              <a:t>, </a:t>
            </a:r>
            <a:r>
              <a:rPr lang="ko-KR" altLang="en-US" sz="1700" dirty="0" smtClean="0">
                <a:latin typeface="+mj-ea"/>
                <a:ea typeface="+mj-ea"/>
              </a:rPr>
              <a:t>표정만을 이용해 음료를 추천해야 하고 추천할 음료수의 수가 적다 보니 제대로 된 추천을 학습시킬 수가 없는 문제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2152D-24A3-4CC2-AF97-F4637B8F6EA2}"/>
              </a:ext>
            </a:extLst>
          </p:cNvPr>
          <p:cNvSpPr txBox="1"/>
          <p:nvPr/>
        </p:nvSpPr>
        <p:spPr>
          <a:xfrm>
            <a:off x="7545534" y="4500154"/>
            <a:ext cx="444667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latin typeface="+mj-ea"/>
                <a:ea typeface="+mj-ea"/>
              </a:rPr>
              <a:t>추후에 더 좋은 </a:t>
            </a:r>
            <a:r>
              <a:rPr lang="ko-KR" altLang="en-US" sz="1700" dirty="0" err="1" smtClean="0">
                <a:latin typeface="+mj-ea"/>
                <a:ea typeface="+mj-ea"/>
              </a:rPr>
              <a:t>데이터셋을</a:t>
            </a:r>
            <a:r>
              <a:rPr lang="ko-KR" altLang="en-US" sz="1700" dirty="0" smtClean="0">
                <a:latin typeface="+mj-ea"/>
                <a:ea typeface="+mj-ea"/>
              </a:rPr>
              <a:t> 만들어 학습을 하던지</a:t>
            </a:r>
            <a:r>
              <a:rPr lang="en-US" altLang="ko-KR" sz="1700" dirty="0" smtClean="0">
                <a:latin typeface="+mj-ea"/>
                <a:ea typeface="+mj-ea"/>
              </a:rPr>
              <a:t>, </a:t>
            </a:r>
            <a:r>
              <a:rPr lang="ko-KR" altLang="en-US" sz="1700" dirty="0" smtClean="0">
                <a:latin typeface="+mj-ea"/>
                <a:ea typeface="+mj-ea"/>
              </a:rPr>
              <a:t>혹은 음료를 받은 사용자의 표정을 인식해 </a:t>
            </a:r>
            <a:r>
              <a:rPr lang="ko-KR" altLang="en-US" sz="1700" dirty="0" err="1" smtClean="0">
                <a:latin typeface="+mj-ea"/>
                <a:ea typeface="+mj-ea"/>
              </a:rPr>
              <a:t>강화학습을</a:t>
            </a:r>
            <a:r>
              <a:rPr lang="ko-KR" altLang="en-US" sz="1700" dirty="0" smtClean="0">
                <a:latin typeface="+mj-ea"/>
                <a:ea typeface="+mj-ea"/>
              </a:rPr>
              <a:t> 진행하도록 해야 할 것 같다</a:t>
            </a:r>
            <a:r>
              <a:rPr lang="en-US" altLang="ko-KR" sz="1700" dirty="0" smtClean="0">
                <a:latin typeface="+mj-ea"/>
                <a:ea typeface="+mj-ea"/>
              </a:rPr>
              <a:t>.</a:t>
            </a:r>
            <a:endParaRPr lang="en-US" altLang="ko-KR" sz="170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7680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A7A9">
                    <a:lumMod val="50000"/>
                  </a:srgbClr>
                </a:solidFill>
                <a:effectLst/>
                <a:uLnTx/>
                <a:uFillTx/>
                <a:latin typeface="Arial Nova"/>
                <a:cs typeface="+mn-cs"/>
              </a:rPr>
              <a:t>음료 추천 모델</a:t>
            </a:r>
            <a:endParaRPr lang="ko-KR" altLang="en-US" sz="1400" dirty="0">
              <a:solidFill>
                <a:srgbClr val="A6A7A9">
                  <a:lumMod val="50000"/>
                </a:srgb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5292867-CA07-421C-3FC0-4CAE181A856C}"/>
              </a:ext>
            </a:extLst>
          </p:cNvPr>
          <p:cNvCxnSpPr>
            <a:cxnSpLocks/>
          </p:cNvCxnSpPr>
          <p:nvPr/>
        </p:nvCxnSpPr>
        <p:spPr>
          <a:xfrm>
            <a:off x="6765358" y="1987954"/>
            <a:ext cx="7801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47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994232" y="6248400"/>
            <a:ext cx="2197768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0020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 smtClean="0">
                <a:ln>
                  <a:noFill/>
                </a:ln>
                <a:solidFill>
                  <a:srgbClr val="A6A7A9">
                    <a:lumMod val="50000"/>
                  </a:srgbClr>
                </a:solidFill>
                <a:effectLst/>
                <a:uLnTx/>
                <a:uFillTx/>
                <a:latin typeface="Arial Nova"/>
                <a:cs typeface="+mn-cs"/>
              </a:rPr>
              <a:t>시연</a:t>
            </a:r>
            <a:endParaRPr kumimoji="0" lang="ko-KR" altLang="en-US" sz="3200" b="0" i="0" u="none" strike="noStrike" kern="1200" cap="none" spc="-300" normalizeH="0" baseline="0" noProof="0" dirty="0">
              <a:ln>
                <a:noFill/>
              </a:ln>
              <a:solidFill>
                <a:srgbClr val="A6A7A9">
                  <a:lumMod val="50000"/>
                </a:srgbClr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srgbClr val="A6A7A9"/>
                </a:solidFill>
                <a:latin typeface="Arial Nova"/>
              </a:rPr>
              <a:t>5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A6A7A9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10" name="AutoShape 14" descr="Visual Studio Code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76800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dirty="0" smtClean="0">
                <a:solidFill>
                  <a:srgbClr val="A6A7A9">
                    <a:lumMod val="50000"/>
                  </a:srgbClr>
                </a:solidFill>
              </a:rPr>
              <a:t>시연 모습</a:t>
            </a:r>
            <a:endParaRPr lang="ko-KR" altLang="en-US" sz="1400" dirty="0">
              <a:solidFill>
                <a:srgbClr val="A6A7A9">
                  <a:lumMod val="50000"/>
                </a:srgb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47675" y="1873248"/>
            <a:ext cx="5400000" cy="3610293"/>
            <a:chOff x="718397" y="2146299"/>
            <a:chExt cx="5650089" cy="3692623"/>
          </a:xfrm>
        </p:grpSpPr>
        <p:pic>
          <p:nvPicPr>
            <p:cNvPr id="1026" name="Picture 2" descr="https://cdn.discordapp.com/attachments/1195246370433540179/1202141081555435550/Screenshot_from_2024-01-31_15-38-20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97" y="2146299"/>
              <a:ext cx="5650089" cy="3178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124624" y="5377257"/>
              <a:ext cx="28376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atin typeface="+mj-ea"/>
                  <a:ea typeface="+mj-ea"/>
                </a:rPr>
                <a:t>&lt; </a:t>
              </a:r>
              <a:r>
                <a:rPr lang="ko-KR" altLang="en-US" sz="2400" b="1" dirty="0" smtClean="0">
                  <a:latin typeface="+mj-ea"/>
                  <a:ea typeface="+mj-ea"/>
                </a:rPr>
                <a:t>영상을 시청할 때 </a:t>
              </a:r>
              <a:r>
                <a:rPr lang="en-US" altLang="ko-KR" sz="2400" b="1" dirty="0" smtClean="0">
                  <a:latin typeface="+mj-ea"/>
                  <a:ea typeface="+mj-ea"/>
                </a:rPr>
                <a:t>&gt;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234678" y="1873248"/>
            <a:ext cx="5400000" cy="3610293"/>
            <a:chOff x="6247378" y="1873248"/>
            <a:chExt cx="5400000" cy="3610293"/>
          </a:xfrm>
        </p:grpSpPr>
        <p:pic>
          <p:nvPicPr>
            <p:cNvPr id="1030" name="Picture 6" descr="https://cdn.discordapp.com/attachments/1195246370433540179/1202141970823401503/Screenshot_from_2024-01-31_15-38-09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7378" y="1873248"/>
              <a:ext cx="5400000" cy="303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311353" y="5021876"/>
              <a:ext cx="3272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atin typeface="+mj-ea"/>
                  <a:ea typeface="+mj-ea"/>
                </a:rPr>
                <a:t>&lt; </a:t>
              </a:r>
              <a:r>
                <a:rPr lang="ko-KR" altLang="en-US" sz="2400" b="1" dirty="0" smtClean="0">
                  <a:latin typeface="+mj-ea"/>
                  <a:ea typeface="+mj-ea"/>
                </a:rPr>
                <a:t>영상을 시청 안</a:t>
              </a:r>
              <a:r>
                <a:rPr lang="en-US" altLang="ko-KR" sz="2400" b="1" dirty="0" smtClean="0">
                  <a:latin typeface="+mj-ea"/>
                  <a:ea typeface="+mj-ea"/>
                </a:rPr>
                <a:t> </a:t>
              </a:r>
              <a:r>
                <a:rPr lang="ko-KR" altLang="en-US" sz="2400" b="1" dirty="0" smtClean="0">
                  <a:latin typeface="+mj-ea"/>
                  <a:ea typeface="+mj-ea"/>
                </a:rPr>
                <a:t>할 때 </a:t>
              </a:r>
              <a:r>
                <a:rPr lang="en-US" altLang="ko-KR" sz="2400" b="1" dirty="0" smtClean="0">
                  <a:latin typeface="+mj-ea"/>
                  <a:ea typeface="+mj-ea"/>
                </a:rPr>
                <a:t>&gt;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15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4493259" cy="701040"/>
            <a:chOff x="294640" y="1391920"/>
            <a:chExt cx="449325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8" y="1511607"/>
              <a:ext cx="3650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작품 선정 배경 및 필요성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개발 목표 및 일정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개발 내용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문제 및 해결방안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시연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028" name="Picture 4" descr="오렌지 주스의 미친 효력 - 이웃집과학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-56259"/>
            <a:ext cx="6126971" cy="498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4255"/>
            <a:ext cx="4294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작품 선정 배경 및 필요성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1433026" y="4910623"/>
            <a:ext cx="3874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 </a:t>
            </a:r>
            <a:r>
              <a:rPr lang="en-US" altLang="ko-KR" sz="2400" spc="-300" dirty="0"/>
              <a:t>2</a:t>
            </a:r>
            <a:r>
              <a:rPr lang="ko-KR" altLang="en-US" sz="2400" spc="-300" dirty="0"/>
              <a:t>의 전성기를 맞은 옥외 광고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676F3-0DE3-472C-9581-3AE99A2B1F1D}"/>
              </a:ext>
            </a:extLst>
          </p:cNvPr>
          <p:cNvSpPr txBox="1"/>
          <p:nvPr/>
        </p:nvSpPr>
        <p:spPr>
          <a:xfrm>
            <a:off x="7567440" y="4910623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발전하고 있는 맞춤형 광고</a:t>
            </a:r>
          </a:p>
        </p:txBody>
      </p:sp>
      <p:pic>
        <p:nvPicPr>
          <p:cNvPr id="2052" name="Picture 4" descr="△2017~2023 글로벌 OOH &amp; DOOH 광고비 추이 (출처: STATISTA /2023. 4. 4., Global OOH and DOOH advertising spending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500" y="1745465"/>
            <a:ext cx="57150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G weather API case study_04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2653" y="1745465"/>
            <a:ext cx="4588947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E78292-2BC7-4BDF-A431-0360CEB14102}"/>
              </a:ext>
            </a:extLst>
          </p:cNvPr>
          <p:cNvSpPr txBox="1"/>
          <p:nvPr/>
        </p:nvSpPr>
        <p:spPr>
          <a:xfrm>
            <a:off x="912529" y="5811542"/>
            <a:ext cx="1036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단점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온라인 광고와 비교해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광고의 효과에 대한 객관적인 지표를 얻을 방법이 없음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5BFB99-2309-448A-A055-2CCCFED9A804}"/>
              </a:ext>
            </a:extLst>
          </p:cNvPr>
          <p:cNvSpPr/>
          <p:nvPr/>
        </p:nvSpPr>
        <p:spPr>
          <a:xfrm>
            <a:off x="9994232" y="6248400"/>
            <a:ext cx="2197768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4255"/>
            <a:ext cx="4294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작품 선정 배경 및 필요성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0BBB6-F7FD-452D-916C-FE61613469C6}"/>
              </a:ext>
            </a:extLst>
          </p:cNvPr>
          <p:cNvSpPr txBox="1"/>
          <p:nvPr/>
        </p:nvSpPr>
        <p:spPr>
          <a:xfrm>
            <a:off x="6030488" y="1619083"/>
            <a:ext cx="5202936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오프라인 맞춤형 광고 음료 자판기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dirty="0">
                <a:latin typeface="+mn-ea"/>
              </a:rPr>
              <a:t>사용자가 있을 경우 맞춤형 광고를 송출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 ⇒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사용자의 시선을 끌 확률↑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dirty="0">
                <a:latin typeface="+mn-ea"/>
              </a:rPr>
              <a:t>송출한 광고 속 음료를 보상으로 제공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 ⇒ 광고와 시음을 통해 제품 각인 ↑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	&amp;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무인 시식으로 사람들의 접근성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↑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dirty="0">
                <a:latin typeface="+mn-ea"/>
              </a:rPr>
              <a:t>카메라를 통해 사용자가 광고를 보는지 체크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 ⇒ 광고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효과에 대한 객관적 수치화 가능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ko-KR" altLang="en-US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0B8F0F4-A3EE-48CC-AFE9-3CD803E3782B}"/>
              </a:ext>
            </a:extLst>
          </p:cNvPr>
          <p:cNvGrpSpPr/>
          <p:nvPr/>
        </p:nvGrpSpPr>
        <p:grpSpPr>
          <a:xfrm>
            <a:off x="720000" y="1499323"/>
            <a:ext cx="4661197" cy="4602480"/>
            <a:chOff x="929640" y="1499323"/>
            <a:chExt cx="4661197" cy="460248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5FF8990-E37F-4F98-BA7D-17BF06EFC0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640" y="1499323"/>
              <a:ext cx="4602480" cy="4602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5952A6D-0876-4264-8FA3-023591BB48A9}"/>
                </a:ext>
              </a:extLst>
            </p:cNvPr>
            <p:cNvSpPr/>
            <p:nvPr/>
          </p:nvSpPr>
          <p:spPr>
            <a:xfrm>
              <a:off x="2883408" y="1810512"/>
              <a:ext cx="347472" cy="2560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415FFA8-F99F-4676-B24F-65CEAF5739FB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 flipV="1">
              <a:off x="3230880" y="1936968"/>
              <a:ext cx="1862328" cy="15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65B231-A9B4-434A-92C0-A5F0572C3595}"/>
                </a:ext>
              </a:extLst>
            </p:cNvPr>
            <p:cNvSpPr txBox="1"/>
            <p:nvPr/>
          </p:nvSpPr>
          <p:spPr>
            <a:xfrm>
              <a:off x="4678028" y="1619083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B050"/>
                  </a:solidFill>
                  <a:latin typeface="+mj-ea"/>
                  <a:ea typeface="+mj-ea"/>
                </a:rPr>
                <a:t>카메라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DE9CFBA-7E2A-4894-B3CE-96B8757BF106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3639312" y="3238646"/>
              <a:ext cx="11771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BC7E51-5938-4A3A-A651-40FBAA384427}"/>
                </a:ext>
              </a:extLst>
            </p:cNvPr>
            <p:cNvSpPr txBox="1"/>
            <p:nvPr/>
          </p:nvSpPr>
          <p:spPr>
            <a:xfrm>
              <a:off x="4042015" y="2900092"/>
              <a:ext cx="15488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B050"/>
                  </a:solidFill>
                  <a:latin typeface="+mj-ea"/>
                  <a:ea typeface="+mj-ea"/>
                </a:rPr>
                <a:t>광고 디스플레이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550AFE-E777-4566-8EF5-932D6EE74407}"/>
              </a:ext>
            </a:extLst>
          </p:cNvPr>
          <p:cNvSpPr/>
          <p:nvPr/>
        </p:nvSpPr>
        <p:spPr>
          <a:xfrm>
            <a:off x="9994232" y="6248400"/>
            <a:ext cx="2197768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50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4255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개발 목표 및 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F39BE6-9431-48BE-9990-2C7515DEC743}"/>
              </a:ext>
            </a:extLst>
          </p:cNvPr>
          <p:cNvSpPr/>
          <p:nvPr/>
        </p:nvSpPr>
        <p:spPr>
          <a:xfrm>
            <a:off x="965357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71780E-5146-4893-98B5-E7A8791CCCFF}"/>
              </a:ext>
            </a:extLst>
          </p:cNvPr>
          <p:cNvSpPr/>
          <p:nvPr/>
        </p:nvSpPr>
        <p:spPr>
          <a:xfrm>
            <a:off x="965357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C0E37-FA1F-4ADD-909B-0B9CC0B134DE}"/>
              </a:ext>
            </a:extLst>
          </p:cNvPr>
          <p:cNvSpPr/>
          <p:nvPr/>
        </p:nvSpPr>
        <p:spPr>
          <a:xfrm>
            <a:off x="9241032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53BF52-3F6E-42F8-A32F-681B230146F5}"/>
              </a:ext>
            </a:extLst>
          </p:cNvPr>
          <p:cNvSpPr/>
          <p:nvPr/>
        </p:nvSpPr>
        <p:spPr>
          <a:xfrm>
            <a:off x="3723915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8B617-EFC8-49CF-A9C4-695DF4FE914B}"/>
              </a:ext>
            </a:extLst>
          </p:cNvPr>
          <p:cNvSpPr/>
          <p:nvPr/>
        </p:nvSpPr>
        <p:spPr>
          <a:xfrm>
            <a:off x="6482473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3172025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52C6F-4C5D-4D09-9BFA-007E097A546C}"/>
              </a:ext>
            </a:extLst>
          </p:cNvPr>
          <p:cNvSpPr txBox="1"/>
          <p:nvPr/>
        </p:nvSpPr>
        <p:spPr>
          <a:xfrm>
            <a:off x="5925847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5AB7C6-D808-4B0E-8234-6D20B2A4D7A7}"/>
              </a:ext>
            </a:extLst>
          </p:cNvPr>
          <p:cNvSpPr txBox="1"/>
          <p:nvPr/>
        </p:nvSpPr>
        <p:spPr>
          <a:xfrm>
            <a:off x="8679669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E7B05-9A6A-4029-BFD2-6242CFA35A33}"/>
              </a:ext>
            </a:extLst>
          </p:cNvPr>
          <p:cNvSpPr txBox="1"/>
          <p:nvPr/>
        </p:nvSpPr>
        <p:spPr>
          <a:xfrm>
            <a:off x="1501108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1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FF1A79-8F83-4372-8B0D-F9CEF6037FAC}"/>
              </a:ext>
            </a:extLst>
          </p:cNvPr>
          <p:cNvSpPr/>
          <p:nvPr/>
        </p:nvSpPr>
        <p:spPr>
          <a:xfrm>
            <a:off x="3723914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4F2F6B-3513-4C33-A45E-C68C698C2CFE}"/>
              </a:ext>
            </a:extLst>
          </p:cNvPr>
          <p:cNvSpPr txBox="1"/>
          <p:nvPr/>
        </p:nvSpPr>
        <p:spPr>
          <a:xfrm>
            <a:off x="4282909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2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1CDF9B-560E-41C7-B489-3215FE9795E5}"/>
              </a:ext>
            </a:extLst>
          </p:cNvPr>
          <p:cNvSpPr/>
          <p:nvPr/>
        </p:nvSpPr>
        <p:spPr>
          <a:xfrm>
            <a:off x="6482471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291B2F-2FD5-4E87-ABB8-5D1D479E0F9E}"/>
              </a:ext>
            </a:extLst>
          </p:cNvPr>
          <p:cNvSpPr txBox="1"/>
          <p:nvPr/>
        </p:nvSpPr>
        <p:spPr>
          <a:xfrm>
            <a:off x="7042267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3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771EAF-6391-461B-9CAD-8C1690F4B09A}"/>
              </a:ext>
            </a:extLst>
          </p:cNvPr>
          <p:cNvSpPr/>
          <p:nvPr/>
        </p:nvSpPr>
        <p:spPr>
          <a:xfrm>
            <a:off x="9241028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72B19-9BF6-4177-8BA5-BF9EBE8E896D}"/>
              </a:ext>
            </a:extLst>
          </p:cNvPr>
          <p:cNvSpPr txBox="1"/>
          <p:nvPr/>
        </p:nvSpPr>
        <p:spPr>
          <a:xfrm>
            <a:off x="9792596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4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973042" y="2487744"/>
            <a:ext cx="2017840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dirty="0" err="1">
                <a:latin typeface="+mn-ea"/>
              </a:rPr>
              <a:t>이찬솔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얼굴 인식 모델을 가져와 값을 전달하는 프로그램</a:t>
            </a:r>
            <a:endParaRPr lang="en-US" altLang="ko-KR" sz="140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 err="1">
                <a:latin typeface="+mn-ea"/>
              </a:rPr>
              <a:t>정가희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음료 자판기 하드웨어 제작 및 소프트웨어 개발</a:t>
            </a:r>
            <a:endParaRPr lang="en-US" altLang="ko-KR" sz="1400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 err="1">
                <a:latin typeface="+mn-ea"/>
              </a:rPr>
              <a:t>노재희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 err="1">
                <a:latin typeface="+mn-ea"/>
              </a:rPr>
              <a:t>아이트래킹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알고리즘 개발</a:t>
            </a:r>
            <a:endParaRPr lang="en-US" altLang="ko-KR" sz="140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 err="1">
                <a:latin typeface="+mn-ea"/>
              </a:rPr>
              <a:t>윤용빈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음료 추천 </a:t>
            </a:r>
            <a:r>
              <a:rPr lang="ko-KR" altLang="en-US" sz="1400" dirty="0" smtClean="0">
                <a:latin typeface="+mn-ea"/>
              </a:rPr>
              <a:t>학습 모델에 사용될 </a:t>
            </a:r>
            <a:r>
              <a:rPr lang="ko-KR" altLang="en-US" sz="1400" dirty="0" err="1" smtClean="0">
                <a:latin typeface="+mn-ea"/>
              </a:rPr>
              <a:t>데이터셋</a:t>
            </a:r>
            <a:r>
              <a:rPr lang="ko-KR" altLang="en-US" sz="1400" dirty="0" smtClean="0">
                <a:latin typeface="+mn-ea"/>
              </a:rPr>
              <a:t> 생성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39AD16-4057-436E-B8D8-86451ABDE901}"/>
              </a:ext>
            </a:extLst>
          </p:cNvPr>
          <p:cNvSpPr txBox="1"/>
          <p:nvPr/>
        </p:nvSpPr>
        <p:spPr>
          <a:xfrm>
            <a:off x="3877111" y="3783591"/>
            <a:ext cx="1682895" cy="66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음료 추천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모델 학습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EBEF53-34A9-49F3-8869-6FAA196837FD}"/>
              </a:ext>
            </a:extLst>
          </p:cNvPr>
          <p:cNvSpPr txBox="1"/>
          <p:nvPr/>
        </p:nvSpPr>
        <p:spPr>
          <a:xfrm>
            <a:off x="6670242" y="3920359"/>
            <a:ext cx="1682895" cy="37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코드 병합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7C99BC-4A7B-4865-8E47-2DDE72BE524C}"/>
              </a:ext>
            </a:extLst>
          </p:cNvPr>
          <p:cNvSpPr txBox="1"/>
          <p:nvPr/>
        </p:nvSpPr>
        <p:spPr>
          <a:xfrm>
            <a:off x="9410221" y="3931324"/>
            <a:ext cx="1682895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최종 테스트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94232" y="6248400"/>
            <a:ext cx="2197768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18397" y="707051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개발 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순서 및 역할 분담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994232" y="6248400"/>
            <a:ext cx="2197768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4255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개발 목표 및 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71510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개발 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35188"/>
              </p:ext>
            </p:extLst>
          </p:nvPr>
        </p:nvGraphicFramePr>
        <p:xfrm>
          <a:off x="599525" y="1444207"/>
          <a:ext cx="10856280" cy="522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3764938927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2951053127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167205553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3225498372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985721371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677246575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907335298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3160809787"/>
                    </a:ext>
                  </a:extLst>
                </a:gridCol>
              </a:tblGrid>
              <a:tr h="3806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활동 내용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380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185247"/>
                  </a:ext>
                </a:extLst>
              </a:tr>
              <a:tr h="538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아이디어 회의 및 정리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538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Hig</a:t>
                      </a:r>
                      <a:r>
                        <a:rPr lang="en-US" altLang="ko-KR" sz="2200" b="0" spc="-150" baseline="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h Level Design</a:t>
                      </a:r>
                      <a:endParaRPr lang="ko-KR" altLang="en-US" sz="2200" b="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538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pc="-150" dirty="0" err="1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임베디드</a:t>
                      </a:r>
                      <a:r>
                        <a:rPr lang="ko-KR" altLang="en-US" sz="2200" b="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 프로그램</a:t>
                      </a:r>
                      <a:r>
                        <a:rPr lang="ko-KR" altLang="en-US" sz="2200" b="0" spc="-150" baseline="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 작성</a:t>
                      </a:r>
                      <a:endParaRPr lang="ko-KR" altLang="en-US" sz="2200" b="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538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pc="-150" dirty="0" err="1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아이트래킹</a:t>
                      </a:r>
                      <a:endParaRPr lang="ko-KR" altLang="en-US" sz="2200" b="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970608"/>
                  </a:ext>
                </a:extLst>
              </a:tr>
              <a:tr h="538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얼굴</a:t>
                      </a:r>
                      <a:r>
                        <a:rPr lang="ko-KR" altLang="en-US" sz="2200" b="0" spc="-150" baseline="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 인식 모델</a:t>
                      </a:r>
                      <a:endParaRPr lang="ko-KR" altLang="en-US" sz="2200" b="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538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음료 추천 모델 학습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62854"/>
                  </a:ext>
                </a:extLst>
              </a:tr>
              <a:tr h="538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프로그램 병합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  <a:tr h="538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최종 테스트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11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30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994232" y="6248400"/>
            <a:ext cx="2197768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545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개발 내용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76800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개발 환경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0" name="AutoShape 14" descr="Visual Studio Code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6039689" y="1380650"/>
            <a:ext cx="5400000" cy="5220000"/>
            <a:chOff x="6039689" y="1397429"/>
            <a:chExt cx="5400000" cy="5220000"/>
          </a:xfrm>
        </p:grpSpPr>
        <p:sp>
          <p:nvSpPr>
            <p:cNvPr id="31" name="직사각형 30"/>
            <p:cNvSpPr/>
            <p:nvPr/>
          </p:nvSpPr>
          <p:spPr>
            <a:xfrm>
              <a:off x="6039689" y="1397429"/>
              <a:ext cx="5400000" cy="5220000"/>
            </a:xfrm>
            <a:prstGeom prst="rect">
              <a:avLst/>
            </a:prstGeom>
            <a:solidFill>
              <a:srgbClr val="B6E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6506202" y="1783596"/>
              <a:ext cx="4466975" cy="4447666"/>
              <a:chOff x="6625820" y="1740925"/>
              <a:chExt cx="4466975" cy="4447666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6625820" y="4028591"/>
                <a:ext cx="4466975" cy="2160000"/>
                <a:chOff x="6629521" y="4117102"/>
                <a:chExt cx="4466975" cy="2160000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49A5FA38-31A2-4D80-90F0-5FC9EB2E3BCB}"/>
                    </a:ext>
                  </a:extLst>
                </p:cNvPr>
                <p:cNvGrpSpPr/>
                <p:nvPr/>
              </p:nvGrpSpPr>
              <p:grpSpPr>
                <a:xfrm>
                  <a:off x="6629521" y="4117102"/>
                  <a:ext cx="2160000" cy="2160000"/>
                  <a:chOff x="6244841" y="2790886"/>
                  <a:chExt cx="2281008" cy="2553259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474253D-805A-40DB-AB63-903742C0D32C}"/>
                      </a:ext>
                    </a:extLst>
                  </p:cNvPr>
                  <p:cNvSpPr txBox="1"/>
                  <p:nvPr/>
                </p:nvSpPr>
                <p:spPr>
                  <a:xfrm>
                    <a:off x="6616662" y="4997710"/>
                    <a:ext cx="1537366" cy="3464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rPr>
                      <a:t>STM32cubeIDE</a:t>
                    </a:r>
                    <a:endParaRPr lang="ko-KR" alt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endParaRPr>
                  </a:p>
                </p:txBody>
              </p:sp>
              <p:pic>
                <p:nvPicPr>
                  <p:cNvPr id="3084" name="Picture 12" descr="STMicroelectronics STM32Cube Low-Layer Application Program Interface (LL  API) driver software"/>
                  <p:cNvPicPr>
                    <a:picLocks noChangeAspect="1" noChangeArrowheads="1"/>
                  </p:cNvPicPr>
                  <p:nvPr/>
                </p:nvPicPr>
                <p:blipFill>
                  <a:blip r:embed="rId2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44841" y="2790886"/>
                    <a:ext cx="2281008" cy="219576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8E3352A5-9D91-4E15-99CD-B37EB304B246}"/>
                    </a:ext>
                  </a:extLst>
                </p:cNvPr>
                <p:cNvGrpSpPr/>
                <p:nvPr/>
              </p:nvGrpSpPr>
              <p:grpSpPr>
                <a:xfrm>
                  <a:off x="8936496" y="4117102"/>
                  <a:ext cx="2160000" cy="2160000"/>
                  <a:chOff x="8843181" y="2790886"/>
                  <a:chExt cx="2195763" cy="2578249"/>
                </a:xfrm>
              </p:grpSpPr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7B92808-2845-4307-9395-F27B2DCDADD3}"/>
                      </a:ext>
                    </a:extLst>
                  </p:cNvPr>
                  <p:cNvSpPr txBox="1"/>
                  <p:nvPr/>
                </p:nvSpPr>
                <p:spPr>
                  <a:xfrm>
                    <a:off x="9482837" y="5022700"/>
                    <a:ext cx="916448" cy="3464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rPr>
                      <a:t>VS code</a:t>
                    </a:r>
                    <a:endParaRPr lang="ko-KR" alt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endParaRPr>
                  </a:p>
                </p:txBody>
              </p:sp>
              <p:pic>
                <p:nvPicPr>
                  <p:cNvPr id="3088" name="Picture 16" descr="VSCODE][MAC] 비주얼 스튜디오 코드 유용한 단축키 및 설정 알아보기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43181" y="2790886"/>
                    <a:ext cx="2195763" cy="219576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2050" name="Picture 2" descr="로고, 폰트, 텍스트, 그래픽이(가) 표시된 사진&#10;&#10;자동 생성된 설명">
                <a:extLst>
                  <a:ext uri="{FF2B5EF4-FFF2-40B4-BE49-F238E27FC236}">
                    <a16:creationId xmlns:a16="http://schemas.microsoft.com/office/drawing/2014/main" id="{DF95E912-0266-47E1-AE7F-F36346D623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6680927" y="1740925"/>
                <a:ext cx="4356761" cy="18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6" name="그룹 25"/>
          <p:cNvGrpSpPr/>
          <p:nvPr/>
        </p:nvGrpSpPr>
        <p:grpSpPr>
          <a:xfrm>
            <a:off x="433943" y="1380650"/>
            <a:ext cx="5400000" cy="5220000"/>
            <a:chOff x="433943" y="1363871"/>
            <a:chExt cx="5400000" cy="5220000"/>
          </a:xfrm>
        </p:grpSpPr>
        <p:sp>
          <p:nvSpPr>
            <p:cNvPr id="11" name="직사각형 10"/>
            <p:cNvSpPr/>
            <p:nvPr/>
          </p:nvSpPr>
          <p:spPr>
            <a:xfrm>
              <a:off x="433943" y="1363871"/>
              <a:ext cx="5400000" cy="52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02228" y="1549116"/>
              <a:ext cx="5063431" cy="4916623"/>
              <a:chOff x="614563" y="1636577"/>
              <a:chExt cx="5063431" cy="4916623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1993074" y="4599399"/>
                <a:ext cx="2306408" cy="1953801"/>
                <a:chOff x="1628513" y="4376485"/>
                <a:chExt cx="2306408" cy="1953801"/>
              </a:xfrm>
            </p:grpSpPr>
            <p:pic>
              <p:nvPicPr>
                <p:cNvPr id="28" name="Picture 4" descr="NUCLEO-G491RE - Stmicroelectronics - Development Board, STM32 Nucleo-64,  STM32G491RET6U | element14 Korea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28513" y="4376485"/>
                  <a:ext cx="2306408" cy="165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TextBox 17"/>
                <p:cNvSpPr txBox="1"/>
                <p:nvPr/>
              </p:nvSpPr>
              <p:spPr>
                <a:xfrm>
                  <a:off x="1746690" y="6037898"/>
                  <a:ext cx="207005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STM32 Nucleo-64 board</a:t>
                  </a:r>
                  <a:endParaRPr lang="ko-KR" altLang="en-US" sz="1300" b="1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endParaRPr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614563" y="1636577"/>
                <a:ext cx="5063431" cy="2777276"/>
                <a:chOff x="614563" y="1636577"/>
                <a:chExt cx="5063431" cy="2777276"/>
              </a:xfrm>
            </p:grpSpPr>
            <p:grpSp>
              <p:nvGrpSpPr>
                <p:cNvPr id="16" name="그룹 15"/>
                <p:cNvGrpSpPr/>
                <p:nvPr/>
              </p:nvGrpSpPr>
              <p:grpSpPr>
                <a:xfrm>
                  <a:off x="614563" y="1721989"/>
                  <a:ext cx="2269335" cy="2606452"/>
                  <a:chOff x="544591" y="1738548"/>
                  <a:chExt cx="2269335" cy="2606452"/>
                </a:xfrm>
              </p:grpSpPr>
              <p:pic>
                <p:nvPicPr>
                  <p:cNvPr id="12" name="Picture 2" descr="NVIDIA Jetson Nano Development Kit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544591" y="1738548"/>
                    <a:ext cx="2269335" cy="2304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816682" y="4052612"/>
                    <a:ext cx="1733167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300" b="1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rPr>
                      <a:t>NVIDIA Jetson </a:t>
                    </a:r>
                    <a:r>
                      <a:rPr lang="en-US" altLang="ko-KR" sz="1300" b="1" dirty="0" smtClean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rPr>
                      <a:t>Nano</a:t>
                    </a:r>
                    <a:endParaRPr lang="ko-KR" altLang="en-US" sz="1300" b="1" dirty="0"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endParaRPr>
                  </a:p>
                </p:txBody>
              </p:sp>
            </p:grpSp>
            <p:grpSp>
              <p:nvGrpSpPr>
                <p:cNvPr id="23" name="그룹 22"/>
                <p:cNvGrpSpPr/>
                <p:nvPr/>
              </p:nvGrpSpPr>
              <p:grpSpPr>
                <a:xfrm>
                  <a:off x="3188652" y="1636577"/>
                  <a:ext cx="2489342" cy="2777276"/>
                  <a:chOff x="3188652" y="1636577"/>
                  <a:chExt cx="2489342" cy="2777276"/>
                </a:xfrm>
              </p:grpSpPr>
              <p:grpSp>
                <p:nvGrpSpPr>
                  <p:cNvPr id="14" name="그룹 13"/>
                  <p:cNvGrpSpPr/>
                  <p:nvPr/>
                </p:nvGrpSpPr>
                <p:grpSpPr>
                  <a:xfrm>
                    <a:off x="3490615" y="1636577"/>
                    <a:ext cx="1885417" cy="1800000"/>
                    <a:chOff x="3246538" y="1672032"/>
                    <a:chExt cx="1885417" cy="1588300"/>
                  </a:xfrm>
                </p:grpSpPr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0BE2C49A-AEC4-459A-BD40-6AF1A2A31E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99982" y="2983333"/>
                      <a:ext cx="11785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Ubuntu 22.04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p:txBody>
                </p:sp>
                <p:pic>
                  <p:nvPicPr>
                    <p:cNvPr id="3082" name="Picture 10" descr="리눅스 (Linux) 명령어] 우분투(Ubuntu) 버전 확인하는 방법들! : 네이버 블로그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7" cstate="email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3246538" y="1672032"/>
                      <a:ext cx="1885417" cy="130989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2" name="그룹 21"/>
                  <p:cNvGrpSpPr/>
                  <p:nvPr/>
                </p:nvGrpSpPr>
                <p:grpSpPr>
                  <a:xfrm>
                    <a:off x="3188652" y="3423219"/>
                    <a:ext cx="2489342" cy="990634"/>
                    <a:chOff x="3188652" y="3414830"/>
                    <a:chExt cx="2489342" cy="990634"/>
                  </a:xfrm>
                </p:grpSpPr>
                <p:pic>
                  <p:nvPicPr>
                    <p:cNvPr id="2052" name="Picture 4" descr="open_model_zoo/CONTRIBUTING.md at master · openvinotoolkit/open_model_zoo ·  GitHub">
                      <a:extLst>
                        <a:ext uri="{FF2B5EF4-FFF2-40B4-BE49-F238E27FC236}">
                          <a16:creationId xmlns:a16="http://schemas.microsoft.com/office/drawing/2014/main" id="{B8DD3A01-A309-4907-85C0-A9425E7D9AA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8" cstate="email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3188652" y="3414830"/>
                      <a:ext cx="2489342" cy="69283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3252680" y="4113076"/>
                      <a:ext cx="2361287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300" b="1" dirty="0" err="1" smtClean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OpenVINO</a:t>
                      </a:r>
                      <a:r>
                        <a:rPr lang="en-US" altLang="ko-KR" sz="1300" b="1" dirty="0" smtClean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- open model zoo</a:t>
                      </a:r>
                      <a:endParaRPr lang="ko-KR" altLang="en-US" sz="1300" b="1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4704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994232" y="6248400"/>
            <a:ext cx="2197768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4255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개발 내용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713842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소프트웨어 </a:t>
            </a:r>
            <a:r>
              <a:rPr lang="ko-KR" altLang="en-US" sz="1400" dirty="0" err="1">
                <a:solidFill>
                  <a:schemeClr val="accent4">
                    <a:lumMod val="50000"/>
                  </a:schemeClr>
                </a:solidFill>
              </a:rPr>
              <a:t>아키텍쳐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0" name="AutoShape 14" descr="Visual Studio Code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099" name="그룹 3098">
            <a:extLst>
              <a:ext uri="{FF2B5EF4-FFF2-40B4-BE49-F238E27FC236}">
                <a16:creationId xmlns:a16="http://schemas.microsoft.com/office/drawing/2014/main" id="{ADCA8B5D-CDA4-44B7-B11E-427DD0679C80}"/>
              </a:ext>
            </a:extLst>
          </p:cNvPr>
          <p:cNvGrpSpPr/>
          <p:nvPr/>
        </p:nvGrpSpPr>
        <p:grpSpPr>
          <a:xfrm>
            <a:off x="460375" y="1637701"/>
            <a:ext cx="5537460" cy="4687632"/>
            <a:chOff x="734571" y="1541194"/>
            <a:chExt cx="5640829" cy="46876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D280AE3-2402-4AD5-81D9-DDE750FF192D}"/>
                </a:ext>
              </a:extLst>
            </p:cNvPr>
            <p:cNvGrpSpPr/>
            <p:nvPr/>
          </p:nvGrpSpPr>
          <p:grpSpPr>
            <a:xfrm>
              <a:off x="734571" y="1541194"/>
              <a:ext cx="5640829" cy="4687632"/>
              <a:chOff x="734572" y="1541194"/>
              <a:chExt cx="10358544" cy="468763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0782241-BBE7-4396-AC47-EDC3FA596150}"/>
                  </a:ext>
                </a:extLst>
              </p:cNvPr>
              <p:cNvSpPr/>
              <p:nvPr/>
            </p:nvSpPr>
            <p:spPr>
              <a:xfrm>
                <a:off x="734572" y="1767296"/>
                <a:ext cx="10358544" cy="446153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74BA2BE5-CFEA-4993-B1DE-2A0E00EA64ED}"/>
                  </a:ext>
                </a:extLst>
              </p:cNvPr>
              <p:cNvSpPr/>
              <p:nvPr/>
            </p:nvSpPr>
            <p:spPr>
              <a:xfrm>
                <a:off x="3442597" y="1541194"/>
                <a:ext cx="4318428" cy="452201"/>
              </a:xfrm>
              <a:prstGeom prst="roundRect">
                <a:avLst/>
              </a:prstGeom>
              <a:solidFill>
                <a:srgbClr val="EDE5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&lt; </a:t>
                </a:r>
                <a:r>
                  <a:rPr lang="ko-KR" altLang="en-US" b="1" dirty="0">
                    <a:solidFill>
                      <a:schemeClr val="tx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자판기 </a:t>
                </a:r>
                <a:r>
                  <a:rPr lang="en-US" altLang="ko-KR" b="1" dirty="0">
                    <a:solidFill>
                      <a:schemeClr val="tx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&gt;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CAC4368-FD82-4754-B6A5-A12C5B848B55}"/>
                </a:ext>
              </a:extLst>
            </p:cNvPr>
            <p:cNvGrpSpPr/>
            <p:nvPr/>
          </p:nvGrpSpPr>
          <p:grpSpPr>
            <a:xfrm>
              <a:off x="1170841" y="2210811"/>
              <a:ext cx="4721959" cy="2119685"/>
              <a:chOff x="1683857" y="1980096"/>
              <a:chExt cx="1785364" cy="3351825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E7A345B1-99ED-4E04-AABF-AC6653DDE48B}"/>
                  </a:ext>
                </a:extLst>
              </p:cNvPr>
              <p:cNvSpPr/>
              <p:nvPr/>
            </p:nvSpPr>
            <p:spPr>
              <a:xfrm>
                <a:off x="1683857" y="2215156"/>
                <a:ext cx="1785364" cy="31167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00" b="1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537CA786-185E-433D-BDF9-06F3CEDF8D4C}"/>
                  </a:ext>
                </a:extLst>
              </p:cNvPr>
              <p:cNvSpPr/>
              <p:nvPr/>
            </p:nvSpPr>
            <p:spPr>
              <a:xfrm>
                <a:off x="1876776" y="1980096"/>
                <a:ext cx="1399526" cy="48743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00" b="1" dirty="0">
                    <a:solidFill>
                      <a:schemeClr val="tx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&lt;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관리 서버 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(Jetson) &gt;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B01C5EE-02D0-42DC-AEDB-AC9868D2ED0C}"/>
                </a:ext>
              </a:extLst>
            </p:cNvPr>
            <p:cNvGrpSpPr/>
            <p:nvPr/>
          </p:nvGrpSpPr>
          <p:grpSpPr>
            <a:xfrm>
              <a:off x="1261041" y="4726692"/>
              <a:ext cx="4573168" cy="914871"/>
              <a:chOff x="5048959" y="2327839"/>
              <a:chExt cx="4573168" cy="914871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4CB4977D-73E9-48CE-A0E5-8CF035D31D2D}"/>
                  </a:ext>
                </a:extLst>
              </p:cNvPr>
              <p:cNvSpPr/>
              <p:nvPr/>
            </p:nvSpPr>
            <p:spPr>
              <a:xfrm>
                <a:off x="5048959" y="2474675"/>
                <a:ext cx="2587615" cy="76803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00" b="1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0FDC8399-D35D-4B8C-B0B2-A9EE2F06DA1F}"/>
                  </a:ext>
                </a:extLst>
              </p:cNvPr>
              <p:cNvSpPr/>
              <p:nvPr/>
            </p:nvSpPr>
            <p:spPr>
              <a:xfrm>
                <a:off x="5262766" y="2327839"/>
                <a:ext cx="2160000" cy="288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&lt; </a:t>
                </a:r>
                <a:r>
                  <a:rPr lang="ko-KR" altLang="en-US" sz="1200" b="1" dirty="0">
                    <a:solidFill>
                      <a:schemeClr val="tx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자판기 구동 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(STM32) &gt;</a:t>
                </a: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58A2D689-6128-443F-B0AF-74BD20CBDD43}"/>
                  </a:ext>
                </a:extLst>
              </p:cNvPr>
              <p:cNvSpPr/>
              <p:nvPr/>
            </p:nvSpPr>
            <p:spPr>
              <a:xfrm>
                <a:off x="5517266" y="2757174"/>
                <a:ext cx="1692000" cy="28800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00" b="1" dirty="0" smtClean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USART DMA</a:t>
                </a:r>
                <a:endParaRPr lang="ko-KR" altLang="en-US" sz="1300" b="1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3BB540BD-9D1C-42C3-93C6-ECE9D035B846}"/>
                  </a:ext>
                </a:extLst>
              </p:cNvPr>
              <p:cNvSpPr/>
              <p:nvPr/>
            </p:nvSpPr>
            <p:spPr>
              <a:xfrm>
                <a:off x="8002127" y="2685174"/>
                <a:ext cx="1620000" cy="43200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00" b="1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LED</a:t>
                </a:r>
              </a:p>
              <a:p>
                <a:pPr algn="ctr"/>
                <a:r>
                  <a:rPr lang="en-US" altLang="ko-KR" sz="1300" b="1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(</a:t>
                </a:r>
                <a:r>
                  <a:rPr lang="ko-KR" altLang="en-US" sz="1300" b="1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워터펌프 모터</a:t>
                </a:r>
                <a:r>
                  <a:rPr lang="en-US" altLang="ko-KR" sz="1300" b="1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)</a:t>
                </a:r>
                <a:endParaRPr lang="ko-KR" altLang="en-US" sz="1300" b="1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6DA122EE-DC7C-4B1D-A444-E0DCF909EA10}"/>
                  </a:ext>
                </a:extLst>
              </p:cNvPr>
              <p:cNvCxnSpPr>
                <a:stCxn id="43" idx="3"/>
                <a:endCxn id="38" idx="1"/>
              </p:cNvCxnSpPr>
              <p:nvPr/>
            </p:nvCxnSpPr>
            <p:spPr>
              <a:xfrm>
                <a:off x="7209266" y="2901174"/>
                <a:ext cx="792861" cy="0"/>
              </a:xfrm>
              <a:prstGeom prst="straightConnector1">
                <a:avLst/>
              </a:prstGeom>
              <a:ln w="38100">
                <a:solidFill>
                  <a:srgbClr val="01734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F8813842-F938-4C0F-90DB-4C1D976CC74C}"/>
                </a:ext>
              </a:extLst>
            </p:cNvPr>
            <p:cNvSpPr/>
            <p:nvPr/>
          </p:nvSpPr>
          <p:spPr>
            <a:xfrm>
              <a:off x="3715201" y="3683078"/>
              <a:ext cx="1656000" cy="32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USB to Serial</a:t>
              </a:r>
              <a:endParaRPr lang="ko-KR" altLang="en-US" sz="14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91F8F37-FE2D-4F6F-8506-A91377B6B51A}"/>
                </a:ext>
              </a:extLst>
            </p:cNvPr>
            <p:cNvSpPr/>
            <p:nvPr/>
          </p:nvSpPr>
          <p:spPr>
            <a:xfrm>
              <a:off x="1606826" y="3683078"/>
              <a:ext cx="1656000" cy="32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Eye Tracking</a:t>
              </a:r>
              <a:endParaRPr lang="ko-KR" altLang="en-US" sz="14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BE4E77EC-5CEB-48F4-A3F4-C728A4623B8F}"/>
                </a:ext>
              </a:extLst>
            </p:cNvPr>
            <p:cNvSpPr/>
            <p:nvPr/>
          </p:nvSpPr>
          <p:spPr>
            <a:xfrm>
              <a:off x="1606826" y="2771040"/>
              <a:ext cx="1656000" cy="47941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얼굴 인식 모델</a:t>
              </a:r>
              <a:endParaRPr lang="en-US" altLang="ko-KR" sz="14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algn="ctr"/>
              <a:r>
                <a:rPr lang="en-US" altLang="ko-KR" sz="1400" b="1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(</a:t>
              </a:r>
              <a:r>
                <a:rPr lang="ko-KR" altLang="en-US" sz="1400" b="1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성별</a:t>
              </a:r>
              <a:r>
                <a:rPr lang="en-US" altLang="ko-KR" sz="1400" b="1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sz="1400" b="1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연령</a:t>
              </a:r>
              <a:r>
                <a:rPr lang="en-US" altLang="ko-KR" sz="1400" b="1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sz="1400" b="1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감정</a:t>
              </a:r>
              <a:r>
                <a:rPr lang="en-US" altLang="ko-KR" sz="1400" b="1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)</a:t>
              </a:r>
              <a:endParaRPr lang="ko-KR" altLang="en-US" sz="14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EE8B60E-B7D0-4B71-81BB-D57EDA83DFAB}"/>
                </a:ext>
              </a:extLst>
            </p:cNvPr>
            <p:cNvSpPr/>
            <p:nvPr/>
          </p:nvSpPr>
          <p:spPr>
            <a:xfrm>
              <a:off x="3715201" y="2848747"/>
              <a:ext cx="1656000" cy="32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음료 추천 모델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0B7F4E2-2FE6-4AE3-AD90-6A49756B16F7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3262826" y="3010747"/>
              <a:ext cx="452375" cy="0"/>
            </a:xfrm>
            <a:prstGeom prst="straightConnector1">
              <a:avLst/>
            </a:prstGeom>
            <a:ln w="38100">
              <a:solidFill>
                <a:srgbClr val="0173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DB2A7711-35CA-420F-9C98-C98C799F6D89}"/>
                </a:ext>
              </a:extLst>
            </p:cNvPr>
            <p:cNvCxnSpPr>
              <a:cxnSpLocks/>
              <a:stCxn id="55" idx="3"/>
              <a:endCxn id="54" idx="1"/>
            </p:cNvCxnSpPr>
            <p:nvPr/>
          </p:nvCxnSpPr>
          <p:spPr>
            <a:xfrm>
              <a:off x="3262826" y="3845078"/>
              <a:ext cx="452375" cy="0"/>
            </a:xfrm>
            <a:prstGeom prst="straightConnector1">
              <a:avLst/>
            </a:prstGeom>
            <a:ln w="38100">
              <a:solidFill>
                <a:srgbClr val="0173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2" name="연결선: 꺾임 3071">
              <a:extLst>
                <a:ext uri="{FF2B5EF4-FFF2-40B4-BE49-F238E27FC236}">
                  <a16:creationId xmlns:a16="http://schemas.microsoft.com/office/drawing/2014/main" id="{1BFF30D9-8453-4F2F-BE18-A201515E09D2}"/>
                </a:ext>
              </a:extLst>
            </p:cNvPr>
            <p:cNvCxnSpPr>
              <a:cxnSpLocks/>
              <a:stCxn id="57" idx="3"/>
              <a:endCxn id="55" idx="1"/>
            </p:cNvCxnSpPr>
            <p:nvPr/>
          </p:nvCxnSpPr>
          <p:spPr>
            <a:xfrm flipH="1">
              <a:off x="1606826" y="3010747"/>
              <a:ext cx="3764375" cy="834331"/>
            </a:xfrm>
            <a:prstGeom prst="bentConnector5">
              <a:avLst>
                <a:gd name="adj1" fmla="val -6073"/>
                <a:gd name="adj2" fmla="val 50000"/>
                <a:gd name="adj3" fmla="val 106073"/>
              </a:avLst>
            </a:prstGeom>
            <a:ln w="38100">
              <a:solidFill>
                <a:srgbClr val="0173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9" name="연결선: 꺾임 3078">
              <a:extLst>
                <a:ext uri="{FF2B5EF4-FFF2-40B4-BE49-F238E27FC236}">
                  <a16:creationId xmlns:a16="http://schemas.microsoft.com/office/drawing/2014/main" id="{ABF969F4-D6AA-4AAA-87C3-BB8179708EDD}"/>
                </a:ext>
              </a:extLst>
            </p:cNvPr>
            <p:cNvCxnSpPr>
              <a:cxnSpLocks/>
              <a:stCxn id="54" idx="3"/>
              <a:endCxn id="43" idx="1"/>
            </p:cNvCxnSpPr>
            <p:nvPr/>
          </p:nvCxnSpPr>
          <p:spPr>
            <a:xfrm flipH="1">
              <a:off x="1729347" y="3845078"/>
              <a:ext cx="3641855" cy="1454949"/>
            </a:xfrm>
            <a:prstGeom prst="bentConnector5">
              <a:avLst>
                <a:gd name="adj1" fmla="val -6394"/>
                <a:gd name="adj2" fmla="val 50619"/>
                <a:gd name="adj3" fmla="val 110148"/>
              </a:avLst>
            </a:prstGeom>
            <a:ln w="38100">
              <a:solidFill>
                <a:srgbClr val="0173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cdn.discordapp.com/attachments/1195246370433540179/1200344656471392266/image.png?ex=65c5d713&amp;is=65b36213&amp;hm=312639beed8d5757480a5738401473ffe1dc5618ea46a6516c1b50f60ccae7d8&amp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6995" y="1637701"/>
            <a:ext cx="4692927" cy="468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01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53016" y="1499323"/>
            <a:ext cx="5140100" cy="4708358"/>
          </a:xfrm>
          <a:prstGeom prst="rect">
            <a:avLst/>
          </a:prstGeom>
          <a:solidFill>
            <a:srgbClr val="B6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6834" y="1499323"/>
            <a:ext cx="5140100" cy="47083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94232" y="6248400"/>
            <a:ext cx="2197768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545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srgbClr val="A6A7A9">
                    <a:lumMod val="50000"/>
                  </a:srgbClr>
                </a:solidFill>
                <a:effectLst/>
                <a:uLnTx/>
                <a:uFillTx/>
                <a:latin typeface="Arial Nova"/>
                <a:cs typeface="+mn-cs"/>
              </a:rPr>
              <a:t>개발 내용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768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6A7A9">
                    <a:lumMod val="50000"/>
                  </a:srgbClr>
                </a:solidFill>
                <a:effectLst/>
                <a:uLnTx/>
                <a:uFillTx/>
                <a:latin typeface="Arial Nova"/>
                <a:cs typeface="+mn-cs"/>
              </a:rPr>
              <a:t>아이트래킹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A6A7A9">
                  <a:lumMod val="50000"/>
                </a:srgbClr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A6A7A9"/>
                </a:solidFill>
                <a:effectLst/>
                <a:uLnTx/>
                <a:uFillTx/>
                <a:latin typeface="Arial Nova"/>
                <a:cs typeface="+mn-cs"/>
              </a:rPr>
              <a:t>3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A6A7A9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532701" y="2622395"/>
            <a:ext cx="49433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auhaus 93" panose="04030905020B02020C02" pitchFamily="82" charset="0"/>
                <a:ea typeface="+mj-ea"/>
              </a:rPr>
              <a:t>•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목표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사용자의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동공위치를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 추적하며 화면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응시여부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판단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/>
              <a:ea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/>
              <a:ea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/>
              <a:ea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/>
              <a:ea typeface="+mj-ea"/>
            </a:endParaRPr>
          </a:p>
          <a:p>
            <a:pPr lvl="0"/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Bauhaus 93" panose="04030905020B02020C02" pitchFamily="82" charset="0"/>
              </a:rPr>
              <a:t>•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설계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  <a:p>
            <a:pPr lvl="0"/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사용자의 동공 중심의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x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좌표를 추출 후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,</a:t>
            </a:r>
          </a:p>
          <a:p>
            <a:pPr lvl="0"/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화면 양 끝의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임계값을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 넘어가면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화면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미응시로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 판단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/>
              <a:ea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화면을 응시하면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“O”,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응시하지 않으면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“X”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/>
              <a:ea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0.5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초 간격으로 출력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/>
              <a:ea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</p:txBody>
      </p:sp>
      <p:sp>
        <p:nvSpPr>
          <p:cNvPr id="10" name="AutoShape 14" descr="Visual Studio Code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9392951" y="2737598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400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7251015" y="2744130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330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7111437" y="4827039"/>
            <a:ext cx="33698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</a:rPr>
              <a:t>현재 모니터의 넓이를 고려하여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/>
            </a:endParaRPr>
          </a:p>
          <a:p>
            <a:pPr lvl="0"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</a:rPr>
              <a:t>모니터 왼쪽의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</a:rPr>
              <a:t>x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</a:rPr>
              <a:t>좌표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</a:rPr>
              <a:t>임계값을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</a:rPr>
              <a:t>330,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/>
            </a:endParaRPr>
          </a:p>
          <a:p>
            <a:pPr lvl="0"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</a:rPr>
              <a:t>모니터 오른쪽의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</a:rPr>
              <a:t>임계값을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</a:rPr>
              <a:t>400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</a:rPr>
              <a:t>으로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</a:rPr>
              <a:t>설정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56929" y="2507931"/>
            <a:ext cx="1417740" cy="780176"/>
          </a:xfrm>
          <a:prstGeom prst="rect">
            <a:avLst/>
          </a:prstGeom>
          <a:solidFill>
            <a:srgbClr val="FCFBF7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11" t="18947" r="12448" b="18947"/>
          <a:stretch/>
        </p:blipFill>
        <p:spPr>
          <a:xfrm>
            <a:off x="8033099" y="3674032"/>
            <a:ext cx="1065401" cy="872455"/>
          </a:xfrm>
          <a:prstGeom prst="rect">
            <a:avLst/>
          </a:prstGeom>
        </p:spPr>
      </p:pic>
      <p:cxnSp>
        <p:nvCxnSpPr>
          <p:cNvPr id="12" name="직선 연결선 11"/>
          <p:cNvCxnSpPr>
            <a:endCxn id="6" idx="1"/>
          </p:cNvCxnSpPr>
          <p:nvPr/>
        </p:nvCxnSpPr>
        <p:spPr>
          <a:xfrm flipH="1" flipV="1">
            <a:off x="7856929" y="2898019"/>
            <a:ext cx="176170" cy="840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6" idx="3"/>
          </p:cNvCxnSpPr>
          <p:nvPr/>
        </p:nvCxnSpPr>
        <p:spPr>
          <a:xfrm flipV="1">
            <a:off x="9085792" y="2898019"/>
            <a:ext cx="188877" cy="8319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8164086" y="2744130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Monitor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</p:txBody>
      </p:sp>
      <p:sp>
        <p:nvSpPr>
          <p:cNvPr id="25" name="원호 24"/>
          <p:cNvSpPr/>
          <p:nvPr/>
        </p:nvSpPr>
        <p:spPr>
          <a:xfrm rot="19348822">
            <a:off x="7693743" y="2136461"/>
            <a:ext cx="1868431" cy="2053440"/>
          </a:xfrm>
          <a:prstGeom prst="arc">
            <a:avLst>
              <a:gd name="adj1" fmla="val 16200000"/>
              <a:gd name="adj2" fmla="val 2053388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8259027" y="181422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/>
                <a:ea typeface="+mj-ea"/>
              </a:rPr>
              <a:t>응시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9303857" y="3309502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미응시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7084131" y="3300736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미응시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52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917</Words>
  <Application>Microsoft Office PowerPoint</Application>
  <PresentationFormat>와이드스크린</PresentationFormat>
  <Paragraphs>254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Arial Nova</vt:lpstr>
      <vt:lpstr>나눔스퀘어 Bold</vt:lpstr>
      <vt:lpstr>나눔스퀘어 ExtraBold</vt:lpstr>
      <vt:lpstr>나눔스퀘어 Light</vt:lpstr>
      <vt:lpstr>나눔스퀘어OTF Bold</vt:lpstr>
      <vt:lpstr>맑은 고딕</vt:lpstr>
      <vt:lpstr>Arial</vt:lpstr>
      <vt:lpstr>Bauhaus 93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99</cp:revision>
  <dcterms:created xsi:type="dcterms:W3CDTF">2020-12-13T00:02:47Z</dcterms:created>
  <dcterms:modified xsi:type="dcterms:W3CDTF">2024-01-31T06:46:44Z</dcterms:modified>
</cp:coreProperties>
</file>