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7" r:id="rId5"/>
    <p:sldId id="298" r:id="rId6"/>
    <p:sldId id="268" r:id="rId7"/>
    <p:sldId id="270" r:id="rId8"/>
    <p:sldId id="299" r:id="rId9"/>
    <p:sldId id="269" r:id="rId10"/>
    <p:sldId id="257" r:id="rId11"/>
    <p:sldId id="274" r:id="rId12"/>
    <p:sldId id="272" r:id="rId13"/>
    <p:sldId id="277" r:id="rId14"/>
    <p:sldId id="300" r:id="rId15"/>
    <p:sldId id="280" r:id="rId16"/>
    <p:sldId id="301" r:id="rId17"/>
    <p:sldId id="275" r:id="rId18"/>
    <p:sldId id="276" r:id="rId19"/>
    <p:sldId id="258" r:id="rId20"/>
    <p:sldId id="278" r:id="rId21"/>
    <p:sldId id="271" r:id="rId22"/>
    <p:sldId id="279" r:id="rId23"/>
    <p:sldId id="285" r:id="rId24"/>
    <p:sldId id="282" r:id="rId25"/>
    <p:sldId id="290" r:id="rId26"/>
    <p:sldId id="284" r:id="rId27"/>
    <p:sldId id="286" r:id="rId28"/>
    <p:sldId id="287" r:id="rId29"/>
    <p:sldId id="288" r:id="rId30"/>
    <p:sldId id="289" r:id="rId31"/>
    <p:sldId id="291" r:id="rId32"/>
    <p:sldId id="292" r:id="rId33"/>
    <p:sldId id="293" r:id="rId34"/>
    <p:sldId id="294" r:id="rId35"/>
    <p:sldId id="295" r:id="rId36"/>
    <p:sldId id="296" r:id="rId37"/>
    <p:sldId id="261" r:id="rId38"/>
    <p:sldId id="262" r:id="rId39"/>
    <p:sldId id="264" r:id="rId40"/>
    <p:sldId id="263" r:id="rId41"/>
    <p:sldId id="265" r:id="rId42"/>
    <p:sldId id="273"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94660"/>
  </p:normalViewPr>
  <p:slideViewPr>
    <p:cSldViewPr snapToGrid="0">
      <p:cViewPr varScale="1">
        <p:scale>
          <a:sx n="64" d="100"/>
          <a:sy n="64"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A99B3-9495-406B-B666-FD65476AC4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C4DA21D-459E-42FD-BE51-1C23881CD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2352620F-124B-45C9-985C-48281A560F0D}"/>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0DAB507E-80DD-4561-B2C3-6807E4C0AAA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1129AF9-F153-48BB-994B-375B42A18E94}"/>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97417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B1855-EE85-477B-BE4F-C17F2BF0A02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52B5350-51E5-4535-BA5F-75FF5E31AF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21D0198-5F1B-4C0A-A21B-F39F01DAF962}"/>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F1674874-4FFB-468A-A1D2-873996955BD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016966F-B318-4BC5-9063-C487DFD04E14}"/>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263693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A20B90-A83D-42F7-A4AE-9BD62FE240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7B8C339-116F-4322-85A9-2B90697BEF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360E5F7-8A93-45BB-A3A2-B128C1BF0017}"/>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DAF0DB19-AD5B-4DD9-B223-B095A2AB6B8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A52AF75-D032-4D9C-BBB3-7E40CDA0F97A}"/>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79940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640B7-0A2E-4B48-B8A7-E66EE79F8EA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F0702E4-EB6A-4896-BA89-681A683FC57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5CC4EA2-B8FA-4CA4-9F24-E23894D5AB64}"/>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711C1F5B-D39D-427C-93D2-50AF22FA45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C9B4DEE-4455-4525-8190-159651333348}"/>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156588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C020A-EA29-4F3B-BE32-BB781B6930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BF90801-DFB9-41AA-98ED-5CEC864F1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949991-569C-439F-BAB7-BF0369F50911}"/>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BE7EA687-DF69-45C2-86A6-847E65B81D8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8B15D6F-3790-402D-A2D3-05A574E97430}"/>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299903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1DBAA-A61D-4C25-B34D-B5CCDBF7A40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26F0A38-EDAF-4BE9-876D-E142A37AD1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B1F2D11-04ED-4899-87F0-7F23B311CF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F46D787-A3C8-4DB4-B741-205765A41987}"/>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6" name="页脚占位符 5">
            <a:extLst>
              <a:ext uri="{FF2B5EF4-FFF2-40B4-BE49-F238E27FC236}">
                <a16:creationId xmlns:a16="http://schemas.microsoft.com/office/drawing/2014/main" id="{1E5474A1-DE67-4D2F-AB35-CF5FE0FE72A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DF40B06-B3DA-4E26-A173-F62E9033E759}"/>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111638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CAB37-F5BF-494C-A419-D68D1C84883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518072E-0DAA-4A07-B74A-E318AF99A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44708F-81B5-4274-A167-7AB01B58E8D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60AC822-436C-4FC1-8A0E-F35FB880F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82569B-6CC4-4048-8691-9DD06B12F6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1880C88-560A-4484-BD9B-83E5F07D2060}"/>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8" name="页脚占位符 7">
            <a:extLst>
              <a:ext uri="{FF2B5EF4-FFF2-40B4-BE49-F238E27FC236}">
                <a16:creationId xmlns:a16="http://schemas.microsoft.com/office/drawing/2014/main" id="{115A1DA2-943B-4DCC-920F-902F48C704A5}"/>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9E7BA0E-3C55-44C0-A451-69FB1DA9CEA0}"/>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246190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63369-1888-4513-ACF1-4221EDB9AC3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7423D9E-1312-4073-B098-413440AA6A51}"/>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4" name="页脚占位符 3">
            <a:extLst>
              <a:ext uri="{FF2B5EF4-FFF2-40B4-BE49-F238E27FC236}">
                <a16:creationId xmlns:a16="http://schemas.microsoft.com/office/drawing/2014/main" id="{D46FFC71-4954-4FD5-813A-6D548D093EE2}"/>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58B3856A-4CA0-4CF7-BE76-5242875ABFF5}"/>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143193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357FBB-8F48-4EF1-B436-DF61C11150DA}"/>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3" name="页脚占位符 2">
            <a:extLst>
              <a:ext uri="{FF2B5EF4-FFF2-40B4-BE49-F238E27FC236}">
                <a16:creationId xmlns:a16="http://schemas.microsoft.com/office/drawing/2014/main" id="{07E00AE5-E3B0-4315-8DC6-B4985C7B861A}"/>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9E307E0C-D3BD-43B2-B10A-F7D5C54947D8}"/>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385249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27BCD-DBF2-4FC5-A92D-A109534B9A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6777771-CE2E-4C29-B6A9-3CEF018D7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BA3FAA9-92AA-4436-8480-300D2E1E7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5D62F3-D83F-4480-970A-14EF108C344D}"/>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6" name="页脚占位符 5">
            <a:extLst>
              <a:ext uri="{FF2B5EF4-FFF2-40B4-BE49-F238E27FC236}">
                <a16:creationId xmlns:a16="http://schemas.microsoft.com/office/drawing/2014/main" id="{5D32DEB3-7A1A-4515-AF9C-8D3CBB55078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DB3C9DE-1114-45FF-8D4A-BA89C93A5DB1}"/>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8638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53FA7-230F-42B8-BBB2-FE151B3B7E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3B3FCA-D3BC-4ECD-90DD-0DBA1B598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E458768-CC29-467E-AD41-F7BD361E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075F0E-38B3-4C51-8CE7-1BB68BE6137A}"/>
              </a:ext>
            </a:extLst>
          </p:cNvPr>
          <p:cNvSpPr>
            <a:spLocks noGrp="1"/>
          </p:cNvSpPr>
          <p:nvPr>
            <p:ph type="dt" sz="half" idx="10"/>
          </p:nvPr>
        </p:nvSpPr>
        <p:spPr/>
        <p:txBody>
          <a:bodyPr/>
          <a:lstStyle/>
          <a:p>
            <a:fld id="{56DC676B-BE67-4D64-8983-3A4A4BC24ED8}" type="datetimeFigureOut">
              <a:rPr lang="en-US" smtClean="0"/>
              <a:t>8/19/2020</a:t>
            </a:fld>
            <a:endParaRPr lang="en-US"/>
          </a:p>
        </p:txBody>
      </p:sp>
      <p:sp>
        <p:nvSpPr>
          <p:cNvPr id="6" name="页脚占位符 5">
            <a:extLst>
              <a:ext uri="{FF2B5EF4-FFF2-40B4-BE49-F238E27FC236}">
                <a16:creationId xmlns:a16="http://schemas.microsoft.com/office/drawing/2014/main" id="{D4B8368D-D6D7-4BB1-8D0A-59CD0D86BDD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C765AEF-D7EC-43BE-A1B4-6272414D04D0}"/>
              </a:ext>
            </a:extLst>
          </p:cNvPr>
          <p:cNvSpPr>
            <a:spLocks noGrp="1"/>
          </p:cNvSpPr>
          <p:nvPr>
            <p:ph type="sldNum" sz="quarter" idx="12"/>
          </p:nvPr>
        </p:nvSpPr>
        <p:spPr/>
        <p:txBody>
          <a:bodyPr/>
          <a:lstStyle/>
          <a:p>
            <a:fld id="{F76FD006-FCB0-4888-94B4-EB8618FD5EA8}" type="slidenum">
              <a:rPr lang="en-US" smtClean="0"/>
              <a:t>‹#›</a:t>
            </a:fld>
            <a:endParaRPr lang="en-US"/>
          </a:p>
        </p:txBody>
      </p:sp>
    </p:spTree>
    <p:extLst>
      <p:ext uri="{BB962C8B-B14F-4D97-AF65-F5344CB8AC3E}">
        <p14:creationId xmlns:p14="http://schemas.microsoft.com/office/powerpoint/2010/main" val="278596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E89B93-598B-42AC-AB53-90D9311E3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41B9D23-499A-4834-94ED-26713038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00C433-CADC-4C16-8CD1-532AE6DE8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676B-BE67-4D64-8983-3A4A4BC24ED8}" type="datetimeFigureOut">
              <a:rPr lang="en-US" smtClean="0"/>
              <a:t>8/19/2020</a:t>
            </a:fld>
            <a:endParaRPr lang="en-US"/>
          </a:p>
        </p:txBody>
      </p:sp>
      <p:sp>
        <p:nvSpPr>
          <p:cNvPr id="5" name="页脚占位符 4">
            <a:extLst>
              <a:ext uri="{FF2B5EF4-FFF2-40B4-BE49-F238E27FC236}">
                <a16:creationId xmlns:a16="http://schemas.microsoft.com/office/drawing/2014/main" id="{5C33C73A-3366-418F-A4D6-A74E36FAD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D66D3C0-6BB4-44E5-8FF6-12AB375AE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FD006-FCB0-4888-94B4-EB8618FD5EA8}" type="slidenum">
              <a:rPr lang="en-US" smtClean="0"/>
              <a:t>‹#›</a:t>
            </a:fld>
            <a:endParaRPr lang="en-US"/>
          </a:p>
        </p:txBody>
      </p:sp>
    </p:spTree>
    <p:extLst>
      <p:ext uri="{BB962C8B-B14F-4D97-AF65-F5344CB8AC3E}">
        <p14:creationId xmlns:p14="http://schemas.microsoft.com/office/powerpoint/2010/main" val="432239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53C9F-6DD9-48DB-A5CF-D014FE7DDF75}"/>
              </a:ext>
            </a:extLst>
          </p:cNvPr>
          <p:cNvSpPr>
            <a:spLocks noGrp="1"/>
          </p:cNvSpPr>
          <p:nvPr>
            <p:ph type="ctrTitle"/>
          </p:nvPr>
        </p:nvSpPr>
        <p:spPr/>
        <p:txBody>
          <a:bodyPr/>
          <a:lstStyle/>
          <a:p>
            <a:r>
              <a:rPr lang="en-US" dirty="0"/>
              <a:t>Experiment System</a:t>
            </a:r>
          </a:p>
        </p:txBody>
      </p:sp>
      <p:sp>
        <p:nvSpPr>
          <p:cNvPr id="3" name="副标题 2">
            <a:extLst>
              <a:ext uri="{FF2B5EF4-FFF2-40B4-BE49-F238E27FC236}">
                <a16:creationId xmlns:a16="http://schemas.microsoft.com/office/drawing/2014/main" id="{1028C5FC-2B75-4DFC-9C27-3DE8E729F820}"/>
              </a:ext>
            </a:extLst>
          </p:cNvPr>
          <p:cNvSpPr>
            <a:spLocks noGrp="1"/>
          </p:cNvSpPr>
          <p:nvPr>
            <p:ph type="subTitle" idx="1"/>
          </p:nvPr>
        </p:nvSpPr>
        <p:spPr/>
        <p:txBody>
          <a:bodyPr/>
          <a:lstStyle/>
          <a:p>
            <a:r>
              <a:rPr lang="en-US" dirty="0"/>
              <a:t>Zhang Chen</a:t>
            </a:r>
          </a:p>
        </p:txBody>
      </p:sp>
    </p:spTree>
    <p:extLst>
      <p:ext uri="{BB962C8B-B14F-4D97-AF65-F5344CB8AC3E}">
        <p14:creationId xmlns:p14="http://schemas.microsoft.com/office/powerpoint/2010/main" val="361889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04D7C-292D-4285-9DE4-E4F9DBAC81D8}"/>
              </a:ext>
            </a:extLst>
          </p:cNvPr>
          <p:cNvSpPr>
            <a:spLocks noGrp="1"/>
          </p:cNvSpPr>
          <p:nvPr>
            <p:ph type="title"/>
          </p:nvPr>
        </p:nvSpPr>
        <p:spPr/>
        <p:txBody>
          <a:bodyPr/>
          <a:lstStyle/>
          <a:p>
            <a:r>
              <a:rPr lang="zh-CN" altLang="en-US" dirty="0"/>
              <a:t>缘起</a:t>
            </a:r>
            <a:endParaRPr lang="en-US" dirty="0"/>
          </a:p>
        </p:txBody>
      </p:sp>
      <p:sp>
        <p:nvSpPr>
          <p:cNvPr id="3" name="内容占位符 2">
            <a:extLst>
              <a:ext uri="{FF2B5EF4-FFF2-40B4-BE49-F238E27FC236}">
                <a16:creationId xmlns:a16="http://schemas.microsoft.com/office/drawing/2014/main" id="{64389031-79E2-49B2-BE6E-F20BB2A2C581}"/>
              </a:ext>
            </a:extLst>
          </p:cNvPr>
          <p:cNvSpPr>
            <a:spLocks noGrp="1"/>
          </p:cNvSpPr>
          <p:nvPr>
            <p:ph idx="1"/>
          </p:nvPr>
        </p:nvSpPr>
        <p:spPr/>
        <p:txBody>
          <a:bodyPr>
            <a:normAutofit lnSpcReduction="10000"/>
          </a:bodyPr>
          <a:lstStyle/>
          <a:p>
            <a:r>
              <a:rPr lang="zh-CN" altLang="en-US" dirty="0"/>
              <a:t>文化</a:t>
            </a:r>
            <a:endParaRPr lang="en-US" altLang="zh-CN" dirty="0"/>
          </a:p>
          <a:p>
            <a:pPr lvl="1"/>
            <a:r>
              <a:rPr lang="zh-CN" altLang="en-US" dirty="0"/>
              <a:t>数据驱动</a:t>
            </a:r>
            <a:endParaRPr lang="en-US" altLang="zh-CN" dirty="0"/>
          </a:p>
          <a:p>
            <a:pPr lvl="1"/>
            <a:r>
              <a:rPr lang="zh-CN" altLang="en-US" dirty="0"/>
              <a:t>实验一切</a:t>
            </a:r>
            <a:endParaRPr lang="en-US" altLang="zh-CN" dirty="0"/>
          </a:p>
          <a:p>
            <a:r>
              <a:rPr lang="zh-CN" altLang="en-US" dirty="0"/>
              <a:t>目标</a:t>
            </a:r>
            <a:endParaRPr lang="en-US" altLang="zh-CN" dirty="0"/>
          </a:p>
          <a:p>
            <a:pPr lvl="1"/>
            <a:r>
              <a:rPr lang="en-US" altLang="zh-CN" dirty="0"/>
              <a:t>More</a:t>
            </a:r>
          </a:p>
          <a:p>
            <a:pPr lvl="1"/>
            <a:r>
              <a:rPr lang="en-US" altLang="zh-CN" dirty="0"/>
              <a:t>Better</a:t>
            </a:r>
          </a:p>
          <a:p>
            <a:pPr lvl="1"/>
            <a:r>
              <a:rPr lang="en-US" altLang="zh-CN" dirty="0"/>
              <a:t>Faster</a:t>
            </a:r>
          </a:p>
          <a:p>
            <a:r>
              <a:rPr lang="zh-CN" altLang="en-US" dirty="0"/>
              <a:t>措施</a:t>
            </a:r>
            <a:endParaRPr lang="en-US" altLang="zh-CN" dirty="0"/>
          </a:p>
          <a:p>
            <a:pPr lvl="1"/>
            <a:r>
              <a:rPr lang="en-US" altLang="zh-CN" dirty="0"/>
              <a:t>System</a:t>
            </a:r>
          </a:p>
          <a:p>
            <a:pPr lvl="1"/>
            <a:r>
              <a:rPr lang="en-US" altLang="zh-CN" dirty="0"/>
              <a:t>Tools</a:t>
            </a:r>
          </a:p>
          <a:p>
            <a:pPr lvl="1"/>
            <a:r>
              <a:rPr lang="en-US" altLang="zh-CN" dirty="0"/>
              <a:t>Education</a:t>
            </a:r>
          </a:p>
          <a:p>
            <a:pPr lvl="1"/>
            <a:endParaRPr lang="en-US" altLang="zh-CN" dirty="0"/>
          </a:p>
        </p:txBody>
      </p:sp>
    </p:spTree>
    <p:extLst>
      <p:ext uri="{BB962C8B-B14F-4D97-AF65-F5344CB8AC3E}">
        <p14:creationId xmlns:p14="http://schemas.microsoft.com/office/powerpoint/2010/main" val="44116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14970-6D19-46D9-A64C-97B5AB88EE3E}"/>
              </a:ext>
            </a:extLst>
          </p:cNvPr>
          <p:cNvSpPr>
            <a:spLocks noGrp="1"/>
          </p:cNvSpPr>
          <p:nvPr>
            <p:ph type="title"/>
          </p:nvPr>
        </p:nvSpPr>
        <p:spPr/>
        <p:txBody>
          <a:bodyPr/>
          <a:lstStyle/>
          <a:p>
            <a:r>
              <a:rPr lang="zh-CN" altLang="en-US" dirty="0"/>
              <a:t>目标</a:t>
            </a:r>
            <a:endParaRPr lang="en-US" dirty="0"/>
          </a:p>
        </p:txBody>
      </p:sp>
      <p:sp>
        <p:nvSpPr>
          <p:cNvPr id="3" name="内容占位符 2">
            <a:extLst>
              <a:ext uri="{FF2B5EF4-FFF2-40B4-BE49-F238E27FC236}">
                <a16:creationId xmlns:a16="http://schemas.microsoft.com/office/drawing/2014/main" id="{95600230-6C34-4A83-8B7E-50A23A98EEBF}"/>
              </a:ext>
            </a:extLst>
          </p:cNvPr>
          <p:cNvSpPr>
            <a:spLocks noGrp="1"/>
          </p:cNvSpPr>
          <p:nvPr>
            <p:ph idx="1"/>
          </p:nvPr>
        </p:nvSpPr>
        <p:spPr/>
        <p:txBody>
          <a:bodyPr>
            <a:normAutofit fontScale="92500" lnSpcReduction="20000"/>
          </a:bodyPr>
          <a:lstStyle/>
          <a:p>
            <a:r>
              <a:rPr lang="en-US" altLang="zh-CN" dirty="0"/>
              <a:t>More</a:t>
            </a:r>
            <a:r>
              <a:rPr lang="zh-CN" altLang="en-US" dirty="0"/>
              <a:t>：</a:t>
            </a:r>
            <a:endParaRPr lang="en-US" altLang="zh-CN" dirty="0"/>
          </a:p>
          <a:p>
            <a:pPr lvl="1"/>
            <a:r>
              <a:rPr lang="zh-CN" altLang="en-US" dirty="0"/>
              <a:t>流量有限，如何做更多实验</a:t>
            </a:r>
            <a:endParaRPr lang="en-US" altLang="zh-CN" dirty="0"/>
          </a:p>
          <a:p>
            <a:pPr lvl="1"/>
            <a:r>
              <a:rPr lang="en-US" altLang="zh-CN" dirty="0"/>
              <a:t>Scalability</a:t>
            </a:r>
            <a:r>
              <a:rPr lang="zh-CN" altLang="en-US" dirty="0"/>
              <a:t>，系统可扩展</a:t>
            </a:r>
            <a:endParaRPr lang="en-US" altLang="zh-CN" dirty="0"/>
          </a:p>
          <a:p>
            <a:pPr lvl="1"/>
            <a:r>
              <a:rPr lang="en-US" dirty="0"/>
              <a:t>Flexibility</a:t>
            </a:r>
            <a:r>
              <a:rPr lang="zh-CN" altLang="en-US" dirty="0"/>
              <a:t>，不同实验可以有不同的配置和不同的流量</a:t>
            </a:r>
            <a:endParaRPr lang="en-US" dirty="0"/>
          </a:p>
          <a:p>
            <a:r>
              <a:rPr lang="en-US" dirty="0"/>
              <a:t>Better</a:t>
            </a:r>
            <a:r>
              <a:rPr lang="zh-CN" altLang="en-US" dirty="0"/>
              <a:t>：</a:t>
            </a:r>
            <a:endParaRPr lang="en-US" dirty="0"/>
          </a:p>
          <a:p>
            <a:pPr lvl="1"/>
            <a:r>
              <a:rPr lang="zh-CN" altLang="en-US" dirty="0"/>
              <a:t>无效的实验不能在线上运行，充满</a:t>
            </a:r>
            <a:r>
              <a:rPr lang="en-US" altLang="zh-CN" dirty="0"/>
              <a:t>bug</a:t>
            </a:r>
            <a:r>
              <a:rPr lang="zh-CN" altLang="en-US" dirty="0"/>
              <a:t>或者结果很差的实验应该能够被快速发现并停止</a:t>
            </a:r>
            <a:endParaRPr lang="en-US" altLang="zh-CN" dirty="0"/>
          </a:p>
          <a:p>
            <a:pPr lvl="1"/>
            <a:r>
              <a:rPr lang="zh-CN" altLang="en-US" dirty="0"/>
              <a:t>实验之间的比较应尽量公平，例如使用标准化的指标、使用同样的过滤器排除机器流量等</a:t>
            </a:r>
            <a:endParaRPr lang="en-US" altLang="zh-CN" dirty="0"/>
          </a:p>
          <a:p>
            <a:r>
              <a:rPr lang="en-US" altLang="zh-CN" dirty="0"/>
              <a:t>Faster:</a:t>
            </a:r>
          </a:p>
          <a:p>
            <a:pPr lvl="1"/>
            <a:r>
              <a:rPr lang="zh-CN" altLang="en-US" dirty="0"/>
              <a:t>配置快</a:t>
            </a:r>
            <a:endParaRPr lang="en-US" altLang="zh-CN" dirty="0"/>
          </a:p>
          <a:p>
            <a:pPr lvl="1"/>
            <a:r>
              <a:rPr lang="zh-CN" altLang="en-US" dirty="0"/>
              <a:t>评估快</a:t>
            </a:r>
            <a:endParaRPr lang="en-US" altLang="zh-CN" dirty="0"/>
          </a:p>
          <a:p>
            <a:pPr lvl="1"/>
            <a:r>
              <a:rPr lang="zh-CN" altLang="en-US" dirty="0"/>
              <a:t>迭代快</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142749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BA0AA-B02F-4EC4-B75F-19EC7FF961C0}"/>
              </a:ext>
            </a:extLst>
          </p:cNvPr>
          <p:cNvSpPr>
            <a:spLocks noGrp="1"/>
          </p:cNvSpPr>
          <p:nvPr>
            <p:ph type="title"/>
          </p:nvPr>
        </p:nvSpPr>
        <p:spPr/>
        <p:txBody>
          <a:bodyPr/>
          <a:lstStyle/>
          <a:p>
            <a:r>
              <a:rPr lang="zh-CN" altLang="en-US" dirty="0"/>
              <a:t>场景</a:t>
            </a:r>
            <a:endParaRPr lang="en-US" dirty="0"/>
          </a:p>
        </p:txBody>
      </p:sp>
      <p:sp>
        <p:nvSpPr>
          <p:cNvPr id="3" name="内容占位符 2">
            <a:extLst>
              <a:ext uri="{FF2B5EF4-FFF2-40B4-BE49-F238E27FC236}">
                <a16:creationId xmlns:a16="http://schemas.microsoft.com/office/drawing/2014/main" id="{B582C241-EC00-49E4-BB62-0314F64AD1E0}"/>
              </a:ext>
            </a:extLst>
          </p:cNvPr>
          <p:cNvSpPr>
            <a:spLocks noGrp="1"/>
          </p:cNvSpPr>
          <p:nvPr>
            <p:ph idx="1"/>
          </p:nvPr>
        </p:nvSpPr>
        <p:spPr/>
        <p:txBody>
          <a:bodyPr/>
          <a:lstStyle/>
          <a:p>
            <a:r>
              <a:rPr lang="zh-CN" altLang="en-US" dirty="0"/>
              <a:t>前端：不同的界面</a:t>
            </a:r>
            <a:endParaRPr lang="en-US" altLang="zh-CN" dirty="0"/>
          </a:p>
          <a:p>
            <a:r>
              <a:rPr lang="zh-CN" altLang="en-US" dirty="0"/>
              <a:t>业务层：不同的中间件</a:t>
            </a:r>
            <a:endParaRPr lang="en-US" altLang="zh-CN" dirty="0"/>
          </a:p>
          <a:p>
            <a:r>
              <a:rPr lang="zh-CN" altLang="en-US" dirty="0"/>
              <a:t>算法层：不同的算法</a:t>
            </a:r>
            <a:r>
              <a:rPr lang="en-US" altLang="zh-CN" dirty="0"/>
              <a:t>/</a:t>
            </a:r>
            <a:r>
              <a:rPr lang="zh-CN" altLang="en-US" dirty="0"/>
              <a:t>模型</a:t>
            </a:r>
            <a:endParaRPr lang="en-US" dirty="0"/>
          </a:p>
        </p:txBody>
      </p:sp>
    </p:spTree>
    <p:extLst>
      <p:ext uri="{BB962C8B-B14F-4D97-AF65-F5344CB8AC3E}">
        <p14:creationId xmlns:p14="http://schemas.microsoft.com/office/powerpoint/2010/main" val="346486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3D15-F31A-4B18-9F42-F02E38E43DEF}"/>
              </a:ext>
            </a:extLst>
          </p:cNvPr>
          <p:cNvSpPr>
            <a:spLocks noGrp="1"/>
          </p:cNvSpPr>
          <p:nvPr>
            <p:ph type="title"/>
          </p:nvPr>
        </p:nvSpPr>
        <p:spPr/>
        <p:txBody>
          <a:bodyPr/>
          <a:lstStyle/>
          <a:p>
            <a:r>
              <a:rPr lang="zh-CN" altLang="en-US" dirty="0"/>
              <a:t>场景</a:t>
            </a:r>
            <a:r>
              <a:rPr lang="en-US" altLang="zh-CN" dirty="0"/>
              <a:t>-Google</a:t>
            </a:r>
            <a:r>
              <a:rPr lang="zh-CN" altLang="en-US" dirty="0"/>
              <a:t>搜索（简化版）</a:t>
            </a:r>
            <a:endParaRPr lang="en-US" dirty="0"/>
          </a:p>
        </p:txBody>
      </p:sp>
      <p:pic>
        <p:nvPicPr>
          <p:cNvPr id="4" name="内容占位符 3">
            <a:extLst>
              <a:ext uri="{FF2B5EF4-FFF2-40B4-BE49-F238E27FC236}">
                <a16:creationId xmlns:a16="http://schemas.microsoft.com/office/drawing/2014/main" id="{F71DB0D4-A0FD-4026-BBBA-0182527C7F9F}"/>
              </a:ext>
            </a:extLst>
          </p:cNvPr>
          <p:cNvPicPr>
            <a:picLocks noGrp="1" noChangeAspect="1"/>
          </p:cNvPicPr>
          <p:nvPr>
            <p:ph idx="1"/>
          </p:nvPr>
        </p:nvPicPr>
        <p:blipFill>
          <a:blip r:embed="rId2"/>
          <a:stretch>
            <a:fillRect/>
          </a:stretch>
        </p:blipFill>
        <p:spPr>
          <a:xfrm>
            <a:off x="464616" y="2333625"/>
            <a:ext cx="5276850" cy="2190750"/>
          </a:xfrm>
          <a:prstGeom prst="rect">
            <a:avLst/>
          </a:prstGeom>
        </p:spPr>
      </p:pic>
      <p:sp>
        <p:nvSpPr>
          <p:cNvPr id="6" name="文本框 5">
            <a:extLst>
              <a:ext uri="{FF2B5EF4-FFF2-40B4-BE49-F238E27FC236}">
                <a16:creationId xmlns:a16="http://schemas.microsoft.com/office/drawing/2014/main" id="{78BBFF4A-24DC-4264-98EF-E586CE3B0F59}"/>
              </a:ext>
            </a:extLst>
          </p:cNvPr>
          <p:cNvSpPr txBox="1"/>
          <p:nvPr/>
        </p:nvSpPr>
        <p:spPr>
          <a:xfrm>
            <a:off x="6302325" y="2521059"/>
            <a:ext cx="5276849"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由两个不同的微服务分别获取搜索结果和广告</a:t>
            </a:r>
            <a:endParaRPr lang="en-US" altLang="zh-CN" sz="2800" dirty="0"/>
          </a:p>
          <a:p>
            <a:pPr marL="285750" indent="-285750">
              <a:buFont typeface="Arial" panose="020B0604020202020204" pitchFamily="34" charset="0"/>
              <a:buChar char="•"/>
            </a:pPr>
            <a:r>
              <a:rPr lang="zh-CN" altLang="en-US" sz="2800" dirty="0"/>
              <a:t>由一个微服务汇总结果返回给前端用户</a:t>
            </a:r>
            <a:endParaRPr lang="en-US" sz="2800" dirty="0"/>
          </a:p>
        </p:txBody>
      </p:sp>
    </p:spTree>
    <p:extLst>
      <p:ext uri="{BB962C8B-B14F-4D97-AF65-F5344CB8AC3E}">
        <p14:creationId xmlns:p14="http://schemas.microsoft.com/office/powerpoint/2010/main" val="391985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B5883-11D8-4935-98EF-DFCC88581ACA}"/>
              </a:ext>
            </a:extLst>
          </p:cNvPr>
          <p:cNvSpPr>
            <a:spLocks noGrp="1"/>
          </p:cNvSpPr>
          <p:nvPr>
            <p:ph type="title"/>
          </p:nvPr>
        </p:nvSpPr>
        <p:spPr>
          <a:xfrm>
            <a:off x="643328" y="2766218"/>
            <a:ext cx="10515600" cy="1325563"/>
          </a:xfrm>
        </p:spPr>
        <p:txBody>
          <a:bodyPr/>
          <a:lstStyle/>
          <a:p>
            <a:pPr algn="ctr"/>
            <a:r>
              <a:rPr lang="zh-CN" altLang="en-US" dirty="0"/>
              <a:t>最简单的方法是什么？</a:t>
            </a:r>
            <a:endParaRPr lang="en-US" dirty="0"/>
          </a:p>
        </p:txBody>
      </p:sp>
    </p:spTree>
    <p:extLst>
      <p:ext uri="{BB962C8B-B14F-4D97-AF65-F5344CB8AC3E}">
        <p14:creationId xmlns:p14="http://schemas.microsoft.com/office/powerpoint/2010/main" val="16270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D6BF-622A-47CE-B8CA-33A2FC79FB81}"/>
              </a:ext>
            </a:extLst>
          </p:cNvPr>
          <p:cNvSpPr>
            <a:spLocks noGrp="1"/>
          </p:cNvSpPr>
          <p:nvPr>
            <p:ph type="title"/>
          </p:nvPr>
        </p:nvSpPr>
        <p:spPr/>
        <p:txBody>
          <a:bodyPr/>
          <a:lstStyle/>
          <a:p>
            <a:r>
              <a:rPr lang="zh-CN" altLang="en-US" dirty="0"/>
              <a:t>单层实验</a:t>
            </a:r>
            <a:endParaRPr lang="en-US" dirty="0"/>
          </a:p>
        </p:txBody>
      </p:sp>
      <p:sp>
        <p:nvSpPr>
          <p:cNvPr id="3" name="内容占位符 2">
            <a:extLst>
              <a:ext uri="{FF2B5EF4-FFF2-40B4-BE49-F238E27FC236}">
                <a16:creationId xmlns:a16="http://schemas.microsoft.com/office/drawing/2014/main" id="{D5F659C9-565A-44E2-B8CC-99A857BF1C2B}"/>
              </a:ext>
            </a:extLst>
          </p:cNvPr>
          <p:cNvSpPr>
            <a:spLocks noGrp="1"/>
          </p:cNvSpPr>
          <p:nvPr>
            <p:ph idx="1"/>
          </p:nvPr>
        </p:nvSpPr>
        <p:spPr/>
        <p:txBody>
          <a:bodyPr/>
          <a:lstStyle/>
          <a:p>
            <a:r>
              <a:rPr lang="zh-CN" altLang="en-US" dirty="0"/>
              <a:t>所有实验在同一层，流量最多命中一个实验</a:t>
            </a:r>
            <a:endParaRPr lang="en-US" altLang="zh-CN" dirty="0"/>
          </a:p>
          <a:p>
            <a:r>
              <a:rPr lang="zh-CN" altLang="en-US" dirty="0"/>
              <a:t>上下游实验共享流量，上游实验如果划走了很大一部分流量用于实验，下游实验就没有足够的流量来实验（</a:t>
            </a:r>
            <a:r>
              <a:rPr lang="en-US" altLang="zh-CN" dirty="0"/>
              <a:t>starvation</a:t>
            </a:r>
            <a:r>
              <a:rPr lang="zh-CN" altLang="en-US" dirty="0"/>
              <a:t>）</a:t>
            </a:r>
            <a:endParaRPr lang="en-US" altLang="zh-CN" dirty="0"/>
          </a:p>
          <a:p>
            <a:r>
              <a:rPr lang="zh-CN" altLang="en-US" dirty="0"/>
              <a:t>上游实验可能把所有英语流量都拿去做实验了，下游服务只能拿到非英语流量（</a:t>
            </a:r>
            <a:r>
              <a:rPr lang="en-US" altLang="zh-CN" dirty="0"/>
              <a:t>biased</a:t>
            </a:r>
            <a:r>
              <a:rPr lang="zh-CN" altLang="en-US" dirty="0"/>
              <a:t>）</a:t>
            </a:r>
            <a:endParaRPr lang="en-US" dirty="0"/>
          </a:p>
        </p:txBody>
      </p:sp>
      <p:graphicFrame>
        <p:nvGraphicFramePr>
          <p:cNvPr id="4" name="表格 4">
            <a:extLst>
              <a:ext uri="{FF2B5EF4-FFF2-40B4-BE49-F238E27FC236}">
                <a16:creationId xmlns:a16="http://schemas.microsoft.com/office/drawing/2014/main" id="{FF255BCE-9C26-44CD-A708-9069E7242EB5}"/>
              </a:ext>
            </a:extLst>
          </p:cNvPr>
          <p:cNvGraphicFramePr>
            <a:graphicFrameLocks noGrp="1"/>
          </p:cNvGraphicFramePr>
          <p:nvPr>
            <p:extLst>
              <p:ext uri="{D42A27DB-BD31-4B8C-83A1-F6EECF244321}">
                <p14:modId xmlns:p14="http://schemas.microsoft.com/office/powerpoint/2010/main" val="3383240066"/>
              </p:ext>
            </p:extLst>
          </p:nvPr>
        </p:nvGraphicFramePr>
        <p:xfrm>
          <a:off x="1177562" y="4510960"/>
          <a:ext cx="8128002" cy="705617"/>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887070550"/>
                    </a:ext>
                  </a:extLst>
                </a:gridCol>
                <a:gridCol w="1354667">
                  <a:extLst>
                    <a:ext uri="{9D8B030D-6E8A-4147-A177-3AD203B41FA5}">
                      <a16:colId xmlns:a16="http://schemas.microsoft.com/office/drawing/2014/main" val="1547182775"/>
                    </a:ext>
                  </a:extLst>
                </a:gridCol>
                <a:gridCol w="1354667">
                  <a:extLst>
                    <a:ext uri="{9D8B030D-6E8A-4147-A177-3AD203B41FA5}">
                      <a16:colId xmlns:a16="http://schemas.microsoft.com/office/drawing/2014/main" val="2042932600"/>
                    </a:ext>
                  </a:extLst>
                </a:gridCol>
                <a:gridCol w="1354667">
                  <a:extLst>
                    <a:ext uri="{9D8B030D-6E8A-4147-A177-3AD203B41FA5}">
                      <a16:colId xmlns:a16="http://schemas.microsoft.com/office/drawing/2014/main" val="526019661"/>
                    </a:ext>
                  </a:extLst>
                </a:gridCol>
                <a:gridCol w="1354667">
                  <a:extLst>
                    <a:ext uri="{9D8B030D-6E8A-4147-A177-3AD203B41FA5}">
                      <a16:colId xmlns:a16="http://schemas.microsoft.com/office/drawing/2014/main" val="1890456174"/>
                    </a:ext>
                  </a:extLst>
                </a:gridCol>
                <a:gridCol w="1354667">
                  <a:extLst>
                    <a:ext uri="{9D8B030D-6E8A-4147-A177-3AD203B41FA5}">
                      <a16:colId xmlns:a16="http://schemas.microsoft.com/office/drawing/2014/main" val="1338560721"/>
                    </a:ext>
                  </a:extLst>
                </a:gridCol>
              </a:tblGrid>
              <a:tr h="705617">
                <a:tc>
                  <a:txBody>
                    <a:bodyPr/>
                    <a:lstStyle/>
                    <a:p>
                      <a:pPr algn="ctr"/>
                      <a:r>
                        <a:rPr lang="en-US" altLang="zh-CN" dirty="0"/>
                        <a:t>Web</a:t>
                      </a:r>
                      <a:r>
                        <a:rPr lang="zh-CN" altLang="en-US" dirty="0"/>
                        <a:t>实验</a:t>
                      </a:r>
                      <a:r>
                        <a:rPr lang="en-US" altLang="zh-CN" dirty="0"/>
                        <a:t>1</a:t>
                      </a:r>
                      <a:endParaRPr lang="en-US" dirty="0"/>
                    </a:p>
                  </a:txBody>
                  <a:tcPr anchor="ctr"/>
                </a:tc>
                <a:tc>
                  <a:txBody>
                    <a:bodyPr/>
                    <a:lstStyle/>
                    <a:p>
                      <a:pPr algn="ctr"/>
                      <a:r>
                        <a:rPr lang="en-US" altLang="zh-CN" dirty="0"/>
                        <a:t>Web</a:t>
                      </a:r>
                      <a:r>
                        <a:rPr lang="zh-CN" altLang="en-US" dirty="0"/>
                        <a:t>实验</a:t>
                      </a:r>
                      <a:r>
                        <a:rPr lang="en-US" altLang="zh-CN" dirty="0"/>
                        <a:t>2</a:t>
                      </a:r>
                      <a:endParaRPr lang="en-US" dirty="0"/>
                    </a:p>
                  </a:txBody>
                  <a:tcPr anchor="ctr"/>
                </a:tc>
                <a:tc>
                  <a:txBody>
                    <a:bodyPr/>
                    <a:lstStyle/>
                    <a:p>
                      <a:pPr algn="ctr"/>
                      <a:r>
                        <a:rPr lang="zh-CN" altLang="en-US" dirty="0"/>
                        <a:t>搜索实验</a:t>
                      </a:r>
                      <a:r>
                        <a:rPr lang="en-US" altLang="zh-CN" dirty="0"/>
                        <a:t>1</a:t>
                      </a:r>
                      <a:endParaRPr lang="en-US" dirty="0"/>
                    </a:p>
                  </a:txBody>
                  <a:tcPr anchor="ctr">
                    <a:solidFill>
                      <a:srgbClr val="FFC000"/>
                    </a:solidFill>
                  </a:tcPr>
                </a:tc>
                <a:tc>
                  <a:txBody>
                    <a:bodyPr/>
                    <a:lstStyle/>
                    <a:p>
                      <a:pPr algn="ctr"/>
                      <a:r>
                        <a:rPr lang="zh-CN" altLang="en-US" dirty="0"/>
                        <a:t>搜索实验</a:t>
                      </a:r>
                      <a:r>
                        <a:rPr lang="en-US" altLang="zh-CN" dirty="0"/>
                        <a:t>2</a:t>
                      </a:r>
                      <a:endParaRPr lang="en-US" dirty="0"/>
                    </a:p>
                  </a:txBody>
                  <a:tcPr anchor="ctr">
                    <a:solidFill>
                      <a:srgbClr val="FFC000"/>
                    </a:solidFill>
                  </a:tcPr>
                </a:tc>
                <a:tc>
                  <a:txBody>
                    <a:bodyPr/>
                    <a:lstStyle/>
                    <a:p>
                      <a:pPr algn="ctr"/>
                      <a:r>
                        <a:rPr lang="zh-CN" altLang="en-US" dirty="0"/>
                        <a:t>广告实验</a:t>
                      </a:r>
                      <a:r>
                        <a:rPr lang="en-US" altLang="zh-CN" dirty="0"/>
                        <a:t>1</a:t>
                      </a:r>
                      <a:endParaRPr lang="en-US" dirty="0"/>
                    </a:p>
                  </a:txBody>
                  <a:tcPr anchor="ctr">
                    <a:solidFill>
                      <a:srgbClr val="00B050"/>
                    </a:solidFill>
                  </a:tcPr>
                </a:tc>
                <a:tc>
                  <a:txBody>
                    <a:bodyPr/>
                    <a:lstStyle/>
                    <a:p>
                      <a:pPr algn="ctr"/>
                      <a:r>
                        <a:rPr lang="zh-CN" altLang="en-US" dirty="0"/>
                        <a:t>广告实验</a:t>
                      </a:r>
                      <a:r>
                        <a:rPr lang="en-US" altLang="zh-CN" dirty="0"/>
                        <a:t>2</a:t>
                      </a:r>
                      <a:endParaRPr lang="en-US" dirty="0"/>
                    </a:p>
                  </a:txBody>
                  <a:tcPr anchor="ctr">
                    <a:solidFill>
                      <a:srgbClr val="00B050"/>
                    </a:solidFill>
                  </a:tcPr>
                </a:tc>
                <a:extLst>
                  <a:ext uri="{0D108BD9-81ED-4DB2-BD59-A6C34878D82A}">
                    <a16:rowId xmlns:a16="http://schemas.microsoft.com/office/drawing/2014/main" val="2168836675"/>
                  </a:ext>
                </a:extLst>
              </a:tr>
            </a:tbl>
          </a:graphicData>
        </a:graphic>
      </p:graphicFrame>
    </p:spTree>
    <p:extLst>
      <p:ext uri="{BB962C8B-B14F-4D97-AF65-F5344CB8AC3E}">
        <p14:creationId xmlns:p14="http://schemas.microsoft.com/office/powerpoint/2010/main" val="852972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E12D3-2ACA-40D6-B1FC-FBE76CD3253C}"/>
              </a:ext>
            </a:extLst>
          </p:cNvPr>
          <p:cNvSpPr>
            <a:spLocks noGrp="1"/>
          </p:cNvSpPr>
          <p:nvPr>
            <p:ph type="title"/>
          </p:nvPr>
        </p:nvSpPr>
        <p:spPr>
          <a:xfrm>
            <a:off x="733269" y="2766218"/>
            <a:ext cx="10515600" cy="1325563"/>
          </a:xfrm>
        </p:spPr>
        <p:txBody>
          <a:bodyPr/>
          <a:lstStyle/>
          <a:p>
            <a:pPr algn="ctr"/>
            <a:r>
              <a:rPr lang="zh-CN" altLang="en-US" dirty="0"/>
              <a:t>最科学的方法是什么？</a:t>
            </a:r>
            <a:endParaRPr lang="en-US" dirty="0"/>
          </a:p>
        </p:txBody>
      </p:sp>
    </p:spTree>
    <p:extLst>
      <p:ext uri="{BB962C8B-B14F-4D97-AF65-F5344CB8AC3E}">
        <p14:creationId xmlns:p14="http://schemas.microsoft.com/office/powerpoint/2010/main" val="428361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68CCD-F186-4915-AE97-4C00D1CEACE8}"/>
              </a:ext>
            </a:extLst>
          </p:cNvPr>
          <p:cNvSpPr>
            <a:spLocks noGrp="1"/>
          </p:cNvSpPr>
          <p:nvPr>
            <p:ph type="title"/>
          </p:nvPr>
        </p:nvSpPr>
        <p:spPr/>
        <p:txBody>
          <a:bodyPr/>
          <a:lstStyle/>
          <a:p>
            <a:r>
              <a:rPr lang="zh-CN" altLang="en-US" dirty="0"/>
              <a:t>多因子实验（</a:t>
            </a:r>
            <a:r>
              <a:rPr lang="en-US" altLang="zh-CN" dirty="0"/>
              <a:t>Multi-factorial experiment</a:t>
            </a:r>
            <a:r>
              <a:rPr lang="zh-CN" altLang="en-US" dirty="0"/>
              <a: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A8D4A1C-589A-46B9-88AE-604E49068AAD}"/>
                  </a:ext>
                </a:extLst>
              </p:cNvPr>
              <p:cNvSpPr>
                <a:spLocks noGrp="1"/>
              </p:cNvSpPr>
              <p:nvPr>
                <p:ph idx="1"/>
              </p:nvPr>
            </p:nvSpPr>
            <p:spPr/>
            <p:txBody>
              <a:bodyPr>
                <a:normAutofit/>
              </a:bodyPr>
              <a:lstStyle/>
              <a:p>
                <a:r>
                  <a:rPr lang="zh-CN" altLang="en-US" dirty="0"/>
                  <a:t>每个参数（因子）可以被独立实验</a:t>
                </a:r>
                <a:endParaRPr lang="en-US" altLang="zh-CN" dirty="0"/>
              </a:p>
              <a:p>
                <a:r>
                  <a:rPr lang="zh-CN" altLang="en-US" dirty="0"/>
                  <a:t>每个参数的所有实验值与其他所有参数的每个实验值重叠</a:t>
                </a:r>
                <a:endParaRPr lang="en-US" altLang="zh-CN" dirty="0"/>
              </a:p>
              <a:p>
                <a:pPr lvl="1"/>
                <a:r>
                  <a:rPr lang="en-US" altLang="zh-CN" dirty="0"/>
                  <a:t>N</a:t>
                </a:r>
                <a:r>
                  <a:rPr lang="zh-CN" altLang="en-US" dirty="0"/>
                  <a:t>因子</a:t>
                </a:r>
                <a:r>
                  <a:rPr lang="en-US" altLang="zh-CN" dirty="0"/>
                  <a:t>M</a:t>
                </a:r>
                <a:r>
                  <a:rPr lang="zh-CN" altLang="en-US" dirty="0"/>
                  <a:t>水平共有</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M</m:t>
                        </m:r>
                      </m:e>
                      <m:sup>
                        <m:r>
                          <m:rPr>
                            <m:sty m:val="p"/>
                          </m:rPr>
                          <a:rPr lang="en-US" altLang="zh-CN" i="1">
                            <a:latin typeface="Cambria Math" panose="02040503050406030204" pitchFamily="18" charset="0"/>
                          </a:rPr>
                          <m:t>N</m:t>
                        </m:r>
                      </m:sup>
                    </m:sSup>
                  </m:oMath>
                </a14:m>
                <a:r>
                  <a:rPr lang="zh-CN" altLang="en-US" dirty="0"/>
                  <a:t>种组合</a:t>
                </a:r>
                <a:endParaRPr lang="en-US" altLang="zh-CN" dirty="0"/>
              </a:p>
              <a:p>
                <a:pPr lvl="1"/>
                <a:r>
                  <a:rPr lang="zh-CN" altLang="en-US" dirty="0"/>
                  <a:t>可以用正交实验代替全面试验</a:t>
                </a:r>
                <a:endParaRPr lang="en-US" altLang="zh-CN" dirty="0"/>
              </a:p>
              <a:p>
                <a:r>
                  <a:rPr lang="zh-CN" altLang="en-US" dirty="0"/>
                  <a:t>每个</a:t>
                </a:r>
                <a:r>
                  <a:rPr lang="en-US" altLang="zh-CN" dirty="0"/>
                  <a:t>query</a:t>
                </a:r>
                <a:r>
                  <a:rPr lang="zh-CN" altLang="en-US" dirty="0"/>
                  <a:t>最多同时经过</a:t>
                </a:r>
                <a:r>
                  <a:rPr lang="en-US" altLang="zh-CN" dirty="0"/>
                  <a:t>N</a:t>
                </a:r>
                <a:r>
                  <a:rPr lang="zh-CN" altLang="en-US" dirty="0"/>
                  <a:t>个实验</a:t>
                </a:r>
                <a:endParaRPr lang="en-US" altLang="zh-CN" dirty="0"/>
              </a:p>
              <a:p>
                <a:r>
                  <a:rPr lang="zh-CN" altLang="en-US" dirty="0"/>
                  <a:t>多因子实验对于</a:t>
                </a:r>
                <a:r>
                  <a:rPr lang="en-US" altLang="zh-CN" dirty="0"/>
                  <a:t>Google</a:t>
                </a:r>
                <a:r>
                  <a:rPr lang="zh-CN" altLang="en-US" dirty="0"/>
                  <a:t>来说过于理想</a:t>
                </a:r>
                <a:endParaRPr lang="en-US" altLang="zh-CN" dirty="0"/>
              </a:p>
              <a:p>
                <a:pPr lvl="1"/>
                <a:r>
                  <a:rPr lang="zh-CN" altLang="en-US" dirty="0"/>
                  <a:t>数千个参数</a:t>
                </a:r>
                <a:endParaRPr lang="en-US" altLang="zh-CN" dirty="0"/>
              </a:p>
              <a:p>
                <a:pPr lvl="1"/>
                <a:r>
                  <a:rPr lang="zh-CN" altLang="en-US" dirty="0"/>
                  <a:t>并非各自独立（</a:t>
                </a:r>
                <a:r>
                  <a:rPr lang="en-US" altLang="zh-CN" dirty="0"/>
                  <a:t>e.g. </a:t>
                </a:r>
                <a:r>
                  <a:rPr lang="zh-CN" altLang="en-US" dirty="0"/>
                  <a:t>网页的背景颜色和文字颜色）</a:t>
                </a:r>
                <a:endParaRPr lang="en-US" altLang="zh-CN" dirty="0"/>
              </a:p>
            </p:txBody>
          </p:sp>
        </mc:Choice>
        <mc:Fallback>
          <p:sp>
            <p:nvSpPr>
              <p:cNvPr id="3" name="内容占位符 2">
                <a:extLst>
                  <a:ext uri="{FF2B5EF4-FFF2-40B4-BE49-F238E27FC236}">
                    <a16:creationId xmlns:a16="http://schemas.microsoft.com/office/drawing/2014/main" id="{4A8D4A1C-589A-46B9-88AE-604E49068AA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en-US">
                    <a:noFill/>
                  </a:rPr>
                  <a:t> </a:t>
                </a:r>
              </a:p>
            </p:txBody>
          </p:sp>
        </mc:Fallback>
      </mc:AlternateContent>
    </p:spTree>
    <p:extLst>
      <p:ext uri="{BB962C8B-B14F-4D97-AF65-F5344CB8AC3E}">
        <p14:creationId xmlns:p14="http://schemas.microsoft.com/office/powerpoint/2010/main" val="42154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147B6-DEB6-49DA-A2F4-4D5C4CC56B5F}"/>
              </a:ext>
            </a:extLst>
          </p:cNvPr>
          <p:cNvSpPr>
            <a:spLocks noGrp="1"/>
          </p:cNvSpPr>
          <p:nvPr>
            <p:ph type="title"/>
          </p:nvPr>
        </p:nvSpPr>
        <p:spPr/>
        <p:txBody>
          <a:bodyPr/>
          <a:lstStyle/>
          <a:p>
            <a:r>
              <a:rPr lang="en-US" dirty="0"/>
              <a:t>Goo</a:t>
            </a:r>
            <a:r>
              <a:rPr lang="en-US" altLang="zh-CN" dirty="0"/>
              <a:t>g</a:t>
            </a:r>
            <a:r>
              <a:rPr lang="en-US" dirty="0"/>
              <a:t>le</a:t>
            </a:r>
            <a:r>
              <a:rPr lang="zh-CN" altLang="en-US" dirty="0"/>
              <a:t>方案</a:t>
            </a:r>
            <a:endParaRPr lang="en-US" dirty="0"/>
          </a:p>
        </p:txBody>
      </p:sp>
      <p:sp>
        <p:nvSpPr>
          <p:cNvPr id="3" name="内容占位符 2">
            <a:extLst>
              <a:ext uri="{FF2B5EF4-FFF2-40B4-BE49-F238E27FC236}">
                <a16:creationId xmlns:a16="http://schemas.microsoft.com/office/drawing/2014/main" id="{8926F2A6-6FCB-407C-BF33-61D89134CA28}"/>
              </a:ext>
            </a:extLst>
          </p:cNvPr>
          <p:cNvSpPr>
            <a:spLocks noGrp="1"/>
          </p:cNvSpPr>
          <p:nvPr>
            <p:ph idx="1"/>
          </p:nvPr>
        </p:nvSpPr>
        <p:spPr/>
        <p:txBody>
          <a:bodyPr/>
          <a:lstStyle/>
          <a:p>
            <a:r>
              <a:rPr lang="zh-CN" altLang="en-US" dirty="0"/>
              <a:t>将参数划分为</a:t>
            </a:r>
            <a:r>
              <a:rPr lang="en-US" altLang="zh-CN" dirty="0"/>
              <a:t>n</a:t>
            </a:r>
            <a:r>
              <a:rPr lang="zh-CN" altLang="en-US" dirty="0"/>
              <a:t>个彼此独立的参数组，每个参数组对应一个实验层，同一个参数不会出现在多个层（发布层除外）</a:t>
            </a:r>
            <a:endParaRPr lang="en-US" altLang="zh-CN" dirty="0"/>
          </a:p>
          <a:p>
            <a:r>
              <a:rPr lang="zh-CN" altLang="en-US" dirty="0"/>
              <a:t>每层包含多个实验，每个实验对应该组参数的一个版本，实验只能修改本层的参数组</a:t>
            </a:r>
            <a:endParaRPr lang="en-US" altLang="zh-CN" dirty="0"/>
          </a:p>
          <a:p>
            <a:r>
              <a:rPr lang="zh-CN" altLang="en-US" dirty="0"/>
              <a:t>每个</a:t>
            </a:r>
            <a:r>
              <a:rPr lang="en-US" altLang="zh-CN" dirty="0"/>
              <a:t>query</a:t>
            </a:r>
            <a:r>
              <a:rPr lang="zh-CN" altLang="en-US" dirty="0"/>
              <a:t>经过</a:t>
            </a:r>
            <a:r>
              <a:rPr lang="en-US" altLang="zh-CN" dirty="0"/>
              <a:t>n</a:t>
            </a:r>
            <a:r>
              <a:rPr lang="zh-CN" altLang="en-US" dirty="0"/>
              <a:t>个实验层（</a:t>
            </a:r>
            <a:r>
              <a:rPr lang="en-US" altLang="zh-CN" dirty="0"/>
              <a:t>n&lt;&lt;N</a:t>
            </a:r>
            <a:r>
              <a:rPr lang="zh-CN" altLang="en-US" dirty="0"/>
              <a:t>），层间的流量划分正交（互不干扰）</a:t>
            </a:r>
            <a:endParaRPr lang="en-US" altLang="zh-CN" dirty="0"/>
          </a:p>
        </p:txBody>
      </p:sp>
    </p:spTree>
    <p:extLst>
      <p:ext uri="{BB962C8B-B14F-4D97-AF65-F5344CB8AC3E}">
        <p14:creationId xmlns:p14="http://schemas.microsoft.com/office/powerpoint/2010/main" val="241869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CBAC2-EDDE-49CE-8C22-25B6E2D8EBAD}"/>
              </a:ext>
            </a:extLst>
          </p:cNvPr>
          <p:cNvSpPr>
            <a:spLocks noGrp="1"/>
          </p:cNvSpPr>
          <p:nvPr>
            <p:ph type="title"/>
          </p:nvPr>
        </p:nvSpPr>
        <p:spPr/>
        <p:txBody>
          <a:bodyPr/>
          <a:lstStyle/>
          <a:p>
            <a:r>
              <a:rPr lang="en-US" altLang="zh-CN" dirty="0"/>
              <a:t>Layer</a:t>
            </a:r>
            <a:r>
              <a:rPr lang="zh-CN" altLang="en-US" dirty="0"/>
              <a:t>和参数划分</a:t>
            </a:r>
            <a:endParaRPr lang="en-US" dirty="0"/>
          </a:p>
        </p:txBody>
      </p:sp>
      <p:sp>
        <p:nvSpPr>
          <p:cNvPr id="3" name="内容占位符 2">
            <a:extLst>
              <a:ext uri="{FF2B5EF4-FFF2-40B4-BE49-F238E27FC236}">
                <a16:creationId xmlns:a16="http://schemas.microsoft.com/office/drawing/2014/main" id="{65438999-6C39-4E20-BC5C-E502908D7893}"/>
              </a:ext>
            </a:extLst>
          </p:cNvPr>
          <p:cNvSpPr>
            <a:spLocks noGrp="1"/>
          </p:cNvSpPr>
          <p:nvPr>
            <p:ph idx="1"/>
          </p:nvPr>
        </p:nvSpPr>
        <p:spPr>
          <a:xfrm>
            <a:off x="289810" y="1825625"/>
            <a:ext cx="6189688" cy="4351338"/>
          </a:xfrm>
        </p:spPr>
        <p:txBody>
          <a:bodyPr/>
          <a:lstStyle/>
          <a:p>
            <a:r>
              <a:rPr lang="zh-CN" altLang="en-US" dirty="0"/>
              <a:t>不同模块的参数应该划分到不同的参数组（对应不同的实验层），避免了单层实验中模块间的</a:t>
            </a:r>
            <a:r>
              <a:rPr lang="en-US" altLang="zh-CN" dirty="0"/>
              <a:t>starvation</a:t>
            </a:r>
            <a:r>
              <a:rPr lang="zh-CN" altLang="en-US" dirty="0"/>
              <a:t>和</a:t>
            </a:r>
            <a:r>
              <a:rPr lang="en-US" altLang="zh-CN" dirty="0"/>
              <a:t>biased</a:t>
            </a:r>
            <a:r>
              <a:rPr lang="zh-CN" altLang="en-US" dirty="0"/>
              <a:t>问题</a:t>
            </a:r>
            <a:endParaRPr lang="en-US" altLang="zh-CN" dirty="0"/>
          </a:p>
          <a:p>
            <a:r>
              <a:rPr lang="zh-CN" altLang="en-US" dirty="0"/>
              <a:t>模块内的参数还可以根据实际情况进一步的划分（分析哪些参数相互独立，或者观察哪些参数经常被一起修改）</a:t>
            </a:r>
            <a:endParaRPr lang="en-US" altLang="zh-CN" dirty="0"/>
          </a:p>
        </p:txBody>
      </p:sp>
      <p:graphicFrame>
        <p:nvGraphicFramePr>
          <p:cNvPr id="5" name="表格 5">
            <a:extLst>
              <a:ext uri="{FF2B5EF4-FFF2-40B4-BE49-F238E27FC236}">
                <a16:creationId xmlns:a16="http://schemas.microsoft.com/office/drawing/2014/main" id="{A3FC7378-1C95-4FCB-B4D7-6F2C201752FF}"/>
              </a:ext>
            </a:extLst>
          </p:cNvPr>
          <p:cNvGraphicFramePr>
            <a:graphicFrameLocks noGrp="1"/>
          </p:cNvGraphicFramePr>
          <p:nvPr>
            <p:extLst>
              <p:ext uri="{D42A27DB-BD31-4B8C-83A1-F6EECF244321}">
                <p14:modId xmlns:p14="http://schemas.microsoft.com/office/powerpoint/2010/main" val="2867473709"/>
              </p:ext>
            </p:extLst>
          </p:nvPr>
        </p:nvGraphicFramePr>
        <p:xfrm>
          <a:off x="7083685" y="1577340"/>
          <a:ext cx="3889115" cy="3703320"/>
        </p:xfrm>
        <a:graphic>
          <a:graphicData uri="http://schemas.openxmlformats.org/drawingml/2006/table">
            <a:tbl>
              <a:tblPr firstRow="1" bandRow="1">
                <a:tableStyleId>{5C22544A-7EE6-4342-B048-85BDC9FD1C3A}</a:tableStyleId>
              </a:tblPr>
              <a:tblGrid>
                <a:gridCol w="2300157">
                  <a:extLst>
                    <a:ext uri="{9D8B030D-6E8A-4147-A177-3AD203B41FA5}">
                      <a16:colId xmlns:a16="http://schemas.microsoft.com/office/drawing/2014/main" val="10102173"/>
                    </a:ext>
                  </a:extLst>
                </a:gridCol>
                <a:gridCol w="1588958">
                  <a:extLst>
                    <a:ext uri="{9D8B030D-6E8A-4147-A177-3AD203B41FA5}">
                      <a16:colId xmlns:a16="http://schemas.microsoft.com/office/drawing/2014/main" val="1012524127"/>
                    </a:ext>
                  </a:extLst>
                </a:gridCol>
              </a:tblGrid>
              <a:tr h="0">
                <a:tc>
                  <a:txBody>
                    <a:bodyPr/>
                    <a:lstStyle/>
                    <a:p>
                      <a:pPr algn="ctr"/>
                      <a:r>
                        <a:rPr lang="zh-CN" altLang="en-US" dirty="0">
                          <a:solidFill>
                            <a:schemeClr val="tx1"/>
                          </a:solidFill>
                        </a:rPr>
                        <a:t>参数</a:t>
                      </a:r>
                      <a:endParaRPr lang="en-US" dirty="0">
                        <a:solidFill>
                          <a:schemeClr val="tx1"/>
                        </a:solidFill>
                      </a:endParaRPr>
                    </a:p>
                  </a:txBody>
                  <a:tcPr>
                    <a:noFill/>
                  </a:tcPr>
                </a:tc>
                <a:tc>
                  <a:txBody>
                    <a:bodyPr/>
                    <a:lstStyle/>
                    <a:p>
                      <a:pPr algn="ctr"/>
                      <a:r>
                        <a:rPr lang="zh-CN" altLang="en-US" dirty="0">
                          <a:solidFill>
                            <a:schemeClr val="tx1"/>
                          </a:solidFill>
                        </a:rPr>
                        <a:t>层</a:t>
                      </a:r>
                      <a:endParaRPr lang="en-US" dirty="0">
                        <a:solidFill>
                          <a:schemeClr val="tx1"/>
                        </a:solidFill>
                      </a:endParaRPr>
                    </a:p>
                  </a:txBody>
                  <a:tcPr>
                    <a:noFill/>
                  </a:tcPr>
                </a:tc>
                <a:extLst>
                  <a:ext uri="{0D108BD9-81ED-4DB2-BD59-A6C34878D82A}">
                    <a16:rowId xmlns:a16="http://schemas.microsoft.com/office/drawing/2014/main" val="3408253000"/>
                  </a:ext>
                </a:extLst>
              </a:tr>
              <a:tr h="370840">
                <a:tc>
                  <a:txBody>
                    <a:bodyPr/>
                    <a:lstStyle/>
                    <a:p>
                      <a:r>
                        <a:rPr lang="en-US" dirty="0" err="1"/>
                        <a:t>textColor</a:t>
                      </a:r>
                      <a:endParaRPr lang="en-US" dirty="0"/>
                    </a:p>
                  </a:txBody>
                  <a:tcPr>
                    <a:solidFill>
                      <a:srgbClr val="FFC000"/>
                    </a:solidFill>
                  </a:tcPr>
                </a:tc>
                <a:tc rowSpan="2">
                  <a:txBody>
                    <a:bodyPr/>
                    <a:lstStyle/>
                    <a:p>
                      <a:pPr algn="l"/>
                      <a:r>
                        <a:rPr lang="en-US" dirty="0"/>
                        <a:t>Layer_685917</a:t>
                      </a:r>
                    </a:p>
                  </a:txBody>
                  <a:tcPr anchor="ctr">
                    <a:solidFill>
                      <a:srgbClr val="FFC000"/>
                    </a:solidFill>
                  </a:tcPr>
                </a:tc>
                <a:extLst>
                  <a:ext uri="{0D108BD9-81ED-4DB2-BD59-A6C34878D82A}">
                    <a16:rowId xmlns:a16="http://schemas.microsoft.com/office/drawing/2014/main" val="3719287114"/>
                  </a:ext>
                </a:extLst>
              </a:tr>
              <a:tr h="370840">
                <a:tc>
                  <a:txBody>
                    <a:bodyPr/>
                    <a:lstStyle/>
                    <a:p>
                      <a:r>
                        <a:rPr lang="en-US" dirty="0" err="1"/>
                        <a:t>backgroundColor</a:t>
                      </a:r>
                      <a:endParaRPr lang="en-US" dirty="0"/>
                    </a:p>
                  </a:txBody>
                  <a:tcPr>
                    <a:solidFill>
                      <a:srgbClr val="FFC000"/>
                    </a:solidFill>
                  </a:tcPr>
                </a:tc>
                <a:tc vMerge="1">
                  <a:txBody>
                    <a:bodyPr/>
                    <a:lstStyle/>
                    <a:p>
                      <a:endParaRPr lang="en-US" dirty="0"/>
                    </a:p>
                  </a:txBody>
                  <a:tcPr/>
                </a:tc>
                <a:extLst>
                  <a:ext uri="{0D108BD9-81ED-4DB2-BD59-A6C34878D82A}">
                    <a16:rowId xmlns:a16="http://schemas.microsoft.com/office/drawing/2014/main" val="3468521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rankMethod</a:t>
                      </a:r>
                      <a:endParaRPr lang="en-US" dirty="0"/>
                    </a:p>
                  </a:txBody>
                  <a:tcPr>
                    <a:solidFill>
                      <a:srgbClr val="92D050"/>
                    </a:solidFill>
                  </a:tcPr>
                </a:tc>
                <a:tc>
                  <a:txBody>
                    <a:bodyPr/>
                    <a:lstStyle/>
                    <a:p>
                      <a:r>
                        <a:rPr lang="en-US" dirty="0"/>
                        <a:t>Layer_348673</a:t>
                      </a:r>
                    </a:p>
                  </a:txBody>
                  <a:tcPr>
                    <a:solidFill>
                      <a:srgbClr val="92D050"/>
                    </a:solidFill>
                  </a:tcPr>
                </a:tc>
                <a:extLst>
                  <a:ext uri="{0D108BD9-81ED-4DB2-BD59-A6C34878D82A}">
                    <a16:rowId xmlns:a16="http://schemas.microsoft.com/office/drawing/2014/main" val="4001974003"/>
                  </a:ext>
                </a:extLst>
              </a:tr>
              <a:tr h="370840">
                <a:tc>
                  <a:txBody>
                    <a:bodyPr/>
                    <a:lstStyle/>
                    <a:p>
                      <a:r>
                        <a:rPr lang="en-US" dirty="0" err="1"/>
                        <a:t>recallMethod</a:t>
                      </a:r>
                      <a:endParaRPr lang="en-US" dirty="0"/>
                    </a:p>
                  </a:txBody>
                  <a:tcPr>
                    <a:solidFill>
                      <a:schemeClr val="bg2">
                        <a:lumMod val="75000"/>
                      </a:schemeClr>
                    </a:solidFill>
                  </a:tcPr>
                </a:tc>
                <a:tc rowSpan="3">
                  <a:txBody>
                    <a:bodyPr/>
                    <a:lstStyle/>
                    <a:p>
                      <a:r>
                        <a:rPr lang="en-US" dirty="0"/>
                        <a:t>Layer_176648</a:t>
                      </a:r>
                    </a:p>
                  </a:txBody>
                  <a:tcPr anchor="ctr">
                    <a:solidFill>
                      <a:schemeClr val="bg2">
                        <a:lumMod val="75000"/>
                      </a:schemeClr>
                    </a:solidFill>
                  </a:tcPr>
                </a:tc>
                <a:extLst>
                  <a:ext uri="{0D108BD9-81ED-4DB2-BD59-A6C34878D82A}">
                    <a16:rowId xmlns:a16="http://schemas.microsoft.com/office/drawing/2014/main" val="3016737640"/>
                  </a:ext>
                </a:extLst>
              </a:tr>
              <a:tr h="370840">
                <a:tc>
                  <a:txBody>
                    <a:bodyPr/>
                    <a:lstStyle/>
                    <a:p>
                      <a:r>
                        <a:rPr lang="en-US" dirty="0" err="1"/>
                        <a:t>recallScoreThreshold</a:t>
                      </a:r>
                      <a:endParaRPr lang="en-US" dirty="0"/>
                    </a:p>
                  </a:txBody>
                  <a:tcPr>
                    <a:solidFill>
                      <a:schemeClr val="bg2">
                        <a:lumMod val="75000"/>
                      </a:schemeClr>
                    </a:solidFill>
                  </a:tcPr>
                </a:tc>
                <a:tc vMerge="1">
                  <a:txBody>
                    <a:bodyPr/>
                    <a:lstStyle/>
                    <a:p>
                      <a:endParaRPr lang="en-US" dirty="0"/>
                    </a:p>
                  </a:txBody>
                  <a:tcPr/>
                </a:tc>
                <a:extLst>
                  <a:ext uri="{0D108BD9-81ED-4DB2-BD59-A6C34878D82A}">
                    <a16:rowId xmlns:a16="http://schemas.microsoft.com/office/drawing/2014/main" val="2898359361"/>
                  </a:ext>
                </a:extLst>
              </a:tr>
              <a:tr h="370840">
                <a:tc>
                  <a:txBody>
                    <a:bodyPr/>
                    <a:lstStyle/>
                    <a:p>
                      <a:r>
                        <a:rPr lang="en-US" dirty="0" err="1"/>
                        <a:t>recallNum</a:t>
                      </a:r>
                      <a:endParaRPr lang="en-US" dirty="0"/>
                    </a:p>
                  </a:txBody>
                  <a:tcPr>
                    <a:solidFill>
                      <a:schemeClr val="bg2">
                        <a:lumMod val="75000"/>
                      </a:schemeClr>
                    </a:solidFill>
                  </a:tcPr>
                </a:tc>
                <a:tc vMerge="1">
                  <a:txBody>
                    <a:bodyPr/>
                    <a:lstStyle/>
                    <a:p>
                      <a:endParaRPr lang="en-US" dirty="0"/>
                    </a:p>
                  </a:txBody>
                  <a:tcPr/>
                </a:tc>
                <a:extLst>
                  <a:ext uri="{0D108BD9-81ED-4DB2-BD59-A6C34878D82A}">
                    <a16:rowId xmlns:a16="http://schemas.microsoft.com/office/drawing/2014/main" val="1617160930"/>
                  </a:ext>
                </a:extLst>
              </a:tr>
              <a:tr h="370840">
                <a:tc>
                  <a:txBody>
                    <a:bodyPr/>
                    <a:lstStyle/>
                    <a:p>
                      <a:r>
                        <a:rPr lang="en-US" dirty="0"/>
                        <a:t>otherParam1</a:t>
                      </a:r>
                    </a:p>
                  </a:txBody>
                  <a:tcPr>
                    <a:solidFill>
                      <a:srgbClr val="7030A0"/>
                    </a:solidFill>
                  </a:tcPr>
                </a:tc>
                <a:tc rowSpan="2">
                  <a:txBody>
                    <a:bodyPr/>
                    <a:lstStyle/>
                    <a:p>
                      <a:r>
                        <a:rPr lang="en-US" dirty="0"/>
                        <a:t>Layer_457238</a:t>
                      </a:r>
                    </a:p>
                  </a:txBody>
                  <a:tcPr anchor="ctr">
                    <a:solidFill>
                      <a:srgbClr val="7030A0"/>
                    </a:solidFill>
                  </a:tcPr>
                </a:tc>
                <a:extLst>
                  <a:ext uri="{0D108BD9-81ED-4DB2-BD59-A6C34878D82A}">
                    <a16:rowId xmlns:a16="http://schemas.microsoft.com/office/drawing/2014/main" val="305020612"/>
                  </a:ext>
                </a:extLst>
              </a:tr>
              <a:tr h="370840">
                <a:tc>
                  <a:txBody>
                    <a:bodyPr/>
                    <a:lstStyle/>
                    <a:p>
                      <a:r>
                        <a:rPr lang="en-US" dirty="0"/>
                        <a:t>otherParam2</a:t>
                      </a:r>
                    </a:p>
                  </a:txBody>
                  <a:tcPr>
                    <a:solidFill>
                      <a:srgbClr val="7030A0"/>
                    </a:solidFill>
                  </a:tcPr>
                </a:tc>
                <a:tc vMerge="1">
                  <a:txBody>
                    <a:bodyPr/>
                    <a:lstStyle/>
                    <a:p>
                      <a:endParaRPr lang="en-US" dirty="0"/>
                    </a:p>
                  </a:txBody>
                  <a:tcPr/>
                </a:tc>
                <a:extLst>
                  <a:ext uri="{0D108BD9-81ED-4DB2-BD59-A6C34878D82A}">
                    <a16:rowId xmlns:a16="http://schemas.microsoft.com/office/drawing/2014/main" val="3978701167"/>
                  </a:ext>
                </a:extLst>
              </a:tr>
              <a:tr h="370840">
                <a:tc>
                  <a:txBody>
                    <a:bodyPr/>
                    <a:lstStyle/>
                    <a:p>
                      <a:r>
                        <a:rPr lang="en-US" dirty="0"/>
                        <a:t>otherParam3</a:t>
                      </a:r>
                    </a:p>
                  </a:txBody>
                  <a:tcPr>
                    <a:solidFill>
                      <a:srgbClr val="00B0F0"/>
                    </a:solidFill>
                  </a:tcPr>
                </a:tc>
                <a:tc>
                  <a:txBody>
                    <a:bodyPr/>
                    <a:lstStyle/>
                    <a:p>
                      <a:r>
                        <a:rPr lang="en-US" dirty="0"/>
                        <a:t>Layer_568234</a:t>
                      </a:r>
                    </a:p>
                  </a:txBody>
                  <a:tcPr>
                    <a:solidFill>
                      <a:srgbClr val="00B0F0"/>
                    </a:solidFill>
                  </a:tcPr>
                </a:tc>
                <a:extLst>
                  <a:ext uri="{0D108BD9-81ED-4DB2-BD59-A6C34878D82A}">
                    <a16:rowId xmlns:a16="http://schemas.microsoft.com/office/drawing/2014/main" val="2663249185"/>
                  </a:ext>
                </a:extLst>
              </a:tr>
            </a:tbl>
          </a:graphicData>
        </a:graphic>
      </p:graphicFrame>
      <p:cxnSp>
        <p:nvCxnSpPr>
          <p:cNvPr id="8" name="直接连接符 7">
            <a:extLst>
              <a:ext uri="{FF2B5EF4-FFF2-40B4-BE49-F238E27FC236}">
                <a16:creationId xmlns:a16="http://schemas.microsoft.com/office/drawing/2014/main" id="{39E11B73-615E-4EEF-905A-FFE30F39787A}"/>
              </a:ext>
            </a:extLst>
          </p:cNvPr>
          <p:cNvCxnSpPr>
            <a:cxnSpLocks/>
          </p:cNvCxnSpPr>
          <p:nvPr/>
        </p:nvCxnSpPr>
        <p:spPr>
          <a:xfrm>
            <a:off x="6860498" y="2659806"/>
            <a:ext cx="44870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65DA414-8A5E-45DE-A01E-900B4A5D950C}"/>
              </a:ext>
            </a:extLst>
          </p:cNvPr>
          <p:cNvCxnSpPr>
            <a:cxnSpLocks/>
          </p:cNvCxnSpPr>
          <p:nvPr/>
        </p:nvCxnSpPr>
        <p:spPr>
          <a:xfrm>
            <a:off x="6860498" y="3022068"/>
            <a:ext cx="44870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888013B-C813-4C68-B261-A61026E13496}"/>
              </a:ext>
            </a:extLst>
          </p:cNvPr>
          <p:cNvCxnSpPr>
            <a:cxnSpLocks/>
          </p:cNvCxnSpPr>
          <p:nvPr/>
        </p:nvCxnSpPr>
        <p:spPr>
          <a:xfrm>
            <a:off x="6860498" y="4191301"/>
            <a:ext cx="44870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4E63B93-3337-45F7-8E5C-B21B4A09EB71}"/>
              </a:ext>
            </a:extLst>
          </p:cNvPr>
          <p:cNvCxnSpPr>
            <a:cxnSpLocks/>
          </p:cNvCxnSpPr>
          <p:nvPr/>
        </p:nvCxnSpPr>
        <p:spPr>
          <a:xfrm>
            <a:off x="6860498" y="4895838"/>
            <a:ext cx="44870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3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40F3B6FD-AF16-47CB-A8BA-097B23F76F10}"/>
              </a:ext>
            </a:extLst>
          </p:cNvPr>
          <p:cNvSpPr/>
          <p:nvPr/>
        </p:nvSpPr>
        <p:spPr>
          <a:xfrm>
            <a:off x="2641797" y="2997007"/>
            <a:ext cx="5963822" cy="3474719"/>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6210DF-8472-40C7-B86D-2C2235849750}"/>
              </a:ext>
            </a:extLst>
          </p:cNvPr>
          <p:cNvSpPr>
            <a:spLocks noGrp="1"/>
          </p:cNvSpPr>
          <p:nvPr>
            <p:ph type="title"/>
          </p:nvPr>
        </p:nvSpPr>
        <p:spPr/>
        <p:txBody>
          <a:bodyPr/>
          <a:lstStyle/>
          <a:p>
            <a:r>
              <a:rPr lang="zh-CN" altLang="en-US" dirty="0"/>
              <a:t>实验系统是什么？</a:t>
            </a:r>
            <a:endParaRPr lang="en-US" dirty="0"/>
          </a:p>
        </p:txBody>
      </p:sp>
      <p:sp>
        <p:nvSpPr>
          <p:cNvPr id="3" name="内容占位符 2">
            <a:extLst>
              <a:ext uri="{FF2B5EF4-FFF2-40B4-BE49-F238E27FC236}">
                <a16:creationId xmlns:a16="http://schemas.microsoft.com/office/drawing/2014/main" id="{434FBBD6-1DBF-4EA2-B162-6742345CC49C}"/>
              </a:ext>
            </a:extLst>
          </p:cNvPr>
          <p:cNvSpPr>
            <a:spLocks noGrp="1"/>
          </p:cNvSpPr>
          <p:nvPr>
            <p:ph idx="1"/>
          </p:nvPr>
        </p:nvSpPr>
        <p:spPr>
          <a:xfrm>
            <a:off x="838200" y="1690688"/>
            <a:ext cx="10515600" cy="4351338"/>
          </a:xfrm>
        </p:spPr>
        <p:txBody>
          <a:bodyPr/>
          <a:lstStyle/>
          <a:p>
            <a:r>
              <a:rPr lang="zh-CN" altLang="en-US" dirty="0"/>
              <a:t>实验系统是用来做实验的系统、工具、流程</a:t>
            </a:r>
            <a:endParaRPr lang="en-US" altLang="zh-CN" dirty="0"/>
          </a:p>
          <a:p>
            <a:r>
              <a:rPr lang="zh-CN" altLang="en-US" dirty="0"/>
              <a:t>本质是对产品特性空间的探索</a:t>
            </a:r>
            <a:endParaRPr lang="en-US" dirty="0"/>
          </a:p>
        </p:txBody>
      </p:sp>
      <p:sp>
        <p:nvSpPr>
          <p:cNvPr id="5" name="椭圆 4">
            <a:extLst>
              <a:ext uri="{FF2B5EF4-FFF2-40B4-BE49-F238E27FC236}">
                <a16:creationId xmlns:a16="http://schemas.microsoft.com/office/drawing/2014/main" id="{830AE4D9-DD9D-4FF4-BC44-29BD02FC4374}"/>
              </a:ext>
            </a:extLst>
          </p:cNvPr>
          <p:cNvSpPr/>
          <p:nvPr/>
        </p:nvSpPr>
        <p:spPr>
          <a:xfrm>
            <a:off x="2655864" y="3248485"/>
            <a:ext cx="4115386" cy="30257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椭圆 3">
            <a:extLst>
              <a:ext uri="{FF2B5EF4-FFF2-40B4-BE49-F238E27FC236}">
                <a16:creationId xmlns:a16="http://schemas.microsoft.com/office/drawing/2014/main" id="{F30BA137-755B-44E2-884B-5382AEA0CB9E}"/>
              </a:ext>
            </a:extLst>
          </p:cNvPr>
          <p:cNvSpPr/>
          <p:nvPr/>
        </p:nvSpPr>
        <p:spPr>
          <a:xfrm>
            <a:off x="2660920" y="3910276"/>
            <a:ext cx="2278966" cy="1702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ABF3A339-EB16-4247-8A74-E4C24D51D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255" y="4323064"/>
            <a:ext cx="802295" cy="8226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73877461-EA53-4BA4-952D-33293B289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416" y="4350068"/>
            <a:ext cx="802295" cy="8226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CA9C930-AFF5-4083-B6A3-4F5083AB7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989" y="4350068"/>
            <a:ext cx="813359" cy="82260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271BB5B-799E-481D-BF5C-701160060AE0}"/>
              </a:ext>
            </a:extLst>
          </p:cNvPr>
          <p:cNvSpPr txBox="1"/>
          <p:nvPr/>
        </p:nvSpPr>
        <p:spPr>
          <a:xfrm>
            <a:off x="3399255" y="5171142"/>
            <a:ext cx="802295" cy="707886"/>
          </a:xfrm>
          <a:prstGeom prst="rect">
            <a:avLst/>
          </a:prstGeom>
          <a:noFill/>
        </p:spPr>
        <p:txBody>
          <a:bodyPr wrap="square" rtlCol="0">
            <a:spAutoFit/>
          </a:bodyPr>
          <a:lstStyle/>
          <a:p>
            <a:r>
              <a:rPr lang="zh-CN" altLang="en-US" sz="2000" b="1" dirty="0">
                <a:solidFill>
                  <a:schemeClr val="bg1"/>
                </a:solidFill>
              </a:rPr>
              <a:t>已有特性</a:t>
            </a:r>
            <a:endParaRPr lang="en-US" sz="2000" b="1" dirty="0">
              <a:solidFill>
                <a:schemeClr val="bg1"/>
              </a:solidFill>
            </a:endParaRPr>
          </a:p>
        </p:txBody>
      </p:sp>
      <p:sp>
        <p:nvSpPr>
          <p:cNvPr id="11" name="文本框 10">
            <a:extLst>
              <a:ext uri="{FF2B5EF4-FFF2-40B4-BE49-F238E27FC236}">
                <a16:creationId xmlns:a16="http://schemas.microsoft.com/office/drawing/2014/main" id="{0DB392DB-7639-4AAA-BFE6-C1CA98700CB4}"/>
              </a:ext>
            </a:extLst>
          </p:cNvPr>
          <p:cNvSpPr txBox="1"/>
          <p:nvPr/>
        </p:nvSpPr>
        <p:spPr>
          <a:xfrm>
            <a:off x="5405735" y="5212357"/>
            <a:ext cx="802295" cy="707886"/>
          </a:xfrm>
          <a:prstGeom prst="rect">
            <a:avLst/>
          </a:prstGeom>
          <a:noFill/>
        </p:spPr>
        <p:txBody>
          <a:bodyPr wrap="square" rtlCol="0">
            <a:spAutoFit/>
          </a:bodyPr>
          <a:lstStyle/>
          <a:p>
            <a:r>
              <a:rPr lang="zh-CN" altLang="en-US" sz="2000" b="1" dirty="0">
                <a:solidFill>
                  <a:schemeClr val="bg1"/>
                </a:solidFill>
              </a:rPr>
              <a:t>实验特性</a:t>
            </a:r>
            <a:endParaRPr lang="en-US" sz="2000" b="1" dirty="0">
              <a:solidFill>
                <a:schemeClr val="bg1"/>
              </a:solidFill>
            </a:endParaRPr>
          </a:p>
        </p:txBody>
      </p:sp>
      <p:sp>
        <p:nvSpPr>
          <p:cNvPr id="12" name="文本框 11">
            <a:extLst>
              <a:ext uri="{FF2B5EF4-FFF2-40B4-BE49-F238E27FC236}">
                <a16:creationId xmlns:a16="http://schemas.microsoft.com/office/drawing/2014/main" id="{9F2CED0F-54DF-4EAB-9BEC-EB0C68BCB1C0}"/>
              </a:ext>
            </a:extLst>
          </p:cNvPr>
          <p:cNvSpPr txBox="1"/>
          <p:nvPr/>
        </p:nvSpPr>
        <p:spPr>
          <a:xfrm>
            <a:off x="7235029" y="5212357"/>
            <a:ext cx="802295" cy="707886"/>
          </a:xfrm>
          <a:prstGeom prst="rect">
            <a:avLst/>
          </a:prstGeom>
          <a:noFill/>
        </p:spPr>
        <p:txBody>
          <a:bodyPr wrap="square" rtlCol="0">
            <a:spAutoFit/>
          </a:bodyPr>
          <a:lstStyle/>
          <a:p>
            <a:r>
              <a:rPr lang="zh-CN" altLang="en-US" sz="2000" b="1" dirty="0">
                <a:solidFill>
                  <a:schemeClr val="bg1"/>
                </a:solidFill>
              </a:rPr>
              <a:t>未知特性</a:t>
            </a:r>
            <a:endParaRPr lang="en-US" sz="2000" b="1" dirty="0">
              <a:solidFill>
                <a:schemeClr val="bg1"/>
              </a:solidFill>
            </a:endParaRPr>
          </a:p>
        </p:txBody>
      </p:sp>
      <p:sp>
        <p:nvSpPr>
          <p:cNvPr id="8" name="箭头: 右 7">
            <a:extLst>
              <a:ext uri="{FF2B5EF4-FFF2-40B4-BE49-F238E27FC236}">
                <a16:creationId xmlns:a16="http://schemas.microsoft.com/office/drawing/2014/main" id="{6142FC9C-56D0-40FC-AF15-FC3FF9D9EE2F}"/>
              </a:ext>
            </a:extLst>
          </p:cNvPr>
          <p:cNvSpPr/>
          <p:nvPr/>
        </p:nvSpPr>
        <p:spPr>
          <a:xfrm>
            <a:off x="4386117" y="4662638"/>
            <a:ext cx="829993" cy="19746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3F2CBF9E-42D3-4D5F-9136-CA40DEFE371D}"/>
              </a:ext>
            </a:extLst>
          </p:cNvPr>
          <p:cNvSpPr/>
          <p:nvPr/>
        </p:nvSpPr>
        <p:spPr>
          <a:xfrm>
            <a:off x="6264414" y="4662638"/>
            <a:ext cx="829993" cy="19746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箭头连接符 19">
            <a:extLst>
              <a:ext uri="{FF2B5EF4-FFF2-40B4-BE49-F238E27FC236}">
                <a16:creationId xmlns:a16="http://schemas.microsoft.com/office/drawing/2014/main" id="{A8B850B6-3ADB-4D79-AC60-FBB92A19C0A3}"/>
              </a:ext>
            </a:extLst>
          </p:cNvPr>
          <p:cNvCxnSpPr>
            <a:cxnSpLocks/>
          </p:cNvCxnSpPr>
          <p:nvPr/>
        </p:nvCxnSpPr>
        <p:spPr>
          <a:xfrm flipV="1">
            <a:off x="4756037" y="3070280"/>
            <a:ext cx="3037465" cy="16257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B586A452-031E-4DB1-96AF-1E502792CBC8}"/>
              </a:ext>
            </a:extLst>
          </p:cNvPr>
          <p:cNvCxnSpPr>
            <a:cxnSpLocks/>
          </p:cNvCxnSpPr>
          <p:nvPr/>
        </p:nvCxnSpPr>
        <p:spPr>
          <a:xfrm flipV="1">
            <a:off x="6669739" y="3070280"/>
            <a:ext cx="1293013" cy="1610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3C1AE7C5-60C5-4275-86CE-8B88D605E800}"/>
              </a:ext>
            </a:extLst>
          </p:cNvPr>
          <p:cNvSpPr txBox="1"/>
          <p:nvPr/>
        </p:nvSpPr>
        <p:spPr>
          <a:xfrm>
            <a:off x="7024809" y="2604313"/>
            <a:ext cx="1853361" cy="400110"/>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zh-CN" altLang="en-US" sz="2000" b="1" dirty="0"/>
              <a:t>实验系统</a:t>
            </a:r>
            <a:endParaRPr lang="en-US" sz="2000" b="1" dirty="0"/>
          </a:p>
        </p:txBody>
      </p:sp>
    </p:spTree>
    <p:extLst>
      <p:ext uri="{BB962C8B-B14F-4D97-AF65-F5344CB8AC3E}">
        <p14:creationId xmlns:p14="http://schemas.microsoft.com/office/powerpoint/2010/main" val="230890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E8B65-6F24-4F2A-A14E-DBB9AF0CC23E}"/>
              </a:ext>
            </a:extLst>
          </p:cNvPr>
          <p:cNvSpPr>
            <a:spLocks noGrp="1"/>
          </p:cNvSpPr>
          <p:nvPr>
            <p:ph type="title"/>
          </p:nvPr>
        </p:nvSpPr>
        <p:spPr/>
        <p:txBody>
          <a:bodyPr/>
          <a:lstStyle/>
          <a:p>
            <a:r>
              <a:rPr lang="en-US" altLang="zh-CN" dirty="0"/>
              <a:t>Experiment</a:t>
            </a:r>
            <a:endParaRPr lang="en-US" dirty="0"/>
          </a:p>
        </p:txBody>
      </p:sp>
      <p:sp>
        <p:nvSpPr>
          <p:cNvPr id="3" name="内容占位符 2">
            <a:extLst>
              <a:ext uri="{FF2B5EF4-FFF2-40B4-BE49-F238E27FC236}">
                <a16:creationId xmlns:a16="http://schemas.microsoft.com/office/drawing/2014/main" id="{4B8C0CC9-2CF2-476C-A262-4213AD462B8D}"/>
              </a:ext>
            </a:extLst>
          </p:cNvPr>
          <p:cNvSpPr>
            <a:spLocks noGrp="1"/>
          </p:cNvSpPr>
          <p:nvPr>
            <p:ph idx="1"/>
          </p:nvPr>
        </p:nvSpPr>
        <p:spPr/>
        <p:txBody>
          <a:bodyPr/>
          <a:lstStyle/>
          <a:p>
            <a:r>
              <a:rPr lang="en-US" altLang="zh-CN" dirty="0"/>
              <a:t>Experiment: </a:t>
            </a:r>
            <a:r>
              <a:rPr lang="zh-CN" altLang="en-US" dirty="0"/>
              <a:t>将部分</a:t>
            </a:r>
            <a:r>
              <a:rPr lang="en-US" altLang="zh-CN" dirty="0"/>
              <a:t>query</a:t>
            </a:r>
            <a:r>
              <a:rPr lang="zh-CN" altLang="en-US" dirty="0"/>
              <a:t>分流到一个处理路径，该处理路径可能会改变返回给用户的结果</a:t>
            </a:r>
            <a:endParaRPr lang="en-US" altLang="zh-CN" dirty="0"/>
          </a:p>
          <a:p>
            <a:r>
              <a:rPr lang="en-US" altLang="zh-CN" dirty="0"/>
              <a:t>Control Experiment</a:t>
            </a:r>
            <a:r>
              <a:rPr lang="zh-CN" altLang="en-US" dirty="0"/>
              <a:t>：将部分</a:t>
            </a:r>
            <a:r>
              <a:rPr lang="en-US" altLang="zh-CN" dirty="0"/>
              <a:t>query</a:t>
            </a:r>
            <a:r>
              <a:rPr lang="zh-CN" altLang="en-US" dirty="0"/>
              <a:t>分流到一个处理路径，该处理路径不会改变返回给用户的结果</a:t>
            </a:r>
            <a:endParaRPr lang="en-US" altLang="zh-CN" dirty="0"/>
          </a:p>
          <a:p>
            <a:r>
              <a:rPr lang="zh-CN" altLang="en-US" dirty="0"/>
              <a:t>每个实验有一个配置，只指定此实验改变的参数，其他参数使用默认值</a:t>
            </a:r>
            <a:endParaRPr lang="en-US" dirty="0"/>
          </a:p>
        </p:txBody>
      </p:sp>
      <p:graphicFrame>
        <p:nvGraphicFramePr>
          <p:cNvPr id="4" name="表格 4">
            <a:extLst>
              <a:ext uri="{FF2B5EF4-FFF2-40B4-BE49-F238E27FC236}">
                <a16:creationId xmlns:a16="http://schemas.microsoft.com/office/drawing/2014/main" id="{F3DC55F9-AC63-4C48-93DB-4D64514F7CFA}"/>
              </a:ext>
            </a:extLst>
          </p:cNvPr>
          <p:cNvGraphicFramePr>
            <a:graphicFrameLocks noGrp="1"/>
          </p:cNvGraphicFramePr>
          <p:nvPr>
            <p:extLst>
              <p:ext uri="{D42A27DB-BD31-4B8C-83A1-F6EECF244321}">
                <p14:modId xmlns:p14="http://schemas.microsoft.com/office/powerpoint/2010/main" val="2732208515"/>
              </p:ext>
            </p:extLst>
          </p:nvPr>
        </p:nvGraphicFramePr>
        <p:xfrm>
          <a:off x="1192550" y="4848860"/>
          <a:ext cx="8128000"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13597173"/>
                    </a:ext>
                  </a:extLst>
                </a:gridCol>
                <a:gridCol w="2032000">
                  <a:extLst>
                    <a:ext uri="{9D8B030D-6E8A-4147-A177-3AD203B41FA5}">
                      <a16:colId xmlns:a16="http://schemas.microsoft.com/office/drawing/2014/main" val="1491287376"/>
                    </a:ext>
                  </a:extLst>
                </a:gridCol>
                <a:gridCol w="2032000">
                  <a:extLst>
                    <a:ext uri="{9D8B030D-6E8A-4147-A177-3AD203B41FA5}">
                      <a16:colId xmlns:a16="http://schemas.microsoft.com/office/drawing/2014/main" val="3409783435"/>
                    </a:ext>
                  </a:extLst>
                </a:gridCol>
                <a:gridCol w="2032000">
                  <a:extLst>
                    <a:ext uri="{9D8B030D-6E8A-4147-A177-3AD203B41FA5}">
                      <a16:colId xmlns:a16="http://schemas.microsoft.com/office/drawing/2014/main" val="2580150667"/>
                    </a:ext>
                  </a:extLst>
                </a:gridCol>
              </a:tblGrid>
              <a:tr h="370840">
                <a:tc>
                  <a:txBody>
                    <a:bodyPr/>
                    <a:lstStyle/>
                    <a:p>
                      <a:r>
                        <a:rPr lang="zh-CN" altLang="en-US" dirty="0"/>
                        <a:t>实验层参数</a:t>
                      </a:r>
                      <a:endParaRPr lang="en-US" altLang="zh-CN" dirty="0"/>
                    </a:p>
                    <a:p>
                      <a:r>
                        <a:rPr lang="en-US" dirty="0"/>
                        <a:t>{“</a:t>
                      </a:r>
                      <a:r>
                        <a:rPr lang="en-US" dirty="0" err="1"/>
                        <a:t>paramA</a:t>
                      </a:r>
                      <a:r>
                        <a:rPr lang="en-US" dirty="0"/>
                        <a:t>”,</a:t>
                      </a:r>
                    </a:p>
                    <a:p>
                      <a:r>
                        <a:rPr lang="en-US" dirty="0"/>
                        <a:t>“</a:t>
                      </a:r>
                      <a:r>
                        <a:rPr lang="en-US" dirty="0" err="1"/>
                        <a:t>paramB</a:t>
                      </a:r>
                      <a:r>
                        <a:rPr lang="en-US" dirty="0"/>
                        <a:t>”,</a:t>
                      </a:r>
                    </a:p>
                    <a:p>
                      <a:r>
                        <a:rPr lang="en-US" dirty="0"/>
                        <a:t>“</a:t>
                      </a:r>
                      <a:r>
                        <a:rPr lang="en-US" dirty="0" err="1"/>
                        <a:t>paramC</a:t>
                      </a:r>
                      <a:r>
                        <a:rPr lang="en-US" dirty="0"/>
                        <a:t>”}</a:t>
                      </a:r>
                    </a:p>
                  </a:txBody>
                  <a:tcPr/>
                </a:tc>
                <a:tc>
                  <a:txBody>
                    <a:bodyPr/>
                    <a:lstStyle/>
                    <a:p>
                      <a:r>
                        <a:rPr lang="zh-CN" altLang="en-US" dirty="0"/>
                        <a:t>空白对照实验</a:t>
                      </a:r>
                      <a:endParaRPr lang="en-US" altLang="zh-CN" dirty="0"/>
                    </a:p>
                    <a:p>
                      <a:r>
                        <a:rPr lang="en-US" altLang="zh-CN" dirty="0"/>
                        <a:t>{}</a:t>
                      </a:r>
                      <a:endParaRPr lang="en-US" dirty="0"/>
                    </a:p>
                  </a:txBody>
                  <a:tcPr/>
                </a:tc>
                <a:tc>
                  <a:txBody>
                    <a:bodyPr/>
                    <a:lstStyle/>
                    <a:p>
                      <a:r>
                        <a:rPr lang="zh-CN" altLang="en-US" dirty="0"/>
                        <a:t>实验</a:t>
                      </a:r>
                      <a:r>
                        <a:rPr lang="en-US" altLang="zh-CN" dirty="0"/>
                        <a:t>1</a:t>
                      </a:r>
                    </a:p>
                    <a:p>
                      <a:r>
                        <a:rPr lang="en-US" dirty="0"/>
                        <a:t>{“paramA”:”A1”}</a:t>
                      </a:r>
                    </a:p>
                  </a:txBody>
                  <a:tcPr/>
                </a:tc>
                <a:tc>
                  <a:txBody>
                    <a:bodyPr/>
                    <a:lstStyle/>
                    <a:p>
                      <a:r>
                        <a:rPr lang="zh-CN" altLang="en-US" dirty="0"/>
                        <a:t>实验</a:t>
                      </a:r>
                      <a:r>
                        <a:rPr lang="en-US" altLang="zh-CN" dirty="0"/>
                        <a:t>2</a:t>
                      </a:r>
                    </a:p>
                    <a:p>
                      <a:r>
                        <a:rPr lang="en-US" dirty="0"/>
                        <a:t>{“paramA”:”A2”,</a:t>
                      </a:r>
                    </a:p>
                    <a:p>
                      <a:r>
                        <a:rPr lang="en-US" dirty="0"/>
                        <a:t>“paramB”:”B2”,</a:t>
                      </a:r>
                    </a:p>
                    <a:p>
                      <a:r>
                        <a:rPr lang="en-US" dirty="0"/>
                        <a:t>“paramC”:”C2”</a:t>
                      </a:r>
                    </a:p>
                    <a:p>
                      <a:r>
                        <a:rPr lang="en-US" dirty="0"/>
                        <a:t>}</a:t>
                      </a:r>
                    </a:p>
                  </a:txBody>
                  <a:tcPr/>
                </a:tc>
                <a:extLst>
                  <a:ext uri="{0D108BD9-81ED-4DB2-BD59-A6C34878D82A}">
                    <a16:rowId xmlns:a16="http://schemas.microsoft.com/office/drawing/2014/main" val="3666186760"/>
                  </a:ext>
                </a:extLst>
              </a:tr>
            </a:tbl>
          </a:graphicData>
        </a:graphic>
      </p:graphicFrame>
    </p:spTree>
    <p:extLst>
      <p:ext uri="{BB962C8B-B14F-4D97-AF65-F5344CB8AC3E}">
        <p14:creationId xmlns:p14="http://schemas.microsoft.com/office/powerpoint/2010/main" val="288949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BBD1E-B755-4C85-B7E6-C8689B8BFDD4}"/>
              </a:ext>
            </a:extLst>
          </p:cNvPr>
          <p:cNvSpPr>
            <a:spLocks noGrp="1"/>
          </p:cNvSpPr>
          <p:nvPr>
            <p:ph type="title"/>
          </p:nvPr>
        </p:nvSpPr>
        <p:spPr/>
        <p:txBody>
          <a:bodyPr/>
          <a:lstStyle/>
          <a:p>
            <a:r>
              <a:rPr lang="en-US" altLang="zh-CN" dirty="0"/>
              <a:t>Traffic diversion</a:t>
            </a:r>
            <a:endParaRPr lang="en-US" dirty="0"/>
          </a:p>
        </p:txBody>
      </p:sp>
      <p:sp>
        <p:nvSpPr>
          <p:cNvPr id="3" name="内容占位符 2">
            <a:extLst>
              <a:ext uri="{FF2B5EF4-FFF2-40B4-BE49-F238E27FC236}">
                <a16:creationId xmlns:a16="http://schemas.microsoft.com/office/drawing/2014/main" id="{720ED19C-9D26-4051-AB29-8067AC020A85}"/>
              </a:ext>
            </a:extLst>
          </p:cNvPr>
          <p:cNvSpPr>
            <a:spLocks noGrp="1"/>
          </p:cNvSpPr>
          <p:nvPr>
            <p:ph idx="1"/>
          </p:nvPr>
        </p:nvSpPr>
        <p:spPr>
          <a:xfrm>
            <a:off x="1572718" y="2910746"/>
            <a:ext cx="3943662" cy="1603375"/>
          </a:xfrm>
        </p:spPr>
        <p:txBody>
          <a:bodyPr/>
          <a:lstStyle/>
          <a:p>
            <a:r>
              <a:rPr lang="zh-CN" altLang="en-US" dirty="0"/>
              <a:t>同层流量互斥</a:t>
            </a:r>
            <a:endParaRPr lang="en-US" altLang="zh-CN" dirty="0"/>
          </a:p>
          <a:p>
            <a:r>
              <a:rPr lang="zh-CN" altLang="en-US" dirty="0"/>
              <a:t>层间流量正交</a:t>
            </a:r>
            <a:endParaRPr lang="en-US" altLang="zh-CN" dirty="0"/>
          </a:p>
          <a:p>
            <a:endParaRPr lang="en-US" dirty="0"/>
          </a:p>
        </p:txBody>
      </p:sp>
      <p:pic>
        <p:nvPicPr>
          <p:cNvPr id="4098" name="Picture 2">
            <a:extLst>
              <a:ext uri="{FF2B5EF4-FFF2-40B4-BE49-F238E27FC236}">
                <a16:creationId xmlns:a16="http://schemas.microsoft.com/office/drawing/2014/main" id="{CAF3FBE7-DFBB-46F1-9B4C-512583DB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259" y="1825625"/>
            <a:ext cx="329565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9434E-F498-42C5-A239-E61A934E2F69}"/>
              </a:ext>
            </a:extLst>
          </p:cNvPr>
          <p:cNvSpPr>
            <a:spLocks noGrp="1"/>
          </p:cNvSpPr>
          <p:nvPr>
            <p:ph type="title"/>
          </p:nvPr>
        </p:nvSpPr>
        <p:spPr/>
        <p:txBody>
          <a:bodyPr/>
          <a:lstStyle/>
          <a:p>
            <a:r>
              <a:rPr lang="en-US" altLang="zh-CN" dirty="0"/>
              <a:t>Diversion type</a:t>
            </a:r>
            <a:endParaRPr lang="en-US" dirty="0"/>
          </a:p>
        </p:txBody>
      </p:sp>
      <p:sp>
        <p:nvSpPr>
          <p:cNvPr id="3" name="内容占位符 2">
            <a:extLst>
              <a:ext uri="{FF2B5EF4-FFF2-40B4-BE49-F238E27FC236}">
                <a16:creationId xmlns:a16="http://schemas.microsoft.com/office/drawing/2014/main" id="{1B54EE72-5237-4B37-90EE-79AA8DE77B63}"/>
              </a:ext>
            </a:extLst>
          </p:cNvPr>
          <p:cNvSpPr>
            <a:spLocks noGrp="1"/>
          </p:cNvSpPr>
          <p:nvPr>
            <p:ph idx="1"/>
          </p:nvPr>
        </p:nvSpPr>
        <p:spPr/>
        <p:txBody>
          <a:bodyPr>
            <a:normAutofit fontScale="92500"/>
          </a:bodyPr>
          <a:lstStyle/>
          <a:p>
            <a:r>
              <a:rPr lang="en-US" altLang="zh-CN" dirty="0"/>
              <a:t>Random traffic:</a:t>
            </a:r>
            <a:r>
              <a:rPr lang="zh-CN" altLang="en-US" dirty="0"/>
              <a:t> 可能带来用户体验的不一致性</a:t>
            </a:r>
            <a:endParaRPr lang="en-US" altLang="zh-CN" dirty="0"/>
          </a:p>
          <a:p>
            <a:r>
              <a:rPr lang="en-US" altLang="zh-CN" dirty="0"/>
              <a:t>Cookie mod: </a:t>
            </a:r>
            <a:r>
              <a:rPr lang="zh-CN" altLang="en-US" dirty="0"/>
              <a:t>同一用户的连续</a:t>
            </a:r>
            <a:r>
              <a:rPr lang="en-US" altLang="zh-CN" dirty="0"/>
              <a:t>query</a:t>
            </a:r>
            <a:r>
              <a:rPr lang="zh-CN" altLang="en-US" dirty="0"/>
              <a:t>体验一致</a:t>
            </a:r>
            <a:endParaRPr lang="en-US" altLang="zh-CN" dirty="0"/>
          </a:p>
          <a:p>
            <a:pPr lvl="1"/>
            <a:r>
              <a:rPr lang="zh-CN" altLang="en-US" dirty="0"/>
              <a:t>为了保证各层独立分流，实际使用使用</a:t>
            </a:r>
            <a:r>
              <a:rPr lang="en-US" altLang="zh-CN" dirty="0"/>
              <a:t>f(</a:t>
            </a:r>
            <a:r>
              <a:rPr lang="en-US" altLang="zh-CN" dirty="0" err="1"/>
              <a:t>cookie,layer</a:t>
            </a:r>
            <a:r>
              <a:rPr lang="en-US" altLang="zh-CN" dirty="0"/>
              <a:t>)%1000</a:t>
            </a:r>
            <a:r>
              <a:rPr lang="zh-CN" altLang="en-US" dirty="0"/>
              <a:t>而非</a:t>
            </a:r>
            <a:r>
              <a:rPr lang="en-US" altLang="zh-CN" dirty="0"/>
              <a:t>f(cookie)%1000</a:t>
            </a:r>
          </a:p>
          <a:p>
            <a:r>
              <a:rPr lang="en-US" dirty="0"/>
              <a:t>cookie-day mod</a:t>
            </a:r>
          </a:p>
          <a:p>
            <a:r>
              <a:rPr lang="en-US" dirty="0"/>
              <a:t>User-id mod</a:t>
            </a:r>
          </a:p>
          <a:p>
            <a:r>
              <a:rPr lang="zh-CN" altLang="en-US" dirty="0"/>
              <a:t>为了最大化一致性，按照</a:t>
            </a:r>
            <a:r>
              <a:rPr lang="en-US" altLang="zh-CN" dirty="0"/>
              <a:t>user-id</a:t>
            </a:r>
            <a:r>
              <a:rPr lang="zh-CN" altLang="en-US" dirty="0"/>
              <a:t>、</a:t>
            </a:r>
            <a:r>
              <a:rPr lang="en-US" altLang="zh-CN" dirty="0"/>
              <a:t>cookie</a:t>
            </a:r>
            <a:r>
              <a:rPr lang="zh-CN" altLang="en-US" dirty="0"/>
              <a:t>、</a:t>
            </a:r>
            <a:r>
              <a:rPr lang="en-US" altLang="zh-CN" dirty="0"/>
              <a:t>cookie-day</a:t>
            </a:r>
            <a:r>
              <a:rPr lang="zh-CN" altLang="en-US" dirty="0"/>
              <a:t>、</a:t>
            </a:r>
            <a:r>
              <a:rPr lang="en-US" altLang="zh-CN" dirty="0"/>
              <a:t>random</a:t>
            </a:r>
            <a:r>
              <a:rPr lang="zh-CN" altLang="en-US" dirty="0"/>
              <a:t>的顺序检查每个</a:t>
            </a:r>
            <a:r>
              <a:rPr lang="en-US" altLang="zh-CN" dirty="0"/>
              <a:t>query</a:t>
            </a:r>
            <a:r>
              <a:rPr lang="zh-CN" altLang="en-US" dirty="0"/>
              <a:t>，如果</a:t>
            </a:r>
            <a:r>
              <a:rPr lang="en-US" altLang="zh-CN" dirty="0"/>
              <a:t>query</a:t>
            </a:r>
            <a:r>
              <a:rPr lang="zh-CN" altLang="en-US" dirty="0"/>
              <a:t>按照某种分流方式命中实验，就不再检查后面的分流方式</a:t>
            </a:r>
            <a:endParaRPr lang="en-US" altLang="zh-CN" dirty="0"/>
          </a:p>
          <a:p>
            <a:r>
              <a:rPr lang="zh-CN" altLang="en-US" dirty="0"/>
              <a:t>如果同一层实验使用不同的分流方式，那么部分实验也会有</a:t>
            </a:r>
            <a:r>
              <a:rPr lang="en-US" altLang="zh-CN" dirty="0"/>
              <a:t>starvation</a:t>
            </a:r>
            <a:r>
              <a:rPr lang="zh-CN" altLang="en-US" dirty="0"/>
              <a:t>的问题，所以实践中一般同一层采用统一的分流方式</a:t>
            </a:r>
            <a:endParaRPr lang="en-US" dirty="0"/>
          </a:p>
        </p:txBody>
      </p:sp>
    </p:spTree>
    <p:extLst>
      <p:ext uri="{BB962C8B-B14F-4D97-AF65-F5344CB8AC3E}">
        <p14:creationId xmlns:p14="http://schemas.microsoft.com/office/powerpoint/2010/main" val="273272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F9F9-7721-4021-896E-8B5213D431FE}"/>
              </a:ext>
            </a:extLst>
          </p:cNvPr>
          <p:cNvSpPr>
            <a:spLocks noGrp="1"/>
          </p:cNvSpPr>
          <p:nvPr>
            <p:ph type="title"/>
          </p:nvPr>
        </p:nvSpPr>
        <p:spPr/>
        <p:txBody>
          <a:bodyPr/>
          <a:lstStyle/>
          <a:p>
            <a:r>
              <a:rPr lang="en-US" altLang="zh-CN" dirty="0"/>
              <a:t>Condition</a:t>
            </a:r>
            <a:endParaRPr lang="en-US" dirty="0"/>
          </a:p>
        </p:txBody>
      </p:sp>
      <p:sp>
        <p:nvSpPr>
          <p:cNvPr id="3" name="内容占位符 2">
            <a:extLst>
              <a:ext uri="{FF2B5EF4-FFF2-40B4-BE49-F238E27FC236}">
                <a16:creationId xmlns:a16="http://schemas.microsoft.com/office/drawing/2014/main" id="{9C202A35-E6E2-4E83-9023-E987F44CE296}"/>
              </a:ext>
            </a:extLst>
          </p:cNvPr>
          <p:cNvSpPr>
            <a:spLocks noGrp="1"/>
          </p:cNvSpPr>
          <p:nvPr>
            <p:ph idx="1"/>
          </p:nvPr>
        </p:nvSpPr>
        <p:spPr>
          <a:xfrm>
            <a:off x="838200" y="1825625"/>
            <a:ext cx="10515600" cy="4050520"/>
          </a:xfrm>
        </p:spPr>
        <p:txBody>
          <a:bodyPr>
            <a:normAutofit/>
          </a:bodyPr>
          <a:lstStyle/>
          <a:p>
            <a:r>
              <a:rPr lang="zh-CN" altLang="en-US" dirty="0"/>
              <a:t>使用上述</a:t>
            </a:r>
            <a:r>
              <a:rPr lang="en-US" altLang="zh-CN" dirty="0"/>
              <a:t>4</a:t>
            </a:r>
            <a:r>
              <a:rPr lang="zh-CN" altLang="en-US" dirty="0"/>
              <a:t>中</a:t>
            </a:r>
            <a:r>
              <a:rPr lang="en-US" altLang="zh-CN" dirty="0"/>
              <a:t>diversion type</a:t>
            </a:r>
            <a:r>
              <a:rPr lang="zh-CN" altLang="en-US" dirty="0"/>
              <a:t>分流后，</a:t>
            </a:r>
            <a:r>
              <a:rPr lang="en-US" altLang="zh-CN" dirty="0"/>
              <a:t>experiment</a:t>
            </a:r>
            <a:r>
              <a:rPr lang="zh-CN" altLang="en-US" dirty="0"/>
              <a:t>或者</a:t>
            </a:r>
            <a:r>
              <a:rPr lang="en-US" altLang="zh-CN" dirty="0"/>
              <a:t>domain</a:t>
            </a:r>
            <a:r>
              <a:rPr lang="zh-CN" altLang="en-US" dirty="0"/>
              <a:t>可以使用</a:t>
            </a:r>
            <a:r>
              <a:rPr lang="en-US" altLang="zh-CN" dirty="0"/>
              <a:t>condition</a:t>
            </a:r>
            <a:r>
              <a:rPr lang="zh-CN" altLang="en-US" dirty="0"/>
              <a:t>进一步筛选自己需要的流量，例如某个实验修改的参数可能只会影响到日语用户，可以使用一个名为</a:t>
            </a:r>
            <a:r>
              <a:rPr lang="en-US" altLang="zh-CN" dirty="0"/>
              <a:t>Japan</a:t>
            </a:r>
            <a:r>
              <a:rPr lang="zh-CN" altLang="en-US" dirty="0"/>
              <a:t>的</a:t>
            </a:r>
            <a:r>
              <a:rPr lang="en-US" altLang="zh-CN" dirty="0"/>
              <a:t>Condition</a:t>
            </a:r>
          </a:p>
          <a:p>
            <a:r>
              <a:rPr lang="zh-CN" altLang="en-US" dirty="0"/>
              <a:t>支持国家、语言、浏览器类型等</a:t>
            </a:r>
            <a:r>
              <a:rPr lang="en-US" altLang="zh-CN" dirty="0"/>
              <a:t>condition</a:t>
            </a:r>
          </a:p>
          <a:p>
            <a:r>
              <a:rPr lang="zh-CN" altLang="en-US" dirty="0"/>
              <a:t>满足</a:t>
            </a:r>
            <a:r>
              <a:rPr lang="en-US" altLang="zh-CN" dirty="0"/>
              <a:t>diversion type</a:t>
            </a:r>
            <a:r>
              <a:rPr lang="zh-CN" altLang="en-US" dirty="0"/>
              <a:t>分流条件，但是不满足</a:t>
            </a:r>
            <a:r>
              <a:rPr lang="en-US" altLang="zh-CN" dirty="0"/>
              <a:t>condition</a:t>
            </a:r>
            <a:r>
              <a:rPr lang="zh-CN" altLang="en-US" dirty="0"/>
              <a:t>的那部分流量，不应该被后续</a:t>
            </a:r>
            <a:r>
              <a:rPr lang="en-US" altLang="zh-CN" dirty="0"/>
              <a:t>diversion type</a:t>
            </a:r>
            <a:r>
              <a:rPr lang="zh-CN" altLang="en-US" dirty="0"/>
              <a:t>分配给其他实验（因为这部分流量是</a:t>
            </a:r>
            <a:r>
              <a:rPr lang="en-US" altLang="zh-CN" dirty="0"/>
              <a:t>biased</a:t>
            </a:r>
            <a:r>
              <a:rPr lang="zh-CN" altLang="en-US" dirty="0"/>
              <a:t>，通过给这部分流量加上</a:t>
            </a:r>
            <a:r>
              <a:rPr lang="en-US" altLang="zh-CN" dirty="0"/>
              <a:t>biased id</a:t>
            </a:r>
            <a:r>
              <a:rPr lang="zh-CN" altLang="en-US" dirty="0"/>
              <a:t>来实现）</a:t>
            </a:r>
            <a:endParaRPr lang="en-US" altLang="zh-CN" dirty="0"/>
          </a:p>
          <a:p>
            <a:r>
              <a:rPr lang="zh-CN" altLang="en-US" dirty="0"/>
              <a:t>具有互斥</a:t>
            </a:r>
            <a:r>
              <a:rPr lang="en-US" altLang="zh-CN" dirty="0"/>
              <a:t>condition</a:t>
            </a:r>
            <a:r>
              <a:rPr lang="zh-CN" altLang="en-US" dirty="0"/>
              <a:t>的实验可以使用相同的流量分桶</a:t>
            </a:r>
            <a:endParaRPr lang="en-US" altLang="zh-CN" dirty="0"/>
          </a:p>
        </p:txBody>
      </p:sp>
    </p:spTree>
    <p:extLst>
      <p:ext uri="{BB962C8B-B14F-4D97-AF65-F5344CB8AC3E}">
        <p14:creationId xmlns:p14="http://schemas.microsoft.com/office/powerpoint/2010/main" val="265622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C48DC-2127-44D0-A605-A0B2B6D3C09E}"/>
              </a:ext>
            </a:extLst>
          </p:cNvPr>
          <p:cNvSpPr>
            <a:spLocks noGrp="1"/>
          </p:cNvSpPr>
          <p:nvPr>
            <p:ph type="title"/>
          </p:nvPr>
        </p:nvSpPr>
        <p:spPr/>
        <p:txBody>
          <a:bodyPr/>
          <a:lstStyle/>
          <a:p>
            <a:r>
              <a:rPr lang="en-US" altLang="zh-CN" dirty="0"/>
              <a:t>Domain</a:t>
            </a:r>
            <a:endParaRPr lang="en-US" dirty="0"/>
          </a:p>
        </p:txBody>
      </p:sp>
      <p:sp>
        <p:nvSpPr>
          <p:cNvPr id="3" name="内容占位符 2">
            <a:extLst>
              <a:ext uri="{FF2B5EF4-FFF2-40B4-BE49-F238E27FC236}">
                <a16:creationId xmlns:a16="http://schemas.microsoft.com/office/drawing/2014/main" id="{AA300E6D-F3B4-48A3-B03D-5C8D1515E4AE}"/>
              </a:ext>
            </a:extLst>
          </p:cNvPr>
          <p:cNvSpPr>
            <a:spLocks noGrp="1"/>
          </p:cNvSpPr>
          <p:nvPr>
            <p:ph idx="1"/>
          </p:nvPr>
        </p:nvSpPr>
        <p:spPr/>
        <p:txBody>
          <a:bodyPr/>
          <a:lstStyle/>
          <a:p>
            <a:r>
              <a:rPr lang="zh-CN" altLang="en-US" dirty="0"/>
              <a:t>对应流量划分</a:t>
            </a:r>
            <a:endParaRPr lang="en-US" altLang="zh-CN" dirty="0"/>
          </a:p>
          <a:p>
            <a:pPr lvl="1"/>
            <a:r>
              <a:rPr lang="en-US" altLang="zh-CN" dirty="0"/>
              <a:t>Experiment</a:t>
            </a:r>
            <a:r>
              <a:rPr lang="zh-CN" altLang="en-US" dirty="0"/>
              <a:t>的流量来源于</a:t>
            </a:r>
            <a:r>
              <a:rPr lang="en-US" altLang="zh-CN" dirty="0"/>
              <a:t>domain</a:t>
            </a:r>
          </a:p>
          <a:p>
            <a:r>
              <a:rPr lang="zh-CN" altLang="en-US" dirty="0"/>
              <a:t>每个</a:t>
            </a:r>
            <a:r>
              <a:rPr lang="en-US" altLang="zh-CN" dirty="0"/>
              <a:t>domain</a:t>
            </a:r>
            <a:r>
              <a:rPr lang="zh-CN" altLang="en-US" dirty="0"/>
              <a:t>实际是一种参数划分方式</a:t>
            </a:r>
            <a:endParaRPr lang="en-US" altLang="zh-CN" dirty="0"/>
          </a:p>
          <a:p>
            <a:pPr lvl="1"/>
            <a:r>
              <a:rPr lang="en-US" altLang="zh-CN" dirty="0"/>
              <a:t>Overlapping:  </a:t>
            </a:r>
            <a:r>
              <a:rPr lang="zh-CN" altLang="en-US" dirty="0"/>
              <a:t>包含层，实验仅修改本层参数</a:t>
            </a:r>
            <a:endParaRPr lang="en-US" altLang="zh-CN" dirty="0"/>
          </a:p>
          <a:p>
            <a:pPr lvl="1"/>
            <a:r>
              <a:rPr lang="en-US" altLang="zh-CN" dirty="0"/>
              <a:t>Non-overlapping</a:t>
            </a:r>
            <a:r>
              <a:rPr lang="zh-CN" altLang="en-US" dirty="0"/>
              <a:t>：实验可以修改所有参数</a:t>
            </a:r>
            <a:endParaRPr lang="en-US" altLang="zh-CN" dirty="0"/>
          </a:p>
          <a:p>
            <a:pPr lvl="1"/>
            <a:r>
              <a:rPr lang="zh-CN" altLang="en-US" dirty="0"/>
              <a:t>在层中嵌套</a:t>
            </a:r>
            <a:r>
              <a:rPr lang="en-US" altLang="zh-CN" dirty="0"/>
              <a:t>domain</a:t>
            </a:r>
            <a:r>
              <a:rPr lang="zh-CN" altLang="en-US" dirty="0"/>
              <a:t>支持该层的参数被进一步细分</a:t>
            </a:r>
            <a:endParaRPr lang="en-US" dirty="0"/>
          </a:p>
        </p:txBody>
      </p:sp>
      <p:pic>
        <p:nvPicPr>
          <p:cNvPr id="4" name="图片 3">
            <a:extLst>
              <a:ext uri="{FF2B5EF4-FFF2-40B4-BE49-F238E27FC236}">
                <a16:creationId xmlns:a16="http://schemas.microsoft.com/office/drawing/2014/main" id="{2681E7FE-4889-42C2-A8CB-CD01AAE0AE7A}"/>
              </a:ext>
            </a:extLst>
          </p:cNvPr>
          <p:cNvPicPr>
            <a:picLocks noChangeAspect="1"/>
          </p:cNvPicPr>
          <p:nvPr/>
        </p:nvPicPr>
        <p:blipFill>
          <a:blip r:embed="rId2"/>
          <a:stretch>
            <a:fillRect/>
          </a:stretch>
        </p:blipFill>
        <p:spPr>
          <a:xfrm>
            <a:off x="838200" y="4462229"/>
            <a:ext cx="8991600" cy="2190750"/>
          </a:xfrm>
          <a:prstGeom prst="rect">
            <a:avLst/>
          </a:prstGeom>
        </p:spPr>
      </p:pic>
    </p:spTree>
    <p:extLst>
      <p:ext uri="{BB962C8B-B14F-4D97-AF65-F5344CB8AC3E}">
        <p14:creationId xmlns:p14="http://schemas.microsoft.com/office/powerpoint/2010/main" val="382672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72B16-B014-47DB-8954-AD37448434D9}"/>
              </a:ext>
            </a:extLst>
          </p:cNvPr>
          <p:cNvSpPr>
            <a:spLocks noGrp="1"/>
          </p:cNvSpPr>
          <p:nvPr>
            <p:ph type="title"/>
          </p:nvPr>
        </p:nvSpPr>
        <p:spPr/>
        <p:txBody>
          <a:bodyPr/>
          <a:lstStyle/>
          <a:p>
            <a:r>
              <a:rPr lang="zh-CN" altLang="en-US" dirty="0"/>
              <a:t>分流流程</a:t>
            </a:r>
            <a:endParaRPr lang="en-US" dirty="0"/>
          </a:p>
        </p:txBody>
      </p:sp>
      <p:pic>
        <p:nvPicPr>
          <p:cNvPr id="4" name="内容占位符 3">
            <a:extLst>
              <a:ext uri="{FF2B5EF4-FFF2-40B4-BE49-F238E27FC236}">
                <a16:creationId xmlns:a16="http://schemas.microsoft.com/office/drawing/2014/main" id="{F87C6FD9-15FE-4F25-865F-9CD0055050F0}"/>
              </a:ext>
            </a:extLst>
          </p:cNvPr>
          <p:cNvPicPr>
            <a:picLocks noGrp="1" noChangeAspect="1"/>
          </p:cNvPicPr>
          <p:nvPr>
            <p:ph idx="1"/>
          </p:nvPr>
        </p:nvPicPr>
        <p:blipFill>
          <a:blip r:embed="rId2"/>
          <a:stretch>
            <a:fillRect/>
          </a:stretch>
        </p:blipFill>
        <p:spPr>
          <a:xfrm>
            <a:off x="838200" y="1491175"/>
            <a:ext cx="10515600" cy="5001700"/>
          </a:xfrm>
          <a:prstGeom prst="rect">
            <a:avLst/>
          </a:prstGeom>
        </p:spPr>
      </p:pic>
    </p:spTree>
    <p:extLst>
      <p:ext uri="{BB962C8B-B14F-4D97-AF65-F5344CB8AC3E}">
        <p14:creationId xmlns:p14="http://schemas.microsoft.com/office/powerpoint/2010/main" val="232262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E9BBE-46F6-4BF4-AEC0-7A29750361C0}"/>
              </a:ext>
            </a:extLst>
          </p:cNvPr>
          <p:cNvSpPr>
            <a:spLocks noGrp="1"/>
          </p:cNvSpPr>
          <p:nvPr>
            <p:ph type="title"/>
          </p:nvPr>
        </p:nvSpPr>
        <p:spPr/>
        <p:txBody>
          <a:bodyPr/>
          <a:lstStyle/>
          <a:p>
            <a:r>
              <a:rPr lang="en-US" dirty="0"/>
              <a:t>Launched Layer</a:t>
            </a:r>
          </a:p>
        </p:txBody>
      </p:sp>
      <p:sp>
        <p:nvSpPr>
          <p:cNvPr id="3" name="内容占位符 2">
            <a:extLst>
              <a:ext uri="{FF2B5EF4-FFF2-40B4-BE49-F238E27FC236}">
                <a16:creationId xmlns:a16="http://schemas.microsoft.com/office/drawing/2014/main" id="{E37CCA83-C851-4174-854E-79B21779B7EC}"/>
              </a:ext>
            </a:extLst>
          </p:cNvPr>
          <p:cNvSpPr>
            <a:spLocks noGrp="1"/>
          </p:cNvSpPr>
          <p:nvPr>
            <p:ph idx="1"/>
          </p:nvPr>
        </p:nvSpPr>
        <p:spPr>
          <a:xfrm>
            <a:off x="838200" y="1626433"/>
            <a:ext cx="10515600" cy="5231567"/>
          </a:xfrm>
        </p:spPr>
        <p:txBody>
          <a:bodyPr>
            <a:normAutofit lnSpcReduction="10000"/>
          </a:bodyPr>
          <a:lstStyle/>
          <a:p>
            <a:r>
              <a:rPr lang="en-US" altLang="zh-CN" dirty="0"/>
              <a:t>Launched Layer</a:t>
            </a:r>
            <a:r>
              <a:rPr lang="zh-CN" altLang="en-US" dirty="0"/>
              <a:t>总是在默认</a:t>
            </a:r>
            <a:r>
              <a:rPr lang="en-US" altLang="zh-CN" dirty="0"/>
              <a:t>domain</a:t>
            </a:r>
            <a:r>
              <a:rPr lang="zh-CN" altLang="en-US" dirty="0"/>
              <a:t>里，即所有流量都会通过</a:t>
            </a:r>
            <a:endParaRPr lang="en-US" altLang="zh-CN" dirty="0"/>
          </a:p>
          <a:p>
            <a:r>
              <a:rPr lang="zh-CN" altLang="en-US" dirty="0"/>
              <a:t>一组</a:t>
            </a:r>
            <a:r>
              <a:rPr lang="en-US" altLang="zh-CN" dirty="0"/>
              <a:t>Launched Layers</a:t>
            </a:r>
            <a:r>
              <a:rPr lang="zh-CN" altLang="en-US" dirty="0"/>
              <a:t>也对应着一种参数组的划分，一个参数最多同时出现在一个</a:t>
            </a:r>
            <a:r>
              <a:rPr lang="en-US" altLang="zh-CN" dirty="0"/>
              <a:t>Launched Layer</a:t>
            </a:r>
            <a:r>
              <a:rPr lang="zh-CN" altLang="en-US" dirty="0"/>
              <a:t>和一个正常</a:t>
            </a:r>
            <a:r>
              <a:rPr lang="en-US" altLang="zh-CN" dirty="0"/>
              <a:t>Layer</a:t>
            </a:r>
          </a:p>
          <a:p>
            <a:r>
              <a:rPr lang="en-US" altLang="zh-CN" dirty="0"/>
              <a:t>Launched Layer</a:t>
            </a:r>
            <a:r>
              <a:rPr lang="zh-CN" altLang="en-US" dirty="0"/>
              <a:t>提供了全局的默认值，对于没有被正常实验层的实验覆盖的参数，取</a:t>
            </a:r>
            <a:r>
              <a:rPr lang="en-US" altLang="zh-CN" dirty="0"/>
              <a:t>Launched Layer</a:t>
            </a:r>
            <a:r>
              <a:rPr lang="zh-CN" altLang="en-US" dirty="0"/>
              <a:t>中的值</a:t>
            </a:r>
            <a:endParaRPr lang="en-US" altLang="zh-CN" dirty="0"/>
          </a:p>
          <a:p>
            <a:r>
              <a:rPr lang="zh-CN" altLang="en-US" dirty="0"/>
              <a:t>参数的覆盖顺序： 普通层实验</a:t>
            </a:r>
            <a:r>
              <a:rPr lang="en-US" altLang="zh-CN" dirty="0"/>
              <a:t> override </a:t>
            </a:r>
            <a:r>
              <a:rPr lang="zh-CN" altLang="en-US" dirty="0"/>
              <a:t>发布层实验 </a:t>
            </a:r>
            <a:r>
              <a:rPr lang="en-US" altLang="zh-CN" dirty="0"/>
              <a:t>override </a:t>
            </a:r>
            <a:r>
              <a:rPr lang="zh-CN" altLang="en-US" dirty="0"/>
              <a:t>系统默认值</a:t>
            </a:r>
            <a:endParaRPr lang="en-US" altLang="zh-CN" dirty="0"/>
          </a:p>
          <a:p>
            <a:r>
              <a:rPr lang="en-US" altLang="zh-CN" dirty="0"/>
              <a:t>Launched Layer</a:t>
            </a:r>
            <a:r>
              <a:rPr lang="zh-CN" altLang="en-US" dirty="0"/>
              <a:t>实际是</a:t>
            </a:r>
            <a:r>
              <a:rPr lang="zh-CN" altLang="en-US" b="1" dirty="0"/>
              <a:t>提供了一种在不影响其他实验流量的基础上将某些参数修改逐步放量至所有用户的机制</a:t>
            </a:r>
            <a:r>
              <a:rPr lang="zh-CN" altLang="en-US" dirty="0"/>
              <a:t>，并且以一种标准化的方式跟踪这些放量</a:t>
            </a:r>
            <a:endParaRPr lang="en-US" altLang="zh-CN" dirty="0"/>
          </a:p>
          <a:p>
            <a:r>
              <a:rPr lang="zh-CN" altLang="en-US" dirty="0"/>
              <a:t>当特性正式发布之后，将对应</a:t>
            </a:r>
            <a:r>
              <a:rPr lang="en-US" altLang="zh-CN" dirty="0"/>
              <a:t>launched layer</a:t>
            </a:r>
            <a:r>
              <a:rPr lang="zh-CN" altLang="en-US" dirty="0"/>
              <a:t>的参数放入系统参数中，然后可以删除该</a:t>
            </a:r>
            <a:r>
              <a:rPr lang="en-US" altLang="zh-CN" dirty="0"/>
              <a:t>launched layer</a:t>
            </a:r>
            <a:endParaRPr lang="en-US" dirty="0"/>
          </a:p>
        </p:txBody>
      </p:sp>
    </p:spTree>
    <p:extLst>
      <p:ext uri="{BB962C8B-B14F-4D97-AF65-F5344CB8AC3E}">
        <p14:creationId xmlns:p14="http://schemas.microsoft.com/office/powerpoint/2010/main" val="301234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AD1E3-88D5-4668-B6AF-64816A78D707}"/>
              </a:ext>
            </a:extLst>
          </p:cNvPr>
          <p:cNvSpPr>
            <a:spLocks noGrp="1"/>
          </p:cNvSpPr>
          <p:nvPr>
            <p:ph type="title"/>
          </p:nvPr>
        </p:nvSpPr>
        <p:spPr/>
        <p:txBody>
          <a:bodyPr/>
          <a:lstStyle/>
          <a:p>
            <a:r>
              <a:rPr lang="zh-CN" altLang="en-US" dirty="0"/>
              <a:t>特性发布流程</a:t>
            </a:r>
            <a:endParaRPr lang="en-US" dirty="0"/>
          </a:p>
        </p:txBody>
      </p:sp>
      <p:sp>
        <p:nvSpPr>
          <p:cNvPr id="3" name="内容占位符 2">
            <a:extLst>
              <a:ext uri="{FF2B5EF4-FFF2-40B4-BE49-F238E27FC236}">
                <a16:creationId xmlns:a16="http://schemas.microsoft.com/office/drawing/2014/main" id="{D4A39962-E200-438F-BF83-001B2DF749C0}"/>
              </a:ext>
            </a:extLst>
          </p:cNvPr>
          <p:cNvSpPr>
            <a:spLocks noGrp="1"/>
          </p:cNvSpPr>
          <p:nvPr>
            <p:ph idx="1"/>
          </p:nvPr>
        </p:nvSpPr>
        <p:spPr/>
        <p:txBody>
          <a:bodyPr/>
          <a:lstStyle/>
          <a:p>
            <a:r>
              <a:rPr lang="zh-CN" altLang="en-US" dirty="0"/>
              <a:t>实现特性</a:t>
            </a:r>
            <a:endParaRPr lang="en-US" altLang="zh-CN" dirty="0"/>
          </a:p>
          <a:p>
            <a:r>
              <a:rPr lang="zh-CN" altLang="en-US" dirty="0"/>
              <a:t>金丝雀发布</a:t>
            </a:r>
            <a:endParaRPr lang="en-US" altLang="zh-CN" dirty="0"/>
          </a:p>
          <a:p>
            <a:r>
              <a:rPr lang="zh-CN" altLang="en-US" dirty="0"/>
              <a:t>配置线上实验（</a:t>
            </a:r>
            <a:r>
              <a:rPr lang="en-US" altLang="zh-CN" dirty="0"/>
              <a:t>diversion type</a:t>
            </a:r>
            <a:r>
              <a:rPr lang="zh-CN" altLang="en-US" dirty="0"/>
              <a:t>、</a:t>
            </a:r>
            <a:r>
              <a:rPr lang="en-US" altLang="zh-CN" dirty="0"/>
              <a:t>condition</a:t>
            </a:r>
            <a:r>
              <a:rPr lang="zh-CN" altLang="en-US" dirty="0"/>
              <a:t>、</a:t>
            </a:r>
            <a:r>
              <a:rPr lang="en-US" altLang="zh-CN" dirty="0"/>
              <a:t>parameters</a:t>
            </a:r>
            <a:r>
              <a:rPr lang="zh-CN" altLang="en-US" dirty="0"/>
              <a:t>）</a:t>
            </a:r>
            <a:endParaRPr lang="en-US" altLang="zh-CN" dirty="0"/>
          </a:p>
          <a:p>
            <a:r>
              <a:rPr lang="zh-CN" altLang="en-US" dirty="0"/>
              <a:t>评估结果，选出最佳实验</a:t>
            </a:r>
            <a:endParaRPr lang="en-US" altLang="zh-CN" dirty="0"/>
          </a:p>
          <a:p>
            <a:r>
              <a:rPr lang="zh-CN" altLang="en-US" dirty="0"/>
              <a:t>发布最佳实验（放到发布层），逐渐放量至全流量</a:t>
            </a:r>
            <a:endParaRPr lang="en-US" altLang="zh-CN" dirty="0"/>
          </a:p>
          <a:p>
            <a:r>
              <a:rPr lang="zh-CN" altLang="en-US" dirty="0"/>
              <a:t>使用发布层实验参数更新系统默认参数，删除对应的发布层</a:t>
            </a:r>
            <a:endParaRPr lang="en-US" dirty="0"/>
          </a:p>
        </p:txBody>
      </p:sp>
    </p:spTree>
    <p:extLst>
      <p:ext uri="{BB962C8B-B14F-4D97-AF65-F5344CB8AC3E}">
        <p14:creationId xmlns:p14="http://schemas.microsoft.com/office/powerpoint/2010/main" val="360077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20685-F07C-4179-87CC-B488E6599688}"/>
              </a:ext>
            </a:extLst>
          </p:cNvPr>
          <p:cNvSpPr>
            <a:spLocks noGrp="1"/>
          </p:cNvSpPr>
          <p:nvPr>
            <p:ph type="title"/>
          </p:nvPr>
        </p:nvSpPr>
        <p:spPr>
          <a:xfrm>
            <a:off x="838200" y="2766218"/>
            <a:ext cx="10515600" cy="1325563"/>
          </a:xfrm>
        </p:spPr>
        <p:txBody>
          <a:bodyPr/>
          <a:lstStyle/>
          <a:p>
            <a:pPr algn="ctr"/>
            <a:r>
              <a:rPr lang="zh-CN" altLang="en-US" dirty="0"/>
              <a:t>仅有系统是不够的</a:t>
            </a:r>
            <a:endParaRPr lang="en-US" dirty="0"/>
          </a:p>
        </p:txBody>
      </p:sp>
    </p:spTree>
    <p:extLst>
      <p:ext uri="{BB962C8B-B14F-4D97-AF65-F5344CB8AC3E}">
        <p14:creationId xmlns:p14="http://schemas.microsoft.com/office/powerpoint/2010/main" val="2825262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A6B68-4D30-40CB-B273-972D9865A9CB}"/>
              </a:ext>
            </a:extLst>
          </p:cNvPr>
          <p:cNvSpPr>
            <a:spLocks noGrp="1"/>
          </p:cNvSpPr>
          <p:nvPr>
            <p:ph type="title"/>
          </p:nvPr>
        </p:nvSpPr>
        <p:spPr/>
        <p:txBody>
          <a:bodyPr/>
          <a:lstStyle/>
          <a:p>
            <a:r>
              <a:rPr lang="en-US" altLang="zh-CN" dirty="0"/>
              <a:t>Tools</a:t>
            </a:r>
            <a:endParaRPr lang="en-US" dirty="0"/>
          </a:p>
        </p:txBody>
      </p:sp>
      <p:sp>
        <p:nvSpPr>
          <p:cNvPr id="3" name="内容占位符 2">
            <a:extLst>
              <a:ext uri="{FF2B5EF4-FFF2-40B4-BE49-F238E27FC236}">
                <a16:creationId xmlns:a16="http://schemas.microsoft.com/office/drawing/2014/main" id="{B896B051-AE4D-4BD5-93A7-7ED21B8040ED}"/>
              </a:ext>
            </a:extLst>
          </p:cNvPr>
          <p:cNvSpPr>
            <a:spLocks noGrp="1"/>
          </p:cNvSpPr>
          <p:nvPr>
            <p:ph idx="1"/>
          </p:nvPr>
        </p:nvSpPr>
        <p:spPr/>
        <p:txBody>
          <a:bodyPr/>
          <a:lstStyle/>
          <a:p>
            <a:r>
              <a:rPr lang="zh-CN" altLang="en-US" dirty="0"/>
              <a:t>实验配置检查：</a:t>
            </a:r>
            <a:endParaRPr lang="en-US" altLang="zh-CN" dirty="0"/>
          </a:p>
          <a:p>
            <a:pPr lvl="1"/>
            <a:r>
              <a:rPr lang="zh-CN" altLang="en-US" dirty="0"/>
              <a:t>实验是否使用了实验层对应的参数组</a:t>
            </a:r>
            <a:endParaRPr lang="en-US" altLang="zh-CN" dirty="0"/>
          </a:p>
          <a:p>
            <a:pPr lvl="1"/>
            <a:r>
              <a:rPr lang="zh-CN" altLang="en-US" dirty="0"/>
              <a:t>实验层是否有足够的流量支持该实验</a:t>
            </a:r>
            <a:endParaRPr lang="en-US" altLang="zh-CN" dirty="0"/>
          </a:p>
          <a:p>
            <a:pPr lvl="1"/>
            <a:r>
              <a:rPr lang="zh-CN" altLang="en-US" dirty="0"/>
              <a:t>实验的流量要求是否与其他流量冲突</a:t>
            </a:r>
            <a:endParaRPr lang="en-US" altLang="zh-CN" dirty="0"/>
          </a:p>
          <a:p>
            <a:pPr lvl="1"/>
            <a:r>
              <a:rPr lang="zh-CN" altLang="en-US" dirty="0"/>
              <a:t>实验是否设置了对照实验？对照实验是否在同一层？是否使用了同样的</a:t>
            </a:r>
            <a:r>
              <a:rPr lang="en-US" altLang="zh-CN" dirty="0"/>
              <a:t>diversion type?</a:t>
            </a:r>
          </a:p>
          <a:p>
            <a:r>
              <a:rPr lang="zh-CN" altLang="en-US" dirty="0"/>
              <a:t>实时指标监控</a:t>
            </a:r>
            <a:endParaRPr lang="en-US" altLang="zh-CN" dirty="0"/>
          </a:p>
          <a:p>
            <a:pPr lvl="1"/>
            <a:r>
              <a:rPr lang="zh-CN" altLang="en-US" dirty="0"/>
              <a:t>异常指标自动告警，实验者可以调整告警阈值、关闭实验或者调整实验参数</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426997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DA7A0-9847-4032-8CD7-6B6DB13AC728}"/>
              </a:ext>
            </a:extLst>
          </p:cNvPr>
          <p:cNvSpPr>
            <a:spLocks noGrp="1"/>
          </p:cNvSpPr>
          <p:nvPr>
            <p:ph type="title"/>
          </p:nvPr>
        </p:nvSpPr>
        <p:spPr/>
        <p:txBody>
          <a:bodyPr/>
          <a:lstStyle/>
          <a:p>
            <a:r>
              <a:rPr lang="zh-CN" altLang="en-US" dirty="0"/>
              <a:t>实验系统重要吗？</a:t>
            </a:r>
            <a:endParaRPr lang="en-US" dirty="0"/>
          </a:p>
        </p:txBody>
      </p:sp>
      <p:sp>
        <p:nvSpPr>
          <p:cNvPr id="3" name="内容占位符 2">
            <a:extLst>
              <a:ext uri="{FF2B5EF4-FFF2-40B4-BE49-F238E27FC236}">
                <a16:creationId xmlns:a16="http://schemas.microsoft.com/office/drawing/2014/main" id="{B8BCBC87-441B-40DF-865C-43F4AD4B07E3}"/>
              </a:ext>
            </a:extLst>
          </p:cNvPr>
          <p:cNvSpPr>
            <a:spLocks noGrp="1"/>
          </p:cNvSpPr>
          <p:nvPr>
            <p:ph idx="1"/>
          </p:nvPr>
        </p:nvSpPr>
        <p:spPr/>
        <p:txBody>
          <a:bodyPr/>
          <a:lstStyle/>
          <a:p>
            <a:r>
              <a:rPr lang="zh-CN" altLang="en-US" dirty="0"/>
              <a:t>直接决定优化方向是否客观合理</a:t>
            </a:r>
            <a:endParaRPr lang="en-US" altLang="zh-CN" dirty="0"/>
          </a:p>
          <a:p>
            <a:r>
              <a:rPr lang="en-US" altLang="zh-CN" dirty="0"/>
              <a:t>AI</a:t>
            </a:r>
            <a:r>
              <a:rPr lang="zh-CN" altLang="en-US" dirty="0"/>
              <a:t>团队与其他团队沟通合作的基础</a:t>
            </a:r>
            <a:endParaRPr lang="en-US" altLang="zh-CN" dirty="0"/>
          </a:p>
          <a:p>
            <a:r>
              <a:rPr lang="zh-CN" altLang="en-US" dirty="0"/>
              <a:t>指标的选取决定了努力的方向是否契合公司的商业目标和发展愿景</a:t>
            </a:r>
            <a:endParaRPr lang="en-US" altLang="zh-CN" dirty="0"/>
          </a:p>
        </p:txBody>
      </p:sp>
    </p:spTree>
    <p:extLst>
      <p:ext uri="{BB962C8B-B14F-4D97-AF65-F5344CB8AC3E}">
        <p14:creationId xmlns:p14="http://schemas.microsoft.com/office/powerpoint/2010/main" val="2795383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28E95-6E0D-41C5-B728-A9F6AAC29642}"/>
              </a:ext>
            </a:extLst>
          </p:cNvPr>
          <p:cNvSpPr>
            <a:spLocks noGrp="1"/>
          </p:cNvSpPr>
          <p:nvPr>
            <p:ph type="title"/>
          </p:nvPr>
        </p:nvSpPr>
        <p:spPr/>
        <p:txBody>
          <a:bodyPr/>
          <a:lstStyle/>
          <a:p>
            <a:r>
              <a:rPr lang="en-US" altLang="zh-CN" dirty="0"/>
              <a:t>Tools Contd.	</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9FDEA5-9D62-4B02-8937-2714AEBAA579}"/>
                  </a:ext>
                </a:extLst>
              </p:cNvPr>
              <p:cNvSpPr>
                <a:spLocks noGrp="1"/>
              </p:cNvSpPr>
              <p:nvPr>
                <p:ph idx="1"/>
              </p:nvPr>
            </p:nvSpPr>
            <p:spPr>
              <a:xfrm>
                <a:off x="838200" y="1825624"/>
                <a:ext cx="10515600" cy="4667251"/>
              </a:xfrm>
            </p:spPr>
            <p:txBody>
              <a:bodyPr>
                <a:normAutofit fontScale="92500" lnSpcReduction="10000"/>
              </a:bodyPr>
              <a:lstStyle/>
              <a:p>
                <a:r>
                  <a:rPr lang="zh-CN" altLang="en-US" dirty="0"/>
                  <a:t>自动根据期望的指标变化（例如将</a:t>
                </a:r>
                <a:r>
                  <a:rPr lang="en-US" altLang="zh-CN" dirty="0"/>
                  <a:t>CRT</a:t>
                </a:r>
                <a:r>
                  <a:rPr lang="zh-CN" altLang="en-US" dirty="0"/>
                  <a:t>提高</a:t>
                </a:r>
                <a:r>
                  <a:rPr lang="en-US" altLang="zh-CN" dirty="0"/>
                  <a:t>2%</a:t>
                </a:r>
                <a:r>
                  <a:rPr lang="zh-CN" altLang="en-US" dirty="0"/>
                  <a:t>）、置信水平（一般取</a:t>
                </a:r>
                <a:r>
                  <a:rPr lang="en-US" altLang="zh-CN" dirty="0"/>
                  <a:t>1-</a:t>
                </a:r>
                <a14:m>
                  <m:oMath xmlns:m="http://schemas.openxmlformats.org/officeDocument/2006/math">
                    <m:r>
                      <a:rPr lang="zh-CN" altLang="en-US" i="1" smtClean="0">
                        <a:latin typeface="Cambria Math" panose="02040503050406030204" pitchFamily="18" charset="0"/>
                      </a:rPr>
                      <m:t>𝛼</m:t>
                    </m:r>
                  </m:oMath>
                </a14:m>
                <a:r>
                  <a:rPr lang="en-US" altLang="zh-CN" dirty="0"/>
                  <a:t>=0.95</a:t>
                </a:r>
                <a:r>
                  <a:rPr lang="zh-CN" altLang="en-US" dirty="0"/>
                  <a:t>）、统计功效（一般取</a:t>
                </a:r>
                <a:r>
                  <a:rPr lang="en-US" altLang="zh-CN" dirty="0"/>
                  <a:t>1-</a:t>
                </a:r>
                <a14:m>
                  <m:oMath xmlns:m="http://schemas.openxmlformats.org/officeDocument/2006/math">
                    <m:r>
                      <a:rPr lang="zh-CN" altLang="en-US" i="1" smtClean="0">
                        <a:latin typeface="Cambria Math" panose="02040503050406030204" pitchFamily="18" charset="0"/>
                      </a:rPr>
                      <m:t>𝛽</m:t>
                    </m:r>
                  </m:oMath>
                </a14:m>
                <a:r>
                  <a:rPr lang="en-US" altLang="zh-CN" dirty="0"/>
                  <a:t>=0.80</a:t>
                </a:r>
                <a:r>
                  <a:rPr lang="zh-CN" altLang="en-US" dirty="0"/>
                  <a:t>）、指标的计算方式、</a:t>
                </a:r>
                <a:r>
                  <a:rPr lang="en-US" altLang="zh-CN" dirty="0"/>
                  <a:t>diversion type</a:t>
                </a:r>
                <a:r>
                  <a:rPr lang="zh-CN" altLang="en-US" dirty="0"/>
                  <a:t>、指标的标准差等值计算最小的实验流量大小</a:t>
                </a:r>
                <a:endParaRPr lang="en-US" altLang="zh-CN" dirty="0"/>
              </a:p>
              <a:p>
                <a:r>
                  <a:rPr lang="en-US" altLang="zh-CN" dirty="0"/>
                  <a:t>Factual &amp; counter-factual logging</a:t>
                </a:r>
              </a:p>
              <a:p>
                <a:pPr lvl="1"/>
                <a:r>
                  <a:rPr lang="en-US" altLang="zh-CN" dirty="0"/>
                  <a:t>e.g. </a:t>
                </a:r>
                <a:r>
                  <a:rPr lang="zh-CN" altLang="en-US" dirty="0"/>
                  <a:t>并不是所有的</a:t>
                </a:r>
                <a:r>
                  <a:rPr lang="en-US" altLang="zh-CN" dirty="0"/>
                  <a:t>query</a:t>
                </a:r>
                <a:r>
                  <a:rPr lang="zh-CN" altLang="en-US" dirty="0"/>
                  <a:t>都会查询天气预报</a:t>
                </a:r>
                <a:endParaRPr lang="en-US" altLang="zh-CN" dirty="0"/>
              </a:p>
              <a:p>
                <a:pPr lvl="1"/>
                <a:r>
                  <a:rPr lang="en-US" altLang="zh-CN" dirty="0"/>
                  <a:t>Factual(</a:t>
                </a:r>
                <a:r>
                  <a:rPr lang="zh-CN" altLang="en-US" dirty="0"/>
                  <a:t>被触发</a:t>
                </a:r>
                <a:r>
                  <a:rPr lang="en-US" altLang="zh-CN" dirty="0"/>
                  <a:t>) </a:t>
                </a:r>
                <a:r>
                  <a:rPr lang="zh-CN" altLang="en-US" dirty="0"/>
                  <a:t>记录在实验中</a:t>
                </a:r>
                <a:endParaRPr lang="en-US" altLang="zh-CN" dirty="0"/>
              </a:p>
              <a:p>
                <a:pPr lvl="1"/>
                <a:r>
                  <a:rPr lang="en-US" altLang="zh-CN" dirty="0"/>
                  <a:t>Counter-factual</a:t>
                </a:r>
                <a:r>
                  <a:rPr lang="zh-CN" altLang="en-US" dirty="0"/>
                  <a:t>（本应触发）记录在对照组</a:t>
                </a:r>
                <a:endParaRPr lang="en-US" altLang="zh-CN" dirty="0"/>
              </a:p>
              <a:p>
                <a:pPr lvl="1"/>
                <a:r>
                  <a:rPr lang="zh-CN" altLang="en-US" dirty="0"/>
                  <a:t>通过将</a:t>
                </a:r>
                <a:r>
                  <a:rPr lang="en-US" altLang="zh-CN" dirty="0"/>
                  <a:t>counter-factual</a:t>
                </a:r>
                <a:r>
                  <a:rPr lang="zh-CN" altLang="en-US" dirty="0"/>
                  <a:t>排除在指标计算之外，使得实验效果更加准确和明显，也能减少实验所需流量大小。</a:t>
                </a:r>
                <a:endParaRPr lang="en-US" altLang="zh-CN" dirty="0"/>
              </a:p>
              <a:p>
                <a:r>
                  <a:rPr lang="zh-CN" altLang="en-US" dirty="0"/>
                  <a:t>实验前置阶段和实验后置阶段</a:t>
                </a:r>
                <a:endParaRPr lang="en-US" altLang="zh-CN" dirty="0"/>
              </a:p>
              <a:p>
                <a:pPr lvl="1"/>
                <a:r>
                  <a:rPr lang="zh-CN" altLang="en-US" dirty="0"/>
                  <a:t>前置阶段用于确定到达实验的流量和对照实验的流量是否成比例，是否有没有排除的机器流量等</a:t>
                </a:r>
                <a:endParaRPr lang="en-US" altLang="zh-CN" dirty="0"/>
              </a:p>
              <a:p>
                <a:pPr lvl="1"/>
                <a:r>
                  <a:rPr lang="zh-CN" altLang="en-US" dirty="0"/>
                  <a:t>后置阶段用于确认实验是否确实有效</a:t>
                </a:r>
                <a:endParaRPr lang="en-US" altLang="zh-CN" dirty="0"/>
              </a:p>
              <a:p>
                <a:endParaRPr lang="en-US" dirty="0"/>
              </a:p>
            </p:txBody>
          </p:sp>
        </mc:Choice>
        <mc:Fallback>
          <p:sp>
            <p:nvSpPr>
              <p:cNvPr id="3" name="内容占位符 2">
                <a:extLst>
                  <a:ext uri="{FF2B5EF4-FFF2-40B4-BE49-F238E27FC236}">
                    <a16:creationId xmlns:a16="http://schemas.microsoft.com/office/drawing/2014/main" id="{A89FDEA5-9D62-4B02-8937-2714AEBAA579}"/>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928" t="-2611" r="-812"/>
                </a:stretch>
              </a:blipFill>
            </p:spPr>
            <p:txBody>
              <a:bodyPr/>
              <a:lstStyle/>
              <a:p>
                <a:r>
                  <a:rPr lang="en-US">
                    <a:noFill/>
                  </a:rPr>
                  <a:t> </a:t>
                </a:r>
              </a:p>
            </p:txBody>
          </p:sp>
        </mc:Fallback>
      </mc:AlternateContent>
    </p:spTree>
    <p:extLst>
      <p:ext uri="{BB962C8B-B14F-4D97-AF65-F5344CB8AC3E}">
        <p14:creationId xmlns:p14="http://schemas.microsoft.com/office/powerpoint/2010/main" val="169791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194A1-3C4C-430C-B85C-2BC2465B70FC}"/>
              </a:ext>
            </a:extLst>
          </p:cNvPr>
          <p:cNvSpPr>
            <a:spLocks noGrp="1"/>
          </p:cNvSpPr>
          <p:nvPr>
            <p:ph type="title"/>
          </p:nvPr>
        </p:nvSpPr>
        <p:spPr/>
        <p:txBody>
          <a:bodyPr/>
          <a:lstStyle/>
          <a:p>
            <a:r>
              <a:rPr lang="zh-CN" altLang="en-US" dirty="0"/>
              <a:t>实验分析</a:t>
            </a:r>
            <a:endParaRPr lang="en-US" dirty="0"/>
          </a:p>
        </p:txBody>
      </p:sp>
      <p:sp>
        <p:nvSpPr>
          <p:cNvPr id="3" name="内容占位符 2">
            <a:extLst>
              <a:ext uri="{FF2B5EF4-FFF2-40B4-BE49-F238E27FC236}">
                <a16:creationId xmlns:a16="http://schemas.microsoft.com/office/drawing/2014/main" id="{C7742497-FD34-414C-9938-DA320D053251}"/>
              </a:ext>
            </a:extLst>
          </p:cNvPr>
          <p:cNvSpPr>
            <a:spLocks noGrp="1"/>
          </p:cNvSpPr>
          <p:nvPr>
            <p:ph idx="1"/>
          </p:nvPr>
        </p:nvSpPr>
        <p:spPr/>
        <p:txBody>
          <a:bodyPr>
            <a:normAutofit/>
          </a:bodyPr>
          <a:lstStyle/>
          <a:p>
            <a:r>
              <a:rPr lang="zh-CN" altLang="en-US" dirty="0"/>
              <a:t>数据准确、指标完整</a:t>
            </a:r>
            <a:endParaRPr lang="en-US" altLang="zh-CN" dirty="0"/>
          </a:p>
          <a:p>
            <a:r>
              <a:rPr lang="zh-CN" altLang="en-US" dirty="0"/>
              <a:t>正确计算和展示置信区间</a:t>
            </a:r>
            <a:endParaRPr lang="en-US" altLang="zh-CN" dirty="0"/>
          </a:p>
          <a:p>
            <a:pPr lvl="1"/>
            <a:r>
              <a:rPr lang="zh-CN" altLang="en-US" dirty="0"/>
              <a:t>是否没有足够的流量（置信区间太宽）</a:t>
            </a:r>
            <a:endParaRPr lang="en-US" altLang="zh-CN" dirty="0"/>
          </a:p>
          <a:p>
            <a:pPr lvl="1"/>
            <a:r>
              <a:rPr lang="zh-CN" altLang="en-US" dirty="0"/>
              <a:t>观测到的变化其显著水平如何</a:t>
            </a:r>
            <a:endParaRPr lang="en-US" altLang="zh-CN" dirty="0"/>
          </a:p>
          <a:p>
            <a:r>
              <a:rPr lang="zh-CN" altLang="en-US" dirty="0"/>
              <a:t>优秀的</a:t>
            </a:r>
            <a:r>
              <a:rPr lang="en-US" altLang="zh-CN" dirty="0"/>
              <a:t>UI</a:t>
            </a:r>
          </a:p>
          <a:p>
            <a:pPr lvl="1"/>
            <a:r>
              <a:rPr lang="zh-CN" altLang="en-US" dirty="0"/>
              <a:t>图表，同层实验比较，时间段配置</a:t>
            </a:r>
            <a:endParaRPr lang="en-US" altLang="zh-CN" dirty="0"/>
          </a:p>
          <a:p>
            <a:pPr lvl="1"/>
            <a:r>
              <a:rPr lang="zh-CN" altLang="en-US" dirty="0"/>
              <a:t>易用、易懂</a:t>
            </a:r>
            <a:endParaRPr lang="en-US" altLang="zh-CN" dirty="0"/>
          </a:p>
          <a:p>
            <a:r>
              <a:rPr lang="zh-CN" altLang="en-US" dirty="0"/>
              <a:t>支持切片（辛普森悖论）</a:t>
            </a:r>
            <a:endParaRPr lang="en-US" altLang="zh-CN" dirty="0"/>
          </a:p>
          <a:p>
            <a:r>
              <a:rPr lang="zh-CN" altLang="en-US" dirty="0"/>
              <a:t>可扩展（自定义指标、切片方式等）</a:t>
            </a:r>
            <a:endParaRPr lang="en-US" altLang="zh-CN" dirty="0"/>
          </a:p>
          <a:p>
            <a:endParaRPr lang="en-US" altLang="zh-CN" dirty="0"/>
          </a:p>
        </p:txBody>
      </p:sp>
    </p:spTree>
    <p:extLst>
      <p:ext uri="{BB962C8B-B14F-4D97-AF65-F5344CB8AC3E}">
        <p14:creationId xmlns:p14="http://schemas.microsoft.com/office/powerpoint/2010/main" val="75353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FC0BB-16E9-48D8-8571-5D6504DFF0CE}"/>
              </a:ext>
            </a:extLst>
          </p:cNvPr>
          <p:cNvSpPr>
            <a:spLocks noGrp="1"/>
          </p:cNvSpPr>
          <p:nvPr>
            <p:ph type="title"/>
          </p:nvPr>
        </p:nvSpPr>
        <p:spPr/>
        <p:txBody>
          <a:bodyPr/>
          <a:lstStyle/>
          <a:p>
            <a:r>
              <a:rPr lang="zh-CN" altLang="en-US" dirty="0"/>
              <a:t>辛普森悖论</a:t>
            </a:r>
            <a:endParaRPr lang="en-US" dirty="0"/>
          </a:p>
        </p:txBody>
      </p:sp>
      <p:sp>
        <p:nvSpPr>
          <p:cNvPr id="3" name="内容占位符 2">
            <a:extLst>
              <a:ext uri="{FF2B5EF4-FFF2-40B4-BE49-F238E27FC236}">
                <a16:creationId xmlns:a16="http://schemas.microsoft.com/office/drawing/2014/main" id="{3992F977-3243-43A5-AB19-7692DB55A275}"/>
              </a:ext>
            </a:extLst>
          </p:cNvPr>
          <p:cNvSpPr>
            <a:spLocks noGrp="1"/>
          </p:cNvSpPr>
          <p:nvPr>
            <p:ph idx="1"/>
          </p:nvPr>
        </p:nvSpPr>
        <p:spPr/>
        <p:txBody>
          <a:bodyPr/>
          <a:lstStyle/>
          <a:p>
            <a:r>
              <a:rPr lang="zh-CN" altLang="en-US" dirty="0"/>
              <a:t>分组比较中都占优势的一方，在总评时可能反而占劣势</a:t>
            </a:r>
            <a:endParaRPr lang="en-US" altLang="zh-CN" dirty="0"/>
          </a:p>
          <a:p>
            <a:pPr lvl="1"/>
            <a:r>
              <a:rPr lang="zh-CN" altLang="en-US" dirty="0"/>
              <a:t>商学院录取率是男性</a:t>
            </a:r>
            <a:r>
              <a:rPr lang="en-US" altLang="zh-CN" dirty="0"/>
              <a:t>75%</a:t>
            </a:r>
            <a:r>
              <a:rPr lang="zh-CN" altLang="en-US" dirty="0"/>
              <a:t>，女性只有</a:t>
            </a:r>
            <a:r>
              <a:rPr lang="en-US" altLang="zh-CN" dirty="0"/>
              <a:t>49%</a:t>
            </a:r>
          </a:p>
          <a:p>
            <a:pPr lvl="1"/>
            <a:r>
              <a:rPr lang="zh-CN" altLang="en-US" dirty="0"/>
              <a:t>而法学院录取率是男性</a:t>
            </a:r>
            <a:r>
              <a:rPr lang="en-US" altLang="zh-CN" dirty="0"/>
              <a:t>10%</a:t>
            </a:r>
            <a:r>
              <a:rPr lang="zh-CN" altLang="en-US" dirty="0"/>
              <a:t>，女性为</a:t>
            </a:r>
            <a:r>
              <a:rPr lang="en-US" altLang="zh-CN" dirty="0"/>
              <a:t>5%</a:t>
            </a:r>
          </a:p>
          <a:p>
            <a:pPr lvl="1"/>
            <a:r>
              <a:rPr lang="zh-CN" altLang="en-US" dirty="0"/>
              <a:t>女生录取率</a:t>
            </a:r>
            <a:r>
              <a:rPr lang="en-US" altLang="zh-CN" dirty="0"/>
              <a:t>42%</a:t>
            </a:r>
            <a:r>
              <a:rPr lang="zh-CN" altLang="en-US" dirty="0"/>
              <a:t>是男生</a:t>
            </a:r>
            <a:r>
              <a:rPr lang="en-US" altLang="zh-CN" dirty="0"/>
              <a:t>21%</a:t>
            </a:r>
            <a:r>
              <a:rPr lang="zh-CN" altLang="en-US" dirty="0"/>
              <a:t>的两倍</a:t>
            </a:r>
            <a:endParaRPr lang="en-US" altLang="zh-CN" dirty="0"/>
          </a:p>
        </p:txBody>
      </p:sp>
      <p:graphicFrame>
        <p:nvGraphicFramePr>
          <p:cNvPr id="4" name="表格 3">
            <a:extLst>
              <a:ext uri="{FF2B5EF4-FFF2-40B4-BE49-F238E27FC236}">
                <a16:creationId xmlns:a16="http://schemas.microsoft.com/office/drawing/2014/main" id="{5103DD9E-4F16-4186-B2A0-0A06F2964760}"/>
              </a:ext>
            </a:extLst>
          </p:cNvPr>
          <p:cNvGraphicFramePr>
            <a:graphicFrameLocks noGrp="1"/>
          </p:cNvGraphicFramePr>
          <p:nvPr>
            <p:extLst>
              <p:ext uri="{D42A27DB-BD31-4B8C-83A1-F6EECF244321}">
                <p14:modId xmlns:p14="http://schemas.microsoft.com/office/powerpoint/2010/main" val="3083171123"/>
              </p:ext>
            </p:extLst>
          </p:nvPr>
        </p:nvGraphicFramePr>
        <p:xfrm>
          <a:off x="1502842" y="3776662"/>
          <a:ext cx="8180805" cy="2535238"/>
        </p:xfrm>
        <a:graphic>
          <a:graphicData uri="http://schemas.openxmlformats.org/drawingml/2006/table">
            <a:tbl>
              <a:tblPr/>
              <a:tblGrid>
                <a:gridCol w="1148537">
                  <a:extLst>
                    <a:ext uri="{9D8B030D-6E8A-4147-A177-3AD203B41FA5}">
                      <a16:colId xmlns:a16="http://schemas.microsoft.com/office/drawing/2014/main" val="12814780"/>
                    </a:ext>
                  </a:extLst>
                </a:gridCol>
                <a:gridCol w="1148537">
                  <a:extLst>
                    <a:ext uri="{9D8B030D-6E8A-4147-A177-3AD203B41FA5}">
                      <a16:colId xmlns:a16="http://schemas.microsoft.com/office/drawing/2014/main" val="28839207"/>
                    </a:ext>
                  </a:extLst>
                </a:gridCol>
                <a:gridCol w="1188836">
                  <a:extLst>
                    <a:ext uri="{9D8B030D-6E8A-4147-A177-3AD203B41FA5}">
                      <a16:colId xmlns:a16="http://schemas.microsoft.com/office/drawing/2014/main" val="4050699198"/>
                    </a:ext>
                  </a:extLst>
                </a:gridCol>
                <a:gridCol w="1168686">
                  <a:extLst>
                    <a:ext uri="{9D8B030D-6E8A-4147-A177-3AD203B41FA5}">
                      <a16:colId xmlns:a16="http://schemas.microsoft.com/office/drawing/2014/main" val="3675736769"/>
                    </a:ext>
                  </a:extLst>
                </a:gridCol>
                <a:gridCol w="1188836">
                  <a:extLst>
                    <a:ext uri="{9D8B030D-6E8A-4147-A177-3AD203B41FA5}">
                      <a16:colId xmlns:a16="http://schemas.microsoft.com/office/drawing/2014/main" val="285858265"/>
                    </a:ext>
                  </a:extLst>
                </a:gridCol>
                <a:gridCol w="1188836">
                  <a:extLst>
                    <a:ext uri="{9D8B030D-6E8A-4147-A177-3AD203B41FA5}">
                      <a16:colId xmlns:a16="http://schemas.microsoft.com/office/drawing/2014/main" val="867291092"/>
                    </a:ext>
                  </a:extLst>
                </a:gridCol>
                <a:gridCol w="1148537">
                  <a:extLst>
                    <a:ext uri="{9D8B030D-6E8A-4147-A177-3AD203B41FA5}">
                      <a16:colId xmlns:a16="http://schemas.microsoft.com/office/drawing/2014/main" val="3866582612"/>
                    </a:ext>
                  </a:extLst>
                </a:gridCol>
              </a:tblGrid>
              <a:tr h="976066">
                <a:tc>
                  <a:txBody>
                    <a:bodyPr/>
                    <a:lstStyle/>
                    <a:p>
                      <a:pPr algn="l" latinLnBrk="1"/>
                      <a:r>
                        <a:rPr lang="zh-CN" altLang="en-US" dirty="0">
                          <a:solidFill>
                            <a:srgbClr val="333333"/>
                          </a:solidFill>
                          <a:effectLst/>
                        </a:rPr>
                        <a:t>学院</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latinLnBrk="1"/>
                      <a:r>
                        <a:rPr lang="zh-CN" altLang="en-US" dirty="0">
                          <a:solidFill>
                            <a:srgbClr val="333333"/>
                          </a:solidFill>
                          <a:effectLst/>
                        </a:rPr>
                        <a:t>女生</a:t>
                      </a:r>
                    </a:p>
                    <a:p>
                      <a:pPr algn="l" latinLnBrk="1"/>
                      <a:r>
                        <a:rPr lang="zh-CN" altLang="en-US" dirty="0">
                          <a:solidFill>
                            <a:srgbClr val="333333"/>
                          </a:solidFill>
                          <a:effectLst/>
                        </a:rPr>
                        <a:t>申请</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zh-CN" altLang="en-US">
                          <a:solidFill>
                            <a:srgbClr val="333333"/>
                          </a:solidFill>
                          <a:effectLst/>
                        </a:rPr>
                        <a:t>女生</a:t>
                      </a:r>
                    </a:p>
                    <a:p>
                      <a:pPr algn="l" latinLnBrk="1"/>
                      <a:r>
                        <a:rPr lang="zh-CN" altLang="en-US">
                          <a:solidFill>
                            <a:srgbClr val="333333"/>
                          </a:solidFill>
                          <a:effectLst/>
                        </a:rPr>
                        <a:t>录取</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zh-CN" altLang="en-US">
                          <a:solidFill>
                            <a:srgbClr val="333333"/>
                          </a:solidFill>
                          <a:effectLst/>
                        </a:rPr>
                        <a:t>女生</a:t>
                      </a:r>
                    </a:p>
                    <a:p>
                      <a:pPr algn="l" latinLnBrk="1"/>
                      <a:r>
                        <a:rPr lang="zh-CN" altLang="en-US">
                          <a:solidFill>
                            <a:srgbClr val="333333"/>
                          </a:solidFill>
                          <a:effectLst/>
                        </a:rPr>
                        <a:t>录取率</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zh-CN" altLang="en-US" dirty="0">
                          <a:solidFill>
                            <a:srgbClr val="333333"/>
                          </a:solidFill>
                          <a:effectLst/>
                        </a:rPr>
                        <a:t>男生</a:t>
                      </a:r>
                    </a:p>
                    <a:p>
                      <a:pPr algn="l" latinLnBrk="1"/>
                      <a:r>
                        <a:rPr lang="zh-CN" altLang="en-US" dirty="0">
                          <a:solidFill>
                            <a:srgbClr val="333333"/>
                          </a:solidFill>
                          <a:effectLst/>
                        </a:rPr>
                        <a:t>申请</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zh-CN" altLang="en-US">
                          <a:solidFill>
                            <a:srgbClr val="333333"/>
                          </a:solidFill>
                          <a:effectLst/>
                        </a:rPr>
                        <a:t>男生</a:t>
                      </a:r>
                    </a:p>
                    <a:p>
                      <a:pPr algn="l" latinLnBrk="1"/>
                      <a:r>
                        <a:rPr lang="zh-CN" altLang="en-US">
                          <a:solidFill>
                            <a:srgbClr val="333333"/>
                          </a:solidFill>
                          <a:effectLst/>
                        </a:rPr>
                        <a:t>录取</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zh-CN" altLang="en-US" dirty="0">
                          <a:solidFill>
                            <a:srgbClr val="333333"/>
                          </a:solidFill>
                          <a:effectLst/>
                        </a:rPr>
                        <a:t>男生</a:t>
                      </a:r>
                    </a:p>
                    <a:p>
                      <a:pPr algn="l" latinLnBrk="1"/>
                      <a:r>
                        <a:rPr lang="zh-CN" altLang="en-US" dirty="0">
                          <a:solidFill>
                            <a:srgbClr val="333333"/>
                          </a:solidFill>
                          <a:effectLst/>
                        </a:rPr>
                        <a:t>录取率</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90130446"/>
                  </a:ext>
                </a:extLst>
              </a:tr>
              <a:tr h="519724">
                <a:tc>
                  <a:txBody>
                    <a:bodyPr/>
                    <a:lstStyle/>
                    <a:p>
                      <a:pPr algn="l" latinLnBrk="1"/>
                      <a:r>
                        <a:rPr lang="zh-CN" altLang="en-US">
                          <a:solidFill>
                            <a:srgbClr val="333333"/>
                          </a:solidFill>
                          <a:effectLst/>
                        </a:rPr>
                        <a:t>商学院</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latinLnBrk="1"/>
                      <a:r>
                        <a:rPr lang="en-US" dirty="0">
                          <a:solidFill>
                            <a:srgbClr val="333333"/>
                          </a:solidFill>
                          <a:effectLst/>
                        </a:rPr>
                        <a:t>100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dirty="0">
                          <a:solidFill>
                            <a:srgbClr val="333333"/>
                          </a:solidFill>
                          <a:effectLst/>
                        </a:rPr>
                        <a:t>49</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b="1" dirty="0">
                          <a:solidFill>
                            <a:srgbClr val="333333"/>
                          </a:solidFill>
                          <a:effectLst/>
                        </a:rPr>
                        <a:t>49%</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dirty="0">
                          <a:solidFill>
                            <a:srgbClr val="333333"/>
                          </a:solidFill>
                          <a:effectLst/>
                        </a:rPr>
                        <a:t>20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dirty="0">
                          <a:solidFill>
                            <a:srgbClr val="333333"/>
                          </a:solidFill>
                          <a:effectLst/>
                        </a:rPr>
                        <a:t>15</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b="1" dirty="0">
                          <a:solidFill>
                            <a:srgbClr val="333333"/>
                          </a:solidFill>
                          <a:effectLst/>
                        </a:rPr>
                        <a:t>75%</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7349"/>
                  </a:ext>
                </a:extLst>
              </a:tr>
              <a:tr h="519724">
                <a:tc>
                  <a:txBody>
                    <a:bodyPr/>
                    <a:lstStyle/>
                    <a:p>
                      <a:pPr algn="l" latinLnBrk="1"/>
                      <a:r>
                        <a:rPr lang="zh-CN" altLang="en-US">
                          <a:solidFill>
                            <a:srgbClr val="333333"/>
                          </a:solidFill>
                          <a:effectLst/>
                        </a:rPr>
                        <a:t>法学院</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latinLnBrk="1"/>
                      <a:r>
                        <a:rPr lang="en-US">
                          <a:solidFill>
                            <a:srgbClr val="333333"/>
                          </a:solidFill>
                          <a:effectLst/>
                        </a:rPr>
                        <a:t>20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dirty="0">
                          <a:solidFill>
                            <a:srgbClr val="333333"/>
                          </a:solidFill>
                          <a:effectLst/>
                        </a:rPr>
                        <a:t>1</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b="1" dirty="0">
                          <a:solidFill>
                            <a:srgbClr val="333333"/>
                          </a:solidFill>
                          <a:effectLst/>
                        </a:rPr>
                        <a:t>5%</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dirty="0">
                          <a:solidFill>
                            <a:srgbClr val="333333"/>
                          </a:solidFill>
                          <a:effectLst/>
                        </a:rPr>
                        <a:t>100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dirty="0">
                          <a:solidFill>
                            <a:srgbClr val="333333"/>
                          </a:solidFill>
                          <a:effectLst/>
                        </a:rPr>
                        <a:t>10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b="1" dirty="0">
                          <a:solidFill>
                            <a:srgbClr val="333333"/>
                          </a:solidFill>
                          <a:effectLst/>
                        </a:rPr>
                        <a:t>10%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28832271"/>
                  </a:ext>
                </a:extLst>
              </a:tr>
              <a:tr h="519724">
                <a:tc>
                  <a:txBody>
                    <a:bodyPr/>
                    <a:lstStyle/>
                    <a:p>
                      <a:pPr algn="l" latinLnBrk="1"/>
                      <a:r>
                        <a:rPr lang="zh-CN" altLang="en-US" dirty="0">
                          <a:solidFill>
                            <a:srgbClr val="333333"/>
                          </a:solidFill>
                          <a:effectLst/>
                        </a:rPr>
                        <a:t>总计</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latinLnBrk="1"/>
                      <a:r>
                        <a:rPr lang="en-US">
                          <a:solidFill>
                            <a:srgbClr val="333333"/>
                          </a:solidFill>
                          <a:effectLst/>
                        </a:rPr>
                        <a:t>120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a:solidFill>
                            <a:srgbClr val="333333"/>
                          </a:solidFill>
                          <a:effectLst/>
                        </a:rPr>
                        <a:t>50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b="1" dirty="0">
                          <a:solidFill>
                            <a:srgbClr val="333333"/>
                          </a:solidFill>
                          <a:effectLst/>
                        </a:rPr>
                        <a:t>42%</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latinLnBrk="1"/>
                      <a:r>
                        <a:rPr lang="en-US">
                          <a:solidFill>
                            <a:srgbClr val="333333"/>
                          </a:solidFill>
                          <a:effectLst/>
                        </a:rPr>
                        <a:t>120</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dirty="0">
                          <a:solidFill>
                            <a:srgbClr val="333333"/>
                          </a:solidFill>
                          <a:effectLst/>
                        </a:rPr>
                        <a:t>25</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latinLnBrk="1"/>
                      <a:r>
                        <a:rPr lang="en-US" b="1" dirty="0">
                          <a:solidFill>
                            <a:srgbClr val="333333"/>
                          </a:solidFill>
                          <a:effectLst/>
                        </a:rPr>
                        <a:t>21%</a:t>
                      </a:r>
                    </a:p>
                  </a:txBody>
                  <a:tcPr marL="95250" marR="952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71021177"/>
                  </a:ext>
                </a:extLst>
              </a:tr>
            </a:tbl>
          </a:graphicData>
        </a:graphic>
      </p:graphicFrame>
    </p:spTree>
    <p:extLst>
      <p:ext uri="{BB962C8B-B14F-4D97-AF65-F5344CB8AC3E}">
        <p14:creationId xmlns:p14="http://schemas.microsoft.com/office/powerpoint/2010/main" val="1247087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48A0D-2F9B-4121-BA34-08A67899252A}"/>
              </a:ext>
            </a:extLst>
          </p:cNvPr>
          <p:cNvSpPr>
            <a:spLocks noGrp="1"/>
          </p:cNvSpPr>
          <p:nvPr>
            <p:ph type="title"/>
          </p:nvPr>
        </p:nvSpPr>
        <p:spPr/>
        <p:txBody>
          <a:bodyPr/>
          <a:lstStyle/>
          <a:p>
            <a:r>
              <a:rPr lang="zh-CN" altLang="en-US" dirty="0"/>
              <a:t>数据会撒谎</a:t>
            </a:r>
            <a:endParaRPr lang="en-US" dirty="0"/>
          </a:p>
        </p:txBody>
      </p:sp>
      <p:sp>
        <p:nvSpPr>
          <p:cNvPr id="3" name="内容占位符 2">
            <a:extLst>
              <a:ext uri="{FF2B5EF4-FFF2-40B4-BE49-F238E27FC236}">
                <a16:creationId xmlns:a16="http://schemas.microsoft.com/office/drawing/2014/main" id="{193C9728-B806-4FA0-B6A1-4FD8F63BF6E8}"/>
              </a:ext>
            </a:extLst>
          </p:cNvPr>
          <p:cNvSpPr>
            <a:spLocks noGrp="1"/>
          </p:cNvSpPr>
          <p:nvPr>
            <p:ph idx="1"/>
          </p:nvPr>
        </p:nvSpPr>
        <p:spPr/>
        <p:txBody>
          <a:bodyPr/>
          <a:lstStyle/>
          <a:p>
            <a:r>
              <a:rPr lang="zh-CN" altLang="en-US" dirty="0"/>
              <a:t>田忌赛马</a:t>
            </a:r>
            <a:endParaRPr lang="en-US" altLang="zh-CN" dirty="0"/>
          </a:p>
          <a:p>
            <a:r>
              <a:rPr lang="zh-CN" altLang="en-US" dirty="0"/>
              <a:t>用卡片数统计程序员产能</a:t>
            </a:r>
            <a:endParaRPr lang="en-US" altLang="zh-CN" dirty="0"/>
          </a:p>
          <a:p>
            <a:r>
              <a:rPr lang="zh-CN" altLang="en-US" dirty="0"/>
              <a:t>量与质是不等价的，无奈的是量比质更容易测量，所以人们总是习惯用量来评定好坏，而此数据却不是最重要的。</a:t>
            </a:r>
            <a:endParaRPr lang="en-US" altLang="zh-CN" dirty="0"/>
          </a:p>
          <a:p>
            <a:r>
              <a:rPr lang="en-US" altLang="zh-CN" dirty="0"/>
              <a:t>E.g. </a:t>
            </a:r>
            <a:r>
              <a:rPr lang="zh-CN" altLang="en-US" dirty="0"/>
              <a:t>实验中发现</a:t>
            </a:r>
            <a:r>
              <a:rPr lang="en-US" altLang="zh-CN" dirty="0"/>
              <a:t>CTR</a:t>
            </a:r>
            <a:r>
              <a:rPr lang="zh-CN" altLang="en-US" dirty="0"/>
              <a:t>增加了，一定是模型效果好吗？</a:t>
            </a:r>
            <a:endParaRPr lang="en-US" altLang="zh-CN" dirty="0"/>
          </a:p>
          <a:p>
            <a:pPr lvl="1"/>
            <a:r>
              <a:rPr lang="zh-CN" altLang="en-US" dirty="0"/>
              <a:t>可能某个时间段正好出现了大量的商业搜索</a:t>
            </a:r>
            <a:endParaRPr lang="en-US" altLang="zh-CN" dirty="0"/>
          </a:p>
          <a:p>
            <a:pPr lvl="1"/>
            <a:r>
              <a:rPr lang="zh-CN" altLang="en-US" dirty="0"/>
              <a:t>使用时间切片进一步分析很容易识别数据的谎言</a:t>
            </a:r>
            <a:endParaRPr lang="en-US" altLang="zh-CN" dirty="0"/>
          </a:p>
          <a:p>
            <a:endParaRPr lang="en-US" dirty="0"/>
          </a:p>
        </p:txBody>
      </p:sp>
    </p:spTree>
    <p:extLst>
      <p:ext uri="{BB962C8B-B14F-4D97-AF65-F5344CB8AC3E}">
        <p14:creationId xmlns:p14="http://schemas.microsoft.com/office/powerpoint/2010/main" val="3815508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4292C-BD8D-4BF9-B957-42F15D608228}"/>
              </a:ext>
            </a:extLst>
          </p:cNvPr>
          <p:cNvSpPr>
            <a:spLocks noGrp="1"/>
          </p:cNvSpPr>
          <p:nvPr>
            <p:ph type="title"/>
          </p:nvPr>
        </p:nvSpPr>
        <p:spPr/>
        <p:txBody>
          <a:bodyPr/>
          <a:lstStyle/>
          <a:p>
            <a:r>
              <a:rPr lang="zh-CN" altLang="en-US" dirty="0"/>
              <a:t>为何要使用统一的数据分析？</a:t>
            </a:r>
            <a:endParaRPr lang="en-US" dirty="0"/>
          </a:p>
        </p:txBody>
      </p:sp>
      <p:sp>
        <p:nvSpPr>
          <p:cNvPr id="3" name="内容占位符 2">
            <a:extLst>
              <a:ext uri="{FF2B5EF4-FFF2-40B4-BE49-F238E27FC236}">
                <a16:creationId xmlns:a16="http://schemas.microsoft.com/office/drawing/2014/main" id="{EF0D4B61-D583-4EC3-86A6-17F5980BF26E}"/>
              </a:ext>
            </a:extLst>
          </p:cNvPr>
          <p:cNvSpPr>
            <a:spLocks noGrp="1"/>
          </p:cNvSpPr>
          <p:nvPr>
            <p:ph idx="1"/>
          </p:nvPr>
        </p:nvSpPr>
        <p:spPr/>
        <p:txBody>
          <a:bodyPr/>
          <a:lstStyle/>
          <a:p>
            <a:r>
              <a:rPr lang="zh-CN" altLang="en-US" dirty="0"/>
              <a:t>统一的指标计算、流量过滤机制，使团队之间的数据具有可比性</a:t>
            </a:r>
            <a:endParaRPr lang="en-US" altLang="zh-CN" dirty="0"/>
          </a:p>
          <a:p>
            <a:r>
              <a:rPr lang="zh-CN" altLang="en-US" dirty="0"/>
              <a:t>代码、计算资源优化</a:t>
            </a:r>
            <a:endParaRPr lang="en-US" altLang="zh-CN" dirty="0"/>
          </a:p>
          <a:p>
            <a:endParaRPr lang="en-US" dirty="0"/>
          </a:p>
        </p:txBody>
      </p:sp>
    </p:spTree>
    <p:extLst>
      <p:ext uri="{BB962C8B-B14F-4D97-AF65-F5344CB8AC3E}">
        <p14:creationId xmlns:p14="http://schemas.microsoft.com/office/powerpoint/2010/main" val="27922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95FE8-1B53-412A-8A87-2C7BF40E911B}"/>
              </a:ext>
            </a:extLst>
          </p:cNvPr>
          <p:cNvSpPr>
            <a:spLocks noGrp="1"/>
          </p:cNvSpPr>
          <p:nvPr>
            <p:ph type="title"/>
          </p:nvPr>
        </p:nvSpPr>
        <p:spPr/>
        <p:txBody>
          <a:bodyPr/>
          <a:lstStyle/>
          <a:p>
            <a:r>
              <a:rPr lang="en-US" altLang="zh-CN" dirty="0"/>
              <a:t>Education</a:t>
            </a:r>
            <a:endParaRPr lang="en-US" dirty="0"/>
          </a:p>
        </p:txBody>
      </p:sp>
      <p:sp>
        <p:nvSpPr>
          <p:cNvPr id="3" name="内容占位符 2">
            <a:extLst>
              <a:ext uri="{FF2B5EF4-FFF2-40B4-BE49-F238E27FC236}">
                <a16:creationId xmlns:a16="http://schemas.microsoft.com/office/drawing/2014/main" id="{C6AA0C91-2B8B-4CA0-9A8F-B5ED72888A4F}"/>
              </a:ext>
            </a:extLst>
          </p:cNvPr>
          <p:cNvSpPr>
            <a:spLocks noGrp="1"/>
          </p:cNvSpPr>
          <p:nvPr>
            <p:ph idx="1"/>
          </p:nvPr>
        </p:nvSpPr>
        <p:spPr/>
        <p:txBody>
          <a:bodyPr/>
          <a:lstStyle/>
          <a:p>
            <a:r>
              <a:rPr lang="zh-CN" altLang="en-US" dirty="0"/>
              <a:t>解决了技术还得解决人</a:t>
            </a:r>
            <a:endParaRPr lang="en-US" altLang="zh-CN" dirty="0"/>
          </a:p>
          <a:p>
            <a:r>
              <a:rPr lang="zh-CN" altLang="en-US" dirty="0"/>
              <a:t>实验委员会：实验评审</a:t>
            </a:r>
            <a:endParaRPr lang="en-US" altLang="zh-CN" dirty="0"/>
          </a:p>
          <a:p>
            <a:pPr lvl="1"/>
            <a:r>
              <a:rPr lang="zh-CN" altLang="en-US" dirty="0"/>
              <a:t>目标</a:t>
            </a:r>
            <a:endParaRPr lang="en-US" altLang="zh-CN" dirty="0"/>
          </a:p>
          <a:p>
            <a:pPr lvl="1"/>
            <a:r>
              <a:rPr lang="zh-CN" altLang="en-US" dirty="0"/>
              <a:t>假设</a:t>
            </a:r>
            <a:endParaRPr lang="en-US" altLang="zh-CN" dirty="0"/>
          </a:p>
          <a:p>
            <a:pPr lvl="1"/>
            <a:r>
              <a:rPr lang="zh-CN" altLang="en-US" dirty="0"/>
              <a:t>参数划分、对照组等</a:t>
            </a:r>
            <a:endParaRPr lang="en-US" altLang="zh-CN" dirty="0"/>
          </a:p>
          <a:p>
            <a:pPr lvl="1"/>
            <a:r>
              <a:rPr lang="en-US" altLang="zh-CN" dirty="0" err="1"/>
              <a:t>Divertion</a:t>
            </a:r>
            <a:r>
              <a:rPr lang="en-US" altLang="zh-CN" dirty="0"/>
              <a:t>-type</a:t>
            </a:r>
            <a:r>
              <a:rPr lang="zh-CN" altLang="en-US" dirty="0"/>
              <a:t>、</a:t>
            </a:r>
            <a:r>
              <a:rPr lang="en-US" altLang="zh-CN" dirty="0"/>
              <a:t>condition</a:t>
            </a:r>
            <a:r>
              <a:rPr lang="zh-CN" altLang="en-US" dirty="0"/>
              <a:t>、触发比例</a:t>
            </a:r>
            <a:endParaRPr lang="en-US" altLang="zh-CN" dirty="0"/>
          </a:p>
          <a:p>
            <a:pPr lvl="1"/>
            <a:r>
              <a:rPr lang="zh-CN" altLang="en-US" dirty="0"/>
              <a:t>指标、预计变化范围</a:t>
            </a:r>
            <a:endParaRPr lang="en-US" altLang="zh-CN" dirty="0"/>
          </a:p>
          <a:p>
            <a:pPr lvl="1"/>
            <a:r>
              <a:rPr lang="zh-CN" altLang="en-US" dirty="0"/>
              <a:t>流量大小和时长（是否足以在一定的显著性水平下说明确实产生了期望的变化）</a:t>
            </a:r>
            <a:endParaRPr lang="en-US" altLang="zh-CN" dirty="0"/>
          </a:p>
          <a:p>
            <a:pPr lvl="1"/>
            <a:r>
              <a:rPr lang="zh-CN" altLang="en-US" dirty="0"/>
              <a:t>其他实验设计（前置阶段、后置阶段、</a:t>
            </a:r>
            <a:r>
              <a:rPr lang="en-US" altLang="zh-CN" dirty="0"/>
              <a:t>factual &amp; counter-factual logging</a:t>
            </a:r>
            <a:r>
              <a:rPr lang="zh-CN" altLang="en-US" dirty="0"/>
              <a:t>）</a:t>
            </a:r>
            <a:endParaRPr lang="en-US" altLang="zh-CN" dirty="0"/>
          </a:p>
          <a:p>
            <a:pPr lvl="1"/>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412755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E22AD-CB88-45DC-A760-D708B0BABF22}"/>
              </a:ext>
            </a:extLst>
          </p:cNvPr>
          <p:cNvSpPr>
            <a:spLocks noGrp="1"/>
          </p:cNvSpPr>
          <p:nvPr>
            <p:ph type="title"/>
          </p:nvPr>
        </p:nvSpPr>
        <p:spPr/>
        <p:txBody>
          <a:bodyPr/>
          <a:lstStyle/>
          <a:p>
            <a:r>
              <a:rPr lang="en-US" altLang="zh-CN" dirty="0"/>
              <a:t>Education contd.</a:t>
            </a:r>
            <a:endParaRPr lang="en-US" dirty="0"/>
          </a:p>
        </p:txBody>
      </p:sp>
      <p:sp>
        <p:nvSpPr>
          <p:cNvPr id="3" name="内容占位符 2">
            <a:extLst>
              <a:ext uri="{FF2B5EF4-FFF2-40B4-BE49-F238E27FC236}">
                <a16:creationId xmlns:a16="http://schemas.microsoft.com/office/drawing/2014/main" id="{8D99F0B2-839F-4A16-96AE-6B5CDB267C37}"/>
              </a:ext>
            </a:extLst>
          </p:cNvPr>
          <p:cNvSpPr>
            <a:spLocks noGrp="1"/>
          </p:cNvSpPr>
          <p:nvPr>
            <p:ph idx="1"/>
          </p:nvPr>
        </p:nvSpPr>
        <p:spPr/>
        <p:txBody>
          <a:bodyPr/>
          <a:lstStyle/>
          <a:p>
            <a:r>
              <a:rPr lang="zh-CN" altLang="en-US" dirty="0"/>
              <a:t>实验论坛</a:t>
            </a:r>
            <a:endParaRPr lang="en-US" altLang="zh-CN" dirty="0"/>
          </a:p>
          <a:p>
            <a:pPr lvl="1"/>
            <a:r>
              <a:rPr lang="zh-CN" altLang="en-US" dirty="0"/>
              <a:t>部分解放平台方开发</a:t>
            </a:r>
            <a:endParaRPr lang="en-US" altLang="zh-CN" dirty="0"/>
          </a:p>
          <a:p>
            <a:pPr lvl="1"/>
            <a:r>
              <a:rPr lang="zh-CN" altLang="en-US" dirty="0"/>
              <a:t>获取优秀的建议（比如如何切片能更完整的理解数据）</a:t>
            </a:r>
            <a:endParaRPr lang="en-US" altLang="zh-CN" dirty="0"/>
          </a:p>
          <a:p>
            <a:pPr lvl="1"/>
            <a:r>
              <a:rPr lang="zh-CN" altLang="en-US" dirty="0"/>
              <a:t>别人踩过的坑</a:t>
            </a:r>
            <a:endParaRPr lang="en-US" altLang="zh-CN" dirty="0"/>
          </a:p>
        </p:txBody>
      </p:sp>
    </p:spTree>
    <p:extLst>
      <p:ext uri="{BB962C8B-B14F-4D97-AF65-F5344CB8AC3E}">
        <p14:creationId xmlns:p14="http://schemas.microsoft.com/office/powerpoint/2010/main" val="427820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CBBC0-356F-4874-BBB2-386C9A15D678}"/>
              </a:ext>
            </a:extLst>
          </p:cNvPr>
          <p:cNvSpPr>
            <a:spLocks noGrp="1"/>
          </p:cNvSpPr>
          <p:nvPr>
            <p:ph type="title"/>
          </p:nvPr>
        </p:nvSpPr>
        <p:spPr/>
        <p:txBody>
          <a:bodyPr/>
          <a:lstStyle/>
          <a:p>
            <a:r>
              <a:rPr lang="zh-CN" altLang="en-US" dirty="0"/>
              <a:t>局限性</a:t>
            </a:r>
            <a:endParaRPr lang="en-US" dirty="0"/>
          </a:p>
        </p:txBody>
      </p:sp>
      <p:sp>
        <p:nvSpPr>
          <p:cNvPr id="3" name="内容占位符 2">
            <a:extLst>
              <a:ext uri="{FF2B5EF4-FFF2-40B4-BE49-F238E27FC236}">
                <a16:creationId xmlns:a16="http://schemas.microsoft.com/office/drawing/2014/main" id="{8A83F969-75D5-4E99-ADA0-B748480773BA}"/>
              </a:ext>
            </a:extLst>
          </p:cNvPr>
          <p:cNvSpPr>
            <a:spLocks noGrp="1"/>
          </p:cNvSpPr>
          <p:nvPr>
            <p:ph idx="1"/>
          </p:nvPr>
        </p:nvSpPr>
        <p:spPr/>
        <p:txBody>
          <a:bodyPr/>
          <a:lstStyle/>
          <a:p>
            <a:r>
              <a:rPr lang="zh-CN" altLang="en-US" dirty="0"/>
              <a:t>线上流量是有限的，过多的线上实验本身也会影响用户体验</a:t>
            </a:r>
            <a:endParaRPr lang="en-US" altLang="zh-CN" dirty="0"/>
          </a:p>
          <a:p>
            <a:r>
              <a:rPr lang="zh-CN" altLang="en-US" dirty="0"/>
              <a:t>显著性差异</a:t>
            </a:r>
            <a:endParaRPr lang="en-US" altLang="zh-CN" dirty="0"/>
          </a:p>
          <a:p>
            <a:pPr lvl="1"/>
            <a:r>
              <a:rPr lang="zh-CN" altLang="en-US" dirty="0"/>
              <a:t>可口可乐</a:t>
            </a:r>
            <a:r>
              <a:rPr lang="en-US" altLang="zh-CN" dirty="0"/>
              <a:t> </a:t>
            </a:r>
            <a:r>
              <a:rPr lang="en-US" altLang="zh-CN" dirty="0" err="1"/>
              <a:t>v.s</a:t>
            </a:r>
            <a:r>
              <a:rPr lang="en-US" altLang="zh-CN" dirty="0"/>
              <a:t> </a:t>
            </a:r>
            <a:r>
              <a:rPr lang="zh-CN" altLang="en-US" dirty="0"/>
              <a:t>百事可乐（肥宅在</a:t>
            </a:r>
            <a:r>
              <a:rPr lang="en-US" altLang="zh-CN" dirty="0"/>
              <a:t>A/B</a:t>
            </a:r>
            <a:r>
              <a:rPr lang="zh-CN" altLang="en-US" dirty="0"/>
              <a:t>两组中的</a:t>
            </a:r>
            <a:r>
              <a:rPr lang="zh-CN" altLang="en-US" b="1" dirty="0"/>
              <a:t>微小</a:t>
            </a:r>
            <a:r>
              <a:rPr lang="zh-CN" altLang="en-US" dirty="0"/>
              <a:t>不平衡，可能对结论产生不成比例的影响）</a:t>
            </a:r>
            <a:endParaRPr lang="en-US" altLang="zh-CN" dirty="0"/>
          </a:p>
          <a:p>
            <a:pPr lvl="1"/>
            <a:r>
              <a:rPr lang="zh-CN" altLang="en-US" dirty="0"/>
              <a:t>视频推荐算法测试（非常活跃用户很少，但贡献了大部分的观看时长，活跃用户分布的</a:t>
            </a:r>
            <a:r>
              <a:rPr lang="zh-CN" altLang="en-US" b="1" dirty="0"/>
              <a:t>微小</a:t>
            </a:r>
            <a:r>
              <a:rPr lang="zh-CN" altLang="en-US" dirty="0"/>
              <a:t>不均，可能掩盖模型的效果）</a:t>
            </a:r>
            <a:endParaRPr lang="en-US" altLang="zh-CN" dirty="0"/>
          </a:p>
          <a:p>
            <a:pPr lvl="1"/>
            <a:r>
              <a:rPr lang="zh-CN" altLang="en-US" dirty="0"/>
              <a:t>可以通过使用更多的在线流量或者多次实验取平均的方法解决（</a:t>
            </a:r>
            <a:r>
              <a:rPr lang="en-US" altLang="zh-CN" dirty="0"/>
              <a:t>too expensive</a:t>
            </a:r>
            <a:r>
              <a:rPr lang="zh-CN" altLang="en-US" dirty="0"/>
              <a:t>）</a:t>
            </a:r>
            <a:endParaRPr lang="en-US" altLang="zh-CN" dirty="0"/>
          </a:p>
          <a:p>
            <a:pPr marL="0" indent="0">
              <a:buNone/>
            </a:pPr>
            <a:endParaRPr lang="en-US" dirty="0"/>
          </a:p>
        </p:txBody>
      </p:sp>
    </p:spTree>
    <p:extLst>
      <p:ext uri="{BB962C8B-B14F-4D97-AF65-F5344CB8AC3E}">
        <p14:creationId xmlns:p14="http://schemas.microsoft.com/office/powerpoint/2010/main" val="60834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1AA5B-FCC2-473F-9924-2BEA3ABCB367}"/>
              </a:ext>
            </a:extLst>
          </p:cNvPr>
          <p:cNvSpPr>
            <a:spLocks noGrp="1"/>
          </p:cNvSpPr>
          <p:nvPr>
            <p:ph type="title"/>
          </p:nvPr>
        </p:nvSpPr>
        <p:spPr/>
        <p:txBody>
          <a:bodyPr/>
          <a:lstStyle/>
          <a:p>
            <a:r>
              <a:rPr lang="zh-CN" altLang="en-US" dirty="0"/>
              <a:t>微软</a:t>
            </a:r>
            <a:r>
              <a:rPr lang="en-US" altLang="zh-CN" dirty="0"/>
              <a:t>Interleaving</a:t>
            </a:r>
            <a:r>
              <a:rPr lang="zh-CN" altLang="en-US" dirty="0"/>
              <a:t>方法</a:t>
            </a:r>
            <a:endParaRPr lang="en-US" dirty="0"/>
          </a:p>
        </p:txBody>
      </p:sp>
      <p:sp>
        <p:nvSpPr>
          <p:cNvPr id="3" name="内容占位符 2">
            <a:extLst>
              <a:ext uri="{FF2B5EF4-FFF2-40B4-BE49-F238E27FC236}">
                <a16:creationId xmlns:a16="http://schemas.microsoft.com/office/drawing/2014/main" id="{6F2EDE6C-A4E9-467C-ADB0-48BE395C6E79}"/>
              </a:ext>
            </a:extLst>
          </p:cNvPr>
          <p:cNvSpPr>
            <a:spLocks noGrp="1"/>
          </p:cNvSpPr>
          <p:nvPr>
            <p:ph idx="1"/>
          </p:nvPr>
        </p:nvSpPr>
        <p:spPr>
          <a:xfrm>
            <a:off x="238594" y="1555801"/>
            <a:ext cx="7136567" cy="4937073"/>
          </a:xfrm>
        </p:spPr>
        <p:txBody>
          <a:bodyPr>
            <a:normAutofit fontScale="92500" lnSpcReduction="10000"/>
          </a:bodyPr>
          <a:lstStyle/>
          <a:p>
            <a:r>
              <a:rPr lang="zh-CN" altLang="en-US" dirty="0"/>
              <a:t>不区分</a:t>
            </a:r>
            <a:r>
              <a:rPr lang="en-US" altLang="zh-CN" dirty="0"/>
              <a:t>A/B</a:t>
            </a:r>
            <a:r>
              <a:rPr lang="zh-CN" altLang="en-US" dirty="0"/>
              <a:t>组，而是把不同的被测对象同时提供给受试者，最后根据受试者喜好得出评估结果</a:t>
            </a:r>
            <a:endParaRPr lang="en-US" altLang="zh-CN" dirty="0"/>
          </a:p>
          <a:p>
            <a:pPr lvl="1"/>
            <a:r>
              <a:rPr lang="zh-CN" altLang="en-US" dirty="0"/>
              <a:t>消除了</a:t>
            </a:r>
            <a:r>
              <a:rPr lang="en-US" altLang="zh-CN" dirty="0"/>
              <a:t>A/B</a:t>
            </a:r>
            <a:r>
              <a:rPr lang="zh-CN" altLang="en-US" dirty="0"/>
              <a:t>组属性分布不均问题</a:t>
            </a:r>
            <a:endParaRPr lang="en-US" altLang="zh-CN" dirty="0"/>
          </a:p>
          <a:p>
            <a:pPr lvl="1"/>
            <a:r>
              <a:rPr lang="zh-CN" altLang="en-US" dirty="0"/>
              <a:t>每个用户的权重相同，特殊用户不会对结果产生过多影响</a:t>
            </a:r>
            <a:endParaRPr lang="en-US" altLang="zh-CN" dirty="0"/>
          </a:p>
          <a:p>
            <a:pPr lvl="1"/>
            <a:endParaRPr lang="en-US" dirty="0"/>
          </a:p>
          <a:p>
            <a:r>
              <a:rPr lang="zh-CN" altLang="en-US" dirty="0"/>
              <a:t>可乐大战：同时让你品尝两瓶不知名的奇怪深色液体</a:t>
            </a:r>
            <a:endParaRPr lang="en-US" altLang="zh-CN" dirty="0"/>
          </a:p>
          <a:p>
            <a:r>
              <a:rPr lang="zh-CN" altLang="en-US" dirty="0"/>
              <a:t>视频推荐：同时呈现算法</a:t>
            </a:r>
            <a:r>
              <a:rPr lang="en-US" altLang="zh-CN" dirty="0"/>
              <a:t>A</a:t>
            </a:r>
            <a:r>
              <a:rPr lang="zh-CN" altLang="en-US" dirty="0"/>
              <a:t>和算法</a:t>
            </a:r>
            <a:r>
              <a:rPr lang="en-US" altLang="zh-CN" dirty="0"/>
              <a:t>B</a:t>
            </a:r>
            <a:r>
              <a:rPr lang="zh-CN" altLang="en-US" dirty="0"/>
              <a:t>的推荐结果</a:t>
            </a:r>
            <a:r>
              <a:rPr lang="en-US" altLang="zh-CN" dirty="0"/>
              <a:t>, </a:t>
            </a:r>
            <a:r>
              <a:rPr lang="zh-CN" altLang="en-US" dirty="0"/>
              <a:t>算法</a:t>
            </a:r>
            <a:r>
              <a:rPr lang="en-US" altLang="zh-CN" dirty="0"/>
              <a:t>A</a:t>
            </a:r>
            <a:r>
              <a:rPr lang="zh-CN" altLang="en-US" dirty="0"/>
              <a:t>和算法</a:t>
            </a:r>
            <a:r>
              <a:rPr lang="en-US" altLang="zh-CN" dirty="0"/>
              <a:t>B</a:t>
            </a:r>
            <a:r>
              <a:rPr lang="zh-CN" altLang="en-US" dirty="0"/>
              <a:t>的结果交替出现</a:t>
            </a:r>
            <a:endParaRPr lang="en-US" altLang="zh-CN" dirty="0"/>
          </a:p>
          <a:p>
            <a:endParaRPr lang="en-US" dirty="0"/>
          </a:p>
          <a:p>
            <a:r>
              <a:rPr lang="zh-CN" altLang="en-US" dirty="0"/>
              <a:t>小心位置的影响！</a:t>
            </a:r>
            <a:endParaRPr lang="en-US" dirty="0"/>
          </a:p>
        </p:txBody>
      </p:sp>
      <p:pic>
        <p:nvPicPr>
          <p:cNvPr id="4" name="图片 3">
            <a:extLst>
              <a:ext uri="{FF2B5EF4-FFF2-40B4-BE49-F238E27FC236}">
                <a16:creationId xmlns:a16="http://schemas.microsoft.com/office/drawing/2014/main" id="{F5E0420A-596A-4213-AA54-42681EFBA773}"/>
              </a:ext>
            </a:extLst>
          </p:cNvPr>
          <p:cNvPicPr>
            <a:picLocks noChangeAspect="1"/>
          </p:cNvPicPr>
          <p:nvPr/>
        </p:nvPicPr>
        <p:blipFill>
          <a:blip r:embed="rId2"/>
          <a:stretch>
            <a:fillRect/>
          </a:stretch>
        </p:blipFill>
        <p:spPr>
          <a:xfrm>
            <a:off x="7375161" y="1555801"/>
            <a:ext cx="4578245" cy="4800029"/>
          </a:xfrm>
          <a:prstGeom prst="rect">
            <a:avLst/>
          </a:prstGeom>
        </p:spPr>
      </p:pic>
    </p:spTree>
    <p:extLst>
      <p:ext uri="{BB962C8B-B14F-4D97-AF65-F5344CB8AC3E}">
        <p14:creationId xmlns:p14="http://schemas.microsoft.com/office/powerpoint/2010/main" val="2244299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C6C7C-6AE4-4444-BD58-96A2FB8B38E4}"/>
              </a:ext>
            </a:extLst>
          </p:cNvPr>
          <p:cNvSpPr>
            <a:spLocks noGrp="1"/>
          </p:cNvSpPr>
          <p:nvPr>
            <p:ph type="title"/>
          </p:nvPr>
        </p:nvSpPr>
        <p:spPr/>
        <p:txBody>
          <a:bodyPr/>
          <a:lstStyle/>
          <a:p>
            <a:r>
              <a:rPr lang="zh-CN" altLang="en-US" dirty="0"/>
              <a:t>相关性</a:t>
            </a:r>
            <a:endParaRPr lang="en-US" dirty="0"/>
          </a:p>
        </p:txBody>
      </p:sp>
      <p:pic>
        <p:nvPicPr>
          <p:cNvPr id="3074" name="Picture 2" descr="preview">
            <a:extLst>
              <a:ext uri="{FF2B5EF4-FFF2-40B4-BE49-F238E27FC236}">
                <a16:creationId xmlns:a16="http://schemas.microsoft.com/office/drawing/2014/main" id="{0F5BDB1D-88D7-45A4-8B7E-C46FC235C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6810" y="1825625"/>
            <a:ext cx="71183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1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A801-C77E-4FB3-9381-A982A4A67F5A}"/>
              </a:ext>
            </a:extLst>
          </p:cNvPr>
          <p:cNvSpPr>
            <a:spLocks noGrp="1"/>
          </p:cNvSpPr>
          <p:nvPr>
            <p:ph type="title"/>
          </p:nvPr>
        </p:nvSpPr>
        <p:spPr/>
        <p:txBody>
          <a:bodyPr/>
          <a:lstStyle/>
          <a:p>
            <a:r>
              <a:rPr lang="zh-CN" altLang="en-US" dirty="0"/>
              <a:t>背景</a:t>
            </a:r>
            <a:endParaRPr lang="en-US" dirty="0"/>
          </a:p>
        </p:txBody>
      </p:sp>
      <p:sp>
        <p:nvSpPr>
          <p:cNvPr id="3" name="内容占位符 2">
            <a:extLst>
              <a:ext uri="{FF2B5EF4-FFF2-40B4-BE49-F238E27FC236}">
                <a16:creationId xmlns:a16="http://schemas.microsoft.com/office/drawing/2014/main" id="{E6559D6C-975B-402D-8AC6-29812B3BCE11}"/>
              </a:ext>
            </a:extLst>
          </p:cNvPr>
          <p:cNvSpPr>
            <a:spLocks noGrp="1"/>
          </p:cNvSpPr>
          <p:nvPr>
            <p:ph idx="1"/>
          </p:nvPr>
        </p:nvSpPr>
        <p:spPr/>
        <p:txBody>
          <a:bodyPr/>
          <a:lstStyle/>
          <a:p>
            <a:r>
              <a:rPr lang="zh-CN" altLang="en-US" dirty="0"/>
              <a:t>离线评估</a:t>
            </a:r>
            <a:endParaRPr lang="en-US" altLang="zh-CN" dirty="0"/>
          </a:p>
          <a:p>
            <a:pPr lvl="1"/>
            <a:r>
              <a:rPr lang="zh-CN" altLang="en-US" dirty="0"/>
              <a:t>数据集切分为训练集</a:t>
            </a:r>
            <a:r>
              <a:rPr lang="en-US" altLang="zh-CN" dirty="0"/>
              <a:t>/</a:t>
            </a:r>
            <a:r>
              <a:rPr lang="zh-CN" altLang="en-US" dirty="0"/>
              <a:t>开发集</a:t>
            </a:r>
            <a:r>
              <a:rPr lang="en-US" altLang="zh-CN" dirty="0"/>
              <a:t>/</a:t>
            </a:r>
            <a:r>
              <a:rPr lang="zh-CN" altLang="en-US" dirty="0"/>
              <a:t>测试集（</a:t>
            </a:r>
            <a:r>
              <a:rPr lang="en-US" altLang="zh-CN" dirty="0"/>
              <a:t>holdout/k-fold/bootstrap</a:t>
            </a:r>
            <a:r>
              <a:rPr lang="zh-CN" altLang="en-US" dirty="0"/>
              <a:t>）</a:t>
            </a:r>
            <a:endParaRPr lang="en-US" altLang="zh-CN" dirty="0"/>
          </a:p>
          <a:p>
            <a:pPr lvl="1"/>
            <a:r>
              <a:rPr lang="zh-CN" altLang="en-US" dirty="0"/>
              <a:t>指标：</a:t>
            </a:r>
            <a:r>
              <a:rPr lang="en-US" altLang="zh-CN" dirty="0"/>
              <a:t>accuracy/precision/recall/F1/RMSE/MAPE/</a:t>
            </a:r>
            <a:r>
              <a:rPr lang="en-US" altLang="zh-CN" dirty="0" err="1"/>
              <a:t>LogLoss</a:t>
            </a:r>
            <a:r>
              <a:rPr lang="en-US" altLang="zh-CN" dirty="0"/>
              <a:t>/P-R</a:t>
            </a:r>
            <a:r>
              <a:rPr lang="zh-CN" altLang="en-US" dirty="0"/>
              <a:t>曲线</a:t>
            </a:r>
            <a:r>
              <a:rPr lang="en-US" altLang="zh-CN" dirty="0"/>
              <a:t>/ROC/</a:t>
            </a:r>
            <a:r>
              <a:rPr lang="en-US" altLang="zh-CN" dirty="0" err="1"/>
              <a:t>mAP</a:t>
            </a:r>
            <a:r>
              <a:rPr lang="zh-CN" altLang="en-US" dirty="0"/>
              <a:t>等</a:t>
            </a:r>
            <a:endParaRPr lang="en-US" altLang="zh-CN" dirty="0"/>
          </a:p>
          <a:p>
            <a:pPr lvl="1"/>
            <a:r>
              <a:rPr lang="zh-CN" altLang="en-US" dirty="0"/>
              <a:t>目标是快速排除不可行的思路，为线上评估找到靠谱的候选者</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3095250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E6612-5481-4C1C-96FD-D3E03F749EF7}"/>
              </a:ext>
            </a:extLst>
          </p:cNvPr>
          <p:cNvSpPr>
            <a:spLocks noGrp="1"/>
          </p:cNvSpPr>
          <p:nvPr>
            <p:ph type="title"/>
          </p:nvPr>
        </p:nvSpPr>
        <p:spPr/>
        <p:txBody>
          <a:bodyPr/>
          <a:lstStyle/>
          <a:p>
            <a:r>
              <a:rPr lang="zh-CN" altLang="en-US" dirty="0"/>
              <a:t>灵敏度</a:t>
            </a:r>
            <a:endParaRPr lang="en-US" dirty="0"/>
          </a:p>
        </p:txBody>
      </p:sp>
      <p:pic>
        <p:nvPicPr>
          <p:cNvPr id="2050" name="Picture 2" descr="preview">
            <a:extLst>
              <a:ext uri="{FF2B5EF4-FFF2-40B4-BE49-F238E27FC236}">
                <a16:creationId xmlns:a16="http://schemas.microsoft.com/office/drawing/2014/main" id="{C8ECA9A0-CF64-4B28-94DE-054399DA93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227" y="1825625"/>
            <a:ext cx="73655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45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8D69D-1113-40A9-B93D-1E3F356D658D}"/>
              </a:ext>
            </a:extLst>
          </p:cNvPr>
          <p:cNvSpPr>
            <a:spLocks noGrp="1"/>
          </p:cNvSpPr>
          <p:nvPr>
            <p:ph type="title"/>
          </p:nvPr>
        </p:nvSpPr>
        <p:spPr/>
        <p:txBody>
          <a:bodyPr/>
          <a:lstStyle/>
          <a:p>
            <a:r>
              <a:rPr lang="en-US" altLang="zh-CN" dirty="0"/>
              <a:t>Interleaving</a:t>
            </a:r>
            <a:r>
              <a:rPr lang="zh-CN" altLang="en-US" dirty="0"/>
              <a:t>的局限</a:t>
            </a:r>
            <a:endParaRPr lang="en-US" dirty="0"/>
          </a:p>
        </p:txBody>
      </p:sp>
      <p:sp>
        <p:nvSpPr>
          <p:cNvPr id="3" name="内容占位符 2">
            <a:extLst>
              <a:ext uri="{FF2B5EF4-FFF2-40B4-BE49-F238E27FC236}">
                <a16:creationId xmlns:a16="http://schemas.microsoft.com/office/drawing/2014/main" id="{58F057D5-6E58-4C9B-8BB9-8DC2F5A49AD2}"/>
              </a:ext>
            </a:extLst>
          </p:cNvPr>
          <p:cNvSpPr>
            <a:spLocks noGrp="1"/>
          </p:cNvSpPr>
          <p:nvPr>
            <p:ph idx="1"/>
          </p:nvPr>
        </p:nvSpPr>
        <p:spPr/>
        <p:txBody>
          <a:bodyPr/>
          <a:lstStyle/>
          <a:p>
            <a:r>
              <a:rPr lang="zh-CN" altLang="en-US" dirty="0"/>
              <a:t>实验逻辑和业务逻辑纠缠不清，工程实现难度大</a:t>
            </a:r>
            <a:endParaRPr lang="en-US" altLang="zh-CN" dirty="0"/>
          </a:p>
          <a:p>
            <a:r>
              <a:rPr lang="zh-CN" altLang="en-US" dirty="0"/>
              <a:t>只是测量用户对算法推荐结果的偏好，无法得出某个算法的真实表现</a:t>
            </a:r>
            <a:endParaRPr lang="en-US" altLang="zh-CN" dirty="0"/>
          </a:p>
          <a:p>
            <a:pPr lvl="1"/>
            <a:r>
              <a:rPr lang="zh-CN" altLang="en-US" dirty="0"/>
              <a:t>算法</a:t>
            </a:r>
            <a:r>
              <a:rPr lang="en-US" altLang="zh-CN" dirty="0"/>
              <a:t>A</a:t>
            </a:r>
            <a:r>
              <a:rPr lang="zh-CN" altLang="en-US" dirty="0"/>
              <a:t>将用户的整体观看时长提高了多少？</a:t>
            </a:r>
            <a:endParaRPr lang="en-US" altLang="zh-CN" dirty="0"/>
          </a:p>
          <a:p>
            <a:pPr lvl="1"/>
            <a:r>
              <a:rPr lang="zh-CN" altLang="en-US" dirty="0"/>
              <a:t>算法</a:t>
            </a:r>
            <a:r>
              <a:rPr lang="en-US" altLang="zh-CN" dirty="0"/>
              <a:t>A</a:t>
            </a:r>
            <a:r>
              <a:rPr lang="zh-CN" altLang="en-US" dirty="0"/>
              <a:t>将用户的留存率提高了多少？</a:t>
            </a:r>
            <a:endParaRPr lang="en-US" altLang="zh-CN" dirty="0"/>
          </a:p>
          <a:p>
            <a:r>
              <a:rPr lang="zh-CN" altLang="en-US" dirty="0"/>
              <a:t>无法替代</a:t>
            </a:r>
            <a:r>
              <a:rPr lang="en-US" altLang="zh-CN" dirty="0"/>
              <a:t>A/B</a:t>
            </a:r>
            <a:r>
              <a:rPr lang="zh-CN" altLang="en-US" dirty="0"/>
              <a:t>测试</a:t>
            </a:r>
            <a:endParaRPr lang="en-US" altLang="zh-CN" dirty="0"/>
          </a:p>
          <a:p>
            <a:r>
              <a:rPr lang="zh-CN" altLang="en-US" dirty="0"/>
              <a:t>两阶段实验： </a:t>
            </a:r>
            <a:r>
              <a:rPr lang="en-US" altLang="zh-CN" dirty="0"/>
              <a:t>Interleaving</a:t>
            </a:r>
            <a:r>
              <a:rPr lang="zh-CN" altLang="en-US" dirty="0"/>
              <a:t>预选降低候选算法数量 </a:t>
            </a:r>
            <a:r>
              <a:rPr lang="en-US" altLang="zh-CN" dirty="0"/>
              <a:t>+ A/B</a:t>
            </a:r>
            <a:r>
              <a:rPr lang="zh-CN" altLang="en-US" dirty="0"/>
              <a:t>测试确定最终结果</a:t>
            </a:r>
            <a:endParaRPr lang="en-US" altLang="zh-CN" dirty="0"/>
          </a:p>
        </p:txBody>
      </p:sp>
    </p:spTree>
    <p:extLst>
      <p:ext uri="{BB962C8B-B14F-4D97-AF65-F5344CB8AC3E}">
        <p14:creationId xmlns:p14="http://schemas.microsoft.com/office/powerpoint/2010/main" val="4298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AB142-8C35-485A-95B3-819E324FE2E4}"/>
              </a:ext>
            </a:extLst>
          </p:cNvPr>
          <p:cNvSpPr>
            <a:spLocks noGrp="1"/>
          </p:cNvSpPr>
          <p:nvPr>
            <p:ph type="title"/>
          </p:nvPr>
        </p:nvSpPr>
        <p:spPr/>
        <p:txBody>
          <a:bodyPr/>
          <a:lstStyle/>
          <a:p>
            <a:r>
              <a:rPr lang="zh-CN" altLang="en-US" dirty="0"/>
              <a:t>总结</a:t>
            </a:r>
            <a:endParaRPr lang="en-US" dirty="0"/>
          </a:p>
        </p:txBody>
      </p:sp>
      <p:sp>
        <p:nvSpPr>
          <p:cNvPr id="4" name="矩形 3">
            <a:extLst>
              <a:ext uri="{FF2B5EF4-FFF2-40B4-BE49-F238E27FC236}">
                <a16:creationId xmlns:a16="http://schemas.microsoft.com/office/drawing/2014/main" id="{D39492EE-364A-4647-BCA1-5582F54EADED}"/>
              </a:ext>
            </a:extLst>
          </p:cNvPr>
          <p:cNvSpPr/>
          <p:nvPr/>
        </p:nvSpPr>
        <p:spPr>
          <a:xfrm>
            <a:off x="1237956" y="1800665"/>
            <a:ext cx="8918917" cy="59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1B484E29-977D-4ABA-8F30-7D8256D36DE8}"/>
              </a:ext>
            </a:extLst>
          </p:cNvPr>
          <p:cNvSpPr txBox="1"/>
          <p:nvPr/>
        </p:nvSpPr>
        <p:spPr>
          <a:xfrm>
            <a:off x="3784206" y="1896032"/>
            <a:ext cx="3826413" cy="400110"/>
          </a:xfrm>
          <a:prstGeom prst="rect">
            <a:avLst/>
          </a:prstGeom>
          <a:noFill/>
        </p:spPr>
        <p:txBody>
          <a:bodyPr wrap="square" rtlCol="0">
            <a:spAutoFit/>
          </a:bodyPr>
          <a:lstStyle/>
          <a:p>
            <a:r>
              <a:rPr lang="zh-CN" altLang="en-US" sz="2000" dirty="0"/>
              <a:t>完成公司或部门制定的商业目标</a:t>
            </a:r>
            <a:endParaRPr lang="en-US" sz="2000" dirty="0"/>
          </a:p>
        </p:txBody>
      </p:sp>
      <p:sp>
        <p:nvSpPr>
          <p:cNvPr id="6" name="矩形 5">
            <a:extLst>
              <a:ext uri="{FF2B5EF4-FFF2-40B4-BE49-F238E27FC236}">
                <a16:creationId xmlns:a16="http://schemas.microsoft.com/office/drawing/2014/main" id="{084BD9D4-54E7-4BC3-99EB-65A2B843EA72}"/>
              </a:ext>
            </a:extLst>
          </p:cNvPr>
          <p:cNvSpPr/>
          <p:nvPr/>
        </p:nvSpPr>
        <p:spPr>
          <a:xfrm>
            <a:off x="1237956" y="2785595"/>
            <a:ext cx="1955410" cy="59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18057939-4361-41C9-94C4-99F1076258F7}"/>
              </a:ext>
            </a:extLst>
          </p:cNvPr>
          <p:cNvSpPr txBox="1"/>
          <p:nvPr/>
        </p:nvSpPr>
        <p:spPr>
          <a:xfrm>
            <a:off x="1392701" y="2926269"/>
            <a:ext cx="1645920" cy="400110"/>
          </a:xfrm>
          <a:prstGeom prst="rect">
            <a:avLst/>
          </a:prstGeom>
          <a:noFill/>
        </p:spPr>
        <p:txBody>
          <a:bodyPr wrap="square" rtlCol="0">
            <a:spAutoFit/>
          </a:bodyPr>
          <a:lstStyle/>
          <a:p>
            <a:r>
              <a:rPr lang="zh-CN" altLang="en-US" sz="2000" dirty="0"/>
              <a:t>线上</a:t>
            </a:r>
            <a:r>
              <a:rPr lang="en-US" altLang="zh-CN" sz="2000" dirty="0"/>
              <a:t>A/B</a:t>
            </a:r>
            <a:r>
              <a:rPr lang="zh-CN" altLang="en-US" sz="2000" dirty="0"/>
              <a:t>测试</a:t>
            </a:r>
            <a:endParaRPr lang="en-US" sz="2000" dirty="0"/>
          </a:p>
        </p:txBody>
      </p:sp>
      <p:sp>
        <p:nvSpPr>
          <p:cNvPr id="8" name="矩形 7">
            <a:extLst>
              <a:ext uri="{FF2B5EF4-FFF2-40B4-BE49-F238E27FC236}">
                <a16:creationId xmlns:a16="http://schemas.microsoft.com/office/drawing/2014/main" id="{0E0B68AF-7C19-4273-A23E-CE310812CA4C}"/>
              </a:ext>
            </a:extLst>
          </p:cNvPr>
          <p:cNvSpPr/>
          <p:nvPr/>
        </p:nvSpPr>
        <p:spPr>
          <a:xfrm>
            <a:off x="1237956" y="3770525"/>
            <a:ext cx="1955410" cy="59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CF23E0F1-1013-4C65-897C-E6860C2EB64C}"/>
              </a:ext>
            </a:extLst>
          </p:cNvPr>
          <p:cNvSpPr txBox="1"/>
          <p:nvPr/>
        </p:nvSpPr>
        <p:spPr>
          <a:xfrm>
            <a:off x="1237957" y="3904167"/>
            <a:ext cx="1955409" cy="400110"/>
          </a:xfrm>
          <a:prstGeom prst="rect">
            <a:avLst/>
          </a:prstGeom>
          <a:noFill/>
        </p:spPr>
        <p:txBody>
          <a:bodyPr wrap="square" rtlCol="0">
            <a:spAutoFit/>
          </a:bodyPr>
          <a:lstStyle/>
          <a:p>
            <a:r>
              <a:rPr lang="en-US" altLang="zh-CN" sz="2000" dirty="0"/>
              <a:t>Interleaving</a:t>
            </a:r>
            <a:r>
              <a:rPr lang="zh-CN" altLang="en-US" sz="2000" dirty="0"/>
              <a:t>方法</a:t>
            </a:r>
            <a:endParaRPr lang="en-US" sz="2000" dirty="0"/>
          </a:p>
        </p:txBody>
      </p:sp>
      <p:sp>
        <p:nvSpPr>
          <p:cNvPr id="10" name="矩形 9">
            <a:extLst>
              <a:ext uri="{FF2B5EF4-FFF2-40B4-BE49-F238E27FC236}">
                <a16:creationId xmlns:a16="http://schemas.microsoft.com/office/drawing/2014/main" id="{DBFA7994-2BEF-4F1D-8E32-8DE4C3B48586}"/>
              </a:ext>
            </a:extLst>
          </p:cNvPr>
          <p:cNvSpPr/>
          <p:nvPr/>
        </p:nvSpPr>
        <p:spPr>
          <a:xfrm>
            <a:off x="1237956" y="4755455"/>
            <a:ext cx="1955410" cy="590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08EAEE20-FD3F-4B86-9931-AEDE45404381}"/>
              </a:ext>
            </a:extLst>
          </p:cNvPr>
          <p:cNvSpPr txBox="1"/>
          <p:nvPr/>
        </p:nvSpPr>
        <p:spPr>
          <a:xfrm>
            <a:off x="1392703" y="4889099"/>
            <a:ext cx="1406769" cy="400110"/>
          </a:xfrm>
          <a:prstGeom prst="rect">
            <a:avLst/>
          </a:prstGeom>
          <a:noFill/>
        </p:spPr>
        <p:txBody>
          <a:bodyPr wrap="square" rtlCol="0">
            <a:spAutoFit/>
          </a:bodyPr>
          <a:lstStyle/>
          <a:p>
            <a:r>
              <a:rPr lang="en-US" altLang="zh-CN" sz="2000" dirty="0"/>
              <a:t>Replay</a:t>
            </a:r>
            <a:r>
              <a:rPr lang="zh-CN" altLang="en-US" sz="2000" dirty="0"/>
              <a:t>方法</a:t>
            </a:r>
            <a:endParaRPr lang="en-US" sz="2000" dirty="0"/>
          </a:p>
        </p:txBody>
      </p:sp>
      <p:sp>
        <p:nvSpPr>
          <p:cNvPr id="12" name="矩形 11">
            <a:extLst>
              <a:ext uri="{FF2B5EF4-FFF2-40B4-BE49-F238E27FC236}">
                <a16:creationId xmlns:a16="http://schemas.microsoft.com/office/drawing/2014/main" id="{0F4F1D6B-A14B-4A4B-AC79-C3CDFE029DB6}"/>
              </a:ext>
            </a:extLst>
          </p:cNvPr>
          <p:cNvSpPr/>
          <p:nvPr/>
        </p:nvSpPr>
        <p:spPr>
          <a:xfrm>
            <a:off x="1237956" y="5740386"/>
            <a:ext cx="1955410" cy="590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3626ABC-C299-428E-8CCF-BD9A1552796F}"/>
              </a:ext>
            </a:extLst>
          </p:cNvPr>
          <p:cNvSpPr txBox="1"/>
          <p:nvPr/>
        </p:nvSpPr>
        <p:spPr>
          <a:xfrm>
            <a:off x="1603715" y="5874029"/>
            <a:ext cx="1223891" cy="400110"/>
          </a:xfrm>
          <a:prstGeom prst="rect">
            <a:avLst/>
          </a:prstGeom>
          <a:noFill/>
        </p:spPr>
        <p:txBody>
          <a:bodyPr wrap="square" rtlCol="0">
            <a:spAutoFit/>
          </a:bodyPr>
          <a:lstStyle/>
          <a:p>
            <a:r>
              <a:rPr lang="zh-CN" altLang="en-US" sz="2000" dirty="0"/>
              <a:t>离线评估</a:t>
            </a:r>
            <a:endParaRPr lang="en-US" sz="2000" dirty="0"/>
          </a:p>
        </p:txBody>
      </p:sp>
      <p:cxnSp>
        <p:nvCxnSpPr>
          <p:cNvPr id="15" name="直接箭头连接符 14">
            <a:extLst>
              <a:ext uri="{FF2B5EF4-FFF2-40B4-BE49-F238E27FC236}">
                <a16:creationId xmlns:a16="http://schemas.microsoft.com/office/drawing/2014/main" id="{20FC9A3B-64AD-4776-9297-03ED51609224}"/>
              </a:ext>
            </a:extLst>
          </p:cNvPr>
          <p:cNvCxnSpPr>
            <a:stCxn id="6" idx="0"/>
          </p:cNvCxnSpPr>
          <p:nvPr/>
        </p:nvCxnSpPr>
        <p:spPr>
          <a:xfrm flipV="1">
            <a:off x="2215661" y="2391509"/>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F6A8D3D-276C-428D-B45D-BB9EF8DCE1CA}"/>
              </a:ext>
            </a:extLst>
          </p:cNvPr>
          <p:cNvCxnSpPr/>
          <p:nvPr/>
        </p:nvCxnSpPr>
        <p:spPr>
          <a:xfrm flipV="1">
            <a:off x="2222695" y="3351060"/>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0FEDE1A-802D-4026-8F9B-3049008BD587}"/>
              </a:ext>
            </a:extLst>
          </p:cNvPr>
          <p:cNvCxnSpPr/>
          <p:nvPr/>
        </p:nvCxnSpPr>
        <p:spPr>
          <a:xfrm flipV="1">
            <a:off x="2212143" y="4361369"/>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878B1BF-738A-4803-BF77-930FCDB7089E}"/>
              </a:ext>
            </a:extLst>
          </p:cNvPr>
          <p:cNvCxnSpPr/>
          <p:nvPr/>
        </p:nvCxnSpPr>
        <p:spPr>
          <a:xfrm flipV="1">
            <a:off x="2226212" y="5346300"/>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3F9BBED-8E08-4279-B67B-D6855DBB4574}"/>
              </a:ext>
            </a:extLst>
          </p:cNvPr>
          <p:cNvSpPr/>
          <p:nvPr/>
        </p:nvSpPr>
        <p:spPr>
          <a:xfrm>
            <a:off x="7716129" y="2785595"/>
            <a:ext cx="2414955" cy="59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本框 19">
            <a:extLst>
              <a:ext uri="{FF2B5EF4-FFF2-40B4-BE49-F238E27FC236}">
                <a16:creationId xmlns:a16="http://schemas.microsoft.com/office/drawing/2014/main" id="{BB232BDD-57F4-459E-B6EC-E23FF4D01BD7}"/>
              </a:ext>
            </a:extLst>
          </p:cNvPr>
          <p:cNvSpPr txBox="1"/>
          <p:nvPr/>
        </p:nvSpPr>
        <p:spPr>
          <a:xfrm>
            <a:off x="7842736" y="2926269"/>
            <a:ext cx="2232077" cy="400110"/>
          </a:xfrm>
          <a:prstGeom prst="rect">
            <a:avLst/>
          </a:prstGeom>
          <a:noFill/>
        </p:spPr>
        <p:txBody>
          <a:bodyPr wrap="square" rtlCol="0">
            <a:spAutoFit/>
          </a:bodyPr>
          <a:lstStyle/>
          <a:p>
            <a:r>
              <a:rPr lang="zh-CN" altLang="en-US" sz="2000" dirty="0"/>
              <a:t>最终确定是否上线</a:t>
            </a:r>
            <a:endParaRPr lang="en-US" sz="2000" dirty="0"/>
          </a:p>
        </p:txBody>
      </p:sp>
      <p:sp>
        <p:nvSpPr>
          <p:cNvPr id="21" name="矩形 20">
            <a:extLst>
              <a:ext uri="{FF2B5EF4-FFF2-40B4-BE49-F238E27FC236}">
                <a16:creationId xmlns:a16="http://schemas.microsoft.com/office/drawing/2014/main" id="{872A3652-1EE3-489E-B3C2-D9E3D922EF21}"/>
              </a:ext>
            </a:extLst>
          </p:cNvPr>
          <p:cNvSpPr/>
          <p:nvPr/>
        </p:nvSpPr>
        <p:spPr>
          <a:xfrm>
            <a:off x="7716129" y="3770525"/>
            <a:ext cx="2414955" cy="59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EDFC277B-9642-43AF-9121-FEE1E9E56449}"/>
              </a:ext>
            </a:extLst>
          </p:cNvPr>
          <p:cNvSpPr txBox="1"/>
          <p:nvPr/>
        </p:nvSpPr>
        <p:spPr>
          <a:xfrm>
            <a:off x="7842737" y="3904167"/>
            <a:ext cx="2288348" cy="400110"/>
          </a:xfrm>
          <a:prstGeom prst="rect">
            <a:avLst/>
          </a:prstGeom>
          <a:noFill/>
        </p:spPr>
        <p:txBody>
          <a:bodyPr wrap="square" rtlCol="0">
            <a:spAutoFit/>
          </a:bodyPr>
          <a:lstStyle/>
          <a:p>
            <a:r>
              <a:rPr lang="zh-CN" altLang="en-US" sz="2000" dirty="0"/>
              <a:t>快速筛选候选算法</a:t>
            </a:r>
            <a:endParaRPr lang="en-US" sz="2000" dirty="0"/>
          </a:p>
        </p:txBody>
      </p:sp>
      <p:sp>
        <p:nvSpPr>
          <p:cNvPr id="23" name="矩形 22">
            <a:extLst>
              <a:ext uri="{FF2B5EF4-FFF2-40B4-BE49-F238E27FC236}">
                <a16:creationId xmlns:a16="http://schemas.microsoft.com/office/drawing/2014/main" id="{59221D87-519E-4EF8-95B2-811EB51A167E}"/>
              </a:ext>
            </a:extLst>
          </p:cNvPr>
          <p:cNvSpPr/>
          <p:nvPr/>
        </p:nvSpPr>
        <p:spPr>
          <a:xfrm>
            <a:off x="7716129" y="4755455"/>
            <a:ext cx="2414955" cy="590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23">
            <a:extLst>
              <a:ext uri="{FF2B5EF4-FFF2-40B4-BE49-F238E27FC236}">
                <a16:creationId xmlns:a16="http://schemas.microsoft.com/office/drawing/2014/main" id="{064DB9EB-3618-44EE-BB9A-B43B78A36F0B}"/>
              </a:ext>
            </a:extLst>
          </p:cNvPr>
          <p:cNvSpPr txBox="1"/>
          <p:nvPr/>
        </p:nvSpPr>
        <p:spPr>
          <a:xfrm>
            <a:off x="7870873" y="4889099"/>
            <a:ext cx="2286000" cy="400110"/>
          </a:xfrm>
          <a:prstGeom prst="rect">
            <a:avLst/>
          </a:prstGeom>
          <a:noFill/>
        </p:spPr>
        <p:txBody>
          <a:bodyPr wrap="square" rtlCol="0">
            <a:spAutoFit/>
          </a:bodyPr>
          <a:lstStyle/>
          <a:p>
            <a:r>
              <a:rPr lang="zh-CN" altLang="en-US" sz="2000" dirty="0"/>
              <a:t>模拟线上仿真测试</a:t>
            </a:r>
            <a:endParaRPr lang="en-US" sz="2000" dirty="0"/>
          </a:p>
        </p:txBody>
      </p:sp>
      <p:sp>
        <p:nvSpPr>
          <p:cNvPr id="25" name="矩形 24">
            <a:extLst>
              <a:ext uri="{FF2B5EF4-FFF2-40B4-BE49-F238E27FC236}">
                <a16:creationId xmlns:a16="http://schemas.microsoft.com/office/drawing/2014/main" id="{EA6B674C-F59A-4E06-85C0-96ACC00F96FD}"/>
              </a:ext>
            </a:extLst>
          </p:cNvPr>
          <p:cNvSpPr/>
          <p:nvPr/>
        </p:nvSpPr>
        <p:spPr>
          <a:xfrm>
            <a:off x="7716129" y="5740386"/>
            <a:ext cx="2414955" cy="590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58903D69-23EB-4CE2-928B-447F0D0BDEDE}"/>
              </a:ext>
            </a:extLst>
          </p:cNvPr>
          <p:cNvSpPr txBox="1"/>
          <p:nvPr/>
        </p:nvSpPr>
        <p:spPr>
          <a:xfrm>
            <a:off x="7809915" y="5874029"/>
            <a:ext cx="2250830" cy="400110"/>
          </a:xfrm>
          <a:prstGeom prst="rect">
            <a:avLst/>
          </a:prstGeom>
          <a:noFill/>
        </p:spPr>
        <p:txBody>
          <a:bodyPr wrap="square" rtlCol="0">
            <a:spAutoFit/>
          </a:bodyPr>
          <a:lstStyle/>
          <a:p>
            <a:r>
              <a:rPr lang="zh-CN" altLang="en-US" sz="2000" dirty="0"/>
              <a:t>验证模型改进思想</a:t>
            </a:r>
            <a:endParaRPr lang="en-US" sz="2000" dirty="0"/>
          </a:p>
        </p:txBody>
      </p:sp>
      <p:cxnSp>
        <p:nvCxnSpPr>
          <p:cNvPr id="27" name="直接箭头连接符 26">
            <a:extLst>
              <a:ext uri="{FF2B5EF4-FFF2-40B4-BE49-F238E27FC236}">
                <a16:creationId xmlns:a16="http://schemas.microsoft.com/office/drawing/2014/main" id="{41998FAB-6FAA-49D3-BB6C-A92E3D9C1FAE}"/>
              </a:ext>
            </a:extLst>
          </p:cNvPr>
          <p:cNvCxnSpPr/>
          <p:nvPr/>
        </p:nvCxnSpPr>
        <p:spPr>
          <a:xfrm flipV="1">
            <a:off x="8935330" y="3383470"/>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2F80F46-0EA0-4823-886B-1F454F58F357}"/>
              </a:ext>
            </a:extLst>
          </p:cNvPr>
          <p:cNvCxnSpPr/>
          <p:nvPr/>
        </p:nvCxnSpPr>
        <p:spPr>
          <a:xfrm flipV="1">
            <a:off x="8938847" y="4361369"/>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5CA2E56-969B-450A-94DA-2F57A736CE21}"/>
              </a:ext>
            </a:extLst>
          </p:cNvPr>
          <p:cNvCxnSpPr/>
          <p:nvPr/>
        </p:nvCxnSpPr>
        <p:spPr>
          <a:xfrm flipV="1">
            <a:off x="8938847" y="5346300"/>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82A0248-C7FB-4D4C-8A5D-0594DE1283F0}"/>
              </a:ext>
            </a:extLst>
          </p:cNvPr>
          <p:cNvCxnSpPr/>
          <p:nvPr/>
        </p:nvCxnSpPr>
        <p:spPr>
          <a:xfrm flipV="1">
            <a:off x="8931813" y="2391509"/>
            <a:ext cx="7034" cy="39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箭头: 下 42">
            <a:extLst>
              <a:ext uri="{FF2B5EF4-FFF2-40B4-BE49-F238E27FC236}">
                <a16:creationId xmlns:a16="http://schemas.microsoft.com/office/drawing/2014/main" id="{3B6C4647-3742-45F2-8F8A-64AD8BE7D35E}"/>
              </a:ext>
            </a:extLst>
          </p:cNvPr>
          <p:cNvSpPr/>
          <p:nvPr/>
        </p:nvSpPr>
        <p:spPr>
          <a:xfrm flipV="1">
            <a:off x="4257822" y="2785595"/>
            <a:ext cx="467753" cy="354563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箭头: 下 43">
            <a:extLst>
              <a:ext uri="{FF2B5EF4-FFF2-40B4-BE49-F238E27FC236}">
                <a16:creationId xmlns:a16="http://schemas.microsoft.com/office/drawing/2014/main" id="{4971BB11-66AC-46FE-97E6-55DCE07FDE3F}"/>
              </a:ext>
            </a:extLst>
          </p:cNvPr>
          <p:cNvSpPr/>
          <p:nvPr/>
        </p:nvSpPr>
        <p:spPr>
          <a:xfrm>
            <a:off x="6198572" y="2785594"/>
            <a:ext cx="467753" cy="354563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D69247FF-052F-4F92-9320-B6D5DD0D954A}"/>
              </a:ext>
            </a:extLst>
          </p:cNvPr>
          <p:cNvSpPr txBox="1"/>
          <p:nvPr/>
        </p:nvSpPr>
        <p:spPr>
          <a:xfrm>
            <a:off x="3954185" y="3904167"/>
            <a:ext cx="1229163" cy="646331"/>
          </a:xfrm>
          <a:prstGeom prst="rect">
            <a:avLst/>
          </a:prstGeom>
          <a:solidFill>
            <a:schemeClr val="bg1"/>
          </a:solidFill>
        </p:spPr>
        <p:txBody>
          <a:bodyPr wrap="square" rtlCol="0">
            <a:spAutoFit/>
          </a:bodyPr>
          <a:lstStyle/>
          <a:p>
            <a:r>
              <a:rPr lang="zh-CN" altLang="en-US" dirty="0"/>
              <a:t>评测指标</a:t>
            </a:r>
            <a:endParaRPr lang="en-US" altLang="zh-CN" dirty="0"/>
          </a:p>
          <a:p>
            <a:r>
              <a:rPr lang="zh-CN" altLang="en-US" dirty="0"/>
              <a:t>接近真相</a:t>
            </a:r>
            <a:endParaRPr lang="en-US" dirty="0"/>
          </a:p>
        </p:txBody>
      </p:sp>
      <p:sp>
        <p:nvSpPr>
          <p:cNvPr id="47" name="文本框 46">
            <a:extLst>
              <a:ext uri="{FF2B5EF4-FFF2-40B4-BE49-F238E27FC236}">
                <a16:creationId xmlns:a16="http://schemas.microsoft.com/office/drawing/2014/main" id="{63D10AB2-369F-4B1E-BE2B-EA033038570C}"/>
              </a:ext>
            </a:extLst>
          </p:cNvPr>
          <p:cNvSpPr txBox="1"/>
          <p:nvPr/>
        </p:nvSpPr>
        <p:spPr>
          <a:xfrm>
            <a:off x="5875607" y="3912081"/>
            <a:ext cx="1229163" cy="646331"/>
          </a:xfrm>
          <a:prstGeom prst="rect">
            <a:avLst/>
          </a:prstGeom>
          <a:solidFill>
            <a:schemeClr val="bg1"/>
          </a:solidFill>
        </p:spPr>
        <p:txBody>
          <a:bodyPr wrap="square" rtlCol="0">
            <a:spAutoFit/>
          </a:bodyPr>
          <a:lstStyle/>
          <a:p>
            <a:r>
              <a:rPr lang="zh-CN" altLang="en-US" dirty="0"/>
              <a:t>评测效率</a:t>
            </a:r>
            <a:endParaRPr lang="en-US" altLang="zh-CN" dirty="0"/>
          </a:p>
          <a:p>
            <a:r>
              <a:rPr lang="zh-CN" altLang="en-US" dirty="0"/>
              <a:t>逐渐提高</a:t>
            </a:r>
            <a:endParaRPr lang="en-US" altLang="zh-CN" dirty="0"/>
          </a:p>
        </p:txBody>
      </p:sp>
      <p:sp>
        <p:nvSpPr>
          <p:cNvPr id="48" name="矩形 47">
            <a:extLst>
              <a:ext uri="{FF2B5EF4-FFF2-40B4-BE49-F238E27FC236}">
                <a16:creationId xmlns:a16="http://schemas.microsoft.com/office/drawing/2014/main" id="{F2FBEB51-29CA-4DA5-9CA3-CE22DFF6CFB9}"/>
              </a:ext>
            </a:extLst>
          </p:cNvPr>
          <p:cNvSpPr/>
          <p:nvPr/>
        </p:nvSpPr>
        <p:spPr>
          <a:xfrm>
            <a:off x="1132449" y="5647573"/>
            <a:ext cx="9165099" cy="81026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26C221E0-FF9D-45F1-8C33-3744C140E48A}"/>
              </a:ext>
            </a:extLst>
          </p:cNvPr>
          <p:cNvSpPr/>
          <p:nvPr/>
        </p:nvSpPr>
        <p:spPr>
          <a:xfrm>
            <a:off x="1138886" y="2690227"/>
            <a:ext cx="9165099" cy="17688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6ECAF087-0613-4C2D-9F5E-D478EEC9D308}"/>
              </a:ext>
            </a:extLst>
          </p:cNvPr>
          <p:cNvSpPr/>
          <p:nvPr/>
        </p:nvSpPr>
        <p:spPr>
          <a:xfrm>
            <a:off x="1132448" y="4648176"/>
            <a:ext cx="9165099" cy="81026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a:extLst>
              <a:ext uri="{FF2B5EF4-FFF2-40B4-BE49-F238E27FC236}">
                <a16:creationId xmlns:a16="http://schemas.microsoft.com/office/drawing/2014/main" id="{DA8F13EF-ECD2-4DE6-A48B-451E54A71419}"/>
              </a:ext>
            </a:extLst>
          </p:cNvPr>
          <p:cNvSpPr txBox="1"/>
          <p:nvPr/>
        </p:nvSpPr>
        <p:spPr>
          <a:xfrm>
            <a:off x="10494498" y="5851142"/>
            <a:ext cx="1276047" cy="369332"/>
          </a:xfrm>
          <a:prstGeom prst="rect">
            <a:avLst/>
          </a:prstGeom>
          <a:noFill/>
        </p:spPr>
        <p:txBody>
          <a:bodyPr wrap="square" rtlCol="0">
            <a:spAutoFit/>
          </a:bodyPr>
          <a:lstStyle/>
          <a:p>
            <a:r>
              <a:rPr lang="zh-CN" altLang="en-US" dirty="0"/>
              <a:t>开发环境</a:t>
            </a:r>
            <a:endParaRPr lang="en-US" dirty="0"/>
          </a:p>
        </p:txBody>
      </p:sp>
      <p:sp>
        <p:nvSpPr>
          <p:cNvPr id="52" name="文本框 51">
            <a:extLst>
              <a:ext uri="{FF2B5EF4-FFF2-40B4-BE49-F238E27FC236}">
                <a16:creationId xmlns:a16="http://schemas.microsoft.com/office/drawing/2014/main" id="{0B89FD68-AC45-4F82-88E9-F4431CE2F7C7}"/>
              </a:ext>
            </a:extLst>
          </p:cNvPr>
          <p:cNvSpPr txBox="1"/>
          <p:nvPr/>
        </p:nvSpPr>
        <p:spPr>
          <a:xfrm>
            <a:off x="10494497" y="4919877"/>
            <a:ext cx="1276047" cy="369332"/>
          </a:xfrm>
          <a:prstGeom prst="rect">
            <a:avLst/>
          </a:prstGeom>
          <a:noFill/>
        </p:spPr>
        <p:txBody>
          <a:bodyPr wrap="square" rtlCol="0">
            <a:spAutoFit/>
          </a:bodyPr>
          <a:lstStyle/>
          <a:p>
            <a:r>
              <a:rPr lang="zh-CN" altLang="en-US" dirty="0"/>
              <a:t>测试环境</a:t>
            </a:r>
            <a:endParaRPr lang="en-US" dirty="0"/>
          </a:p>
        </p:txBody>
      </p:sp>
      <p:sp>
        <p:nvSpPr>
          <p:cNvPr id="53" name="文本框 52">
            <a:extLst>
              <a:ext uri="{FF2B5EF4-FFF2-40B4-BE49-F238E27FC236}">
                <a16:creationId xmlns:a16="http://schemas.microsoft.com/office/drawing/2014/main" id="{5C0D78C3-1082-436D-A716-BBAD3FD7EC9A}"/>
              </a:ext>
            </a:extLst>
          </p:cNvPr>
          <p:cNvSpPr txBox="1"/>
          <p:nvPr/>
        </p:nvSpPr>
        <p:spPr>
          <a:xfrm>
            <a:off x="10494496" y="3429000"/>
            <a:ext cx="1276047" cy="369332"/>
          </a:xfrm>
          <a:prstGeom prst="rect">
            <a:avLst/>
          </a:prstGeom>
          <a:noFill/>
        </p:spPr>
        <p:txBody>
          <a:bodyPr wrap="square" rtlCol="0">
            <a:spAutoFit/>
          </a:bodyPr>
          <a:lstStyle/>
          <a:p>
            <a:r>
              <a:rPr lang="zh-CN" altLang="en-US" dirty="0"/>
              <a:t>生产环境</a:t>
            </a:r>
            <a:endParaRPr lang="en-US" dirty="0"/>
          </a:p>
        </p:txBody>
      </p:sp>
    </p:spTree>
    <p:extLst>
      <p:ext uri="{BB962C8B-B14F-4D97-AF65-F5344CB8AC3E}">
        <p14:creationId xmlns:p14="http://schemas.microsoft.com/office/powerpoint/2010/main" val="1422040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ED5DB-EB52-4D45-B581-3CF1F8CA7F64}"/>
              </a:ext>
            </a:extLst>
          </p:cNvPr>
          <p:cNvSpPr>
            <a:spLocks noGrp="1"/>
          </p:cNvSpPr>
          <p:nvPr>
            <p:ph type="title"/>
          </p:nvPr>
        </p:nvSpPr>
        <p:spPr>
          <a:xfrm>
            <a:off x="688298" y="2766218"/>
            <a:ext cx="10515600" cy="1325563"/>
          </a:xfrm>
        </p:spPr>
        <p:txBody>
          <a:bodyPr/>
          <a:lstStyle/>
          <a:p>
            <a:pPr algn="ctr"/>
            <a:r>
              <a:rPr lang="en-US" altLang="zh-CN" dirty="0"/>
              <a:t>Thanks</a:t>
            </a:r>
            <a:endParaRPr lang="en-US" dirty="0"/>
          </a:p>
        </p:txBody>
      </p:sp>
    </p:spTree>
    <p:extLst>
      <p:ext uri="{BB962C8B-B14F-4D97-AF65-F5344CB8AC3E}">
        <p14:creationId xmlns:p14="http://schemas.microsoft.com/office/powerpoint/2010/main" val="260752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527C9-352C-4CE1-9E75-6197EF6A1BE9}"/>
              </a:ext>
            </a:extLst>
          </p:cNvPr>
          <p:cNvSpPr>
            <a:spLocks noGrp="1"/>
          </p:cNvSpPr>
          <p:nvPr>
            <p:ph type="title"/>
          </p:nvPr>
        </p:nvSpPr>
        <p:spPr>
          <a:xfrm>
            <a:off x="1108022" y="3063354"/>
            <a:ext cx="10515600" cy="1325563"/>
          </a:xfrm>
        </p:spPr>
        <p:txBody>
          <a:bodyPr/>
          <a:lstStyle/>
          <a:p>
            <a:r>
              <a:rPr lang="zh-CN" altLang="en-US" dirty="0"/>
              <a:t>离线评估的结果应该尽量接近线上结果</a:t>
            </a:r>
            <a:br>
              <a:rPr lang="en-US" altLang="zh-CN" dirty="0"/>
            </a:br>
            <a:endParaRPr lang="en-US" dirty="0"/>
          </a:p>
        </p:txBody>
      </p:sp>
    </p:spTree>
    <p:extLst>
      <p:ext uri="{BB962C8B-B14F-4D97-AF65-F5344CB8AC3E}">
        <p14:creationId xmlns:p14="http://schemas.microsoft.com/office/powerpoint/2010/main" val="68840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A801-C77E-4FB3-9381-A982A4A67F5A}"/>
              </a:ext>
            </a:extLst>
          </p:cNvPr>
          <p:cNvSpPr>
            <a:spLocks noGrp="1"/>
          </p:cNvSpPr>
          <p:nvPr>
            <p:ph type="title"/>
          </p:nvPr>
        </p:nvSpPr>
        <p:spPr/>
        <p:txBody>
          <a:bodyPr/>
          <a:lstStyle/>
          <a:p>
            <a:r>
              <a:rPr lang="zh-CN" altLang="en-US" dirty="0"/>
              <a:t>背景</a:t>
            </a:r>
            <a:endParaRPr lang="en-US" dirty="0"/>
          </a:p>
        </p:txBody>
      </p:sp>
      <p:sp>
        <p:nvSpPr>
          <p:cNvPr id="3" name="内容占位符 2">
            <a:extLst>
              <a:ext uri="{FF2B5EF4-FFF2-40B4-BE49-F238E27FC236}">
                <a16:creationId xmlns:a16="http://schemas.microsoft.com/office/drawing/2014/main" id="{E6559D6C-975B-402D-8AC6-29812B3BCE11}"/>
              </a:ext>
            </a:extLst>
          </p:cNvPr>
          <p:cNvSpPr>
            <a:spLocks noGrp="1"/>
          </p:cNvSpPr>
          <p:nvPr>
            <p:ph idx="1"/>
          </p:nvPr>
        </p:nvSpPr>
        <p:spPr/>
        <p:txBody>
          <a:bodyPr/>
          <a:lstStyle/>
          <a:p>
            <a:r>
              <a:rPr lang="zh-CN" altLang="en-US" dirty="0"/>
              <a:t>重放评估</a:t>
            </a:r>
            <a:endParaRPr lang="en-US" altLang="zh-CN" dirty="0"/>
          </a:p>
          <a:p>
            <a:pPr lvl="1"/>
            <a:r>
              <a:rPr lang="zh-CN" altLang="en-US" dirty="0"/>
              <a:t>按时间顺序重放离线数据，不断根据已有数据更新模型，使用剩余数据验证模型效果</a:t>
            </a:r>
            <a:endParaRPr lang="en-US" altLang="zh-CN" dirty="0"/>
          </a:p>
          <a:p>
            <a:pPr lvl="1"/>
            <a:r>
              <a:rPr lang="zh-CN" altLang="en-US" dirty="0"/>
              <a:t>适用于所有模型，且是强化模型的唯一离线验证方式</a:t>
            </a:r>
            <a:endParaRPr lang="en-US" dirty="0"/>
          </a:p>
        </p:txBody>
      </p:sp>
    </p:spTree>
    <p:extLst>
      <p:ext uri="{BB962C8B-B14F-4D97-AF65-F5344CB8AC3E}">
        <p14:creationId xmlns:p14="http://schemas.microsoft.com/office/powerpoint/2010/main" val="73552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8D76-67B4-4E19-A230-EFA3E58E2215}"/>
              </a:ext>
            </a:extLst>
          </p:cNvPr>
          <p:cNvSpPr>
            <a:spLocks noGrp="1"/>
          </p:cNvSpPr>
          <p:nvPr>
            <p:ph type="title"/>
          </p:nvPr>
        </p:nvSpPr>
        <p:spPr/>
        <p:txBody>
          <a:bodyPr/>
          <a:lstStyle/>
          <a:p>
            <a:r>
              <a:rPr lang="zh-CN" altLang="en-US" dirty="0"/>
              <a:t>离线评估的局限</a:t>
            </a:r>
            <a:endParaRPr lang="en-US" dirty="0"/>
          </a:p>
        </p:txBody>
      </p:sp>
      <p:sp>
        <p:nvSpPr>
          <p:cNvPr id="3" name="内容占位符 2">
            <a:extLst>
              <a:ext uri="{FF2B5EF4-FFF2-40B4-BE49-F238E27FC236}">
                <a16:creationId xmlns:a16="http://schemas.microsoft.com/office/drawing/2014/main" id="{85A255F1-BE45-49A0-896D-1F16955CE752}"/>
              </a:ext>
            </a:extLst>
          </p:cNvPr>
          <p:cNvSpPr>
            <a:spLocks noGrp="1"/>
          </p:cNvSpPr>
          <p:nvPr>
            <p:ph idx="1"/>
          </p:nvPr>
        </p:nvSpPr>
        <p:spPr/>
        <p:txBody>
          <a:bodyPr/>
          <a:lstStyle/>
          <a:p>
            <a:r>
              <a:rPr lang="zh-CN" altLang="en-US" dirty="0"/>
              <a:t>数据有偏</a:t>
            </a:r>
            <a:endParaRPr lang="en-US" altLang="zh-CN" dirty="0"/>
          </a:p>
          <a:p>
            <a:r>
              <a:rPr lang="zh-CN" altLang="en-US" dirty="0"/>
              <a:t>环境失真（线上环境存在延迟、丢失、标签缺失等情况）</a:t>
            </a:r>
            <a:endParaRPr lang="en-US" altLang="zh-CN" dirty="0"/>
          </a:p>
          <a:p>
            <a:r>
              <a:rPr lang="zh-CN" altLang="en-US" dirty="0"/>
              <a:t>新模型的某些商业指标在离线评估中无法计算（</a:t>
            </a:r>
            <a:r>
              <a:rPr lang="en-US" altLang="zh-CN" dirty="0"/>
              <a:t>CTR</a:t>
            </a:r>
            <a:r>
              <a:rPr lang="zh-CN" altLang="en-US" dirty="0"/>
              <a:t>、</a:t>
            </a:r>
            <a:r>
              <a:rPr lang="en-US" altLang="zh-CN" dirty="0"/>
              <a:t>PV</a:t>
            </a:r>
            <a:r>
              <a:rPr lang="zh-CN" altLang="en-US" dirty="0"/>
              <a:t>等）</a:t>
            </a:r>
            <a:endParaRPr lang="en-US" altLang="zh-CN" dirty="0"/>
          </a:p>
          <a:p>
            <a:r>
              <a:rPr lang="zh-CN" altLang="en-US" dirty="0"/>
              <a:t>任何变动都会导致流量发生变化，而离线评估无法处理这种“未来的变化”</a:t>
            </a:r>
            <a:endParaRPr lang="en-US" dirty="0"/>
          </a:p>
        </p:txBody>
      </p:sp>
    </p:spTree>
    <p:extLst>
      <p:ext uri="{BB962C8B-B14F-4D97-AF65-F5344CB8AC3E}">
        <p14:creationId xmlns:p14="http://schemas.microsoft.com/office/powerpoint/2010/main" val="358378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6AA96-8436-482A-BBFA-16B7BD5FC0A4}"/>
              </a:ext>
            </a:extLst>
          </p:cNvPr>
          <p:cNvSpPr>
            <a:spLocks noGrp="1"/>
          </p:cNvSpPr>
          <p:nvPr>
            <p:ph type="title"/>
          </p:nvPr>
        </p:nvSpPr>
        <p:spPr>
          <a:xfrm>
            <a:off x="838200" y="1143130"/>
            <a:ext cx="10515600" cy="1325563"/>
          </a:xfrm>
        </p:spPr>
        <p:txBody>
          <a:bodyPr/>
          <a:lstStyle/>
          <a:p>
            <a:pPr algn="ctr"/>
            <a:r>
              <a:rPr lang="zh-CN" altLang="en-US" dirty="0"/>
              <a:t>线上评估应运而生</a:t>
            </a:r>
            <a:endParaRPr lang="en-US" dirty="0"/>
          </a:p>
        </p:txBody>
      </p:sp>
      <p:pic>
        <p:nvPicPr>
          <p:cNvPr id="1026" name="Picture 2">
            <a:extLst>
              <a:ext uri="{FF2B5EF4-FFF2-40B4-BE49-F238E27FC236}">
                <a16:creationId xmlns:a16="http://schemas.microsoft.com/office/drawing/2014/main" id="{652FC562-B870-473A-81CE-F0BBCF352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835" y="2763682"/>
            <a:ext cx="4417726"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8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FC352-C3C0-436B-991E-74FA3FF5AC28}"/>
              </a:ext>
            </a:extLst>
          </p:cNvPr>
          <p:cNvSpPr>
            <a:spLocks noGrp="1"/>
          </p:cNvSpPr>
          <p:nvPr>
            <p:ph type="title"/>
          </p:nvPr>
        </p:nvSpPr>
        <p:spPr/>
        <p:txBody>
          <a:bodyPr/>
          <a:lstStyle/>
          <a:p>
            <a:r>
              <a:rPr lang="en-US" altLang="zh-CN" dirty="0"/>
              <a:t>A/B test</a:t>
            </a:r>
            <a:endParaRPr lang="en-US" dirty="0"/>
          </a:p>
        </p:txBody>
      </p:sp>
      <p:sp>
        <p:nvSpPr>
          <p:cNvPr id="3" name="内容占位符 2">
            <a:extLst>
              <a:ext uri="{FF2B5EF4-FFF2-40B4-BE49-F238E27FC236}">
                <a16:creationId xmlns:a16="http://schemas.microsoft.com/office/drawing/2014/main" id="{1CDDAC45-486E-4642-A9FD-D39A2E13ADF9}"/>
              </a:ext>
            </a:extLst>
          </p:cNvPr>
          <p:cNvSpPr>
            <a:spLocks noGrp="1"/>
          </p:cNvSpPr>
          <p:nvPr>
            <p:ph idx="1"/>
          </p:nvPr>
        </p:nvSpPr>
        <p:spPr>
          <a:xfrm>
            <a:off x="838200" y="1671975"/>
            <a:ext cx="5442679" cy="1757025"/>
          </a:xfrm>
        </p:spPr>
        <p:txBody>
          <a:bodyPr/>
          <a:lstStyle/>
          <a:p>
            <a:r>
              <a:rPr lang="zh-CN" altLang="en-US" dirty="0"/>
              <a:t>一种线上评估方法</a:t>
            </a:r>
            <a:endParaRPr lang="en-US" altLang="zh-CN" dirty="0"/>
          </a:p>
          <a:p>
            <a:r>
              <a:rPr lang="zh-CN" altLang="en-US" dirty="0"/>
              <a:t>控制变量法（对照组</a:t>
            </a:r>
            <a:r>
              <a:rPr lang="en-US" altLang="zh-CN" dirty="0"/>
              <a:t>/</a:t>
            </a:r>
            <a:r>
              <a:rPr lang="zh-CN" altLang="en-US" dirty="0"/>
              <a:t>实验组）</a:t>
            </a:r>
            <a:endParaRPr lang="en-US" altLang="zh-CN" dirty="0"/>
          </a:p>
        </p:txBody>
      </p:sp>
      <p:pic>
        <p:nvPicPr>
          <p:cNvPr id="2052" name="Picture 4" descr="abtesting">
            <a:extLst>
              <a:ext uri="{FF2B5EF4-FFF2-40B4-BE49-F238E27FC236}">
                <a16:creationId xmlns:a16="http://schemas.microsoft.com/office/drawing/2014/main" id="{A7340EAD-4092-4661-B23D-140373462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997538"/>
            <a:ext cx="10515599" cy="313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25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2315</Words>
  <Application>Microsoft Office PowerPoint</Application>
  <PresentationFormat>宽屏</PresentationFormat>
  <Paragraphs>298</Paragraphs>
  <Slides>43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Arial</vt:lpstr>
      <vt:lpstr>Calibri</vt:lpstr>
      <vt:lpstr>Calibri Light</vt:lpstr>
      <vt:lpstr>Cambria Math</vt:lpstr>
      <vt:lpstr>Office 主题​​</vt:lpstr>
      <vt:lpstr>Experiment System</vt:lpstr>
      <vt:lpstr>实验系统是什么？</vt:lpstr>
      <vt:lpstr>实验系统重要吗？</vt:lpstr>
      <vt:lpstr>背景</vt:lpstr>
      <vt:lpstr>离线评估的结果应该尽量接近线上结果 </vt:lpstr>
      <vt:lpstr>背景</vt:lpstr>
      <vt:lpstr>离线评估的局限</vt:lpstr>
      <vt:lpstr>线上评估应运而生</vt:lpstr>
      <vt:lpstr>A/B test</vt:lpstr>
      <vt:lpstr>缘起</vt:lpstr>
      <vt:lpstr>目标</vt:lpstr>
      <vt:lpstr>场景</vt:lpstr>
      <vt:lpstr>场景-Google搜索（简化版）</vt:lpstr>
      <vt:lpstr>最简单的方法是什么？</vt:lpstr>
      <vt:lpstr>单层实验</vt:lpstr>
      <vt:lpstr>最科学的方法是什么？</vt:lpstr>
      <vt:lpstr>多因子实验（Multi-factorial experiment）</vt:lpstr>
      <vt:lpstr>Google方案</vt:lpstr>
      <vt:lpstr>Layer和参数划分</vt:lpstr>
      <vt:lpstr>Experiment</vt:lpstr>
      <vt:lpstr>Traffic diversion</vt:lpstr>
      <vt:lpstr>Diversion type</vt:lpstr>
      <vt:lpstr>Condition</vt:lpstr>
      <vt:lpstr>Domain</vt:lpstr>
      <vt:lpstr>分流流程</vt:lpstr>
      <vt:lpstr>Launched Layer</vt:lpstr>
      <vt:lpstr>特性发布流程</vt:lpstr>
      <vt:lpstr>仅有系统是不够的</vt:lpstr>
      <vt:lpstr>Tools</vt:lpstr>
      <vt:lpstr>Tools Contd. </vt:lpstr>
      <vt:lpstr>实验分析</vt:lpstr>
      <vt:lpstr>辛普森悖论</vt:lpstr>
      <vt:lpstr>数据会撒谎</vt:lpstr>
      <vt:lpstr>为何要使用统一的数据分析？</vt:lpstr>
      <vt:lpstr>Education</vt:lpstr>
      <vt:lpstr>Education contd.</vt:lpstr>
      <vt:lpstr>局限性</vt:lpstr>
      <vt:lpstr>微软Interleaving方法</vt:lpstr>
      <vt:lpstr>相关性</vt:lpstr>
      <vt:lpstr>灵敏度</vt:lpstr>
      <vt:lpstr>Interleaving的局限</vt:lpstr>
      <vt:lpstr>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System</dc:title>
  <dc:creator>Zhang Chen</dc:creator>
  <cp:lastModifiedBy>Zhang Chen</cp:lastModifiedBy>
  <cp:revision>214</cp:revision>
  <dcterms:created xsi:type="dcterms:W3CDTF">2020-08-11T11:49:20Z</dcterms:created>
  <dcterms:modified xsi:type="dcterms:W3CDTF">2020-08-19T16:32:22Z</dcterms:modified>
</cp:coreProperties>
</file>