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1" r:id="rId3"/>
    <p:sldId id="267" r:id="rId4"/>
    <p:sldId id="259" r:id="rId5"/>
    <p:sldId id="268" r:id="rId6"/>
    <p:sldId id="266" r:id="rId7"/>
    <p:sldId id="269" r:id="rId8"/>
    <p:sldId id="270" r:id="rId9"/>
    <p:sldId id="274" r:id="rId10"/>
    <p:sldId id="271" r:id="rId11"/>
    <p:sldId id="262" r:id="rId12"/>
    <p:sldId id="273" r:id="rId13"/>
    <p:sldId id="263" r:id="rId14"/>
    <p:sldId id="272" r:id="rId15"/>
    <p:sldId id="275" r:id="rId16"/>
    <p:sldId id="257" r:id="rId17"/>
    <p:sldId id="276" r:id="rId18"/>
    <p:sldId id="278" r:id="rId19"/>
    <p:sldId id="277" r:id="rId20"/>
    <p:sldId id="279" r:id="rId21"/>
    <p:sldId id="280" r:id="rId22"/>
    <p:sldId id="281" r:id="rId23"/>
    <p:sldId id="260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47" autoAdjust="0"/>
  </p:normalViewPr>
  <p:slideViewPr>
    <p:cSldViewPr snapToGrid="0">
      <p:cViewPr varScale="1">
        <p:scale>
          <a:sx n="54" d="100"/>
          <a:sy n="54" d="100"/>
        </p:scale>
        <p:origin x="135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2AAC5A-DF66-48F6-9C59-1E9B8CA6BA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AA1D0-DA0E-49EA-9588-72D0652602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45ECF-BC0F-428C-889C-D52CE394141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2A7F6-E358-4098-96DA-1B683A9AD6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BA23E-3E7B-442A-8EC7-56298F5C42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A6CB-1284-4C79-8692-2246497B4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99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67413-2BB3-41F8-85F8-B4D18C56A7F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199CB-9726-415F-BA16-C61E44A0C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ikbern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abs.spotify.com/2013/02/15/organizing-a-hack-week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sparse discrete data (like documents), the nearest neighbor search can be carried out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eciently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advanced index structures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e.g.,inverted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Annoy </a:t>
            </a:r>
            <a:r>
              <a:rPr lang="en-US" altLang="zh-CN" dirty="0" err="1"/>
              <a:t>spotify</a:t>
            </a:r>
            <a:r>
              <a:rPr lang="zh-CN" altLang="en-US" dirty="0"/>
              <a:t>用于音乐推荐，</a:t>
            </a:r>
            <a:r>
              <a:rPr lang="en-US" dirty="0"/>
              <a:t>built by </a:t>
            </a:r>
            <a:r>
              <a:rPr lang="en-US" dirty="0">
                <a:hlinkClick r:id="rId3"/>
              </a:rPr>
              <a:t>Erik </a:t>
            </a:r>
            <a:r>
              <a:rPr lang="en-US" dirty="0" err="1">
                <a:hlinkClick r:id="rId3"/>
              </a:rPr>
              <a:t>Bernhardsson</a:t>
            </a:r>
            <a:r>
              <a:rPr lang="en-US" dirty="0"/>
              <a:t> in a couple of afternoons during </a:t>
            </a:r>
            <a:r>
              <a:rPr lang="en-US" dirty="0">
                <a:hlinkClick r:id="rId4"/>
              </a:rPr>
              <a:t>Hack Week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HNSW is the fastest ANNS algorithm on CPU so far.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99CB-9726-415F-BA16-C61E44A0C5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1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1080Ti</a:t>
            </a:r>
            <a:r>
              <a:rPr lang="zh-CN" altLang="en-US" dirty="0"/>
              <a:t>是一种</a:t>
            </a:r>
            <a:r>
              <a:rPr lang="en-US" altLang="zh-CN" dirty="0"/>
              <a:t>GPU</a:t>
            </a:r>
            <a:r>
              <a:rPr lang="zh-CN" altLang="en-US" dirty="0"/>
              <a:t>型号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99CB-9726-415F-BA16-C61E44A0C5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84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Nsg-16core</a:t>
            </a:r>
            <a:r>
              <a:rPr lang="zh-CN" altLang="en-US" dirty="0"/>
              <a:t>指的是把数据集分成</a:t>
            </a:r>
            <a:r>
              <a:rPr lang="en-US" altLang="zh-CN" dirty="0"/>
              <a:t>16</a:t>
            </a:r>
            <a:r>
              <a:rPr lang="zh-CN" altLang="en-US" dirty="0"/>
              <a:t>份（每份</a:t>
            </a:r>
            <a:r>
              <a:rPr lang="en-US" altLang="zh-CN" dirty="0"/>
              <a:t>6.25M</a:t>
            </a:r>
            <a:r>
              <a:rPr lang="zh-CN" altLang="en-US" dirty="0"/>
              <a:t>），构建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 err="1"/>
              <a:t>nsg</a:t>
            </a:r>
            <a:r>
              <a:rPr lang="zh-CN" altLang="en-US" dirty="0"/>
              <a:t>，用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 err="1"/>
              <a:t>cpu</a:t>
            </a:r>
            <a:r>
              <a:rPr lang="zh-CN" altLang="en-US" dirty="0"/>
              <a:t>并行地在这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 err="1"/>
              <a:t>nsg</a:t>
            </a:r>
            <a:r>
              <a:rPr lang="zh-CN" altLang="en-US" dirty="0"/>
              <a:t>中搜索，最后再合并得到最终结果。</a:t>
            </a:r>
            <a:endParaRPr lang="en-US" altLang="zh-CN" dirty="0"/>
          </a:p>
          <a:p>
            <a:r>
              <a:rPr lang="en-US" altLang="zh-CN" dirty="0" err="1"/>
              <a:t>Faiss</a:t>
            </a:r>
            <a:r>
              <a:rPr lang="zh-CN" altLang="en-US" dirty="0"/>
              <a:t>支持内部的搜索并行，因此只需要用</a:t>
            </a:r>
            <a:r>
              <a:rPr lang="en-US" altLang="zh-CN" dirty="0"/>
              <a:t>100M</a:t>
            </a:r>
            <a:r>
              <a:rPr lang="zh-CN" altLang="en-US" dirty="0"/>
              <a:t>数据构建一个</a:t>
            </a:r>
            <a:r>
              <a:rPr lang="en-US" altLang="zh-CN" dirty="0" err="1"/>
              <a:t>faiss</a:t>
            </a:r>
            <a:r>
              <a:rPr lang="zh-CN" altLang="en-US" dirty="0"/>
              <a:t>索引即可，</a:t>
            </a:r>
            <a:r>
              <a:rPr lang="en-US" altLang="zh-CN" dirty="0"/>
              <a:t>faiss-16core</a:t>
            </a:r>
            <a:r>
              <a:rPr lang="zh-CN" altLang="en-US" dirty="0"/>
              <a:t>指的是用</a:t>
            </a:r>
            <a:r>
              <a:rPr lang="en-US" altLang="zh-CN" dirty="0"/>
              <a:t>16</a:t>
            </a:r>
            <a:r>
              <a:rPr lang="zh-CN" altLang="en-US" dirty="0"/>
              <a:t>个线程并行搜索，</a:t>
            </a:r>
            <a:r>
              <a:rPr lang="en-US" altLang="zh-CN" dirty="0" err="1"/>
              <a:t>faiss-gpu</a:t>
            </a:r>
            <a:r>
              <a:rPr lang="zh-CN" altLang="en-US" dirty="0"/>
              <a:t>指的是再</a:t>
            </a:r>
            <a:r>
              <a:rPr lang="en-US" altLang="zh-CN" dirty="0"/>
              <a:t>1080Ti </a:t>
            </a:r>
            <a:r>
              <a:rPr lang="en-US" altLang="zh-CN" dirty="0" err="1"/>
              <a:t>gpu</a:t>
            </a:r>
            <a:r>
              <a:rPr lang="zh-CN" altLang="en-US" dirty="0"/>
              <a:t>上搜索。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99CB-9726-415F-BA16-C61E44A0C5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物理学家眼中的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就是晶胞，生物学家眼中的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是细胞，也有的人喜欢把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理解成监狱的牢房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知乎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Voronoi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的基点正好得到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Delaunay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三角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99CB-9726-415F-BA16-C61E44A0C5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单调路径就是不绕远路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MSNET</a:t>
            </a:r>
            <a:r>
              <a:rPr lang="zh-CN" altLang="en-US" dirty="0"/>
              <a:t>的约束可以看出</a:t>
            </a:r>
            <a:r>
              <a:rPr lang="en-US" altLang="zh-CN" dirty="0"/>
              <a:t>MSNE</a:t>
            </a:r>
            <a:r>
              <a:rPr lang="zh-CN" altLang="en-US" dirty="0"/>
              <a:t>是一个强连通图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99CB-9726-415F-BA16-C61E44A0C5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涉及随机性，没有具体的表达式</a:t>
                </a:r>
                <a:endParaRPr 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>
                    <a:latin typeface="Cambria Math" panose="02040503050406030204" pitchFamily="18" charset="0"/>
                  </a:rPr>
                  <a:t>∆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𝑟</a:t>
                </a:r>
                <a:r>
                  <a:rPr lang="zh-CN" altLang="en-US" dirty="0"/>
                  <a:t>涉及随机性，没有具体的表达式</a:t>
                </a:r>
                <a:endParaRPr 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99CB-9726-415F-BA16-C61E44A0C5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according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Dearholt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al.'s study [13], the RNG does not have su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cient edges to be a monotonic search network due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strict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 selection strategy.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99CB-9726-415F-BA16-C61E44A0C5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25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 Search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：一种调参手段；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穷举搜索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：在所有候选的参数选择中，通过循环遍历，尝试每一种可能性，表现最好的参数就是最终的结果。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99CB-9726-415F-BA16-C61E44A0C5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AOD average out degree</a:t>
            </a:r>
          </a:p>
          <a:p>
            <a:r>
              <a:rPr lang="en-US" altLang="zh-CN" dirty="0"/>
              <a:t>MOD maximum out </a:t>
            </a:r>
            <a:r>
              <a:rPr lang="en-US" altLang="zh-CN" dirty="0" err="1"/>
              <a:t>degress</a:t>
            </a:r>
            <a:endParaRPr lang="en-US" altLang="zh-CN" dirty="0"/>
          </a:p>
          <a:p>
            <a:r>
              <a:rPr lang="en-US" altLang="zh-CN" dirty="0"/>
              <a:t>NN </a:t>
            </a:r>
            <a:r>
              <a:rPr lang="zh-CN" altLang="en-US" dirty="0"/>
              <a:t>连接到</a:t>
            </a:r>
            <a:r>
              <a:rPr lang="en-US" altLang="zh-CN" dirty="0" err="1"/>
              <a:t>nearnest</a:t>
            </a:r>
            <a:r>
              <a:rPr lang="en-US" altLang="zh-CN" dirty="0"/>
              <a:t> </a:t>
            </a:r>
            <a:r>
              <a:rPr lang="en-US" altLang="zh-CN" dirty="0" err="1"/>
              <a:t>neighbour</a:t>
            </a:r>
            <a:r>
              <a:rPr lang="zh-CN" altLang="en-US" dirty="0"/>
              <a:t>的</a:t>
            </a:r>
            <a:r>
              <a:rPr lang="en-US" altLang="zh-CN" dirty="0"/>
              <a:t>node</a:t>
            </a:r>
            <a:r>
              <a:rPr lang="zh-CN" altLang="en-US" dirty="0"/>
              <a:t>的百分比</a:t>
            </a:r>
            <a:endParaRPr lang="en-US" altLang="zh-CN" dirty="0"/>
          </a:p>
          <a:p>
            <a:r>
              <a:rPr lang="en-US" altLang="zh-CN" dirty="0"/>
              <a:t>HNSW</a:t>
            </a:r>
            <a:r>
              <a:rPr lang="zh-CN" altLang="en-US" dirty="0"/>
              <a:t>包含多个层，实验中只考虑了最底层</a:t>
            </a:r>
            <a:endParaRPr lang="en-US" altLang="zh-CN" dirty="0"/>
          </a:p>
          <a:p>
            <a:r>
              <a:rPr lang="zh-CN" altLang="en-US" dirty="0"/>
              <a:t>虽然</a:t>
            </a:r>
            <a:r>
              <a:rPr lang="en-US" altLang="zh-CN" dirty="0"/>
              <a:t>HNSW</a:t>
            </a:r>
            <a:r>
              <a:rPr lang="zh-CN" altLang="en-US" dirty="0"/>
              <a:t>最底层的平均出度略小于</a:t>
            </a:r>
            <a:r>
              <a:rPr lang="en-US" altLang="zh-CN" dirty="0"/>
              <a:t>NSG</a:t>
            </a:r>
            <a:r>
              <a:rPr lang="zh-CN" altLang="en-US" dirty="0"/>
              <a:t>，但是</a:t>
            </a:r>
            <a:r>
              <a:rPr lang="en-US" altLang="zh-CN" dirty="0"/>
              <a:t>HNSW</a:t>
            </a:r>
            <a:r>
              <a:rPr lang="zh-CN" altLang="en-US" dirty="0"/>
              <a:t>的其他层要比</a:t>
            </a:r>
            <a:r>
              <a:rPr lang="en-US" altLang="zh-CN" dirty="0"/>
              <a:t>NSG</a:t>
            </a:r>
            <a:r>
              <a:rPr lang="zh-CN" altLang="en-US" dirty="0"/>
              <a:t>更密集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除了</a:t>
            </a:r>
            <a:r>
              <a:rPr lang="en-US" altLang="zh-CN" dirty="0"/>
              <a:t>DPG</a:t>
            </a:r>
            <a:r>
              <a:rPr lang="zh-CN" altLang="en-US" dirty="0"/>
              <a:t>之外，其他方法的内存占用主要和</a:t>
            </a:r>
            <a:r>
              <a:rPr lang="en-US" altLang="zh-CN" dirty="0"/>
              <a:t>MOD</a:t>
            </a:r>
            <a:r>
              <a:rPr lang="zh-CN" altLang="en-US" dirty="0"/>
              <a:t>相关，因为为了内存的连续性，每个节点会基于最大出度分配相同的内存。</a:t>
            </a:r>
            <a:r>
              <a:rPr lang="en-US" altLang="zh-CN" dirty="0"/>
              <a:t>DPG</a:t>
            </a:r>
            <a:r>
              <a:rPr lang="zh-CN" altLang="en-US" dirty="0"/>
              <a:t>的最大出度太大，所以不适用这种优化。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HNSW</a:t>
            </a:r>
            <a:r>
              <a:rPr lang="zh-CN" altLang="en-US" dirty="0"/>
              <a:t>和</a:t>
            </a:r>
            <a:r>
              <a:rPr lang="en-US" altLang="zh-CN" dirty="0"/>
              <a:t>FANNG</a:t>
            </a:r>
            <a:r>
              <a:rPr lang="zh-CN" altLang="en-US" dirty="0"/>
              <a:t>丢失了大量最近邻居之间的边，原因是这两种算法在开始构建图时用的是随机选择的边，然后逐步改善，理想情况下，当算法收敛到最优时，所有最近邻居都能被连接，但是它们却不能保证算法一定会收敛，这样就导致了绕路的问题。另一个原因是</a:t>
            </a:r>
            <a:r>
              <a:rPr lang="en-US" altLang="zh-CN" dirty="0"/>
              <a:t>FANNG</a:t>
            </a:r>
            <a:r>
              <a:rPr lang="zh-CN" altLang="en-US" dirty="0"/>
              <a:t>是基于</a:t>
            </a:r>
            <a:r>
              <a:rPr lang="en-US" altLang="zh-CN" dirty="0"/>
              <a:t>RNG</a:t>
            </a:r>
            <a:r>
              <a:rPr lang="zh-CN" altLang="en-US" dirty="0"/>
              <a:t>，</a:t>
            </a:r>
            <a:r>
              <a:rPr lang="en-US" altLang="zh-CN" dirty="0"/>
              <a:t>RNG</a:t>
            </a:r>
            <a:r>
              <a:rPr lang="zh-CN" altLang="en-US" dirty="0"/>
              <a:t>不能保证存在单调路径。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99CB-9726-415F-BA16-C61E44A0C5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NSG</a:t>
            </a:r>
            <a:r>
              <a:rPr lang="zh-CN" altLang="en-US" dirty="0"/>
              <a:t>的时间为</a:t>
            </a:r>
            <a:r>
              <a:rPr lang="en-US" altLang="zh-CN" dirty="0"/>
              <a:t>t1+t2,t1</a:t>
            </a:r>
            <a:r>
              <a:rPr lang="zh-CN" altLang="en-US" dirty="0"/>
              <a:t>是构建</a:t>
            </a:r>
            <a:r>
              <a:rPr lang="en-US" altLang="zh-CN" dirty="0" err="1"/>
              <a:t>knn</a:t>
            </a:r>
            <a:r>
              <a:rPr lang="zh-CN" altLang="en-US" dirty="0"/>
              <a:t>的时间，</a:t>
            </a:r>
            <a:r>
              <a:rPr lang="en-US" altLang="zh-CN" dirty="0"/>
              <a:t>t2</a:t>
            </a:r>
            <a:r>
              <a:rPr lang="zh-CN" altLang="en-US" dirty="0"/>
              <a:t>是在</a:t>
            </a:r>
            <a:r>
              <a:rPr lang="en-US" altLang="zh-CN" dirty="0" err="1"/>
              <a:t>knn</a:t>
            </a:r>
            <a:r>
              <a:rPr lang="zh-CN" altLang="en-US" dirty="0"/>
              <a:t>上构建</a:t>
            </a:r>
            <a:r>
              <a:rPr lang="en-US" altLang="zh-CN" dirty="0" err="1"/>
              <a:t>nsg</a:t>
            </a:r>
            <a:r>
              <a:rPr lang="zh-CN" altLang="en-US" dirty="0"/>
              <a:t>的时间</a:t>
            </a:r>
            <a:endParaRPr lang="en-US" altLang="zh-CN" dirty="0"/>
          </a:p>
          <a:p>
            <a:r>
              <a:rPr lang="zh-CN" altLang="en-US" dirty="0"/>
              <a:t>值得注意的是，虽然</a:t>
            </a:r>
            <a:r>
              <a:rPr lang="en-US" altLang="zh-CN" dirty="0" err="1"/>
              <a:t>nsg</a:t>
            </a:r>
            <a:r>
              <a:rPr lang="zh-CN" altLang="en-US" dirty="0"/>
              <a:t>的预处理时间在所有图算法中是最快的，但是却比非图的方法慢太多，由于篇幅限制并没有贴出来。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99CB-9726-415F-BA16-C61E44A0C5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06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当精度要求变高时，有的方法甚至比</a:t>
            </a:r>
            <a:r>
              <a:rPr lang="en-US" altLang="zh-CN" dirty="0"/>
              <a:t>serial-scan</a:t>
            </a:r>
            <a:r>
              <a:rPr lang="zh-CN" altLang="en-US" dirty="0"/>
              <a:t>还慢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sift1m</a:t>
            </a:r>
            <a:r>
              <a:rPr lang="zh-CN" altLang="en-US" dirty="0"/>
              <a:t>和</a:t>
            </a:r>
            <a:r>
              <a:rPr lang="en-US" altLang="zh-CN" dirty="0"/>
              <a:t>gist1m</a:t>
            </a:r>
            <a:r>
              <a:rPr lang="zh-CN" altLang="en-US" dirty="0"/>
              <a:t>数据集上，</a:t>
            </a:r>
            <a:r>
              <a:rPr lang="en-US" altLang="zh-CN" dirty="0" err="1"/>
              <a:t>nsg</a:t>
            </a:r>
            <a:r>
              <a:rPr lang="zh-CN" altLang="en-US" dirty="0"/>
              <a:t>在</a:t>
            </a:r>
            <a:r>
              <a:rPr lang="en-US" altLang="zh-CN" dirty="0"/>
              <a:t>99%</a:t>
            </a:r>
            <a:r>
              <a:rPr lang="zh-CN" altLang="en-US" dirty="0"/>
              <a:t>精度时比</a:t>
            </a:r>
            <a:r>
              <a:rPr lang="en-US" altLang="zh-CN" dirty="0"/>
              <a:t>serial-scan</a:t>
            </a:r>
            <a:r>
              <a:rPr lang="zh-CN" altLang="en-US" dirty="0"/>
              <a:t>快数十倍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rand4m</a:t>
            </a:r>
            <a:r>
              <a:rPr lang="zh-CN" altLang="en-US" dirty="0"/>
              <a:t>和</a:t>
            </a:r>
            <a:r>
              <a:rPr lang="en-US" altLang="zh-CN" dirty="0"/>
              <a:t>gauss5m</a:t>
            </a:r>
            <a:r>
              <a:rPr lang="zh-CN" altLang="en-US" dirty="0"/>
              <a:t>上，所有方法相对于</a:t>
            </a:r>
            <a:r>
              <a:rPr lang="en-US" altLang="zh-CN" dirty="0"/>
              <a:t>serial-scan</a:t>
            </a:r>
            <a:r>
              <a:rPr lang="zh-CN" altLang="en-US" dirty="0"/>
              <a:t>的加速比都下降了，</a:t>
            </a:r>
            <a:r>
              <a:rPr lang="en-US" altLang="zh-CN" dirty="0" err="1"/>
              <a:t>nsg</a:t>
            </a:r>
            <a:r>
              <a:rPr lang="zh-CN" altLang="en-US" dirty="0"/>
              <a:t>在</a:t>
            </a:r>
            <a:r>
              <a:rPr lang="en-US" altLang="zh-CN" dirty="0"/>
              <a:t>99%</a:t>
            </a:r>
            <a:r>
              <a:rPr lang="zh-CN" altLang="en-US" dirty="0"/>
              <a:t>精度时依然比</a:t>
            </a:r>
            <a:r>
              <a:rPr lang="en-US" altLang="zh-CN" dirty="0" err="1"/>
              <a:t>searial</a:t>
            </a:r>
            <a:r>
              <a:rPr lang="en-US" altLang="zh-CN" dirty="0"/>
              <a:t>-scan</a:t>
            </a:r>
            <a:r>
              <a:rPr lang="zh-CN" altLang="en-US" dirty="0"/>
              <a:t>快</a:t>
            </a:r>
            <a:endParaRPr lang="en-US" altLang="zh-CN" dirty="0"/>
          </a:p>
          <a:p>
            <a:r>
              <a:rPr lang="zh-CN" altLang="en-US" dirty="0"/>
              <a:t>注意一些不是基于图的方法比基于图的方法性能差太多，以至于</a:t>
            </a:r>
            <a:r>
              <a:rPr lang="en-US" altLang="zh-CN" dirty="0"/>
              <a:t>sift1m</a:t>
            </a:r>
            <a:r>
              <a:rPr lang="zh-CN" altLang="en-US" dirty="0"/>
              <a:t>和</a:t>
            </a:r>
            <a:r>
              <a:rPr lang="en-US" altLang="zh-CN" dirty="0"/>
              <a:t>gist1m</a:t>
            </a:r>
            <a:r>
              <a:rPr lang="zh-CN" altLang="en-US" dirty="0"/>
              <a:t>数据集上，对</a:t>
            </a:r>
            <a:r>
              <a:rPr lang="en-US" altLang="zh-CN" dirty="0"/>
              <a:t>y</a:t>
            </a:r>
            <a:r>
              <a:rPr lang="zh-CN" altLang="en-US" dirty="0"/>
              <a:t>轴做了截断，在</a:t>
            </a:r>
            <a:r>
              <a:rPr lang="en-US" altLang="zh-CN" dirty="0"/>
              <a:t>rand4m</a:t>
            </a:r>
            <a:r>
              <a:rPr lang="zh-CN" altLang="en-US" dirty="0"/>
              <a:t>数据集上对</a:t>
            </a:r>
            <a:r>
              <a:rPr lang="en-US" altLang="zh-CN" dirty="0"/>
              <a:t>x</a:t>
            </a:r>
            <a:r>
              <a:rPr lang="zh-CN" altLang="en-US" dirty="0"/>
              <a:t>轴进行了截断。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轴不应用于于</a:t>
            </a:r>
            <a:r>
              <a:rPr lang="en-US" altLang="zh-CN" dirty="0" err="1"/>
              <a:t>serail</a:t>
            </a:r>
            <a:r>
              <a:rPr lang="en-US" altLang="zh-CN" dirty="0"/>
              <a:t>-scan,</a:t>
            </a:r>
            <a:r>
              <a:rPr lang="zh-CN" altLang="en-US" dirty="0"/>
              <a:t>因为其精度永远是</a:t>
            </a:r>
            <a:r>
              <a:rPr lang="en-US" altLang="zh-CN" dirty="0"/>
              <a:t>1</a:t>
            </a:r>
          </a:p>
          <a:p>
            <a:endParaRPr lang="en-US" dirty="0"/>
          </a:p>
          <a:p>
            <a:r>
              <a:rPr lang="en-US" altLang="zh-CN" dirty="0"/>
              <a:t>FANNG</a:t>
            </a:r>
            <a:r>
              <a:rPr lang="zh-CN" altLang="en-US" dirty="0"/>
              <a:t>因为存在绕路的问题，性能比</a:t>
            </a:r>
            <a:r>
              <a:rPr lang="en-US" altLang="zh-CN" dirty="0"/>
              <a:t>NSG</a:t>
            </a:r>
            <a:r>
              <a:rPr lang="zh-CN" altLang="en-US" dirty="0"/>
              <a:t>差很多</a:t>
            </a:r>
            <a:endParaRPr lang="en-US" altLang="zh-CN" dirty="0"/>
          </a:p>
          <a:p>
            <a:r>
              <a:rPr lang="en-US" altLang="zh-CN" dirty="0"/>
              <a:t>HNSW</a:t>
            </a:r>
            <a:r>
              <a:rPr lang="zh-CN" altLang="en-US" dirty="0"/>
              <a:t>虽然也存在绕路的问题，但是它用多层图的方法加入了一些 “高架桥” ，这使得它成为全班第二，但是也因此带来了内存占用过多的问题。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99CB-9726-415F-BA16-C61E44A0C5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7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7BC6C-758F-420D-A988-D1860BFBB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D6848-FDBF-4DEF-8C5E-431A6619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ECCA6-8FCE-4817-BA2C-9E8DFEEF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1C01-5952-4B32-928F-7890C429F4B2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D9D82-8E32-4F55-90FC-09B6C926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D2A48-713F-45C5-99CD-ED088053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6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89172-5EF4-403C-B243-B192AC0D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6859F-791B-4C52-8207-4E502B199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AC7D3-233A-49E9-A5AA-1B8550B7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B85F-CB31-4A4E-B0F2-6EB22A35A7B1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BC76A-AE13-4DD6-A95D-90C40780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297F9-480E-4A4A-A112-41BDA860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5810F-AFDD-44A4-A70D-8E36507A9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BC7891-95EC-4BA6-AC71-880982BF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417F5-2361-44E5-9F8E-0E41A9A2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EB01-1BA7-4B7E-8BA4-3E899AD113DF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43DA8-2C95-47FB-87C1-85E6E97E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7B942-7132-4C60-8406-F3DC02C2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C95D6-2C2C-47E2-B447-9DAB45F8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B45B4-1C77-4674-A05C-08764E1A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40468-EE5C-413B-8031-988CFBD4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778-CF06-4320-BFB9-D344FB570FDE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C44AD-279B-47BC-8578-12AEE38A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7D2F5-F247-4DD1-82E2-02AC7997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2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BE6ED-14B6-424E-BB9C-4CEA476C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1E8FC-E1B1-4D63-8918-8C9D753BF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8882B-B85F-4033-8EEA-242F1583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906E-F8A7-47B8-A720-A43E0AC4BF88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F5120-8B14-4AA6-8C35-425DFF08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B50F6-274D-4206-888A-864B07F4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14F06-9F3D-4664-862E-AEDDBADC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840CD-F4B4-4400-95A9-E57802459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C9E17-5EB2-4B28-94A3-9D69E7294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04548-22E2-4675-B5DB-D0951ECD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EA96-CA95-419E-88A5-B886C60C7E64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1A6F6-57ED-4B71-9A74-408260F7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DABD8-E799-4DAE-92E2-C176490B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A7265-D435-4158-A49F-961ED73E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BD70-597E-4A68-A502-6F18650D5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D092F-02A6-406E-96B3-8450DC4B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10D38-A216-45CB-8669-D0A3CC307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9A1BE1-D45D-4F3A-B32A-174B3A0A2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B57705-4453-4487-9589-00145CC5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4E9D-A48D-4CF3-8B9C-3C487667B81B}" type="datetime1">
              <a:rPr lang="en-US" smtClean="0"/>
              <a:t>8/3/2020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CBF27C-1D5F-40A1-B8B5-14DB99CE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437344-7099-4C90-8801-6C156046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1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2AD1-3919-408F-B84B-51E676B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CE8717-4627-4571-9F8A-272BB925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C5F9-7F9B-4D5E-BE06-9F871750A13D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7B1B34-63ED-44CE-B798-6D72C37F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CDC03F-C16C-49B0-9DA0-61CE428B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26DA6D-D4A0-4D41-B279-EA9A2DB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A342-FFEE-49FE-B315-9112862D005F}" type="datetime1">
              <a:rPr lang="en-US" smtClean="0"/>
              <a:t>8/3/2020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CC6BBB-51BF-4ABB-A99B-2FB300FE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B86A1-21BA-444D-B5A8-39A6A4B9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7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0D900-3293-42C1-B0CE-A42B27EA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51027-9DBA-4C94-9EFC-6D31C45A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114-5C1C-4A55-8090-2A148EAF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011E0-12AF-4FF8-AD0A-CFB5EC6A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CC82-6C3E-461A-B0BA-6D7FD8DB7ECD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18479A-07C9-47A4-8ABF-39F31C33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1730C-1295-4873-9977-B56BB55A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67312-0489-45A7-B2D7-3B0FCB3A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CE2D81-7BEC-4935-81A0-50CB4A1B2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D8FF46-B256-4292-89E2-7969038CF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A413A-8A95-4661-840F-CB9BB128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0DA9-72B3-4127-BC6A-22B7C66231C1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9C1C4-F801-432F-88B3-4E2573FA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4D4DE-BA0E-4120-AEA5-3DEF1CB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DC8A43-FECC-4EC8-91B7-81AF78F4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9E5EF-4881-4C56-8145-B3208686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007C9-5FF1-4289-A2E7-55DD330DF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7061-BEB5-4525-91AD-5408F7D9498B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31F87-52C6-4CCC-9811-DC4B606B3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385D3-58ED-40AE-9EA5-1208A1A1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53224-25CE-46B7-9721-9C8D4F6A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73C5B-E50B-43FD-A671-1276237B2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NSG</a:t>
            </a:r>
            <a:r>
              <a:rPr lang="zh-CN" altLang="en-US" dirty="0"/>
              <a:t>介绍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BAD26-A9F2-4297-9E0A-D991BD4DA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Chen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AA161-A524-4739-B168-A372A25B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751B4-819C-414C-B9BF-18AF6B1F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RNG</a:t>
            </a:r>
            <a:r>
              <a:rPr lang="zh-CN" altLang="en-US" dirty="0"/>
              <a:t>（</a:t>
            </a:r>
            <a:r>
              <a:rPr lang="en-US" dirty="0"/>
              <a:t> Relative Neighborhood Graph </a:t>
            </a:r>
            <a:r>
              <a:rPr lang="zh-CN" altLang="en-US" dirty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6FF556-6776-4259-828B-A5738DB97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44"/>
                <a:ext cx="10515600" cy="11461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𝑙𝑢𝑛𝑒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𝑅𝑁𝐺</m:t>
                    </m:r>
                  </m:oMath>
                </a14:m>
                <a:r>
                  <a:rPr lang="zh-CN" altLang="en-US" dirty="0"/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𝑙𝑢𝑛𝑒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6FF556-6776-4259-828B-A5738DB97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44"/>
                <a:ext cx="10515600" cy="1146175"/>
              </a:xfr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9141F4A-4AD3-4DFF-A7A6-CCB37748E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52725"/>
            <a:ext cx="4305300" cy="4105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3A9C876-5A55-4E72-807E-F21447C80149}"/>
                  </a:ext>
                </a:extLst>
              </p:cNvPr>
              <p:cNvSpPr txBox="1"/>
              <p:nvPr/>
            </p:nvSpPr>
            <p:spPr>
              <a:xfrm>
                <a:off x="5902569" y="3819747"/>
                <a:ext cx="5451231" cy="227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位于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𝑙𝑢𝑛𝑒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𝑝𝑠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zh-CN" altLang="en-US" sz="280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</a:t>
                </a:r>
                <a:r>
                  <a:rPr lang="zh-CN" altLang="en-US" sz="2800" dirty="0"/>
                  <a:t>之间没有连线，同理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</a:t>
                </a:r>
                <a:r>
                  <a:rPr lang="zh-CN" altLang="en-US" sz="28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/>
                  <a:t>之间都没有连线</a:t>
                </a:r>
                <a:endParaRPr lang="en-US" altLang="zh-C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/>
                  <a:t>之间有单调路径，从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800" dirty="0"/>
                  <a:t>之间没有单调路径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3A9C876-5A55-4E72-807E-F21447C80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69" y="3819747"/>
                <a:ext cx="5451231" cy="2279983"/>
              </a:xfrm>
              <a:prstGeom prst="rect">
                <a:avLst/>
              </a:prstGeom>
              <a:blipFill>
                <a:blip r:embed="rId5"/>
                <a:stretch>
                  <a:fillRect l="-2011" t="-2941" r="-1229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C3159-65F9-498F-8677-1C88C2F3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6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99B5-E985-4461-846E-3F4DE268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MRNG:</a:t>
            </a:r>
            <a:r>
              <a:rPr lang="zh-CN" altLang="en-US" dirty="0"/>
              <a:t> </a:t>
            </a:r>
            <a:r>
              <a:rPr lang="en-US" dirty="0"/>
              <a:t>Monotonic Relative Neighborhood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CB9311-2836-42E0-B8DE-03015F040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3516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𝑀𝑅𝑁𝐺</m:t>
                    </m:r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当且仅当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𝑙𝑢𝑛𝑒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:r>
                  <a:rPr lang="zh-CN" altLang="en-US" b="1" dirty="0"/>
                  <a:t>或者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𝒍𝒖𝒏𝒆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𝒑𝒒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en-US" b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𝑴𝑹𝑵𝑮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CB9311-2836-42E0-B8DE-03015F040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35160"/>
              </a:xfrm>
              <a:blipFill>
                <a:blip r:embed="rId2"/>
                <a:stretch>
                  <a:fillRect t="-1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1175244-32BD-4D27-B795-0DDFAD01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5722"/>
            <a:ext cx="4630615" cy="3597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1761B7-152F-421C-8145-A2E94CA5C2B5}"/>
                  </a:ext>
                </a:extLst>
              </p:cNvPr>
              <p:cNvSpPr txBox="1"/>
              <p:nvPr/>
            </p:nvSpPr>
            <p:spPr>
              <a:xfrm>
                <a:off x="5894363" y="2949979"/>
                <a:ext cx="5852159" cy="2294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𝑀𝑅𝑁𝐺</m:t>
                    </m:r>
                  </m:oMath>
                </a14:m>
                <a:r>
                  <a:rPr lang="en-US" sz="2800" dirty="0"/>
                  <a:t> </a:t>
                </a:r>
                <a:r>
                  <a:rPr lang="zh-CN" altLang="en-US" sz="2800" dirty="0"/>
                  <a:t>因为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800" b="0" dirty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𝑀𝑅𝑁𝐺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</m:e>
                    </m:acc>
                    <m:r>
                      <a:rPr lang="en-US" sz="2800" dirty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𝑀𝑅𝑁𝐺</m:t>
                    </m:r>
                  </m:oMath>
                </a14:m>
                <a:r>
                  <a:rPr lang="en-US" sz="2800" dirty="0"/>
                  <a:t> </a:t>
                </a:r>
                <a:r>
                  <a:rPr lang="zh-CN" altLang="en-US" sz="2800" dirty="0"/>
                  <a:t>因为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𝑀𝑅𝑁𝐺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任意两个节点之间都有单调路径，即</a:t>
                </a:r>
                <a:r>
                  <a:rPr lang="en-US" altLang="zh-CN" sz="2800" dirty="0"/>
                  <a:t>MRNG</a:t>
                </a:r>
                <a:r>
                  <a:rPr lang="zh-CN" altLang="en-US" sz="2800" dirty="0"/>
                  <a:t>是一个</a:t>
                </a:r>
                <a:r>
                  <a:rPr lang="en-US" altLang="zh-CN" sz="2800" dirty="0"/>
                  <a:t>MSNET</a:t>
                </a:r>
                <a:r>
                  <a:rPr lang="zh-CN" altLang="en-US" sz="2800" dirty="0"/>
                  <a:t>（相关证明见论文后面的附录）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1761B7-152F-421C-8145-A2E94CA5C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63" y="2949979"/>
                <a:ext cx="5852159" cy="2294474"/>
              </a:xfrm>
              <a:prstGeom prst="rect">
                <a:avLst/>
              </a:prstGeom>
              <a:blipFill>
                <a:blip r:embed="rId4"/>
                <a:stretch>
                  <a:fillRect l="-1875" t="-1862" r="-72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F0B7B-05B8-4AA3-B175-E7289EC3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5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DE14-A449-47D7-B755-CA78013B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MRNG(contd.)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51A1A7-D100-4568-826A-390FFB8840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MRNG</a:t>
                </a:r>
                <a:r>
                  <a:rPr lang="zh-CN" altLang="en-US" dirty="0"/>
                  <a:t>比</a:t>
                </a:r>
                <a:r>
                  <a:rPr lang="en-US" altLang="zh-CN" dirty="0"/>
                  <a:t>RNG</a:t>
                </a:r>
                <a:r>
                  <a:rPr lang="zh-CN" altLang="en-US" dirty="0"/>
                  <a:t>的边更多，但依然稀疏（任意两边夹角至少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𝑀𝑅𝑁𝐺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组成</m:t>
                    </m:r>
                  </m:oMath>
                </a14:m>
                <a:r>
                  <a:rPr lang="zh-CN" altLang="en-US" dirty="0"/>
                  <a:t>的三角形，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肯定是最长边，并且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𝑞𝑟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𝑀𝑅𝑁𝐺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MRNG</a:t>
                </a:r>
                <a:r>
                  <a:rPr lang="zh-CN" altLang="en-US" dirty="0"/>
                  <a:t>的平均长度是一个独立于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的常数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altLang="zh-CN" dirty="0"/>
                  <a:t>MRNG</a:t>
                </a:r>
                <a:r>
                  <a:rPr lang="zh-CN" altLang="en-US" dirty="0"/>
                  <a:t>的搜索时间复杂度是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构造</a:t>
                </a:r>
                <a:r>
                  <a:rPr lang="en-US" altLang="zh-CN" dirty="0"/>
                  <a:t>MRNG</a:t>
                </a:r>
                <a:r>
                  <a:rPr lang="zh-CN" altLang="en-US" dirty="0"/>
                  <a:t>的的时间复杂度为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虽然搜索已经很好了，但是创建索引的时间还是不能适应大规模场景（例如淘宝的十亿节点）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51A1A7-D100-4568-826A-390FFB884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FDC56E-ED68-47E2-B617-ECB80319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4CF3D-CFB8-4A51-B29B-C6BB8EBE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NSG:</a:t>
            </a:r>
            <a:r>
              <a:rPr lang="zh-CN" altLang="en-US" dirty="0"/>
              <a:t> 构造过程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0230CD-42CC-413E-B852-42B2AE485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首先使用当前</a:t>
                </a:r>
                <a:r>
                  <a:rPr lang="en-US" altLang="zh-CN" dirty="0"/>
                  <a:t>SOTA</a:t>
                </a:r>
                <a:r>
                  <a:rPr lang="zh-CN" altLang="en-US" dirty="0"/>
                  <a:t>方法</a:t>
                </a:r>
                <a:r>
                  <a:rPr lang="en-US" altLang="zh-CN" dirty="0"/>
                  <a:t>[14,28]</a:t>
                </a:r>
                <a:r>
                  <a:rPr lang="zh-CN" altLang="en-US" dirty="0"/>
                  <a:t>构造一个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𝑘𝑁𝑁</m:t>
                    </m:r>
                  </m:oMath>
                </a14:m>
                <a:r>
                  <a:rPr lang="zh-CN" altLang="en-US" dirty="0"/>
                  <a:t>图</a:t>
                </a:r>
                <a:endParaRPr lang="en-US" altLang="zh-CN" dirty="0"/>
              </a:p>
              <a:p>
                <a:r>
                  <a:rPr lang="zh-CN" altLang="en-US" dirty="0"/>
                  <a:t>计算数据集的图心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在上述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𝑘𝑁𝑁</m:t>
                    </m:r>
                  </m:oMath>
                </a14:m>
                <a:r>
                  <a:rPr lang="zh-CN" altLang="en-US" dirty="0"/>
                  <a:t>图中使用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𝐴𝑙𝑔𝑜𝑟𝑖𝑡h𝑚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寻找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的最近邻居作为起始节点</a:t>
                </a:r>
                <a:endParaRPr lang="en-US" altLang="zh-CN" dirty="0"/>
              </a:p>
              <a:p>
                <a:r>
                  <a:rPr lang="zh-CN" altLang="en-US" dirty="0"/>
                  <a:t>该起始节点称为</a:t>
                </a:r>
                <a:r>
                  <a:rPr lang="en-US" dirty="0"/>
                  <a:t>Navigating Node</a:t>
                </a:r>
                <a:r>
                  <a:rPr lang="zh-CN" altLang="en-US" dirty="0"/>
                  <a:t>，所有的搜索都将从该节点开始</a:t>
                </a:r>
                <a:endParaRPr lang="en-US" altLang="zh-CN" dirty="0"/>
              </a:p>
              <a:p>
                <a:r>
                  <a:rPr lang="zh-CN" altLang="en-US" dirty="0"/>
                  <a:t>对每个节点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：（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）从</a:t>
                </a:r>
                <a:r>
                  <a:rPr lang="en-US" altLang="zh-CN" dirty="0"/>
                  <a:t>Navigating Node</a:t>
                </a:r>
                <a:r>
                  <a:rPr lang="zh-CN" altLang="en-US" dirty="0"/>
                  <a:t>开始使用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𝐴𝑙𝑔𝑜𝑟𝑖𝑡h𝑚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zh-CN" altLang="en-US" dirty="0"/>
                  <a:t>寻找它的最近节点</a:t>
                </a:r>
                <a:r>
                  <a:rPr lang="en-US" altLang="zh-CN" dirty="0"/>
                  <a:t>;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）将路径上的每个节点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加入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的邻居候选集，并将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也记录下来</a:t>
                </a:r>
                <a:r>
                  <a:rPr lang="en-US" altLang="zh-CN" dirty="0"/>
                  <a:t>;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）按照</a:t>
                </a:r>
                <a:r>
                  <a:rPr lang="en-US" altLang="zh-CN" dirty="0"/>
                  <a:t>MRNG</a:t>
                </a:r>
                <a:r>
                  <a:rPr lang="zh-CN" altLang="en-US" dirty="0"/>
                  <a:t>的选边策略从候选集中选出最多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个节点作为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的邻居</a:t>
                </a:r>
                <a:r>
                  <a:rPr lang="en-US" altLang="zh-CN" dirty="0"/>
                  <a:t>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(4)</a:t>
                </a:r>
                <a:r>
                  <a:rPr lang="zh-CN" altLang="en-US" dirty="0"/>
                  <a:t>以</a:t>
                </a:r>
                <a:r>
                  <a:rPr lang="en-US" altLang="zh-CN" dirty="0"/>
                  <a:t>Navigating Node</a:t>
                </a:r>
                <a:r>
                  <a:rPr lang="zh-CN" altLang="en-US" dirty="0"/>
                  <a:t>为根，使用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生成一棵生成树，对于那些没有在生成树中的节点，使用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𝐴𝑙𝑔𝑜𝑟𝑖𝑡h𝑚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1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寻找</m:t>
                    </m:r>
                  </m:oMath>
                </a14:m>
                <a:r>
                  <a:rPr lang="zh-CN" altLang="en-US" dirty="0"/>
                  <a:t>其最近邻居，并与其相连，然后继续生成树的过程，直到所有的节点都在生成树中。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0230CD-42CC-413E-B852-42B2AE485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ACBD5-0DAF-4370-ABE5-FA4BEC61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7E9DB-5BA3-40AA-A8C1-ABC91937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NSG:</a:t>
            </a:r>
            <a:r>
              <a:rPr lang="en-US" dirty="0"/>
              <a:t> </a:t>
            </a:r>
            <a:r>
              <a:rPr lang="zh-CN" altLang="en-US" dirty="0"/>
              <a:t>优化点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1896C7-5485-49E0-A18B-3DAC1307C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如果起始节点会随着</a:t>
                </a:r>
                <a:r>
                  <a:rPr lang="en-US" altLang="zh-CN" dirty="0"/>
                  <a:t>query</a:t>
                </a:r>
                <a:r>
                  <a:rPr lang="zh-CN" altLang="en-US" dirty="0"/>
                  <a:t>变化，那就要保证图是强连通的，这样索引就会变大，如果固定起始节点，那么只需要保证其他节点从这些起始节点使用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可达即可。</a:t>
                </a:r>
                <a:r>
                  <a:rPr lang="en-US" altLang="zh-CN" dirty="0"/>
                  <a:t>-- </a:t>
                </a:r>
                <a:r>
                  <a:rPr lang="en-US" altLang="zh-CN" b="1" dirty="0"/>
                  <a:t>NSG</a:t>
                </a:r>
                <a:r>
                  <a:rPr lang="zh-CN" altLang="en-US" b="1" dirty="0"/>
                  <a:t>使用近似图心作为固定的起始节点</a:t>
                </a:r>
                <a:endParaRPr lang="en-US" altLang="zh-CN" b="1" dirty="0"/>
              </a:p>
              <a:p>
                <a:r>
                  <a:rPr lang="en-US" dirty="0"/>
                  <a:t>MRNG</a:t>
                </a:r>
                <a:r>
                  <a:rPr lang="zh-CN" altLang="en-US" dirty="0"/>
                  <a:t>选边的时候将所有的节点作为候选邻居，这样计算成本非常高，</a:t>
                </a:r>
                <a:r>
                  <a:rPr lang="en-US" altLang="zh-CN" dirty="0"/>
                  <a:t>NSG</a:t>
                </a:r>
                <a:r>
                  <a:rPr lang="zh-CN" altLang="en-US" dirty="0"/>
                  <a:t>中只将从</a:t>
                </a:r>
                <a:r>
                  <a:rPr lang="en-US" altLang="zh-CN" dirty="0"/>
                  <a:t>Navigating Node</a:t>
                </a:r>
                <a:r>
                  <a:rPr lang="zh-CN" altLang="en-US" dirty="0"/>
                  <a:t>到当前节点的单调路径上的节点作为候选节点</a:t>
                </a:r>
                <a:endParaRPr lang="en-US" altLang="zh-CN" dirty="0"/>
              </a:p>
              <a:p>
                <a:r>
                  <a:rPr lang="en-US" dirty="0"/>
                  <a:t>Navigating Node</a:t>
                </a:r>
                <a:r>
                  <a:rPr lang="zh-CN" altLang="en-US" dirty="0"/>
                  <a:t>和密集区的节点容易扮演“交通枢纽”的角色，因而产生出度爆炸的问题。</a:t>
                </a:r>
                <a:r>
                  <a:rPr lang="en-US" altLang="zh-CN" dirty="0"/>
                  <a:t>HNSW</a:t>
                </a:r>
                <a:r>
                  <a:rPr lang="zh-CN" altLang="en-US" dirty="0"/>
                  <a:t>使用多层图来解决这个问题，但也极大地增加了内存消耗。</a:t>
                </a:r>
                <a:r>
                  <a:rPr lang="en-US" altLang="zh-CN" dirty="0"/>
                  <a:t>NSG</a:t>
                </a:r>
                <a:r>
                  <a:rPr lang="zh-CN" altLang="en-US" dirty="0"/>
                  <a:t>的做法是限制最大出度为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r>
                  <a:rPr lang="zh-CN" altLang="en-US" dirty="0"/>
                  <a:t>如果出度超过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，就将长边抛弃</a:t>
                </a:r>
                <a:endParaRPr lang="en-US" altLang="zh-CN" dirty="0"/>
              </a:p>
              <a:p>
                <a:r>
                  <a:rPr lang="zh-CN" altLang="en-US" dirty="0"/>
                  <a:t>由于抛弃了一些边，连通性就成了问题。</a:t>
                </a:r>
                <a:r>
                  <a:rPr lang="en-US" altLang="zh-CN" dirty="0"/>
                  <a:t>NSG</a:t>
                </a:r>
                <a:r>
                  <a:rPr lang="zh-CN" altLang="en-US" dirty="0"/>
                  <a:t>使用</a:t>
                </a:r>
                <a:r>
                  <a:rPr lang="en-US" altLang="zh-CN" dirty="0"/>
                  <a:t>DFS spanning tree</a:t>
                </a:r>
                <a:r>
                  <a:rPr lang="zh-CN" altLang="en-US" dirty="0"/>
                  <a:t>来解决这个问题。保证了每个节点都有一条路径 </a:t>
                </a:r>
                <a:r>
                  <a:rPr lang="en-US" altLang="zh-CN" dirty="0"/>
                  <a:t>”</a:t>
                </a:r>
                <a:r>
                  <a:rPr lang="en-US" dirty="0">
                    <a:solidFill>
                      <a:srgbClr val="FF0000"/>
                    </a:solidFill>
                  </a:rPr>
                  <a:t>spreading out </a:t>
                </a:r>
                <a:r>
                  <a:rPr lang="en-US" dirty="0"/>
                  <a:t>from the </a:t>
                </a:r>
                <a:r>
                  <a:rPr lang="en-US" dirty="0">
                    <a:solidFill>
                      <a:srgbClr val="FF0000"/>
                    </a:solidFill>
                  </a:rPr>
                  <a:t>Navigating</a:t>
                </a:r>
                <a:r>
                  <a:rPr lang="en-US" dirty="0"/>
                  <a:t> Node”.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1896C7-5485-49E0-A18B-3DAC1307C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E4B7C-291E-4285-8FA9-D83691DC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BF3EA-94DD-4C4F-9812-A9374396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NSG</a:t>
            </a:r>
            <a:r>
              <a:rPr lang="zh-CN" altLang="en-US" dirty="0"/>
              <a:t>（</a:t>
            </a:r>
            <a:r>
              <a:rPr lang="en-US" altLang="zh-CN" dirty="0"/>
              <a:t>contd.</a:t>
            </a:r>
            <a:r>
              <a:rPr lang="zh-CN" altLang="en-US" dirty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BCC56C-85A1-40FD-BAA7-33E108C82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474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Million-scale: </a:t>
                </a:r>
                <a:r>
                  <a:rPr lang="zh-CN" altLang="en-US" dirty="0"/>
                  <a:t>使用</a:t>
                </a:r>
                <a:r>
                  <a:rPr lang="en-US" altLang="zh-CN" dirty="0" err="1"/>
                  <a:t>nn</a:t>
                </a:r>
                <a:r>
                  <a:rPr lang="en-US" altLang="zh-CN" dirty="0"/>
                  <a:t>-decent</a:t>
                </a:r>
                <a:r>
                  <a:rPr lang="zh-CN" altLang="en-US" dirty="0"/>
                  <a:t>算法</a:t>
                </a:r>
                <a:r>
                  <a:rPr lang="en-US" altLang="zh-CN" dirty="0"/>
                  <a:t>[14]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CPU</a:t>
                </a:r>
                <a:r>
                  <a:rPr lang="zh-CN" altLang="en-US" dirty="0"/>
                  <a:t>上构造</a:t>
                </a:r>
                <a:r>
                  <a:rPr lang="en-US" altLang="zh-CN" dirty="0" err="1"/>
                  <a:t>kNN</a:t>
                </a:r>
                <a:r>
                  <a:rPr lang="zh-CN" altLang="en-US" dirty="0"/>
                  <a:t>图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Billion-</a:t>
                </a:r>
                <a:r>
                  <a:rPr lang="en-US" dirty="0" err="1"/>
                  <a:t>sacle</a:t>
                </a:r>
                <a:r>
                  <a:rPr lang="en-US" dirty="0"/>
                  <a:t>: </a:t>
                </a:r>
                <a:r>
                  <a:rPr lang="zh-CN" altLang="en-US" dirty="0"/>
                  <a:t>使用</a:t>
                </a:r>
                <a:r>
                  <a:rPr lang="en-US" altLang="zh-CN" dirty="0" err="1"/>
                  <a:t>Faiss</a:t>
                </a:r>
                <a:r>
                  <a:rPr lang="en-US" altLang="zh-CN" dirty="0"/>
                  <a:t>[28] 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GPU</a:t>
                </a:r>
                <a:r>
                  <a:rPr lang="zh-CN" altLang="en-US" dirty="0"/>
                  <a:t>上构造</a:t>
                </a:r>
                <a:r>
                  <a:rPr lang="en-US" altLang="zh-CN" dirty="0" err="1"/>
                  <a:t>knn</a:t>
                </a:r>
                <a:r>
                  <a:rPr lang="zh-CN" altLang="en-US" dirty="0"/>
                  <a:t>，因为</a:t>
                </a:r>
                <a:r>
                  <a:rPr lang="en-US" altLang="zh-CN" dirty="0" err="1"/>
                  <a:t>nn</a:t>
                </a:r>
                <a:r>
                  <a:rPr lang="en-US" altLang="zh-CN" dirty="0"/>
                  <a:t>-decent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DEEP100M</a:t>
                </a:r>
                <a:r>
                  <a:rPr lang="zh-CN" altLang="en-US" dirty="0"/>
                  <a:t>数据集上内存已经爆了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NSG</a:t>
                </a:r>
                <a:r>
                  <a:rPr lang="zh-CN" altLang="en-US" dirty="0"/>
                  <a:t>创建索引的时间复杂度为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（使用</a:t>
                </a:r>
                <a:r>
                  <a:rPr lang="en-US" altLang="zh-CN" dirty="0" err="1"/>
                  <a:t>nn</a:t>
                </a:r>
                <a:r>
                  <a:rPr lang="en-US" altLang="zh-CN" dirty="0"/>
                  <a:t>-decent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1.16</m:t>
                        </m:r>
                      </m:sup>
                    </m:sSup>
                  </m:oMath>
                </a14:m>
                <a:r>
                  <a:rPr lang="zh-CN" altLang="en-US" dirty="0"/>
                  <a:t>，使用</a:t>
                </a:r>
                <a:r>
                  <a:rPr lang="en-US" altLang="zh-CN" dirty="0" err="1"/>
                  <a:t>Faiss</a:t>
                </a:r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），远小于</a:t>
                </a:r>
                <a:r>
                  <a:rPr lang="en-US" altLang="zh-CN" dirty="0"/>
                  <a:t>MRNG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因为是小心翼翼地近似了</a:t>
                </a:r>
                <a:r>
                  <a:rPr lang="en-US" altLang="zh-CN" dirty="0"/>
                  <a:t>MRNG</a:t>
                </a:r>
                <a:r>
                  <a:rPr lang="zh-CN" altLang="en-US" dirty="0"/>
                  <a:t>，所以其搜索的时间复杂度依然约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，在实验中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约为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),0&lt;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，所以搜索时间复杂度大概为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，非常接近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BCC56C-85A1-40FD-BAA7-33E108C82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474"/>
                <a:ext cx="10515600" cy="4667250"/>
              </a:xfrm>
              <a:blipFill>
                <a:blip r:embed="rId2"/>
                <a:stretch>
                  <a:fillRect l="-928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3BB5A-5324-4B53-8E02-223D8406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8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B0559-E2B0-44D3-93ED-7C5D8818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参数选择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204016-3665-4BF1-9D71-BE55F9BDD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the </a:t>
                </a:r>
                <a:r>
                  <a:rPr lang="en-US" altLang="zh-CN" dirty="0" err="1"/>
                  <a:t>kNN</a:t>
                </a:r>
                <a:r>
                  <a:rPr lang="en-US" altLang="zh-CN" dirty="0"/>
                  <a:t> graph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Algorithm 1</a:t>
                </a:r>
                <a:r>
                  <a:rPr lang="zh-CN" altLang="en-US" dirty="0"/>
                  <a:t>中搜索时最多检查的节点数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nsg</a:t>
                </a:r>
                <a:r>
                  <a:rPr lang="zh-CN" altLang="en-US" dirty="0"/>
                  <a:t>的最大出度</a:t>
                </a:r>
                <a:endParaRPr lang="en-US" altLang="zh-CN" dirty="0"/>
              </a:p>
              <a:p>
                <a:r>
                  <a:rPr lang="zh-CN" altLang="en-US" dirty="0"/>
                  <a:t>实验发现：最优参数不会随着数据规模变化</a:t>
                </a:r>
                <a:endParaRPr lang="en-US" altLang="zh-CN" dirty="0"/>
              </a:p>
              <a:p>
                <a:r>
                  <a:rPr lang="zh-CN" altLang="en-US" dirty="0"/>
                  <a:t>采样一个小的数据集，在其中进行</a:t>
                </a:r>
                <a:r>
                  <a:rPr lang="en-US" altLang="zh-CN" dirty="0"/>
                  <a:t>grid search</a:t>
                </a:r>
                <a:r>
                  <a:rPr lang="zh-CN" altLang="en-US" dirty="0"/>
                  <a:t>寻找最佳参数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204016-3665-4BF1-9D71-BE55F9BDD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B984BC-EEE7-40D8-8A38-37E1D4BD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BE496-499C-424D-ADEF-0853B513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90" y="0"/>
            <a:ext cx="10515600" cy="1015439"/>
          </a:xfrm>
        </p:spPr>
        <p:txBody>
          <a:bodyPr/>
          <a:lstStyle/>
          <a:p>
            <a:r>
              <a:rPr lang="zh-CN" altLang="en-US" dirty="0"/>
              <a:t>实验（索引情况）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922334-A146-4DB5-BAE5-C8CB0406B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9233" y="1139251"/>
            <a:ext cx="9144000" cy="535362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C7F8F8-E6FA-4C53-9E23-D52C89F9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76B7-D718-462B-9F1E-D183F8EB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实验：索引时间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73341A-973F-41F6-83C6-13FE7E07A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479670"/>
            <a:ext cx="10001250" cy="501459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1CB7D4-7244-4047-8187-C304E7CD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82EB3-4B82-4C47-A637-732BE7B8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89451"/>
          </a:xfrm>
        </p:spPr>
        <p:txBody>
          <a:bodyPr/>
          <a:lstStyle/>
          <a:p>
            <a:r>
              <a:rPr lang="zh-CN" altLang="en-US" dirty="0"/>
              <a:t>实验：搜索性能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230FA3-CAFD-4512-86E9-7DB7418BE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886" y="1007706"/>
            <a:ext cx="11308702" cy="556104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819030-13B7-4EF0-A022-1C3F81C4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B594-09DD-4038-90B3-EF90110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NSG: Navigating </a:t>
            </a:r>
            <a:r>
              <a:rPr lang="en-US" altLang="zh-CN" dirty="0"/>
              <a:t>Spreading-out Graph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861C9-7051-4694-B7B6-580EE9E5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</a:t>
            </a:r>
            <a:r>
              <a:rPr lang="en-US" altLang="zh-CN" dirty="0"/>
              <a:t>graph-based</a:t>
            </a:r>
            <a:r>
              <a:rPr lang="zh-CN" altLang="en-US" dirty="0"/>
              <a:t>高维向量检索算法</a:t>
            </a:r>
            <a:endParaRPr lang="en-US" altLang="zh-CN" dirty="0"/>
          </a:p>
          <a:p>
            <a:r>
              <a:rPr lang="en-US" altLang="zh-CN" dirty="0"/>
              <a:t>O</a:t>
            </a:r>
            <a:r>
              <a:rPr lang="en-US" dirty="0"/>
              <a:t>utperforms the other </a:t>
            </a:r>
            <a:r>
              <a:rPr lang="en-US" altLang="zh-CN" dirty="0"/>
              <a:t>SOTA</a:t>
            </a:r>
            <a:r>
              <a:rPr lang="en-US" dirty="0"/>
              <a:t> algorithms signi</a:t>
            </a:r>
            <a:r>
              <a:rPr lang="en-US" altLang="zh-CN" dirty="0"/>
              <a:t>fi</a:t>
            </a:r>
            <a:r>
              <a:rPr lang="en-US" dirty="0"/>
              <a:t>cantly in different aspects.</a:t>
            </a:r>
          </a:p>
          <a:p>
            <a:r>
              <a:rPr lang="en-US" altLang="zh-CN" dirty="0"/>
              <a:t>Billion scale</a:t>
            </a:r>
          </a:p>
          <a:p>
            <a:r>
              <a:rPr lang="zh-CN" altLang="en-US" dirty="0"/>
              <a:t>应用</a:t>
            </a:r>
            <a:endParaRPr lang="en-US" altLang="zh-CN" dirty="0"/>
          </a:p>
          <a:p>
            <a:pPr lvl="1"/>
            <a:r>
              <a:rPr lang="zh-CN" altLang="en-US"/>
              <a:t>淘宝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E344F9-DF70-41C6-A4C8-7A065438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87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68AD5-9E9F-450D-B33D-05F3B089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: </a:t>
            </a:r>
            <a:r>
              <a:rPr lang="en-US" dirty="0"/>
              <a:t>100M</a:t>
            </a:r>
            <a:r>
              <a:rPr lang="zh-CN" altLang="en-US" dirty="0"/>
              <a:t>数据集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06D76-1146-4A78-A0D0-7EA66404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DEEP1B[5]</a:t>
            </a:r>
            <a:r>
              <a:rPr lang="zh-CN" altLang="en-US" dirty="0"/>
              <a:t>：</a:t>
            </a:r>
            <a:r>
              <a:rPr lang="en-US" dirty="0"/>
              <a:t> one billion float vectors of 96 dimension</a:t>
            </a:r>
          </a:p>
          <a:p>
            <a:r>
              <a:rPr lang="zh-CN" altLang="en-US" dirty="0"/>
              <a:t>从中采样</a:t>
            </a:r>
            <a:r>
              <a:rPr lang="en-US" altLang="zh-CN" dirty="0"/>
              <a:t>100M</a:t>
            </a:r>
            <a:r>
              <a:rPr lang="zh-CN" altLang="en-US" dirty="0"/>
              <a:t>的数据作为</a:t>
            </a:r>
            <a:r>
              <a:rPr lang="en-US" altLang="zh-CN" dirty="0"/>
              <a:t>DEEP100M</a:t>
            </a:r>
            <a:r>
              <a:rPr lang="zh-CN" altLang="en-US" dirty="0"/>
              <a:t>数据集</a:t>
            </a:r>
            <a:endParaRPr lang="en-US" altLang="zh-CN" dirty="0"/>
          </a:p>
          <a:p>
            <a:r>
              <a:rPr lang="en-US" dirty="0"/>
              <a:t>DEEP100M</a:t>
            </a:r>
            <a:r>
              <a:rPr lang="zh-CN" altLang="en-US" dirty="0"/>
              <a:t>是</a:t>
            </a:r>
            <a:r>
              <a:rPr lang="en-US" altLang="zh-CN" dirty="0"/>
              <a:t>NSG</a:t>
            </a:r>
            <a:r>
              <a:rPr lang="zh-CN" altLang="en-US" dirty="0"/>
              <a:t>在</a:t>
            </a:r>
            <a:r>
              <a:rPr lang="en-US" dirty="0"/>
              <a:t>i9-7980 CPU</a:t>
            </a:r>
            <a:r>
              <a:rPr lang="zh-CN" altLang="en-US" dirty="0"/>
              <a:t>，</a:t>
            </a:r>
            <a:r>
              <a:rPr lang="en-US" dirty="0"/>
              <a:t> 96GB </a:t>
            </a:r>
            <a:r>
              <a:rPr lang="en-US" altLang="zh-CN" dirty="0"/>
              <a:t>Memory</a:t>
            </a:r>
            <a:r>
              <a:rPr lang="zh-CN" altLang="en-US" dirty="0"/>
              <a:t>上能处理的最大数据集，占用</a:t>
            </a:r>
            <a:r>
              <a:rPr lang="en-US" altLang="zh-CN" dirty="0"/>
              <a:t>37G</a:t>
            </a:r>
            <a:r>
              <a:rPr lang="zh-CN" altLang="en-US" dirty="0"/>
              <a:t>内存，搜索时峰值内存占用为</a:t>
            </a:r>
            <a:r>
              <a:rPr lang="en-US" altLang="zh-CN" dirty="0"/>
              <a:t>55GB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Faiss</a:t>
            </a:r>
            <a:r>
              <a:rPr lang="en-US" altLang="zh-CN" dirty="0"/>
              <a:t>[28]</a:t>
            </a:r>
            <a:r>
              <a:rPr lang="zh-CN" altLang="en-US" dirty="0"/>
              <a:t>在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1080Ti GPU</a:t>
            </a:r>
            <a:r>
              <a:rPr lang="zh-CN" altLang="en-US" dirty="0"/>
              <a:t>，构建</a:t>
            </a:r>
            <a:r>
              <a:rPr lang="en-US" altLang="zh-CN" dirty="0" err="1"/>
              <a:t>kNN</a:t>
            </a:r>
            <a:r>
              <a:rPr lang="zh-CN" altLang="en-US" dirty="0"/>
              <a:t>图需要</a:t>
            </a:r>
            <a:r>
              <a:rPr lang="en-US" altLang="zh-CN" dirty="0"/>
              <a:t>6.75h</a:t>
            </a:r>
            <a:r>
              <a:rPr lang="zh-CN" altLang="en-US" dirty="0"/>
              <a:t>，在</a:t>
            </a:r>
            <a:r>
              <a:rPr lang="en-US" altLang="zh-CN" dirty="0" err="1"/>
              <a:t>kNN</a:t>
            </a:r>
            <a:r>
              <a:rPr lang="zh-CN" altLang="en-US" dirty="0"/>
              <a:t>上构建</a:t>
            </a:r>
            <a:r>
              <a:rPr lang="en-US" altLang="zh-CN" dirty="0"/>
              <a:t>NSG</a:t>
            </a:r>
            <a:r>
              <a:rPr lang="zh-CN" altLang="en-US" dirty="0"/>
              <a:t>需要</a:t>
            </a:r>
            <a:r>
              <a:rPr lang="en-US" altLang="zh-CN" dirty="0"/>
              <a:t>9.7h</a:t>
            </a:r>
            <a:r>
              <a:rPr lang="zh-CN" altLang="en-US" dirty="0"/>
              <a:t>，构建索引时峰值内存占用为</a:t>
            </a:r>
            <a:r>
              <a:rPr lang="en-US" altLang="zh-CN" dirty="0"/>
              <a:t>92GB</a:t>
            </a:r>
          </a:p>
          <a:p>
            <a:r>
              <a:rPr lang="zh-CN" altLang="en-US" dirty="0"/>
              <a:t>在上述机器配置下，不管怎么调参，</a:t>
            </a:r>
            <a:r>
              <a:rPr lang="en-US" altLang="zh-CN" dirty="0"/>
              <a:t>HNSW</a:t>
            </a:r>
            <a:r>
              <a:rPr lang="zh-CN" altLang="en-US" dirty="0"/>
              <a:t>总是</a:t>
            </a:r>
            <a:r>
              <a:rPr lang="en-US" altLang="zh-CN" dirty="0"/>
              <a:t>OOM</a:t>
            </a:r>
            <a:r>
              <a:rPr lang="zh-CN" altLang="en-US" dirty="0"/>
              <a:t>，因此只比较了</a:t>
            </a:r>
            <a:r>
              <a:rPr lang="en-US" altLang="zh-CN" dirty="0"/>
              <a:t>NSG</a:t>
            </a:r>
            <a:r>
              <a:rPr lang="zh-CN" altLang="en-US" dirty="0"/>
              <a:t>与</a:t>
            </a:r>
            <a:r>
              <a:rPr lang="en-US" altLang="zh-CN" dirty="0" err="1"/>
              <a:t>Faiss</a:t>
            </a:r>
            <a:r>
              <a:rPr lang="zh-CN" altLang="en-US" dirty="0"/>
              <a:t>（基于量化方法的</a:t>
            </a:r>
            <a:r>
              <a:rPr lang="en-US" altLang="zh-CN" dirty="0"/>
              <a:t>SOTA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DEEP100M</a:t>
            </a:r>
            <a:r>
              <a:rPr lang="zh-CN" altLang="en-US" dirty="0"/>
              <a:t>分成</a:t>
            </a:r>
            <a:r>
              <a:rPr lang="en-US" altLang="zh-CN" dirty="0"/>
              <a:t>16</a:t>
            </a:r>
            <a:r>
              <a:rPr lang="zh-CN" altLang="en-US" dirty="0"/>
              <a:t>份分别构建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NSG</a:t>
            </a:r>
            <a:r>
              <a:rPr lang="zh-CN" altLang="en-US" dirty="0"/>
              <a:t>，每个只需要</a:t>
            </a:r>
            <a:r>
              <a:rPr lang="en-US" altLang="zh-CN" dirty="0"/>
              <a:t>794s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个一共需要</a:t>
            </a:r>
            <a:r>
              <a:rPr lang="en-US" altLang="zh-CN" dirty="0"/>
              <a:t>3.53h</a:t>
            </a:r>
            <a:r>
              <a:rPr lang="zh-CN" altLang="en-US" dirty="0"/>
              <a:t>，小于</a:t>
            </a:r>
            <a:r>
              <a:rPr lang="en-US" altLang="zh-CN" dirty="0"/>
              <a:t>9.7h.  </a:t>
            </a:r>
            <a:r>
              <a:rPr lang="zh-CN" altLang="en-US" dirty="0"/>
              <a:t>将数据集进行合适的划分，可以减少构建时间。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43F6B-188D-49B8-9E5C-E7DC7CAC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1B3C0-28F5-4C7F-8C71-B042353B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实验：</a:t>
            </a:r>
            <a:r>
              <a:rPr lang="en-US" altLang="zh-CN" dirty="0"/>
              <a:t>100M</a:t>
            </a:r>
            <a:r>
              <a:rPr lang="zh-CN" altLang="en-US" dirty="0"/>
              <a:t>数据（</a:t>
            </a:r>
            <a:r>
              <a:rPr lang="en-US" altLang="zh-CN" dirty="0"/>
              <a:t>contd.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57C9A7-B184-4A17-B162-A7C28595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460" y="1690688"/>
            <a:ext cx="5830279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4DC8D1-40BE-42A8-A8A8-3B368DCDCBC8}"/>
              </a:ext>
            </a:extLst>
          </p:cNvPr>
          <p:cNvSpPr txBox="1"/>
          <p:nvPr/>
        </p:nvSpPr>
        <p:spPr>
          <a:xfrm>
            <a:off x="7368209" y="2107096"/>
            <a:ext cx="46117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在高精度搜索场景下，</a:t>
            </a:r>
            <a:r>
              <a:rPr lang="en-US" altLang="zh-CN" sz="2800" dirty="0" err="1"/>
              <a:t>nsg</a:t>
            </a:r>
            <a:r>
              <a:rPr lang="zh-CN" altLang="en-US" sz="2800" dirty="0"/>
              <a:t>比</a:t>
            </a:r>
            <a:r>
              <a:rPr lang="en-US" altLang="zh-CN" sz="2800" dirty="0" err="1"/>
              <a:t>faiss</a:t>
            </a:r>
            <a:r>
              <a:rPr lang="zh-CN" altLang="en-US" sz="2800" dirty="0"/>
              <a:t>好很多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在</a:t>
            </a:r>
            <a:r>
              <a:rPr lang="en-US" altLang="zh-CN" sz="2800" dirty="0"/>
              <a:t>99%</a:t>
            </a:r>
            <a:r>
              <a:rPr lang="zh-CN" altLang="en-US" sz="2800" dirty="0"/>
              <a:t>精度时，</a:t>
            </a:r>
            <a:r>
              <a:rPr lang="en-US" altLang="zh-CN" sz="2800" dirty="0"/>
              <a:t>nsg-16core</a:t>
            </a:r>
            <a:r>
              <a:rPr lang="zh-CN" altLang="en-US" sz="2800" dirty="0"/>
              <a:t>大概比</a:t>
            </a:r>
            <a:r>
              <a:rPr lang="en-US" altLang="zh-CN" sz="2800" dirty="0"/>
              <a:t>serial-16</a:t>
            </a:r>
            <a:r>
              <a:rPr lang="zh-CN" altLang="en-US" sz="2800" dirty="0"/>
              <a:t>核快</a:t>
            </a:r>
            <a:r>
              <a:rPr lang="en-US" altLang="zh-CN" sz="2800" dirty="0"/>
              <a:t>430</a:t>
            </a:r>
            <a:r>
              <a:rPr lang="zh-CN" altLang="en-US" sz="2800" dirty="0"/>
              <a:t>倍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399BD3-6CCA-436B-BD58-27618A87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D806C-3B70-42C4-A462-3F55E354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502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应用：淘宝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D308C-E72C-48C5-A558-5F60FBE1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2billion</a:t>
            </a:r>
            <a:r>
              <a:rPr lang="zh-CN" altLang="en-US" dirty="0"/>
              <a:t>，</a:t>
            </a:r>
            <a:r>
              <a:rPr lang="en-US" altLang="zh-CN" dirty="0"/>
              <a:t>128</a:t>
            </a:r>
            <a:r>
              <a:rPr lang="zh-CN" altLang="en-US" dirty="0"/>
              <a:t>维用户和商品向量</a:t>
            </a:r>
            <a:endParaRPr lang="en-US" altLang="zh-CN" dirty="0"/>
          </a:p>
          <a:p>
            <a:r>
              <a:rPr lang="zh-CN" altLang="en-US" dirty="0"/>
              <a:t>主要挑战：</a:t>
            </a:r>
            <a:r>
              <a:rPr lang="en-US" altLang="zh-CN" dirty="0"/>
              <a:t>1</a:t>
            </a:r>
            <a:r>
              <a:rPr lang="zh-CN" altLang="en-US" dirty="0"/>
              <a:t>）每日更新；</a:t>
            </a:r>
            <a:r>
              <a:rPr lang="en-US" altLang="zh-CN" dirty="0"/>
              <a:t>2</a:t>
            </a:r>
            <a:r>
              <a:rPr lang="zh-CN" altLang="en-US" dirty="0"/>
              <a:t>）响应时间</a:t>
            </a:r>
            <a:endParaRPr lang="en-US" altLang="zh-CN" dirty="0"/>
          </a:p>
          <a:p>
            <a:r>
              <a:rPr lang="zh-CN" altLang="en-US" dirty="0"/>
              <a:t>实验发现无法做到在一天内构建单个</a:t>
            </a:r>
            <a:r>
              <a:rPr lang="en-US" altLang="zh-CN" dirty="0"/>
              <a:t>NSG</a:t>
            </a:r>
            <a:r>
              <a:rPr lang="zh-CN" altLang="en-US" dirty="0"/>
              <a:t>索引</a:t>
            </a:r>
            <a:endParaRPr lang="en-US" altLang="zh-CN" dirty="0"/>
          </a:p>
          <a:p>
            <a:r>
              <a:rPr lang="zh-CN" altLang="en-US" dirty="0"/>
              <a:t>解决方案：将数据集划分为</a:t>
            </a:r>
            <a:r>
              <a:rPr lang="en-US" altLang="zh-CN" dirty="0"/>
              <a:t>32</a:t>
            </a:r>
            <a:r>
              <a:rPr lang="zh-CN" altLang="en-US" dirty="0"/>
              <a:t>份，采用分布式搜索</a:t>
            </a:r>
            <a:endParaRPr lang="en-US" altLang="zh-CN" dirty="0"/>
          </a:p>
          <a:p>
            <a:r>
              <a:rPr lang="zh-CN" altLang="en-US" dirty="0"/>
              <a:t>效果：在</a:t>
            </a:r>
            <a:r>
              <a:rPr lang="en-US" altLang="zh-CN" dirty="0"/>
              <a:t>98%</a:t>
            </a:r>
            <a:r>
              <a:rPr lang="zh-CN" altLang="en-US" dirty="0"/>
              <a:t>精度要求下，平均响应时间为</a:t>
            </a:r>
            <a:r>
              <a:rPr lang="en-US" altLang="zh-CN" dirty="0"/>
              <a:t>5ms</a:t>
            </a:r>
            <a:r>
              <a:rPr lang="zh-CN" altLang="en-US" dirty="0"/>
              <a:t>，每个数据分片的预处理时间大约为</a:t>
            </a:r>
            <a:r>
              <a:rPr lang="en-US" altLang="zh-CN" dirty="0"/>
              <a:t>12</a:t>
            </a:r>
            <a:r>
              <a:rPr lang="zh-CN" altLang="en-US" dirty="0"/>
              <a:t>小时，而基线方法（基于</a:t>
            </a:r>
            <a:r>
              <a:rPr lang="en-US" altLang="zh-CN" dirty="0"/>
              <a:t>IVFPQ[26]</a:t>
            </a:r>
            <a:r>
              <a:rPr lang="zh-CN" altLang="en-US" dirty="0"/>
              <a:t>的优化实现）无法达到性能要求（同等精度下响应时间</a:t>
            </a:r>
            <a:r>
              <a:rPr lang="en-US" altLang="zh-CN" dirty="0"/>
              <a:t>10ms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13BB80-33DB-4D7F-B873-67094E1F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4B38E-5B2F-4441-B202-AC13FF87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CBC73-1038-4C88-A6C2-CEDD5CC7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Nsg</a:t>
            </a:r>
            <a:r>
              <a:rPr lang="zh-CN" altLang="en-US" dirty="0"/>
              <a:t>比传统的基于量化的方法（</a:t>
            </a:r>
            <a:r>
              <a:rPr lang="en-US" altLang="zh-CN" dirty="0"/>
              <a:t>e.g. IVFPQ</a:t>
            </a:r>
            <a:r>
              <a:rPr lang="zh-CN" altLang="en-US" dirty="0"/>
              <a:t>）和基于哈希的方法（</a:t>
            </a:r>
            <a:r>
              <a:rPr lang="en-US" altLang="zh-CN" dirty="0"/>
              <a:t>e.g. LSH</a:t>
            </a:r>
            <a:r>
              <a:rPr lang="zh-CN" altLang="en-US" dirty="0"/>
              <a:t>）需要更多的内存和更长的数据预处理时间</a:t>
            </a:r>
            <a:endParaRPr lang="en-US" altLang="zh-CN" dirty="0"/>
          </a:p>
          <a:p>
            <a:r>
              <a:rPr lang="en-US" altLang="zh-CN" dirty="0" err="1"/>
              <a:t>Nsg</a:t>
            </a:r>
            <a:r>
              <a:rPr lang="en-US" altLang="zh-CN" dirty="0"/>
              <a:t> </a:t>
            </a:r>
            <a:r>
              <a:rPr lang="zh-CN" altLang="en-US" dirty="0"/>
              <a:t>适合需要高精度和快速响应的场景</a:t>
            </a:r>
            <a:endParaRPr lang="en-US" altLang="zh-CN" dirty="0"/>
          </a:p>
          <a:p>
            <a:r>
              <a:rPr lang="zh-CN" altLang="en-US" dirty="0"/>
              <a:t>在数据快速更新的场景，创建单一的</a:t>
            </a:r>
            <a:r>
              <a:rPr lang="en-US" altLang="zh-CN" dirty="0" err="1"/>
              <a:t>nsg</a:t>
            </a:r>
            <a:r>
              <a:rPr lang="zh-CN" altLang="en-US" dirty="0"/>
              <a:t>索引是不现实的，可以将数据分布在不同的机器上，独立创建索引，采用分布式搜索</a:t>
            </a:r>
            <a:endParaRPr lang="en-US" altLang="zh-CN" dirty="0"/>
          </a:p>
          <a:p>
            <a:r>
              <a:rPr lang="en-US" altLang="zh-CN" dirty="0"/>
              <a:t>Future work: </a:t>
            </a:r>
            <a:r>
              <a:rPr lang="zh-CN" altLang="en-US" dirty="0"/>
              <a:t>增量创建索引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68789-185A-4AE0-848D-4CE8FC2A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9DAB-99BC-490A-A5AB-8B55A241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995CD-8F65-4336-9935-9257110E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 C , Xiang C , Wang C , et al. Fast Approximate Nearest Neighbor Search With The Navigating Spreading-out Graph[J]. 2017.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596E94-ACFB-448E-A65C-7AC9866E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65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E300D-097F-4F19-BEAA-6512DF56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16" y="253155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感谢聆听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0353CD-5E7C-44CE-BF8A-41A0686A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1ACDD-06EF-4D9B-B133-4AC5F596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22EF22-67DE-4C69-AE41-CD9CD08BE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76668" cy="435133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：欧式空间中的点集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   </a:t>
                </a:r>
                <a:r>
                  <a:rPr lang="zh-CN" altLang="en-US" dirty="0"/>
                  <a:t>查询点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之间的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距离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b="1" dirty="0"/>
                  <a:t>N</a:t>
                </a:r>
                <a:r>
                  <a:rPr lang="en-US" b="1" dirty="0"/>
                  <a:t>earest Neighbor Searc</a:t>
                </a:r>
                <a:r>
                  <a:rPr lang="en-US" altLang="zh-CN" b="1" dirty="0"/>
                  <a:t>h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中距离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最近的点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b="1" dirty="0"/>
                  <a:t>K Nearest Neighbor Search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中距离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最近的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个点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b="1" dirty="0"/>
                  <a:t>-Nearest Neighbor Search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求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中的点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是实际最近点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Approximate K Nearest Neighbor Search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求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个点，满足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≤(1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22EF22-67DE-4C69-AE41-CD9CD08BE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76668" cy="4351338"/>
              </a:xfrm>
              <a:blipFill>
                <a:blip r:embed="rId2"/>
                <a:stretch>
                  <a:fillRect l="-438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69D61-404A-4BCD-833B-46699D729043}"/>
                  </a:ext>
                </a:extLst>
              </p:cNvPr>
              <p:cNvSpPr txBox="1"/>
              <p:nvPr/>
            </p:nvSpPr>
            <p:spPr>
              <a:xfrm>
                <a:off x="6894342" y="2971076"/>
                <a:ext cx="3924886" cy="261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求最近的点非常低效，一般会牺牲精度换时间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一般不直接计算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zh-CN" altLang="en-US" dirty="0"/>
                  <a:t>，而是采用下面的公式计算精度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是算法返回的结果，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是正确答案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69D61-404A-4BCD-833B-46699D729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42" y="2971076"/>
                <a:ext cx="3924886" cy="2614434"/>
              </a:xfrm>
              <a:prstGeom prst="rect">
                <a:avLst/>
              </a:prstGeom>
              <a:blipFill>
                <a:blip r:embed="rId3"/>
                <a:stretch>
                  <a:fillRect l="-1087" t="-1166" r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26062-0793-4C57-91E5-E4739F3C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4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D3ED3-1DB1-48FD-BA44-300CC8EA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高维向量检索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5E3B2-CC66-4E26-A80B-B9E1B6165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/>
                  <a:t>Tree-structure based</a:t>
                </a:r>
              </a:p>
              <a:p>
                <a:pPr lvl="1"/>
                <a:r>
                  <a:rPr lang="en-US" altLang="zh-CN" dirty="0"/>
                  <a:t>Flann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Annoy</a:t>
                </a:r>
              </a:p>
              <a:p>
                <a:r>
                  <a:rPr lang="en-US" altLang="zh-CN" dirty="0"/>
                  <a:t>Hashing based</a:t>
                </a:r>
              </a:p>
              <a:p>
                <a:pPr lvl="1"/>
                <a:r>
                  <a:rPr lang="en-US" altLang="zh-CN" dirty="0"/>
                  <a:t>LSH</a:t>
                </a:r>
              </a:p>
              <a:p>
                <a:r>
                  <a:rPr lang="en-US" altLang="zh-CN" dirty="0"/>
                  <a:t>Quantization based</a:t>
                </a:r>
              </a:p>
              <a:p>
                <a:pPr lvl="1"/>
                <a:r>
                  <a:rPr lang="en-US" altLang="zh-CN" dirty="0" err="1"/>
                  <a:t>Faiss</a:t>
                </a:r>
                <a:endParaRPr lang="en-US" altLang="zh-CN" dirty="0"/>
              </a:p>
              <a:p>
                <a:r>
                  <a:rPr lang="en-US" altLang="zh-CN" dirty="0"/>
                  <a:t>Graph-based, </a:t>
                </a:r>
                <a:r>
                  <a:rPr lang="zh-CN" altLang="en-US" dirty="0"/>
                  <a:t>搜索快，建索引慢</a:t>
                </a:r>
                <a:endParaRPr lang="en-US" altLang="zh-CN" dirty="0"/>
              </a:p>
              <a:p>
                <a:pPr lvl="1"/>
                <a:r>
                  <a:rPr lang="en-US" dirty="0"/>
                  <a:t>Delaunay Graphs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MSNET</a:t>
                </a:r>
                <a:r>
                  <a:rPr lang="zh-CN" altLang="en-US" dirty="0"/>
                  <a:t>（确保任意两节点存在单调可达路径，但未给出寻找该路径的时间复杂度）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RNG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NSWN</a:t>
                </a:r>
                <a:r>
                  <a:rPr lang="zh-CN" altLang="en-US" dirty="0"/>
                  <a:t>（对数级的搜索时间，建索引复杂度为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), </a:t>
                </a:r>
                <a:r>
                  <a:rPr lang="zh-CN" altLang="en-US" dirty="0"/>
                  <a:t>因此不适用大规模场景）</a:t>
                </a:r>
                <a:endParaRPr lang="en-US" altLang="zh-CN" dirty="0"/>
              </a:p>
              <a:p>
                <a:pPr lvl="1"/>
                <a:r>
                  <a:rPr lang="en-US" dirty="0"/>
                  <a:t>GNNS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IEH</a:t>
                </a:r>
                <a:r>
                  <a:rPr lang="zh-CN" altLang="en-US" dirty="0"/>
                  <a:t>、</a:t>
                </a:r>
                <a:r>
                  <a:rPr lang="en-US" dirty="0"/>
                  <a:t> </a:t>
                </a:r>
                <a:r>
                  <a:rPr lang="en-US" dirty="0" err="1"/>
                  <a:t>Efanna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NSW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HNSW</a:t>
                </a:r>
                <a:r>
                  <a:rPr lang="zh-CN" altLang="en-US" dirty="0"/>
                  <a:t>、</a:t>
                </a:r>
                <a:r>
                  <a:rPr lang="en-US" dirty="0"/>
                  <a:t> FANNG</a:t>
                </a:r>
                <a:r>
                  <a:rPr lang="zh-CN" altLang="en-US" dirty="0"/>
                  <a:t>（对上述方法的近似）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MRNG</a:t>
                </a:r>
                <a:r>
                  <a:rPr lang="zh-CN" altLang="en-US" dirty="0"/>
                  <a:t>（</a:t>
                </a:r>
                <a:r>
                  <a:rPr lang="en-US" dirty="0"/>
                  <a:t>approximately logarithmic search </a:t>
                </a:r>
                <a:r>
                  <a:rPr lang="en-US" altLang="zh-CN" dirty="0"/>
                  <a:t>c</a:t>
                </a:r>
                <a:r>
                  <a:rPr lang="en-US" dirty="0"/>
                  <a:t>omplexity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altLang="zh-CN" b="1" dirty="0"/>
                  <a:t>NSG</a:t>
                </a:r>
                <a:r>
                  <a:rPr lang="zh-CN" altLang="en-US" dirty="0"/>
                  <a:t>（对</a:t>
                </a:r>
                <a:r>
                  <a:rPr lang="en-US" altLang="zh-CN" dirty="0"/>
                  <a:t>MRNG</a:t>
                </a:r>
                <a:r>
                  <a:rPr lang="zh-CN" altLang="en-US" dirty="0"/>
                  <a:t>的近似）</a:t>
                </a:r>
                <a:endParaRPr lang="en-US" altLang="zh-CN" dirty="0"/>
              </a:p>
              <a:p>
                <a:r>
                  <a:rPr lang="zh-CN" altLang="en-US" dirty="0"/>
                  <a:t>基于图的方法天然地具备表达近邻关系的特性，因此相比于其他方法，在搜索时需要检查的节点更少，因而有更好的性能。</a:t>
                </a:r>
                <a:endParaRPr lang="en-US" altLang="zh-CN" dirty="0"/>
              </a:p>
              <a:p>
                <a:r>
                  <a:rPr lang="zh-CN" altLang="en-US" dirty="0"/>
                  <a:t>传统方法的搜索复杂度常常随着节点数指数增长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25E3B2-CC66-4E26-A80B-B9E1B616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1F19E-EEF1-4BC7-90BC-7E80587A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94D3F-8446-4882-BCFD-2C9D5A2A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基于图的方法能更好的表达临近关系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0EF32A-821F-44D8-A830-E6EFCBBD3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61" y="1638804"/>
            <a:ext cx="6467619" cy="439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BBD9B4-D0E7-4912-AACB-FB47BDC7AA3D}"/>
              </a:ext>
            </a:extLst>
          </p:cNvPr>
          <p:cNvSpPr txBox="1"/>
          <p:nvPr/>
        </p:nvSpPr>
        <p:spPr>
          <a:xfrm>
            <a:off x="647115" y="5979325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altLang="zh-CN" dirty="0"/>
              <a:t>Tree index           </a:t>
            </a:r>
            <a:r>
              <a:rPr lang="zh-CN" altLang="en-US" dirty="0"/>
              <a:t>（</a:t>
            </a:r>
            <a:r>
              <a:rPr lang="en-US" altLang="zh-CN" dirty="0"/>
              <a:t>b)</a:t>
            </a:r>
            <a:r>
              <a:rPr lang="zh-CN" altLang="en-US" dirty="0"/>
              <a:t> </a:t>
            </a:r>
            <a:r>
              <a:rPr lang="en-US" altLang="zh-CN" dirty="0"/>
              <a:t>hashing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        </a:t>
            </a:r>
            <a:r>
              <a:rPr lang="en-US" altLang="zh-CN" dirty="0"/>
              <a:t>(c) graph index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AE6C8-49FB-44F3-9760-51635FF28032}"/>
              </a:ext>
            </a:extLst>
          </p:cNvPr>
          <p:cNvSpPr txBox="1"/>
          <p:nvPr/>
        </p:nvSpPr>
        <p:spPr>
          <a:xfrm>
            <a:off x="6963508" y="2053883"/>
            <a:ext cx="49940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红色五角星是查询点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四个红色圆圈是距离查询点最近的点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橙色的点是需要检查的点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基于树的方法需要回溯，会检查很多子树中的点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/>
              <a:t>Hash</a:t>
            </a:r>
            <a:r>
              <a:rPr lang="zh-CN" altLang="en-US" dirty="0"/>
              <a:t>的方法需要检查相邻</a:t>
            </a:r>
            <a:r>
              <a:rPr lang="en-US" altLang="zh-CN" dirty="0"/>
              <a:t>bucket</a:t>
            </a:r>
            <a:r>
              <a:rPr lang="zh-CN" altLang="en-US" dirty="0"/>
              <a:t>内的点（海明半径为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基于图的方法即便从一个很远的点开始，也能快速地接近最近点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当数据维度很大时，基于树的方法和基于</a:t>
            </a:r>
            <a:r>
              <a:rPr lang="en-US" altLang="zh-CN" dirty="0"/>
              <a:t>hash</a:t>
            </a:r>
            <a:r>
              <a:rPr lang="zh-CN" altLang="en-US" dirty="0"/>
              <a:t>的方法检查的点会变得非常恐怖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284143-D345-4704-8CB2-20B064F8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920CC-39A6-4720-974F-E695CF97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1:</a:t>
            </a:r>
            <a:r>
              <a:rPr lang="zh-CN" altLang="en-US" dirty="0"/>
              <a:t> </a:t>
            </a:r>
            <a:r>
              <a:rPr lang="en-US" dirty="0"/>
              <a:t>search-on-graph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5DAB3A-7157-4F32-B0D9-3D43466CB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8596" y="1822448"/>
                <a:ext cx="4726745" cy="446581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8000" dirty="0"/>
                  <a:t>算法步骤：</a:t>
                </a:r>
                <a:endParaRPr lang="en-US" sz="8000" dirty="0"/>
              </a:p>
              <a:p>
                <a:r>
                  <a:rPr lang="en-US" sz="8000" dirty="0"/>
                  <a:t>Query</a:t>
                </a:r>
                <a:r>
                  <a:rPr lang="zh-CN" altLang="en-US" sz="8000" dirty="0"/>
                  <a:t> </a:t>
                </a:r>
                <a:r>
                  <a:rPr lang="en-US" altLang="zh-CN" sz="8000" dirty="0"/>
                  <a:t>point </a:t>
                </a:r>
                <a14:m>
                  <m:oMath xmlns:m="http://schemas.openxmlformats.org/officeDocument/2006/math"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8000" dirty="0"/>
              </a:p>
              <a:p>
                <a:r>
                  <a:rPr lang="en-US" altLang="zh-CN" sz="8000" dirty="0"/>
                  <a:t>Starting node </a:t>
                </a:r>
                <a14:m>
                  <m:oMath xmlns:m="http://schemas.openxmlformats.org/officeDocument/2006/math"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8000" b="0" dirty="0"/>
              </a:p>
              <a:p>
                <a:r>
                  <a:rPr lang="zh-CN" altLang="en-US" sz="8000" b="0" dirty="0"/>
                  <a:t>每一个迭代从</a:t>
                </a:r>
                <a14:m>
                  <m:oMath xmlns:m="http://schemas.openxmlformats.org/officeDocument/2006/math"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8000" b="0" dirty="0"/>
                  <a:t>的邻居中选出一个离</a:t>
                </a:r>
                <a14:m>
                  <m:oMath xmlns:m="http://schemas.openxmlformats.org/officeDocument/2006/math"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8000" b="0" dirty="0"/>
                  <a:t>最近的节点，作为下一个迭代的开始节点</a:t>
                </a:r>
                <a:endParaRPr lang="en-US" altLang="zh-CN" sz="8000" b="0" dirty="0"/>
              </a:p>
              <a:p>
                <a:r>
                  <a:rPr lang="zh-CN" altLang="en-US" sz="8000" b="0" dirty="0"/>
                  <a:t>搜索的复杂度为</a:t>
                </a:r>
                <a14:m>
                  <m:oMath xmlns:m="http://schemas.openxmlformats.org/officeDocument/2006/math"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𝑜𝑙</m:t>
                    </m:r>
                    <m:r>
                      <a:rPr lang="en-US" altLang="zh-CN" sz="8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8000" b="0" dirty="0"/>
                  <a:t>, </a:t>
                </a:r>
                <a:r>
                  <a:rPr lang="zh-CN" altLang="en-US" sz="8000" b="0" dirty="0"/>
                  <a:t>其中 </a:t>
                </a:r>
                <a14:m>
                  <m:oMath xmlns:m="http://schemas.openxmlformats.org/officeDocument/2006/math"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zh-CN" altLang="en-US" sz="8000" b="0" dirty="0"/>
                  <a:t> 是平均出度，</a:t>
                </a:r>
                <a14:m>
                  <m:oMath xmlns:m="http://schemas.openxmlformats.org/officeDocument/2006/math"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8000" b="0" dirty="0"/>
                  <a:t> 是平均搜索路径的长度</a:t>
                </a:r>
                <a:endParaRPr lang="en-US" altLang="zh-CN" sz="8000" b="0" dirty="0"/>
              </a:p>
              <a:p>
                <a:endParaRPr lang="en-US" altLang="zh-CN" sz="8000" b="0" dirty="0"/>
              </a:p>
              <a:p>
                <a:pPr marL="0" indent="0">
                  <a:buNone/>
                </a:pPr>
                <a:r>
                  <a:rPr lang="zh-CN" altLang="en-US" sz="8000" b="0" dirty="0"/>
                  <a:t>关键优化点：</a:t>
                </a:r>
                <a:endParaRPr lang="en-US" altLang="zh-CN" sz="8000" b="0" dirty="0"/>
              </a:p>
              <a:p>
                <a:r>
                  <a:rPr lang="zh-CN" altLang="en-US" sz="8000" dirty="0"/>
                  <a:t>确保</a:t>
                </a:r>
                <a14:m>
                  <m:oMath xmlns:m="http://schemas.openxmlformats.org/officeDocument/2006/math">
                    <m:r>
                      <a:rPr lang="en-US" altLang="zh-CN" sz="8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8000" dirty="0"/>
                  <a:t>的最近邻居可达</a:t>
                </a:r>
                <a:endParaRPr lang="en-US" altLang="zh-CN" sz="8000" dirty="0"/>
              </a:p>
              <a:p>
                <a:r>
                  <a:rPr lang="zh-CN" altLang="en-US" sz="8000" b="0" dirty="0"/>
                  <a:t>减少节点的平均出度</a:t>
                </a:r>
                <a:endParaRPr lang="en-US" altLang="zh-CN" sz="8000" b="0" dirty="0"/>
              </a:p>
              <a:p>
                <a:r>
                  <a:rPr lang="zh-CN" altLang="en-US" sz="8000" b="0" dirty="0"/>
                  <a:t>缩短搜索路径</a:t>
                </a:r>
                <a:endParaRPr lang="en-US" altLang="zh-CN" sz="8000" b="0" dirty="0"/>
              </a:p>
              <a:p>
                <a:r>
                  <a:rPr lang="zh-CN" altLang="en-US" sz="8000" b="0" dirty="0"/>
                  <a:t>减小索引的大小（可扩展性）</a:t>
                </a:r>
                <a:endParaRPr lang="en-US" altLang="zh-CN" sz="8000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5DAB3A-7157-4F32-B0D9-3D43466CB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8596" y="1822448"/>
                <a:ext cx="4726745" cy="4465810"/>
              </a:xfrm>
              <a:blipFill>
                <a:blip r:embed="rId2"/>
                <a:stretch>
                  <a:fillRect l="-1290" t="-2592" r="-1161" b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0FFD939-DA5D-43DB-8594-AD1B2DADD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1" y="1690689"/>
            <a:ext cx="5161634" cy="459756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73AFCD-956D-43EA-BB04-2E9784D9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DE9B8-B1AC-48E9-B231-F0C1188B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Voronoi Graph &amp; Delaunay Graph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340C57-837D-44ED-94CA-DE3DB9753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228" y="1505244"/>
            <a:ext cx="4609513" cy="36332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0CB993-696D-4951-9AE6-45520828E3CC}"/>
              </a:ext>
            </a:extLst>
          </p:cNvPr>
          <p:cNvSpPr txBox="1"/>
          <p:nvPr/>
        </p:nvSpPr>
        <p:spPr>
          <a:xfrm>
            <a:off x="838200" y="5566028"/>
            <a:ext cx="4684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包含点</a:t>
            </a:r>
            <a:r>
              <a:rPr lang="en-US" altLang="zh-CN" dirty="0"/>
              <a:t>p</a:t>
            </a:r>
            <a:r>
              <a:rPr lang="zh-CN" altLang="en-US" dirty="0"/>
              <a:t>的区域成为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/>
              <a:t>Voronoi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基点</a:t>
            </a:r>
            <a:r>
              <a:rPr lang="en-US" altLang="zh-CN" dirty="0"/>
              <a:t>p</a:t>
            </a:r>
            <a:r>
              <a:rPr lang="zh-CN" altLang="en-US" dirty="0"/>
              <a:t>对应的</a:t>
            </a:r>
            <a:r>
              <a:rPr lang="en-US" altLang="zh-CN" dirty="0"/>
              <a:t>Cell</a:t>
            </a:r>
            <a:r>
              <a:rPr lang="zh-CN" altLang="en-US" dirty="0"/>
              <a:t>内的任一点距离</a:t>
            </a:r>
            <a:r>
              <a:rPr lang="en-US" altLang="zh-CN" dirty="0"/>
              <a:t>p</a:t>
            </a:r>
            <a:r>
              <a:rPr lang="zh-CN" altLang="en-US" dirty="0"/>
              <a:t>比其他基点更近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497DBD-155B-4947-A159-7DB3D814E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62" y="1505244"/>
            <a:ext cx="4609513" cy="36332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A7E80B9-B812-4DAF-8873-4577206F8177}"/>
              </a:ext>
            </a:extLst>
          </p:cNvPr>
          <p:cNvSpPr txBox="1"/>
          <p:nvPr/>
        </p:nvSpPr>
        <p:spPr>
          <a:xfrm>
            <a:off x="6275362" y="5558905"/>
            <a:ext cx="4684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Delaunay and Voronoi are 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任一</a:t>
            </a:r>
            <a:r>
              <a:rPr lang="en-US" altLang="zh-CN" dirty="0"/>
              <a:t>Delaunay</a:t>
            </a:r>
            <a:r>
              <a:rPr lang="zh-CN" altLang="en-US" dirty="0"/>
              <a:t>三角的外接圆内没有点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Delaunay Graph</a:t>
            </a:r>
            <a:r>
              <a:rPr lang="zh-CN" altLang="en-US" dirty="0"/>
              <a:t>是</a:t>
            </a:r>
            <a:r>
              <a:rPr lang="en-US" altLang="zh-CN" dirty="0"/>
              <a:t>Monotonic Search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782EF0-9C07-4049-B694-E364EB17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4D564-5443-4652-8BCA-DF7E5EA2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MSNET</a:t>
            </a:r>
            <a:r>
              <a:rPr lang="zh-CN" altLang="en-US" dirty="0"/>
              <a:t>（</a:t>
            </a:r>
            <a:r>
              <a:rPr lang="en-US" altLang="zh-CN" dirty="0"/>
              <a:t> Monotonic Search Network </a:t>
            </a:r>
            <a:r>
              <a:rPr lang="zh-CN" altLang="en-US" dirty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E348F3-2984-40EF-B09A-1E931A027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单调路径： 从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的路径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altLang="zh-CN" dirty="0"/>
                  <a:t>Monotonic Search Network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:r>
                  <a:rPr lang="zh-CN" altLang="en-US" dirty="0"/>
                  <a:t>至少存在一条从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的单调路径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MSNET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Algorithm 1</a:t>
                </a:r>
                <a:r>
                  <a:rPr lang="zh-CN" altLang="en-US" dirty="0"/>
                  <a:t>就可以找到单调路径，不需要任何回溯。</a:t>
                </a:r>
                <a:endParaRPr lang="en-US" altLang="zh-CN" dirty="0"/>
              </a:p>
              <a:p>
                <a:r>
                  <a:rPr lang="zh-CN" altLang="en-US" dirty="0"/>
                  <a:t>假设当维度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固定时，</a:t>
                </a:r>
                <a:r>
                  <a:rPr lang="en-US" altLang="zh-CN" dirty="0"/>
                  <a:t>MSNET</a:t>
                </a:r>
                <a:r>
                  <a:rPr lang="zh-CN" altLang="en-US" dirty="0"/>
                  <a:t>的数据分布满足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的最小凸包的体积，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任意两点的最大距离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为半径的球的体积，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为独立于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常数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为了避免一些特殊分布（例如所有的点均匀分布在一条直线上，此时单调路径的期望长度将会变成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E348F3-2984-40EF-B09A-1E931A027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23C30-AAF5-4B13-8EFD-08806F00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E04C-7E3A-4E2B-BDBE-8EA6BA7C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MSNET</a:t>
            </a:r>
            <a:r>
              <a:rPr lang="zh-CN" altLang="en-US" dirty="0"/>
              <a:t>（</a:t>
            </a:r>
            <a:r>
              <a:rPr lang="en-US" altLang="zh-CN" dirty="0"/>
              <a:t>contd.</a:t>
            </a:r>
            <a:r>
              <a:rPr lang="zh-CN" altLang="en-US" dirty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D3BA3D-0159-4871-A79B-C57095D2C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中的任意非等腰三角形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zh-CN" altLang="en-US" dirty="0"/>
                  <a:t>，令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zh-CN" altLang="en-US" dirty="0"/>
                  <a:t>实验发现随着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的增加，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会以非常慢的速度降低</a:t>
                </a:r>
                <a:endParaRPr lang="en-US" dirty="0"/>
              </a:p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zh-CN" altLang="en-US" dirty="0"/>
                  <a:t>之间的单调路径的期望长度是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（证明过程参考论文附录）</a:t>
                </a:r>
                <a:endParaRPr lang="en-US" altLang="zh-CN" dirty="0"/>
              </a:p>
              <a:p>
                <a:r>
                  <a:rPr lang="zh-CN" altLang="en-US" dirty="0"/>
                  <a:t>在高维空间中，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增长的很慢，实验发现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非常</m:t>
                    </m:r>
                  </m:oMath>
                </a14:m>
                <a:r>
                  <a:rPr lang="zh-CN" altLang="en-US" dirty="0"/>
                  <a:t>接近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D3BA3D-0159-4871-A79B-C57095D2C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9D390-A6BE-45C5-8F9D-4F3E5C1D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3224-25CE-46B7-9721-9C8D4F6A8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9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2883</Words>
  <Application>Microsoft Office PowerPoint</Application>
  <PresentationFormat>宽屏</PresentationFormat>
  <Paragraphs>215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主题​​</vt:lpstr>
      <vt:lpstr>NSG介绍</vt:lpstr>
      <vt:lpstr>NSG: Navigating Spreading-out Graph</vt:lpstr>
      <vt:lpstr>问题定义</vt:lpstr>
      <vt:lpstr>高维向量检索</vt:lpstr>
      <vt:lpstr>基于图的方法能更好的表达临近关系</vt:lpstr>
      <vt:lpstr>Algorithm 1: search-on-graph</vt:lpstr>
      <vt:lpstr>Voronoi Graph &amp; Delaunay Graph</vt:lpstr>
      <vt:lpstr>MSNET（ Monotonic Search Network ）</vt:lpstr>
      <vt:lpstr>MSNET（contd.）</vt:lpstr>
      <vt:lpstr>RNG（ Relative Neighborhood Graph ）</vt:lpstr>
      <vt:lpstr>MRNG: Monotonic Relative Neighborhood Graph</vt:lpstr>
      <vt:lpstr>MRNG(contd.)</vt:lpstr>
      <vt:lpstr>NSG: 构造过程</vt:lpstr>
      <vt:lpstr>NSG: 优化点</vt:lpstr>
      <vt:lpstr>NSG（contd.）</vt:lpstr>
      <vt:lpstr>参数选择</vt:lpstr>
      <vt:lpstr>实验（索引情况）</vt:lpstr>
      <vt:lpstr>实验：索引时间</vt:lpstr>
      <vt:lpstr>实验：搜索性能</vt:lpstr>
      <vt:lpstr>实验: 100M数据集</vt:lpstr>
      <vt:lpstr>实验：100M数据（contd.）</vt:lpstr>
      <vt:lpstr>应用：淘宝</vt:lpstr>
      <vt:lpstr>总结</vt:lpstr>
      <vt:lpstr>参考资料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Spreading-out Graph</dc:title>
  <dc:creator>Zhang Chen</dc:creator>
  <cp:lastModifiedBy>Zhang Chen</cp:lastModifiedBy>
  <cp:revision>200</cp:revision>
  <dcterms:created xsi:type="dcterms:W3CDTF">2020-05-30T03:11:37Z</dcterms:created>
  <dcterms:modified xsi:type="dcterms:W3CDTF">2020-08-03T15:17:26Z</dcterms:modified>
</cp:coreProperties>
</file>