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2519026-58F0-40E5-9341-A850FCEE1823}"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27" name="PlaceHolder 2"/>
          <p:cNvSpPr>
            <a:spLocks noGrp="1"/>
          </p:cNvSpPr>
          <p:nvPr>
            <p:ph/>
          </p:nvPr>
        </p:nvSpPr>
        <p:spPr>
          <a:xfrm>
            <a:off x="504000" y="1768680"/>
            <a:ext cx="907164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28" name="PlaceHolder 3"/>
          <p:cNvSpPr>
            <a:spLocks noGrp="1"/>
          </p:cNvSpPr>
          <p:nvPr>
            <p:ph/>
          </p:nvPr>
        </p:nvSpPr>
        <p:spPr>
          <a:xfrm>
            <a:off x="504000" y="4059000"/>
            <a:ext cx="907164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1E1D4A9-2EB4-46E6-9FE4-211C59315FB1}"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30" name="PlaceHolder 2"/>
          <p:cNvSpPr>
            <a:spLocks noGrp="1"/>
          </p:cNvSpPr>
          <p:nvPr>
            <p:ph/>
          </p:nvPr>
        </p:nvSpPr>
        <p:spPr>
          <a:xfrm>
            <a:off x="50400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31" name="PlaceHolder 3"/>
          <p:cNvSpPr>
            <a:spLocks noGrp="1"/>
          </p:cNvSpPr>
          <p:nvPr>
            <p:ph/>
          </p:nvPr>
        </p:nvSpPr>
        <p:spPr>
          <a:xfrm>
            <a:off x="515268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32" name="PlaceHolder 4"/>
          <p:cNvSpPr>
            <a:spLocks noGrp="1"/>
          </p:cNvSpPr>
          <p:nvPr>
            <p:ph/>
          </p:nvPr>
        </p:nvSpPr>
        <p:spPr>
          <a:xfrm>
            <a:off x="504000" y="405900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33" name="PlaceHolder 5"/>
          <p:cNvSpPr>
            <a:spLocks noGrp="1"/>
          </p:cNvSpPr>
          <p:nvPr>
            <p:ph/>
          </p:nvPr>
        </p:nvSpPr>
        <p:spPr>
          <a:xfrm>
            <a:off x="5152680" y="405900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E78D74C-61CE-4F19-97BC-31A1A8EDE16C}"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35" name="PlaceHolder 2"/>
          <p:cNvSpPr>
            <a:spLocks noGrp="1"/>
          </p:cNvSpPr>
          <p:nvPr>
            <p:ph/>
          </p:nvPr>
        </p:nvSpPr>
        <p:spPr>
          <a:xfrm>
            <a:off x="504000" y="176868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36" name="PlaceHolder 3"/>
          <p:cNvSpPr>
            <a:spLocks noGrp="1"/>
          </p:cNvSpPr>
          <p:nvPr>
            <p:ph/>
          </p:nvPr>
        </p:nvSpPr>
        <p:spPr>
          <a:xfrm>
            <a:off x="3571200" y="176868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37" name="PlaceHolder 4"/>
          <p:cNvSpPr>
            <a:spLocks noGrp="1"/>
          </p:cNvSpPr>
          <p:nvPr>
            <p:ph/>
          </p:nvPr>
        </p:nvSpPr>
        <p:spPr>
          <a:xfrm>
            <a:off x="6638040" y="176868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38" name="PlaceHolder 5"/>
          <p:cNvSpPr>
            <a:spLocks noGrp="1"/>
          </p:cNvSpPr>
          <p:nvPr>
            <p:ph/>
          </p:nvPr>
        </p:nvSpPr>
        <p:spPr>
          <a:xfrm>
            <a:off x="504000" y="405900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39" name="PlaceHolder 6"/>
          <p:cNvSpPr>
            <a:spLocks noGrp="1"/>
          </p:cNvSpPr>
          <p:nvPr>
            <p:ph/>
          </p:nvPr>
        </p:nvSpPr>
        <p:spPr>
          <a:xfrm>
            <a:off x="3571200" y="405900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40" name="PlaceHolder 7"/>
          <p:cNvSpPr>
            <a:spLocks noGrp="1"/>
          </p:cNvSpPr>
          <p:nvPr>
            <p:ph/>
          </p:nvPr>
        </p:nvSpPr>
        <p:spPr>
          <a:xfrm>
            <a:off x="6638040" y="405900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5B5B48E-2331-4E55-B07E-7BC0A4342ACE}"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6BD7EDB-C8D1-46CA-BD61-4F8A289514C0}"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47" name="PlaceHolder 2"/>
          <p:cNvSpPr>
            <a:spLocks noGrp="1"/>
          </p:cNvSpPr>
          <p:nvPr>
            <p:ph type="subTitle"/>
          </p:nvPr>
        </p:nvSpPr>
        <p:spPr>
          <a:xfrm>
            <a:off x="504000" y="1768680"/>
            <a:ext cx="9071640" cy="4384800"/>
          </a:xfrm>
          <a:prstGeom prst="rect">
            <a:avLst/>
          </a:prstGeom>
          <a:noFill/>
          <a:ln w="0">
            <a:noFill/>
          </a:ln>
        </p:spPr>
        <p:txBody>
          <a:bodyPr lIns="0" rIns="0" tIns="0" bIns="0" anchor="ctr">
            <a:noAutofit/>
          </a:bodyPr>
          <a:p>
            <a:pPr indent="0" algn="ctr">
              <a:buNone/>
            </a:pPr>
            <a:endParaRPr b="0" lang="en-GB" sz="24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E881A9C-9BE7-447E-A4BF-235189D1762F}"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49" name="PlaceHolder 2"/>
          <p:cNvSpPr>
            <a:spLocks noGrp="1"/>
          </p:cNvSpPr>
          <p:nvPr>
            <p:ph/>
          </p:nvPr>
        </p:nvSpPr>
        <p:spPr>
          <a:xfrm>
            <a:off x="504000" y="1768680"/>
            <a:ext cx="907164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F9B8392-0AB0-4EDC-9F21-B306E357E740}"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51" name="PlaceHolder 2"/>
          <p:cNvSpPr>
            <a:spLocks noGrp="1"/>
          </p:cNvSpPr>
          <p:nvPr>
            <p:ph/>
          </p:nvPr>
        </p:nvSpPr>
        <p:spPr>
          <a:xfrm>
            <a:off x="504000" y="1768680"/>
            <a:ext cx="442692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52" name="PlaceHolder 3"/>
          <p:cNvSpPr>
            <a:spLocks noGrp="1"/>
          </p:cNvSpPr>
          <p:nvPr>
            <p:ph/>
          </p:nvPr>
        </p:nvSpPr>
        <p:spPr>
          <a:xfrm>
            <a:off x="5152680" y="1768680"/>
            <a:ext cx="442692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257E3BD-D102-4E1E-B30B-A25CD53AD592}"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E284F80-9A5F-43A2-9FD4-AD43118FE153}"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0960"/>
            <a:ext cx="9071640" cy="5853600"/>
          </a:xfrm>
          <a:prstGeom prst="rect">
            <a:avLst/>
          </a:prstGeom>
          <a:noFill/>
          <a:ln w="0">
            <a:noFill/>
          </a:ln>
        </p:spPr>
        <p:txBody>
          <a:bodyPr lIns="0" rIns="0" tIns="0" bIns="0" anchor="ctr">
            <a:noAutofit/>
          </a:bodyPr>
          <a:p>
            <a:pPr algn="ctr"/>
            <a:endParaRPr b="0" lang="en-GB" sz="2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26723A9-3DB7-4CE1-8D28-192A7B27B7AE}"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56" name="PlaceHolder 2"/>
          <p:cNvSpPr>
            <a:spLocks noGrp="1"/>
          </p:cNvSpPr>
          <p:nvPr>
            <p:ph/>
          </p:nvPr>
        </p:nvSpPr>
        <p:spPr>
          <a:xfrm>
            <a:off x="50400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57" name="PlaceHolder 3"/>
          <p:cNvSpPr>
            <a:spLocks noGrp="1"/>
          </p:cNvSpPr>
          <p:nvPr>
            <p:ph/>
          </p:nvPr>
        </p:nvSpPr>
        <p:spPr>
          <a:xfrm>
            <a:off x="5152680" y="1768680"/>
            <a:ext cx="442692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58" name="PlaceHolder 4"/>
          <p:cNvSpPr>
            <a:spLocks noGrp="1"/>
          </p:cNvSpPr>
          <p:nvPr>
            <p:ph/>
          </p:nvPr>
        </p:nvSpPr>
        <p:spPr>
          <a:xfrm>
            <a:off x="504000" y="405900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E603199-AC50-4619-B4B8-B45C70209687}"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6" name="PlaceHolder 2"/>
          <p:cNvSpPr>
            <a:spLocks noGrp="1"/>
          </p:cNvSpPr>
          <p:nvPr>
            <p:ph type="subTitle"/>
          </p:nvPr>
        </p:nvSpPr>
        <p:spPr>
          <a:xfrm>
            <a:off x="504000" y="1768680"/>
            <a:ext cx="9071640" cy="4384800"/>
          </a:xfrm>
          <a:prstGeom prst="rect">
            <a:avLst/>
          </a:prstGeom>
          <a:noFill/>
          <a:ln w="0">
            <a:noFill/>
          </a:ln>
        </p:spPr>
        <p:txBody>
          <a:bodyPr lIns="0" rIns="0" tIns="0" bIns="0" anchor="ctr">
            <a:noAutofit/>
          </a:bodyPr>
          <a:p>
            <a:pPr indent="0" algn="ctr">
              <a:buNone/>
            </a:pPr>
            <a:endParaRPr b="0" lang="en-GB" sz="24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E01E64C-B1F0-48FD-A482-1F76A3E4D644}"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60" name="PlaceHolder 2"/>
          <p:cNvSpPr>
            <a:spLocks noGrp="1"/>
          </p:cNvSpPr>
          <p:nvPr>
            <p:ph/>
          </p:nvPr>
        </p:nvSpPr>
        <p:spPr>
          <a:xfrm>
            <a:off x="504000" y="1768680"/>
            <a:ext cx="442692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1" name="PlaceHolder 3"/>
          <p:cNvSpPr>
            <a:spLocks noGrp="1"/>
          </p:cNvSpPr>
          <p:nvPr>
            <p:ph/>
          </p:nvPr>
        </p:nvSpPr>
        <p:spPr>
          <a:xfrm>
            <a:off x="515268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2" name="PlaceHolder 4"/>
          <p:cNvSpPr>
            <a:spLocks noGrp="1"/>
          </p:cNvSpPr>
          <p:nvPr>
            <p:ph/>
          </p:nvPr>
        </p:nvSpPr>
        <p:spPr>
          <a:xfrm>
            <a:off x="5152680" y="405900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7BED950-1612-4905-8CCE-CFAF445F19A5}"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64" name="PlaceHolder 2"/>
          <p:cNvSpPr>
            <a:spLocks noGrp="1"/>
          </p:cNvSpPr>
          <p:nvPr>
            <p:ph/>
          </p:nvPr>
        </p:nvSpPr>
        <p:spPr>
          <a:xfrm>
            <a:off x="50400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5" name="PlaceHolder 3"/>
          <p:cNvSpPr>
            <a:spLocks noGrp="1"/>
          </p:cNvSpPr>
          <p:nvPr>
            <p:ph/>
          </p:nvPr>
        </p:nvSpPr>
        <p:spPr>
          <a:xfrm>
            <a:off x="515268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6" name="PlaceHolder 4"/>
          <p:cNvSpPr>
            <a:spLocks noGrp="1"/>
          </p:cNvSpPr>
          <p:nvPr>
            <p:ph/>
          </p:nvPr>
        </p:nvSpPr>
        <p:spPr>
          <a:xfrm>
            <a:off x="504000" y="4059000"/>
            <a:ext cx="907164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82D9E61-E363-4611-A80E-BAAA65DA943B}"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68" name="PlaceHolder 2"/>
          <p:cNvSpPr>
            <a:spLocks noGrp="1"/>
          </p:cNvSpPr>
          <p:nvPr>
            <p:ph/>
          </p:nvPr>
        </p:nvSpPr>
        <p:spPr>
          <a:xfrm>
            <a:off x="504000" y="1768680"/>
            <a:ext cx="907164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9" name="PlaceHolder 3"/>
          <p:cNvSpPr>
            <a:spLocks noGrp="1"/>
          </p:cNvSpPr>
          <p:nvPr>
            <p:ph/>
          </p:nvPr>
        </p:nvSpPr>
        <p:spPr>
          <a:xfrm>
            <a:off x="504000" y="4059000"/>
            <a:ext cx="907164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D83CD7F-F491-485C-AC85-0C7D2AB8953A}"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71" name="PlaceHolder 2"/>
          <p:cNvSpPr>
            <a:spLocks noGrp="1"/>
          </p:cNvSpPr>
          <p:nvPr>
            <p:ph/>
          </p:nvPr>
        </p:nvSpPr>
        <p:spPr>
          <a:xfrm>
            <a:off x="50400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72" name="PlaceHolder 3"/>
          <p:cNvSpPr>
            <a:spLocks noGrp="1"/>
          </p:cNvSpPr>
          <p:nvPr>
            <p:ph/>
          </p:nvPr>
        </p:nvSpPr>
        <p:spPr>
          <a:xfrm>
            <a:off x="515268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73" name="PlaceHolder 4"/>
          <p:cNvSpPr>
            <a:spLocks noGrp="1"/>
          </p:cNvSpPr>
          <p:nvPr>
            <p:ph/>
          </p:nvPr>
        </p:nvSpPr>
        <p:spPr>
          <a:xfrm>
            <a:off x="504000" y="405900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74" name="PlaceHolder 5"/>
          <p:cNvSpPr>
            <a:spLocks noGrp="1"/>
          </p:cNvSpPr>
          <p:nvPr>
            <p:ph/>
          </p:nvPr>
        </p:nvSpPr>
        <p:spPr>
          <a:xfrm>
            <a:off x="5152680" y="405900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AB2E814-5539-45E1-8011-422545FF1BA4}"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76" name="PlaceHolder 2"/>
          <p:cNvSpPr>
            <a:spLocks noGrp="1"/>
          </p:cNvSpPr>
          <p:nvPr>
            <p:ph/>
          </p:nvPr>
        </p:nvSpPr>
        <p:spPr>
          <a:xfrm>
            <a:off x="504000" y="176868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77" name="PlaceHolder 3"/>
          <p:cNvSpPr>
            <a:spLocks noGrp="1"/>
          </p:cNvSpPr>
          <p:nvPr>
            <p:ph/>
          </p:nvPr>
        </p:nvSpPr>
        <p:spPr>
          <a:xfrm>
            <a:off x="3571200" y="176868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78" name="PlaceHolder 4"/>
          <p:cNvSpPr>
            <a:spLocks noGrp="1"/>
          </p:cNvSpPr>
          <p:nvPr>
            <p:ph/>
          </p:nvPr>
        </p:nvSpPr>
        <p:spPr>
          <a:xfrm>
            <a:off x="6638040" y="176868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79" name="PlaceHolder 5"/>
          <p:cNvSpPr>
            <a:spLocks noGrp="1"/>
          </p:cNvSpPr>
          <p:nvPr>
            <p:ph/>
          </p:nvPr>
        </p:nvSpPr>
        <p:spPr>
          <a:xfrm>
            <a:off x="504000" y="405900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80" name="PlaceHolder 6"/>
          <p:cNvSpPr>
            <a:spLocks noGrp="1"/>
          </p:cNvSpPr>
          <p:nvPr>
            <p:ph/>
          </p:nvPr>
        </p:nvSpPr>
        <p:spPr>
          <a:xfrm>
            <a:off x="3571200" y="405900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81" name="PlaceHolder 7"/>
          <p:cNvSpPr>
            <a:spLocks noGrp="1"/>
          </p:cNvSpPr>
          <p:nvPr>
            <p:ph/>
          </p:nvPr>
        </p:nvSpPr>
        <p:spPr>
          <a:xfrm>
            <a:off x="6638040" y="4059000"/>
            <a:ext cx="292068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F81EA49-7D6E-4F73-AF4F-FB710BEB0559}"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8" name="PlaceHolder 2"/>
          <p:cNvSpPr>
            <a:spLocks noGrp="1"/>
          </p:cNvSpPr>
          <p:nvPr>
            <p:ph/>
          </p:nvPr>
        </p:nvSpPr>
        <p:spPr>
          <a:xfrm>
            <a:off x="504000" y="1768680"/>
            <a:ext cx="907164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245E2FC-7F06-46B3-8AC8-9209B76E551E}"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10" name="PlaceHolder 2"/>
          <p:cNvSpPr>
            <a:spLocks noGrp="1"/>
          </p:cNvSpPr>
          <p:nvPr>
            <p:ph/>
          </p:nvPr>
        </p:nvSpPr>
        <p:spPr>
          <a:xfrm>
            <a:off x="504000" y="1768680"/>
            <a:ext cx="442692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11" name="PlaceHolder 3"/>
          <p:cNvSpPr>
            <a:spLocks noGrp="1"/>
          </p:cNvSpPr>
          <p:nvPr>
            <p:ph/>
          </p:nvPr>
        </p:nvSpPr>
        <p:spPr>
          <a:xfrm>
            <a:off x="5152680" y="1768680"/>
            <a:ext cx="442692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FBB6CBE-0DAF-404E-923C-BB0B24BDF0F5}"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D5201F1-67F2-4A43-B357-930EBB0EEA91}"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0960"/>
            <a:ext cx="9071640" cy="5853600"/>
          </a:xfrm>
          <a:prstGeom prst="rect">
            <a:avLst/>
          </a:prstGeom>
          <a:noFill/>
          <a:ln w="0">
            <a:noFill/>
          </a:ln>
        </p:spPr>
        <p:txBody>
          <a:bodyPr lIns="0" rIns="0" tIns="0" bIns="0" anchor="ctr">
            <a:noAutofit/>
          </a:bodyPr>
          <a:p>
            <a:pPr algn="ctr"/>
            <a:endParaRPr b="0" lang="en-GB" sz="2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165AD19-725D-442A-8CD3-97B88DAE003C}"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15" name="PlaceHolder 2"/>
          <p:cNvSpPr>
            <a:spLocks noGrp="1"/>
          </p:cNvSpPr>
          <p:nvPr>
            <p:ph/>
          </p:nvPr>
        </p:nvSpPr>
        <p:spPr>
          <a:xfrm>
            <a:off x="50400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16" name="PlaceHolder 3"/>
          <p:cNvSpPr>
            <a:spLocks noGrp="1"/>
          </p:cNvSpPr>
          <p:nvPr>
            <p:ph/>
          </p:nvPr>
        </p:nvSpPr>
        <p:spPr>
          <a:xfrm>
            <a:off x="5152680" y="1768680"/>
            <a:ext cx="442692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17" name="PlaceHolder 4"/>
          <p:cNvSpPr>
            <a:spLocks noGrp="1"/>
          </p:cNvSpPr>
          <p:nvPr>
            <p:ph/>
          </p:nvPr>
        </p:nvSpPr>
        <p:spPr>
          <a:xfrm>
            <a:off x="504000" y="405900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8175A71-C8F0-4C6A-844B-BCD6063916C1}"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19" name="PlaceHolder 2"/>
          <p:cNvSpPr>
            <a:spLocks noGrp="1"/>
          </p:cNvSpPr>
          <p:nvPr>
            <p:ph/>
          </p:nvPr>
        </p:nvSpPr>
        <p:spPr>
          <a:xfrm>
            <a:off x="504000" y="1768680"/>
            <a:ext cx="4426920" cy="438480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20" name="PlaceHolder 3"/>
          <p:cNvSpPr>
            <a:spLocks noGrp="1"/>
          </p:cNvSpPr>
          <p:nvPr>
            <p:ph/>
          </p:nvPr>
        </p:nvSpPr>
        <p:spPr>
          <a:xfrm>
            <a:off x="515268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21" name="PlaceHolder 4"/>
          <p:cNvSpPr>
            <a:spLocks noGrp="1"/>
          </p:cNvSpPr>
          <p:nvPr>
            <p:ph/>
          </p:nvPr>
        </p:nvSpPr>
        <p:spPr>
          <a:xfrm>
            <a:off x="5152680" y="405900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BF19230-CA0D-4787-8BE3-D5861A6004F7}"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endParaRPr b="1" i="1" lang="en-GB" sz="3600" spc="-1" strike="noStrike">
              <a:solidFill>
                <a:srgbClr val="ffffff"/>
              </a:solidFill>
              <a:latin typeface="Times New Roman"/>
            </a:endParaRPr>
          </a:p>
        </p:txBody>
      </p:sp>
      <p:sp>
        <p:nvSpPr>
          <p:cNvPr id="23" name="PlaceHolder 2"/>
          <p:cNvSpPr>
            <a:spLocks noGrp="1"/>
          </p:cNvSpPr>
          <p:nvPr>
            <p:ph/>
          </p:nvPr>
        </p:nvSpPr>
        <p:spPr>
          <a:xfrm>
            <a:off x="50400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24" name="PlaceHolder 3"/>
          <p:cNvSpPr>
            <a:spLocks noGrp="1"/>
          </p:cNvSpPr>
          <p:nvPr>
            <p:ph/>
          </p:nvPr>
        </p:nvSpPr>
        <p:spPr>
          <a:xfrm>
            <a:off x="5152680" y="1768680"/>
            <a:ext cx="442692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25" name="PlaceHolder 4"/>
          <p:cNvSpPr>
            <a:spLocks noGrp="1"/>
          </p:cNvSpPr>
          <p:nvPr>
            <p:ph/>
          </p:nvPr>
        </p:nvSpPr>
        <p:spPr>
          <a:xfrm>
            <a:off x="504000" y="4059000"/>
            <a:ext cx="9071640" cy="2091240"/>
          </a:xfrm>
          <a:prstGeom prst="rect">
            <a:avLst/>
          </a:prstGeom>
          <a:noFill/>
          <a:ln w="0">
            <a:noFill/>
          </a:ln>
        </p:spPr>
        <p:txBody>
          <a:bodyPr lIns="0" rIns="0" tIns="0" bIns="0" anchor="t">
            <a:noAutofit/>
          </a:bodyPr>
          <a:p>
            <a:pPr indent="0">
              <a:spcAft>
                <a:spcPts val="1412"/>
              </a:spcAft>
              <a:buNone/>
            </a:pPr>
            <a:endParaRPr b="0" lang="en-GB" sz="2400" spc="-1" strike="noStrike">
              <a:solidFill>
                <a:srgbClr val="ffffff"/>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9D12CDD-1031-4272-B81A-C3E828F2AB5C}"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 name="PlaceHolder 2"/>
          <p:cNvSpPr>
            <a:spLocks noGrp="1"/>
          </p:cNvSpPr>
          <p:nvPr>
            <p:ph type="body"/>
          </p:nvPr>
        </p:nvSpPr>
        <p:spPr>
          <a:xfrm>
            <a:off x="504000" y="1769040"/>
            <a:ext cx="9071640" cy="4384800"/>
          </a:xfrm>
          <a:prstGeom prst="rect">
            <a:avLst/>
          </a:prstGeom>
          <a:noFill/>
          <a:ln w="0">
            <a:noFill/>
          </a:ln>
        </p:spPr>
        <p:txBody>
          <a:bodyPr lIns="0" rIns="0" tIns="0" bIns="0" anchor="t">
            <a:noAutofit/>
          </a:bodyPr>
          <a:p>
            <a:pPr marL="432000" indent="-324000">
              <a:spcAft>
                <a:spcPts val="1414"/>
              </a:spcAft>
              <a:buClr>
                <a:srgbClr val="000000"/>
              </a:buClr>
              <a:buSzPct val="45000"/>
              <a:buFont typeface="Wingdings" charset="2"/>
              <a:buChar char=""/>
            </a:pPr>
            <a:r>
              <a:rPr b="0" lang="en-GB" sz="2400" spc="-1" strike="noStrike">
                <a:solidFill>
                  <a:srgbClr val="000000"/>
                </a:solidFill>
                <a:latin typeface="Arial"/>
              </a:rPr>
              <a:t>Click to edit the outline text format</a:t>
            </a:r>
            <a:endParaRPr b="0" lang="en-GB" sz="2400" spc="-1" strike="noStrike">
              <a:solidFill>
                <a:srgbClr val="000000"/>
              </a:solidFill>
              <a:latin typeface="Arial"/>
            </a:endParaRPr>
          </a:p>
          <a:p>
            <a:pPr lvl="1" marL="864000" indent="-324000">
              <a:spcAft>
                <a:spcPts val="1134"/>
              </a:spcAft>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Aft>
                <a:spcPts val="850"/>
              </a:spcAft>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Aft>
                <a:spcPts val="567"/>
              </a:spcAft>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Aft>
                <a:spcPts val="283"/>
              </a:spcAft>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Aft>
                <a:spcPts val="283"/>
              </a:spcAft>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Aft>
                <a:spcPts val="283"/>
              </a:spcAft>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2" name="PlaceHolder 3"/>
          <p:cNvSpPr>
            <a:spLocks noGrp="1"/>
          </p:cNvSpPr>
          <p:nvPr>
            <p:ph type="dt" idx="1"/>
          </p:nvPr>
        </p:nvSpPr>
        <p:spPr>
          <a:xfrm>
            <a:off x="504000" y="6887160"/>
            <a:ext cx="2348280" cy="521280"/>
          </a:xfrm>
          <a:prstGeom prst="rect">
            <a:avLst/>
          </a:prstGeom>
          <a:noFill/>
          <a:ln w="0">
            <a:noFill/>
          </a:ln>
        </p:spPr>
        <p:txBody>
          <a:bodyPr lIns="0" rIns="0" tIns="0" bIns="0" anchor="t">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3" name="PlaceHolder 4"/>
          <p:cNvSpPr>
            <a:spLocks noGrp="1"/>
          </p:cNvSpPr>
          <p:nvPr>
            <p:ph type="ftr" idx="2"/>
          </p:nvPr>
        </p:nvSpPr>
        <p:spPr>
          <a:xfrm>
            <a:off x="3447360" y="6887160"/>
            <a:ext cx="3195000" cy="521280"/>
          </a:xfrm>
          <a:prstGeom prst="rect">
            <a:avLst/>
          </a:prstGeom>
          <a:noFill/>
          <a:ln w="0">
            <a:noFill/>
          </a:ln>
        </p:spPr>
        <p:txBody>
          <a:bodyPr lIns="0" rIns="0" tIns="0" bIns="0" anchor="t">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 name="PlaceHolder 5"/>
          <p:cNvSpPr>
            <a:spLocks noGrp="1"/>
          </p:cNvSpPr>
          <p:nvPr>
            <p:ph type="sldNum" idx="3"/>
          </p:nvPr>
        </p:nvSpPr>
        <p:spPr>
          <a:xfrm>
            <a:off x="7227360" y="6887160"/>
            <a:ext cx="2348280" cy="52128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fld id="{1F0ECC36-EF71-493B-8BC8-271B08FD7AE7}"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Times New Roman"/>
              </a:rPr>
              <a:t>Click to edit the title text format</a:t>
            </a:r>
            <a:endParaRPr b="1" i="1" lang="en-GB" sz="3600" spc="-1" strike="noStrike">
              <a:solidFill>
                <a:srgbClr val="ffffff"/>
              </a:solidFill>
              <a:latin typeface="Times New Roman"/>
            </a:endParaRPr>
          </a:p>
        </p:txBody>
      </p:sp>
      <p:sp>
        <p:nvSpPr>
          <p:cNvPr id="42" name="PlaceHolder 2"/>
          <p:cNvSpPr>
            <a:spLocks noGrp="1"/>
          </p:cNvSpPr>
          <p:nvPr>
            <p:ph type="body"/>
          </p:nvPr>
        </p:nvSpPr>
        <p:spPr>
          <a:xfrm>
            <a:off x="504000" y="1768680"/>
            <a:ext cx="9071640" cy="4384800"/>
          </a:xfrm>
          <a:prstGeom prst="rect">
            <a:avLst/>
          </a:prstGeom>
          <a:noFill/>
          <a:ln w="0">
            <a:noFill/>
          </a:ln>
        </p:spPr>
        <p:txBody>
          <a:bodyPr lIns="0" rIns="0" tIns="0" bIns="0" anchor="t">
            <a:noAutofit/>
          </a:bodyPr>
          <a:p>
            <a:pPr marL="432000" indent="-324000">
              <a:spcAft>
                <a:spcPts val="1412"/>
              </a:spcAft>
              <a:buClr>
                <a:srgbClr val="ffff00"/>
              </a:buClr>
              <a:buSzPct val="45000"/>
              <a:buFont typeface="Wingdings" charset="2"/>
              <a:buChar char=""/>
            </a:pPr>
            <a:r>
              <a:rPr b="0" lang="en-GB" sz="2400" spc="-1" strike="noStrike">
                <a:solidFill>
                  <a:srgbClr val="ffffff"/>
                </a:solidFill>
                <a:latin typeface="Times New Roman"/>
              </a:rPr>
              <a:t>Click to edit the outline text format</a:t>
            </a:r>
            <a:endParaRPr b="0" lang="en-GB" sz="2400" spc="-1" strike="noStrike">
              <a:solidFill>
                <a:srgbClr val="ffffff"/>
              </a:solidFill>
              <a:latin typeface="Times New Roman"/>
            </a:endParaRPr>
          </a:p>
          <a:p>
            <a:pPr lvl="1" marL="863280" indent="-288000">
              <a:spcAft>
                <a:spcPts val="1134"/>
              </a:spcAft>
              <a:buClr>
                <a:srgbClr val="ffff00"/>
              </a:buClr>
              <a:buSzPct val="75000"/>
              <a:buFont typeface="Symbol" charset="2"/>
              <a:buChar char=""/>
            </a:pPr>
            <a:r>
              <a:rPr b="0" lang="en-GB" sz="2800" spc="-1" strike="noStrike">
                <a:solidFill>
                  <a:srgbClr val="ffffff"/>
                </a:solidFill>
                <a:latin typeface="Times New Roman"/>
              </a:rPr>
              <a:t>Second Outline Level</a:t>
            </a:r>
            <a:endParaRPr b="0" lang="en-GB" sz="2800" spc="-1" strike="noStrike">
              <a:solidFill>
                <a:srgbClr val="ffffff"/>
              </a:solidFill>
              <a:latin typeface="Times New Roman"/>
            </a:endParaRPr>
          </a:p>
          <a:p>
            <a:pPr lvl="2" marL="1293840" indent="-215280">
              <a:spcAft>
                <a:spcPts val="845"/>
              </a:spcAft>
              <a:buClr>
                <a:srgbClr val="ffff00"/>
              </a:buClr>
              <a:buSzPct val="45000"/>
              <a:buFont typeface="Wingdings" charset="2"/>
              <a:buChar char=""/>
            </a:pPr>
            <a:r>
              <a:rPr b="0" lang="en-GB" sz="2400" spc="-1" strike="noStrike">
                <a:solidFill>
                  <a:srgbClr val="ffffff"/>
                </a:solidFill>
                <a:latin typeface="Times New Roman"/>
              </a:rPr>
              <a:t>Third Outline Level</a:t>
            </a:r>
            <a:endParaRPr b="0" lang="en-GB" sz="2400" spc="-1" strike="noStrike">
              <a:solidFill>
                <a:srgbClr val="ffffff"/>
              </a:solidFill>
              <a:latin typeface="Times New Roman"/>
            </a:endParaRPr>
          </a:p>
          <a:p>
            <a:pPr lvl="3" marL="1725120" indent="-215280">
              <a:spcAft>
                <a:spcPts val="561"/>
              </a:spcAft>
              <a:buClr>
                <a:srgbClr val="ffff00"/>
              </a:buClr>
              <a:buSzPct val="75000"/>
              <a:buFont typeface="Symbol" charset="2"/>
              <a:buChar char=""/>
            </a:pPr>
            <a:r>
              <a:rPr b="0" lang="en-GB" sz="2000" spc="-1" strike="noStrike">
                <a:solidFill>
                  <a:srgbClr val="ffffff"/>
                </a:solidFill>
                <a:latin typeface="Times New Roman"/>
              </a:rPr>
              <a:t>Fourth Outline Level</a:t>
            </a:r>
            <a:endParaRPr b="0" lang="en-GB" sz="2000" spc="-1" strike="noStrike">
              <a:solidFill>
                <a:srgbClr val="ffffff"/>
              </a:solidFill>
              <a:latin typeface="Times New Roman"/>
            </a:endParaRPr>
          </a:p>
          <a:p>
            <a:pPr lvl="4" marL="2156040" indent="-215280">
              <a:spcAft>
                <a:spcPts val="278"/>
              </a:spcAft>
              <a:buClr>
                <a:srgbClr val="ffff00"/>
              </a:buClr>
              <a:buSzPct val="45000"/>
              <a:buFont typeface="Wingdings" charset="2"/>
              <a:buChar char=""/>
            </a:pPr>
            <a:r>
              <a:rPr b="0" lang="en-GB" sz="2000" spc="-1" strike="noStrike">
                <a:solidFill>
                  <a:srgbClr val="ffffff"/>
                </a:solidFill>
                <a:latin typeface="Times New Roman"/>
              </a:rPr>
              <a:t>Fifth Outline Level</a:t>
            </a:r>
            <a:endParaRPr b="0" lang="en-GB" sz="2000" spc="-1" strike="noStrike">
              <a:solidFill>
                <a:srgbClr val="ffffff"/>
              </a:solidFill>
              <a:latin typeface="Times New Roman"/>
            </a:endParaRPr>
          </a:p>
          <a:p>
            <a:pPr lvl="5" marL="2587680" indent="-215280">
              <a:spcAft>
                <a:spcPts val="278"/>
              </a:spcAft>
              <a:buClr>
                <a:srgbClr val="ffff00"/>
              </a:buClr>
              <a:buSzPct val="45000"/>
              <a:buFont typeface="Wingdings" charset="2"/>
              <a:buChar char=""/>
            </a:pPr>
            <a:r>
              <a:rPr b="0" lang="en-GB" sz="2000" spc="-1" strike="noStrike">
                <a:solidFill>
                  <a:srgbClr val="ffffff"/>
                </a:solidFill>
                <a:latin typeface="Times New Roman"/>
              </a:rPr>
              <a:t>Sixth Outline Level</a:t>
            </a:r>
            <a:endParaRPr b="0" lang="en-GB" sz="2000" spc="-1" strike="noStrike">
              <a:solidFill>
                <a:srgbClr val="ffffff"/>
              </a:solidFill>
              <a:latin typeface="Times New Roman"/>
            </a:endParaRPr>
          </a:p>
          <a:p>
            <a:pPr lvl="6" marL="3019680" indent="-215280">
              <a:spcAft>
                <a:spcPts val="278"/>
              </a:spcAft>
              <a:buClr>
                <a:srgbClr val="ffff00"/>
              </a:buClr>
              <a:buSzPct val="45000"/>
              <a:buFont typeface="Wingdings" charset="2"/>
              <a:buChar char=""/>
            </a:pPr>
            <a:r>
              <a:rPr b="0" lang="en-GB" sz="2000" spc="-1" strike="noStrike">
                <a:solidFill>
                  <a:srgbClr val="ffffff"/>
                </a:solidFill>
                <a:latin typeface="Times New Roman"/>
              </a:rPr>
              <a:t>Seventh Outline Level</a:t>
            </a:r>
            <a:endParaRPr b="0" lang="en-GB" sz="2000" spc="-1" strike="noStrike">
              <a:solidFill>
                <a:srgbClr val="ffffff"/>
              </a:solidFill>
              <a:latin typeface="Times New Roman"/>
            </a:endParaRPr>
          </a:p>
        </p:txBody>
      </p:sp>
      <p:sp>
        <p:nvSpPr>
          <p:cNvPr id="43" name="PlaceHolder 3"/>
          <p:cNvSpPr>
            <a:spLocks noGrp="1"/>
          </p:cNvSpPr>
          <p:nvPr>
            <p:ph type="dt" idx="4"/>
          </p:nvPr>
        </p:nvSpPr>
        <p:spPr>
          <a:xfrm>
            <a:off x="504000" y="6886800"/>
            <a:ext cx="2348280" cy="521280"/>
          </a:xfrm>
          <a:prstGeom prst="rect">
            <a:avLst/>
          </a:prstGeom>
          <a:noFill/>
          <a:ln w="0">
            <a:noFill/>
          </a:ln>
        </p:spPr>
        <p:txBody>
          <a:bodyPr lIns="0" rIns="0" tIns="0" bIns="0" anchor="t">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4" name="PlaceHolder 4"/>
          <p:cNvSpPr>
            <a:spLocks noGrp="1"/>
          </p:cNvSpPr>
          <p:nvPr>
            <p:ph type="ftr" idx="5"/>
          </p:nvPr>
        </p:nvSpPr>
        <p:spPr>
          <a:xfrm>
            <a:off x="3447360" y="6886800"/>
            <a:ext cx="3195000" cy="521280"/>
          </a:xfrm>
          <a:prstGeom prst="rect">
            <a:avLst/>
          </a:prstGeom>
          <a:noFill/>
          <a:ln w="0">
            <a:noFill/>
          </a:ln>
        </p:spPr>
        <p:txBody>
          <a:bodyPr lIns="0" rIns="0" tIns="0" bIns="0" anchor="t">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45" name="PlaceHolder 5"/>
          <p:cNvSpPr>
            <a:spLocks noGrp="1"/>
          </p:cNvSpPr>
          <p:nvPr>
            <p:ph type="sldNum" idx="6"/>
          </p:nvPr>
        </p:nvSpPr>
        <p:spPr>
          <a:xfrm>
            <a:off x="7227360" y="6886800"/>
            <a:ext cx="2348280" cy="521280"/>
          </a:xfrm>
          <a:prstGeom prst="rect">
            <a:avLst/>
          </a:prstGeom>
          <a:noFill/>
          <a:ln w="0">
            <a:noFill/>
          </a:ln>
        </p:spPr>
        <p:txBody>
          <a:bodyPr lIns="0" rIns="0" tIns="0" bIns="0" anchor="t">
            <a:noAutofit/>
          </a:bodyPr>
          <a:lstStyle>
            <a:lvl1pPr indent="0" algn="r">
              <a:buNone/>
              <a:defRPr b="0" lang="en-GB" sz="1400" spc="-1" strike="noStrike">
                <a:solidFill>
                  <a:srgbClr val="ffffff"/>
                </a:solidFill>
                <a:latin typeface="Times New Roman"/>
              </a:defRPr>
            </a:lvl1pPr>
          </a:lstStyle>
          <a:p>
            <a:pPr indent="0" algn="r">
              <a:buNone/>
            </a:pPr>
            <a:fld id="{BE4B3923-5A17-4E3F-B72A-3012DC7E200E}" type="slidenum">
              <a:rPr b="0" lang="en-GB" sz="1400" spc="-1" strike="noStrike">
                <a:solidFill>
                  <a:srgbClr val="ffffff"/>
                </a:solidFill>
                <a:latin typeface="Times New Roman"/>
              </a:rPr>
              <a:t>&lt;number&gt;</a:t>
            </a:fld>
            <a:endParaRPr b="0" lang="en-GB"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604440"/>
            <a:ext cx="9071640" cy="1704600"/>
          </a:xfrm>
          <a:prstGeom prst="rect">
            <a:avLst/>
          </a:prstGeom>
          <a:noFill/>
          <a:ln w="0">
            <a:noFill/>
          </a:ln>
        </p:spPr>
        <p:txBody>
          <a:bodyPr lIns="0" rIns="0" tIns="0" bIns="0" anchor="ctr">
            <a:noAutofit/>
          </a:bodyPr>
          <a:p>
            <a:pPr indent="0" algn="ctr">
              <a:buNone/>
            </a:pPr>
            <a:r>
              <a:rPr b="1" i="1" lang="en-GB" sz="6000" spc="-1" strike="noStrike" u="sng">
                <a:solidFill>
                  <a:srgbClr val="ffffff"/>
                </a:solidFill>
                <a:uFillTx/>
                <a:latin typeface="Arial"/>
              </a:rPr>
              <a:t>HeartSafe Monitoring device</a:t>
            </a:r>
            <a:endParaRPr b="1" i="1" lang="en-GB" sz="6000" spc="-1" strike="noStrike">
              <a:solidFill>
                <a:srgbClr val="ffffff"/>
              </a:solidFill>
              <a:latin typeface="Times New Roman"/>
            </a:endParaRPr>
          </a:p>
        </p:txBody>
      </p:sp>
      <p:sp>
        <p:nvSpPr>
          <p:cNvPr id="83" name="PlaceHolder 2"/>
          <p:cNvSpPr>
            <a:spLocks noGrp="1"/>
          </p:cNvSpPr>
          <p:nvPr>
            <p:ph type="subTitle"/>
          </p:nvPr>
        </p:nvSpPr>
        <p:spPr>
          <a:xfrm>
            <a:off x="5652000" y="5904000"/>
            <a:ext cx="4320000" cy="1224000"/>
          </a:xfrm>
          <a:prstGeom prst="rect">
            <a:avLst/>
          </a:prstGeom>
          <a:noFill/>
          <a:ln w="0">
            <a:noFill/>
          </a:ln>
        </p:spPr>
        <p:txBody>
          <a:bodyPr lIns="0" rIns="0" tIns="0" bIns="0" anchor="ctr">
            <a:noAutofit/>
          </a:bodyPr>
          <a:p>
            <a:pPr indent="0" algn="ctr">
              <a:buNone/>
            </a:pPr>
            <a:r>
              <a:rPr b="0" lang="en-GB" sz="2800" spc="-1" strike="noStrike">
                <a:solidFill>
                  <a:srgbClr val="ffffff"/>
                </a:solidFill>
                <a:latin typeface="Arial"/>
              </a:rPr>
              <a:t>Chantal Johnson</a:t>
            </a:r>
            <a:endParaRPr b="0" lang="en-GB" sz="2800" spc="-1" strike="noStrike">
              <a:solidFill>
                <a:srgbClr val="ffffff"/>
              </a:solidFill>
              <a:latin typeface="Arial"/>
            </a:endParaRPr>
          </a:p>
        </p:txBody>
      </p:sp>
      <p:pic>
        <p:nvPicPr>
          <p:cNvPr id="84" name="" descr=""/>
          <p:cNvPicPr/>
          <p:nvPr/>
        </p:nvPicPr>
        <p:blipFill>
          <a:blip r:embed="rId1"/>
          <a:stretch/>
        </p:blipFill>
        <p:spPr>
          <a:xfrm>
            <a:off x="59040" y="2736000"/>
            <a:ext cx="6204960" cy="45230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Arial"/>
              </a:rPr>
              <a:t>Conclusion</a:t>
            </a:r>
            <a:endParaRPr b="1" i="1" lang="en-GB" sz="3600" spc="-1" strike="noStrike">
              <a:solidFill>
                <a:srgbClr val="ffffff"/>
              </a:solidFill>
              <a:latin typeface="Times New Roman"/>
            </a:endParaRPr>
          </a:p>
        </p:txBody>
      </p:sp>
      <p:sp>
        <p:nvSpPr>
          <p:cNvPr id="108" name="PlaceHolder 2"/>
          <p:cNvSpPr>
            <a:spLocks noGrp="1"/>
          </p:cNvSpPr>
          <p:nvPr>
            <p:ph/>
          </p:nvPr>
        </p:nvSpPr>
        <p:spPr>
          <a:xfrm>
            <a:off x="504000" y="1768680"/>
            <a:ext cx="9071640" cy="4989240"/>
          </a:xfrm>
          <a:prstGeom prst="rect">
            <a:avLst/>
          </a:prstGeom>
          <a:noFill/>
          <a:ln w="0">
            <a:noFill/>
          </a:ln>
        </p:spPr>
        <p:txBody>
          <a:bodyPr lIns="0" rIns="0" tIns="0" bIns="0" anchor="t">
            <a:noAutofit/>
          </a:bodyPr>
          <a:p>
            <a:pPr marL="432000" indent="0">
              <a:spcAft>
                <a:spcPts val="1412"/>
              </a:spcAft>
              <a:buNone/>
            </a:pPr>
            <a:r>
              <a:rPr b="0" lang="en-GB" sz="2800" spc="-1" strike="noStrike">
                <a:solidFill>
                  <a:srgbClr val="ffffff"/>
                </a:solidFill>
                <a:latin typeface="Arial"/>
              </a:rPr>
              <a:t>We should used a production schedule that involves producing 6000 HeartAlert devices and 1400 SmartAlert devices to achieve maximum profits.</a:t>
            </a:r>
            <a:endParaRPr b="0" lang="en-GB" sz="2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Arial"/>
              </a:rPr>
              <a:t>Further Questions</a:t>
            </a:r>
            <a:endParaRPr b="1" i="1" lang="en-GB" sz="3600" spc="-1" strike="noStrike">
              <a:solidFill>
                <a:srgbClr val="ffffff"/>
              </a:solidFill>
              <a:latin typeface="Times New Roman"/>
            </a:endParaRPr>
          </a:p>
        </p:txBody>
      </p:sp>
      <p:sp>
        <p:nvSpPr>
          <p:cNvPr id="110" name="PlaceHolder 2"/>
          <p:cNvSpPr>
            <a:spLocks noGrp="1"/>
          </p:cNvSpPr>
          <p:nvPr>
            <p:ph/>
          </p:nvPr>
        </p:nvSpPr>
        <p:spPr>
          <a:xfrm>
            <a:off x="504000" y="1768680"/>
            <a:ext cx="9071640" cy="4989240"/>
          </a:xfrm>
          <a:prstGeom prst="rect">
            <a:avLst/>
          </a:prstGeom>
          <a:noFill/>
          <a:ln w="0">
            <a:noFill/>
          </a:ln>
        </p:spPr>
        <p:txBody>
          <a:bodyPr lIns="0" rIns="0" tIns="0" bIns="0" anchor="t">
            <a:noAutofit/>
          </a:bodyPr>
          <a:p>
            <a:pPr indent="0">
              <a:spcAft>
                <a:spcPts val="1412"/>
              </a:spcAft>
              <a:buNone/>
            </a:pPr>
            <a:r>
              <a:rPr b="1" lang="en-GB" sz="2800" spc="-1" strike="noStrike" u="sng">
                <a:solidFill>
                  <a:srgbClr val="ffffff"/>
                </a:solidFill>
                <a:uFillTx/>
                <a:latin typeface="Arial"/>
              </a:rPr>
              <a:t>Sharing of components for production</a:t>
            </a:r>
            <a:endParaRPr b="0" lang="en-GB" sz="2800" spc="-1" strike="noStrike">
              <a:solidFill>
                <a:srgbClr val="ffffff"/>
              </a:solidFill>
              <a:latin typeface="Times New Roman"/>
            </a:endParaRPr>
          </a:p>
          <a:p>
            <a:pPr marL="432000" indent="0">
              <a:spcAft>
                <a:spcPts val="1412"/>
              </a:spcAft>
              <a:buNone/>
            </a:pPr>
            <a:r>
              <a:rPr b="0" lang="en-GB" sz="2800" spc="-1" strike="noStrike">
                <a:solidFill>
                  <a:srgbClr val="ffffff"/>
                </a:solidFill>
                <a:latin typeface="Arial"/>
              </a:rPr>
              <a:t>Production efficiency and times could be improved if both devices were composed of the same same components.</a:t>
            </a:r>
            <a:endParaRPr b="0" lang="en-GB" sz="2800" spc="-1" strike="noStrike">
              <a:solidFill>
                <a:srgbClr val="ffffff"/>
              </a:solidFill>
              <a:latin typeface="Times New Roman"/>
            </a:endParaRPr>
          </a:p>
          <a:p>
            <a:pPr marL="432000" indent="0">
              <a:spcAft>
                <a:spcPts val="1412"/>
              </a:spcAft>
              <a:buNone/>
            </a:pPr>
            <a:endParaRPr b="0" lang="en-GB" sz="2800" spc="-1" strike="noStrike">
              <a:solidFill>
                <a:srgbClr val="ffffff"/>
              </a:solidFill>
              <a:latin typeface="Times New Roman"/>
            </a:endParaRPr>
          </a:p>
          <a:p>
            <a:pPr indent="0">
              <a:spcAft>
                <a:spcPts val="1412"/>
              </a:spcAft>
              <a:buNone/>
            </a:pPr>
            <a:r>
              <a:rPr b="1" lang="en-GB" sz="2800" spc="-1" strike="noStrike" u="sng">
                <a:solidFill>
                  <a:srgbClr val="ffffff"/>
                </a:solidFill>
                <a:uFillTx/>
                <a:latin typeface="Arial"/>
              </a:rPr>
              <a:t>Increasing storage capacity / hourly production capacity</a:t>
            </a:r>
            <a:endParaRPr b="0" lang="en-GB" sz="2800" spc="-1" strike="noStrike">
              <a:solidFill>
                <a:srgbClr val="ffffff"/>
              </a:solidFill>
              <a:latin typeface="Times New Roman"/>
            </a:endParaRPr>
          </a:p>
          <a:p>
            <a:pPr marL="432000" indent="0">
              <a:spcAft>
                <a:spcPts val="1412"/>
              </a:spcAft>
              <a:buNone/>
            </a:pPr>
            <a:r>
              <a:rPr b="0" lang="en-GB" sz="2800" spc="-1" strike="noStrike">
                <a:solidFill>
                  <a:srgbClr val="ffffff"/>
                </a:solidFill>
                <a:latin typeface="Arial"/>
              </a:rPr>
              <a:t>To increase potential profits we could seek to increase separately or in combination the storage capacity of devices or the amount produced per hour.</a:t>
            </a:r>
            <a:endParaRPr b="0" lang="en-GB" sz="2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Arial"/>
              </a:rPr>
              <a:t>Business proposal</a:t>
            </a:r>
            <a:endParaRPr b="1" i="1" lang="en-GB" sz="3600" spc="-1" strike="noStrike">
              <a:solidFill>
                <a:srgbClr val="ffffff"/>
              </a:solidFill>
              <a:latin typeface="Times New Roman"/>
            </a:endParaRPr>
          </a:p>
        </p:txBody>
      </p:sp>
      <p:sp>
        <p:nvSpPr>
          <p:cNvPr id="86" name="PlaceHolder 2"/>
          <p:cNvSpPr>
            <a:spLocks noGrp="1"/>
          </p:cNvSpPr>
          <p:nvPr>
            <p:ph/>
          </p:nvPr>
        </p:nvSpPr>
        <p:spPr>
          <a:xfrm>
            <a:off x="504000" y="1768680"/>
            <a:ext cx="9071640" cy="5077440"/>
          </a:xfrm>
          <a:prstGeom prst="rect">
            <a:avLst/>
          </a:prstGeom>
          <a:noFill/>
          <a:ln w="0">
            <a:noFill/>
          </a:ln>
        </p:spPr>
        <p:txBody>
          <a:bodyPr lIns="0" rIns="0" tIns="0" bIns="0" anchor="t">
            <a:noAutofit/>
          </a:bodyPr>
          <a:p>
            <a:pPr marL="432000" indent="0">
              <a:spcAft>
                <a:spcPts val="1412"/>
              </a:spcAft>
              <a:buNone/>
            </a:pPr>
            <a:r>
              <a:rPr b="0" lang="en-GB" sz="2800" spc="-1" strike="noStrike">
                <a:solidFill>
                  <a:srgbClr val="ffffff"/>
                </a:solidFill>
                <a:latin typeface="Arial"/>
              </a:rPr>
              <a:t>This proposal outlines a plan for the production of two medical alert systems. We currently manufacture the HeartSafe device which monitors heart conditions.</a:t>
            </a:r>
            <a:endParaRPr b="0" lang="en-GB" sz="2800" spc="-1" strike="noStrike">
              <a:solidFill>
                <a:srgbClr val="ffffff"/>
              </a:solidFill>
              <a:latin typeface="Times New Roman"/>
            </a:endParaRPr>
          </a:p>
          <a:p>
            <a:pPr marL="432000" indent="0">
              <a:spcAft>
                <a:spcPts val="1412"/>
              </a:spcAft>
              <a:buNone/>
            </a:pPr>
            <a:endParaRPr b="0" lang="en-GB" sz="2800" spc="-1" strike="noStrike">
              <a:solidFill>
                <a:srgbClr val="ffffff"/>
              </a:solidFill>
              <a:latin typeface="Times New Roman"/>
            </a:endParaRPr>
          </a:p>
          <a:p>
            <a:pPr marL="432000" indent="0">
              <a:spcAft>
                <a:spcPts val="1412"/>
              </a:spcAft>
              <a:buNone/>
            </a:pPr>
            <a:r>
              <a:rPr b="0" lang="en-GB" sz="2800" spc="-1" strike="noStrike">
                <a:solidFill>
                  <a:srgbClr val="ffffff"/>
                </a:solidFill>
                <a:latin typeface="Arial"/>
              </a:rPr>
              <a:t>We have a second product the SmartSafe system which expands on the capabilities of the HeartSafe system.</a:t>
            </a:r>
            <a:endParaRPr b="0" lang="en-GB" sz="2800" spc="-1" strike="noStrike">
              <a:solidFill>
                <a:srgbClr val="ffffff"/>
              </a:solidFill>
              <a:latin typeface="Times New Roman"/>
            </a:endParaRPr>
          </a:p>
          <a:p>
            <a:pPr marL="432000" indent="0">
              <a:spcAft>
                <a:spcPts val="1412"/>
              </a:spcAft>
              <a:buNone/>
            </a:pPr>
            <a:endParaRPr b="0" lang="en-GB" sz="2800" spc="-1" strike="noStrike">
              <a:solidFill>
                <a:srgbClr val="ffffff"/>
              </a:solidFill>
              <a:latin typeface="Times New Roman"/>
            </a:endParaRPr>
          </a:p>
          <a:p>
            <a:pPr marL="432000" indent="0">
              <a:spcAft>
                <a:spcPts val="1412"/>
              </a:spcAft>
              <a:buNone/>
            </a:pPr>
            <a:r>
              <a:rPr b="0" lang="en-GB" sz="2800" spc="-1" strike="noStrike">
                <a:solidFill>
                  <a:srgbClr val="ffffff"/>
                </a:solidFill>
                <a:latin typeface="Arial"/>
              </a:rPr>
              <a:t>Here we present a rational for the production of both the HeartSafe and SmartAlert monitoring devices in combination to maximise company profits.</a:t>
            </a:r>
            <a:endParaRPr b="0" lang="en-GB" sz="2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Arial"/>
              </a:rPr>
              <a:t>Business problem</a:t>
            </a:r>
            <a:endParaRPr b="1" i="1" lang="en-GB" sz="3600" spc="-1" strike="noStrike">
              <a:solidFill>
                <a:srgbClr val="ffffff"/>
              </a:solidFill>
              <a:latin typeface="Times New Roman"/>
            </a:endParaRPr>
          </a:p>
        </p:txBody>
      </p:sp>
      <p:sp>
        <p:nvSpPr>
          <p:cNvPr id="88" name="PlaceHolder 2"/>
          <p:cNvSpPr>
            <a:spLocks noGrp="1"/>
          </p:cNvSpPr>
          <p:nvPr>
            <p:ph/>
          </p:nvPr>
        </p:nvSpPr>
        <p:spPr>
          <a:xfrm>
            <a:off x="504000" y="1614600"/>
            <a:ext cx="9071640" cy="5656680"/>
          </a:xfrm>
          <a:prstGeom prst="rect">
            <a:avLst/>
          </a:prstGeom>
          <a:noFill/>
          <a:ln w="0">
            <a:noFill/>
          </a:ln>
        </p:spPr>
        <p:txBody>
          <a:bodyPr lIns="0" rIns="0" tIns="0" bIns="0" anchor="t">
            <a:noAutofit/>
          </a:bodyPr>
          <a:p>
            <a:pPr indent="0">
              <a:spcAft>
                <a:spcPts val="1412"/>
              </a:spcAft>
              <a:buNone/>
            </a:pPr>
            <a:r>
              <a:rPr b="0" lang="en-GB" sz="2400" spc="-1" strike="noStrike">
                <a:solidFill>
                  <a:srgbClr val="ffffff"/>
                </a:solidFill>
                <a:latin typeface="Arial"/>
              </a:rPr>
              <a:t>Our production can produce: </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200 Type X ( HeartSafe) devices per hour</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140 Type Y (SmartAlert) devices per hour </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Maximum  6000 Type X devices per week</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Maximum 4000 Type Y devices per week. </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40 available hours per week</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Profit per Type X device:  $25</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Profit per Type Y device: $30</a:t>
            </a:r>
            <a:r>
              <a:rPr b="0" lang="en-GB" sz="2400" spc="-1" strike="noStrike">
                <a:solidFill>
                  <a:srgbClr val="ffffff"/>
                </a:solidFill>
                <a:latin typeface="Arial"/>
              </a:rPr>
              <a:t>. </a:t>
            </a:r>
            <a:endParaRPr b="0" lang="en-GB" sz="2400" spc="-1" strike="noStrike">
              <a:solidFill>
                <a:srgbClr val="ffffff"/>
              </a:solidFill>
              <a:latin typeface="Times New Roman"/>
            </a:endParaRPr>
          </a:p>
          <a:p>
            <a:pPr lvl="1" marL="863280" indent="0">
              <a:spcAft>
                <a:spcPts val="1134"/>
              </a:spcAft>
              <a:buNone/>
            </a:pPr>
            <a:endParaRPr b="0" lang="en-GB" sz="2400" spc="-1" strike="noStrike">
              <a:solidFill>
                <a:srgbClr val="ffffff"/>
              </a:solidFill>
              <a:latin typeface="Times New Roman"/>
            </a:endParaRPr>
          </a:p>
          <a:p>
            <a:pPr indent="0">
              <a:spcAft>
                <a:spcPts val="1412"/>
              </a:spcAft>
              <a:buNone/>
            </a:pPr>
            <a:r>
              <a:rPr b="0" lang="en-GB" sz="2400" spc="-1" strike="noStrike">
                <a:solidFill>
                  <a:srgbClr val="ffffff"/>
                </a:solidFill>
                <a:latin typeface="Arial"/>
              </a:rPr>
              <a:t>Using this information we can decide on the numbers of devices to produce and see if it is more profitable to produce only one type of monitoring system or a combination of both.</a:t>
            </a:r>
            <a:endParaRPr b="0" lang="en-GB" sz="24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Arial"/>
              </a:rPr>
              <a:t>Business problem</a:t>
            </a:r>
            <a:endParaRPr b="1" i="1" lang="en-GB" sz="3600" spc="-1" strike="noStrike">
              <a:solidFill>
                <a:srgbClr val="ffffff"/>
              </a:solidFill>
              <a:latin typeface="Times New Roman"/>
            </a:endParaRPr>
          </a:p>
        </p:txBody>
      </p:sp>
      <p:sp>
        <p:nvSpPr>
          <p:cNvPr id="90" name="PlaceHolder 2"/>
          <p:cNvSpPr>
            <a:spLocks noGrp="1"/>
          </p:cNvSpPr>
          <p:nvPr>
            <p:ph/>
          </p:nvPr>
        </p:nvSpPr>
        <p:spPr>
          <a:xfrm>
            <a:off x="504000" y="1768680"/>
            <a:ext cx="9071640" cy="4989240"/>
          </a:xfrm>
          <a:prstGeom prst="rect">
            <a:avLst/>
          </a:prstGeom>
          <a:noFill/>
          <a:ln w="0">
            <a:noFill/>
          </a:ln>
        </p:spPr>
        <p:txBody>
          <a:bodyPr lIns="0" rIns="0" tIns="0" bIns="0" anchor="t">
            <a:noAutofit/>
          </a:bodyPr>
          <a:p>
            <a:pPr marL="432000" indent="0">
              <a:spcAft>
                <a:spcPts val="1412"/>
              </a:spcAft>
              <a:buNone/>
            </a:pPr>
            <a:r>
              <a:rPr b="0" lang="en-GB" sz="2800" spc="-1" strike="noStrike">
                <a:solidFill>
                  <a:srgbClr val="ffffff"/>
                </a:solidFill>
                <a:latin typeface="Arial"/>
              </a:rPr>
              <a:t>Profit from only HeartSafe (Type X) production:</a:t>
            </a:r>
            <a:endParaRPr b="0" lang="en-GB" sz="2800" spc="-1" strike="noStrike">
              <a:solidFill>
                <a:srgbClr val="ffffff"/>
              </a:solidFill>
              <a:latin typeface="Times New Roman"/>
            </a:endParaRPr>
          </a:p>
          <a:p>
            <a:pPr marL="432000" indent="0">
              <a:spcAft>
                <a:spcPts val="1412"/>
              </a:spcAft>
              <a:buNone/>
            </a:pPr>
            <a:r>
              <a:rPr b="0" lang="en-GB" sz="2800" spc="-1" strike="noStrike">
                <a:solidFill>
                  <a:srgbClr val="ffffff"/>
                </a:solidFill>
                <a:latin typeface="Arial"/>
              </a:rPr>
              <a:t>Producing the maximum 6000 devices at $25 each: $150000</a:t>
            </a:r>
            <a:endParaRPr b="0" lang="en-GB" sz="2800" spc="-1" strike="noStrike">
              <a:solidFill>
                <a:srgbClr val="ffffff"/>
              </a:solidFill>
              <a:latin typeface="Times New Roman"/>
            </a:endParaRPr>
          </a:p>
          <a:p>
            <a:pPr marL="432000" indent="0">
              <a:spcAft>
                <a:spcPts val="1412"/>
              </a:spcAft>
              <a:buNone/>
            </a:pPr>
            <a:endParaRPr b="0" lang="en-GB" sz="2800" spc="-1" strike="noStrike">
              <a:solidFill>
                <a:srgbClr val="ffffff"/>
              </a:solidFill>
              <a:latin typeface="Times New Roman"/>
            </a:endParaRPr>
          </a:p>
          <a:p>
            <a:pPr marL="432000" indent="0">
              <a:spcAft>
                <a:spcPts val="1412"/>
              </a:spcAft>
              <a:buNone/>
            </a:pPr>
            <a:endParaRPr b="0" lang="en-GB" sz="2800" spc="-1" strike="noStrike">
              <a:solidFill>
                <a:srgbClr val="ffffff"/>
              </a:solidFill>
              <a:latin typeface="Times New Roman"/>
            </a:endParaRPr>
          </a:p>
          <a:p>
            <a:pPr marL="432000" indent="0">
              <a:spcAft>
                <a:spcPts val="1412"/>
              </a:spcAft>
              <a:buNone/>
            </a:pPr>
            <a:r>
              <a:rPr b="0" lang="en-GB" sz="2800" spc="-1" strike="noStrike">
                <a:solidFill>
                  <a:srgbClr val="ffffff"/>
                </a:solidFill>
                <a:latin typeface="Arial"/>
              </a:rPr>
              <a:t>Profit from only SmartAlert (Type Y) production:</a:t>
            </a:r>
            <a:endParaRPr b="0" lang="en-GB" sz="2800" spc="-1" strike="noStrike">
              <a:solidFill>
                <a:srgbClr val="ffffff"/>
              </a:solidFill>
              <a:latin typeface="Times New Roman"/>
            </a:endParaRPr>
          </a:p>
          <a:p>
            <a:pPr marL="432000" indent="0">
              <a:spcAft>
                <a:spcPts val="1412"/>
              </a:spcAft>
              <a:buNone/>
            </a:pPr>
            <a:r>
              <a:rPr b="0" lang="en-GB" sz="2800" spc="-1" strike="noStrike">
                <a:solidFill>
                  <a:srgbClr val="ffffff"/>
                </a:solidFill>
                <a:latin typeface="Arial"/>
              </a:rPr>
              <a:t>Producing the maximum 4000 devices at $30 each: $120000</a:t>
            </a:r>
            <a:endParaRPr b="0" lang="en-GB" sz="2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Arial"/>
              </a:rPr>
              <a:t>Optimization problem</a:t>
            </a:r>
            <a:endParaRPr b="1" i="1" lang="en-GB" sz="3600" spc="-1" strike="noStrike">
              <a:solidFill>
                <a:srgbClr val="ffffff"/>
              </a:solidFill>
              <a:latin typeface="Times New Roman"/>
            </a:endParaRPr>
          </a:p>
        </p:txBody>
      </p:sp>
      <p:sp>
        <p:nvSpPr>
          <p:cNvPr id="92" name="PlaceHolder 2"/>
          <p:cNvSpPr>
            <a:spLocks noGrp="1"/>
          </p:cNvSpPr>
          <p:nvPr>
            <p:ph/>
          </p:nvPr>
        </p:nvSpPr>
        <p:spPr>
          <a:xfrm>
            <a:off x="504000" y="1658160"/>
            <a:ext cx="9071640" cy="5685840"/>
          </a:xfrm>
          <a:prstGeom prst="rect">
            <a:avLst/>
          </a:prstGeom>
          <a:noFill/>
          <a:ln w="0">
            <a:noFill/>
          </a:ln>
        </p:spPr>
        <p:txBody>
          <a:bodyPr lIns="0" rIns="0" tIns="0" bIns="0" anchor="t">
            <a:noAutofit/>
          </a:bodyPr>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Decision variables:</a:t>
            </a:r>
            <a:endParaRPr b="0" lang="en-GB" sz="2400" spc="-1" strike="noStrike">
              <a:solidFill>
                <a:srgbClr val="ffffff"/>
              </a:solidFill>
              <a:latin typeface="Times New Roman"/>
            </a:endParaRPr>
          </a:p>
          <a:p>
            <a:pPr lvl="1" marL="863280" indent="-288000">
              <a:spcAft>
                <a:spcPts val="1134"/>
              </a:spcAft>
              <a:buClr>
                <a:srgbClr val="ffffff"/>
              </a:buClr>
              <a:buSzPct val="75000"/>
              <a:buFont typeface="Symbol" charset="2"/>
              <a:buChar char=""/>
            </a:pPr>
            <a:r>
              <a:rPr b="0" lang="en-GB" sz="2400" spc="-1" strike="noStrike">
                <a:solidFill>
                  <a:srgbClr val="ffffff"/>
                </a:solidFill>
                <a:latin typeface="Arial"/>
              </a:rPr>
              <a:t>Type X (HeartSafe) devices to produce</a:t>
            </a:r>
            <a:endParaRPr b="0" lang="en-GB" sz="2400" spc="-1" strike="noStrike">
              <a:solidFill>
                <a:srgbClr val="ffffff"/>
              </a:solidFill>
              <a:latin typeface="Times New Roman"/>
            </a:endParaRPr>
          </a:p>
          <a:p>
            <a:pPr lvl="1" marL="863280" indent="-288000">
              <a:spcAft>
                <a:spcPts val="1134"/>
              </a:spcAft>
              <a:buClr>
                <a:srgbClr val="ffffff"/>
              </a:buClr>
              <a:buSzPct val="75000"/>
              <a:buFont typeface="Symbol" charset="2"/>
              <a:buChar char=""/>
            </a:pPr>
            <a:r>
              <a:rPr b="0" lang="en-GB" sz="2400" spc="-1" strike="noStrike">
                <a:solidFill>
                  <a:srgbClr val="ffffff"/>
                </a:solidFill>
                <a:latin typeface="Arial"/>
              </a:rPr>
              <a:t>Type Y (SmartAlert) devices to produce</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Objective function:</a:t>
            </a:r>
            <a:endParaRPr b="0" lang="en-GB" sz="2400" spc="-1" strike="noStrike">
              <a:solidFill>
                <a:srgbClr val="ffffff"/>
              </a:solidFill>
              <a:latin typeface="Times New Roman"/>
            </a:endParaRPr>
          </a:p>
          <a:p>
            <a:pPr lvl="1" marL="863280" indent="-288000">
              <a:spcAft>
                <a:spcPts val="1134"/>
              </a:spcAft>
              <a:buClr>
                <a:srgbClr val="ffffff"/>
              </a:buClr>
              <a:buSzPct val="75000"/>
              <a:buFont typeface="Symbol" charset="2"/>
              <a:buChar char=""/>
            </a:pPr>
            <a:r>
              <a:rPr b="0" lang="en-GB" sz="2400" spc="-1" strike="noStrike">
                <a:solidFill>
                  <a:srgbClr val="ffffff"/>
                </a:solidFill>
                <a:latin typeface="Arial"/>
              </a:rPr>
              <a:t>Maximise: 25X + 30Y</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Constraints:</a:t>
            </a:r>
            <a:endParaRPr b="0" lang="en-GB" sz="2400" spc="-1" strike="noStrike">
              <a:solidFill>
                <a:srgbClr val="ffffff"/>
              </a:solidFill>
              <a:latin typeface="Times New Roman"/>
            </a:endParaRPr>
          </a:p>
          <a:p>
            <a:pPr lvl="1" marL="863280" indent="-288000">
              <a:spcAft>
                <a:spcPts val="1134"/>
              </a:spcAft>
              <a:buClr>
                <a:srgbClr val="ffffff"/>
              </a:buClr>
              <a:buSzPct val="75000"/>
              <a:buFont typeface="Symbol" charset="2"/>
              <a:buChar char=""/>
            </a:pPr>
            <a:r>
              <a:rPr b="0" lang="en-GB" sz="2400" spc="-1" strike="noStrike">
                <a:solidFill>
                  <a:srgbClr val="ffffff"/>
                </a:solidFill>
                <a:latin typeface="Arial"/>
              </a:rPr>
              <a:t>Hourly production capacity: X/200 + Y/140 &lt;= 40</a:t>
            </a:r>
            <a:endParaRPr b="0" lang="en-GB" sz="2400" spc="-1" strike="noStrike">
              <a:solidFill>
                <a:srgbClr val="ffffff"/>
              </a:solidFill>
              <a:latin typeface="Times New Roman"/>
            </a:endParaRPr>
          </a:p>
          <a:p>
            <a:pPr lvl="1" marL="863280" indent="-288000">
              <a:spcAft>
                <a:spcPts val="1134"/>
              </a:spcAft>
              <a:buClr>
                <a:srgbClr val="ffffff"/>
              </a:buClr>
              <a:buSzPct val="75000"/>
              <a:buFont typeface="Symbol" charset="2"/>
              <a:buChar char=""/>
            </a:pPr>
            <a:r>
              <a:rPr b="0" lang="en-GB" sz="2400" spc="-1" strike="noStrike">
                <a:solidFill>
                  <a:srgbClr val="ffffff"/>
                </a:solidFill>
                <a:latin typeface="Arial"/>
              </a:rPr>
              <a:t>Type X capacity: X &lt;= 6000</a:t>
            </a:r>
            <a:endParaRPr b="0" lang="en-GB" sz="2400" spc="-1" strike="noStrike">
              <a:solidFill>
                <a:srgbClr val="ffffff"/>
              </a:solidFill>
              <a:latin typeface="Times New Roman"/>
            </a:endParaRPr>
          </a:p>
          <a:p>
            <a:pPr lvl="1" marL="863280" indent="-288000">
              <a:spcAft>
                <a:spcPts val="1134"/>
              </a:spcAft>
              <a:buClr>
                <a:srgbClr val="ffffff"/>
              </a:buClr>
              <a:buSzPct val="75000"/>
              <a:buFont typeface="Symbol" charset="2"/>
              <a:buChar char=""/>
            </a:pPr>
            <a:r>
              <a:rPr b="0" lang="en-GB" sz="2400" spc="-1" strike="noStrike">
                <a:solidFill>
                  <a:srgbClr val="ffffff"/>
                </a:solidFill>
                <a:latin typeface="Arial"/>
              </a:rPr>
              <a:t>Type Y capacity: Y &lt;= 4000</a:t>
            </a:r>
            <a:endParaRPr b="0" lang="en-GB" sz="24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400" spc="-1" strike="noStrike">
                <a:solidFill>
                  <a:srgbClr val="ffffff"/>
                </a:solidFill>
                <a:latin typeface="Arial"/>
              </a:rPr>
              <a:t>We a</a:t>
            </a:r>
            <a:r>
              <a:rPr b="0" lang="en-GB" sz="2400" spc="-1" strike="noStrike">
                <a:solidFill>
                  <a:srgbClr val="ffffff"/>
                </a:solidFill>
                <a:latin typeface="Arial"/>
              </a:rPr>
              <a:t>re using excel to commute this optimization due to it's ease and simplicity. The optimization will also be simple to set up and make changes to. Excel file attached separately.</a:t>
            </a:r>
            <a:endParaRPr b="0" lang="en-GB" sz="24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144000"/>
            <a:ext cx="9071640" cy="1262520"/>
          </a:xfrm>
          <a:prstGeom prst="rect">
            <a:avLst/>
          </a:prstGeom>
          <a:noFill/>
          <a:ln w="0">
            <a:noFill/>
          </a:ln>
        </p:spPr>
        <p:txBody>
          <a:bodyPr lIns="0" rIns="0" tIns="0" bIns="0" anchor="ctr">
            <a:noAutofit/>
          </a:bodyPr>
          <a:p>
            <a:pPr indent="0" algn="ctr">
              <a:buNone/>
            </a:pPr>
            <a:r>
              <a:rPr b="1" i="1" lang="en-GB" sz="4400" spc="-1" strike="noStrike">
                <a:solidFill>
                  <a:srgbClr val="ffffff"/>
                </a:solidFill>
                <a:latin typeface="Arial"/>
              </a:rPr>
              <a:t>Results</a:t>
            </a:r>
            <a:endParaRPr b="1" i="1" lang="en-GB" sz="4400" spc="-1" strike="noStrike">
              <a:solidFill>
                <a:srgbClr val="ffffff"/>
              </a:solidFill>
              <a:latin typeface="Times New Roman"/>
            </a:endParaRPr>
          </a:p>
        </p:txBody>
      </p:sp>
      <p:sp>
        <p:nvSpPr>
          <p:cNvPr id="94" name="PlaceHolder 2"/>
          <p:cNvSpPr>
            <a:spLocks noGrp="1"/>
          </p:cNvSpPr>
          <p:nvPr>
            <p:ph/>
          </p:nvPr>
        </p:nvSpPr>
        <p:spPr>
          <a:xfrm>
            <a:off x="144000" y="1368000"/>
            <a:ext cx="9720000" cy="5760000"/>
          </a:xfrm>
          <a:prstGeom prst="rect">
            <a:avLst/>
          </a:prstGeom>
          <a:noFill/>
          <a:ln w="0">
            <a:noFill/>
          </a:ln>
        </p:spPr>
        <p:txBody>
          <a:bodyPr lIns="0" rIns="0" tIns="0" bIns="0" anchor="t">
            <a:noAutofit/>
          </a:bodyPr>
          <a:p>
            <a:pPr indent="0">
              <a:spcAft>
                <a:spcPts val="1412"/>
              </a:spcAft>
              <a:buNone/>
            </a:pPr>
            <a:r>
              <a:rPr b="1" lang="en-GB" sz="2200" spc="-1" strike="noStrike" u="sng">
                <a:solidFill>
                  <a:srgbClr val="ffffff"/>
                </a:solidFill>
                <a:uFillTx/>
                <a:latin typeface="Arial"/>
              </a:rPr>
              <a:t>Excel linear programming optimization produces the optimal solution:</a:t>
            </a:r>
            <a:endParaRPr b="0" lang="en-GB" sz="22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200" spc="-1" strike="noStrike">
                <a:solidFill>
                  <a:srgbClr val="ffffff"/>
                </a:solidFill>
                <a:latin typeface="Arial"/>
              </a:rPr>
              <a:t># Type X to produce: 6000</a:t>
            </a:r>
            <a:endParaRPr b="0" lang="en-GB" sz="22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200" spc="-1" strike="noStrike">
                <a:solidFill>
                  <a:srgbClr val="ffffff"/>
                </a:solidFill>
                <a:latin typeface="Arial"/>
              </a:rPr>
              <a:t># Type Y to produce: 1400</a:t>
            </a:r>
            <a:endParaRPr b="0" lang="en-GB" sz="22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200" spc="-1" strike="noStrike">
                <a:solidFill>
                  <a:srgbClr val="ffffff"/>
                </a:solidFill>
                <a:latin typeface="Arial"/>
              </a:rPr>
              <a:t>Profit: $192000</a:t>
            </a:r>
            <a:endParaRPr b="0" lang="en-GB" sz="2200" spc="-1" strike="noStrike">
              <a:solidFill>
                <a:srgbClr val="ffffff"/>
              </a:solidFill>
              <a:latin typeface="Times New Roman"/>
            </a:endParaRPr>
          </a:p>
          <a:p>
            <a:pPr marL="432000" indent="0">
              <a:spcAft>
                <a:spcPts val="1412"/>
              </a:spcAft>
              <a:buNone/>
            </a:pPr>
            <a:endParaRPr b="0" lang="en-GB" sz="2200" spc="-1" strike="noStrike">
              <a:solidFill>
                <a:srgbClr val="ffffff"/>
              </a:solidFill>
              <a:latin typeface="Times New Roman"/>
            </a:endParaRPr>
          </a:p>
          <a:p>
            <a:pPr indent="0">
              <a:spcAft>
                <a:spcPts val="1412"/>
              </a:spcAft>
              <a:buNone/>
            </a:pPr>
            <a:r>
              <a:rPr b="1" lang="en-GB" sz="2200" spc="-1" strike="noStrike" u="sng">
                <a:solidFill>
                  <a:srgbClr val="ffffff"/>
                </a:solidFill>
                <a:uFillTx/>
                <a:latin typeface="Arial"/>
              </a:rPr>
              <a:t>Leftover Resources:</a:t>
            </a:r>
            <a:endParaRPr b="0" lang="en-GB" sz="22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200" spc="-1" strike="noStrike">
                <a:solidFill>
                  <a:srgbClr val="ffffff"/>
                </a:solidFill>
                <a:latin typeface="Arial"/>
              </a:rPr>
              <a:t>Hourly production capacity slack: 0</a:t>
            </a:r>
            <a:endParaRPr b="0" lang="en-GB" sz="22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200" spc="-1" strike="noStrike">
                <a:solidFill>
                  <a:srgbClr val="ffffff"/>
                </a:solidFill>
                <a:latin typeface="Arial"/>
              </a:rPr>
              <a:t>Type X capacity: 0</a:t>
            </a:r>
            <a:endParaRPr b="0" lang="en-GB" sz="2200" spc="-1" strike="noStrike">
              <a:solidFill>
                <a:srgbClr val="ffffff"/>
              </a:solidFill>
              <a:latin typeface="Times New Roman"/>
            </a:endParaRPr>
          </a:p>
          <a:p>
            <a:pPr marL="432000" indent="-324000">
              <a:spcAft>
                <a:spcPts val="1412"/>
              </a:spcAft>
              <a:buClr>
                <a:srgbClr val="ffff00"/>
              </a:buClr>
              <a:buSzPct val="45000"/>
              <a:buFont typeface="Wingdings" charset="2"/>
              <a:buChar char=""/>
            </a:pPr>
            <a:r>
              <a:rPr b="0" lang="en-GB" sz="2200" spc="-1" strike="noStrike">
                <a:solidFill>
                  <a:srgbClr val="ffffff"/>
                </a:solidFill>
                <a:latin typeface="Arial"/>
              </a:rPr>
              <a:t>Type Y capacity: 2600</a:t>
            </a:r>
            <a:endParaRPr b="0" lang="en-GB" sz="2200" spc="-1" strike="noStrike">
              <a:solidFill>
                <a:srgbClr val="ffffff"/>
              </a:solidFill>
              <a:latin typeface="Times New Roman"/>
            </a:endParaRPr>
          </a:p>
          <a:p>
            <a:pPr marL="432000" indent="0">
              <a:spcAft>
                <a:spcPts val="1412"/>
              </a:spcAft>
              <a:buNone/>
            </a:pPr>
            <a:endParaRPr b="0" lang="en-GB" sz="2200" spc="-1" strike="noStrike">
              <a:solidFill>
                <a:srgbClr val="ffffff"/>
              </a:solidFill>
              <a:latin typeface="Times New Roman"/>
            </a:endParaRPr>
          </a:p>
          <a:p>
            <a:pPr indent="0">
              <a:spcAft>
                <a:spcPts val="1412"/>
              </a:spcAft>
              <a:buNone/>
            </a:pPr>
            <a:r>
              <a:rPr b="0" lang="en-GB" sz="2200" spc="-1" strike="noStrike">
                <a:solidFill>
                  <a:srgbClr val="ffffff"/>
                </a:solidFill>
                <a:latin typeface="Arial"/>
              </a:rPr>
              <a:t>We should produce 6000 HeartSafe devices and 1400 SmartAlert devices achieving a profit of $192000.</a:t>
            </a:r>
            <a:endParaRPr b="0" lang="en-GB" sz="2200" spc="-1" strike="noStrike">
              <a:solidFill>
                <a:srgbClr val="ffffff"/>
              </a:solidFill>
              <a:latin typeface="Times New Roman"/>
            </a:endParaRPr>
          </a:p>
        </p:txBody>
      </p:sp>
      <p:grpSp>
        <p:nvGrpSpPr>
          <p:cNvPr id="95" name=""/>
          <p:cNvGrpSpPr/>
          <p:nvPr/>
        </p:nvGrpSpPr>
        <p:grpSpPr>
          <a:xfrm>
            <a:off x="4998960" y="1800000"/>
            <a:ext cx="4967640" cy="4536000"/>
            <a:chOff x="4998960" y="1800000"/>
            <a:chExt cx="4967640" cy="4536000"/>
          </a:xfrm>
        </p:grpSpPr>
        <p:pic>
          <p:nvPicPr>
            <p:cNvPr id="96" name="" descr=""/>
            <p:cNvPicPr/>
            <p:nvPr/>
          </p:nvPicPr>
          <p:blipFill>
            <a:blip r:embed="rId1"/>
            <a:stretch/>
          </p:blipFill>
          <p:spPr>
            <a:xfrm>
              <a:off x="4998960" y="1800000"/>
              <a:ext cx="4967640" cy="4104000"/>
            </a:xfrm>
            <a:prstGeom prst="rect">
              <a:avLst/>
            </a:prstGeom>
            <a:ln w="0">
              <a:noFill/>
            </a:ln>
          </p:spPr>
        </p:pic>
        <p:sp>
          <p:nvSpPr>
            <p:cNvPr id="97" name=""/>
            <p:cNvSpPr txBox="1"/>
            <p:nvPr/>
          </p:nvSpPr>
          <p:spPr>
            <a:xfrm>
              <a:off x="5070960" y="5976000"/>
              <a:ext cx="4248000" cy="360000"/>
            </a:xfrm>
            <a:prstGeom prst="rect">
              <a:avLst/>
            </a:prstGeom>
            <a:noFill/>
            <a:ln w="0">
              <a:noFill/>
            </a:ln>
          </p:spPr>
          <p:txBody>
            <a:bodyPr lIns="0" rIns="0" tIns="0" bIns="0" anchor="t">
              <a:noAutofit/>
            </a:bodyPr>
            <a:p>
              <a:pPr marL="432000" indent="-324000">
                <a:spcAft>
                  <a:spcPts val="1412"/>
                </a:spcAft>
                <a:buClr>
                  <a:srgbClr val="ffff00"/>
                </a:buClr>
                <a:buSzPct val="45000"/>
                <a:buFont typeface="Wingdings" charset="2"/>
                <a:buChar char=""/>
              </a:pPr>
              <a:r>
                <a:rPr b="0" lang="en-GB" sz="1400" spc="-1" strike="noStrike" u="sng">
                  <a:solidFill>
                    <a:srgbClr val="ffffff"/>
                  </a:solidFill>
                  <a:uFillTx/>
                  <a:latin typeface="Arial"/>
                </a:rPr>
                <a:t>Fig 1 Graph of linear optimization</a:t>
              </a:r>
              <a:r>
                <a:rPr b="0" lang="en-GB" sz="1400" spc="-1" strike="noStrike">
                  <a:solidFill>
                    <a:srgbClr val="ffffff"/>
                  </a:solidFill>
                  <a:latin typeface="Arial"/>
                </a:rPr>
                <a:t>.</a:t>
              </a:r>
              <a:endParaRPr b="0" lang="en-GB" sz="1400" spc="-1" strike="noStrike">
                <a:solidFill>
                  <a:srgbClr val="ffffff"/>
                </a:solidFill>
                <a:latin typeface="Times New Roman"/>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Arial"/>
              </a:rPr>
              <a:t>Additional Considerations</a:t>
            </a:r>
            <a:endParaRPr b="1" i="1" lang="en-GB" sz="3600" spc="-1" strike="noStrike">
              <a:solidFill>
                <a:srgbClr val="ffffff"/>
              </a:solidFill>
              <a:latin typeface="Times New Roman"/>
            </a:endParaRPr>
          </a:p>
        </p:txBody>
      </p:sp>
      <p:sp>
        <p:nvSpPr>
          <p:cNvPr id="99" name="PlaceHolder 2"/>
          <p:cNvSpPr>
            <a:spLocks noGrp="1"/>
          </p:cNvSpPr>
          <p:nvPr>
            <p:ph/>
          </p:nvPr>
        </p:nvSpPr>
        <p:spPr>
          <a:xfrm>
            <a:off x="504000" y="1635480"/>
            <a:ext cx="9071640" cy="5839560"/>
          </a:xfrm>
          <a:prstGeom prst="rect">
            <a:avLst/>
          </a:prstGeom>
          <a:noFill/>
          <a:ln w="0">
            <a:noFill/>
          </a:ln>
        </p:spPr>
        <p:txBody>
          <a:bodyPr lIns="0" rIns="0" tIns="0" bIns="0" anchor="t">
            <a:noAutofit/>
          </a:bodyPr>
          <a:p>
            <a:pPr indent="0">
              <a:spcAft>
                <a:spcPts val="1412"/>
              </a:spcAft>
              <a:buNone/>
            </a:pPr>
            <a:r>
              <a:rPr b="1" lang="en-GB" sz="2400" spc="-1" strike="noStrike" u="sng">
                <a:solidFill>
                  <a:srgbClr val="ffffff"/>
                </a:solidFill>
                <a:uFillTx/>
                <a:latin typeface="Arial"/>
              </a:rPr>
              <a:t>Defects in production</a:t>
            </a:r>
            <a:endParaRPr b="0" lang="en-GB" sz="2400" spc="-1" strike="noStrike">
              <a:solidFill>
                <a:srgbClr val="ffffff"/>
              </a:solidFill>
              <a:latin typeface="Times New Roman"/>
            </a:endParaRPr>
          </a:p>
          <a:p>
            <a:pPr marL="432000" indent="0">
              <a:spcAft>
                <a:spcPts val="1412"/>
              </a:spcAft>
              <a:buNone/>
            </a:pPr>
            <a:r>
              <a:rPr b="0" lang="en-GB" sz="2400" spc="-1" strike="noStrike">
                <a:solidFill>
                  <a:srgbClr val="ffffff"/>
                </a:solidFill>
                <a:latin typeface="Arial"/>
              </a:rPr>
              <a:t>Defected products lose money. To minimize this, we should perform routine inspection of our devices. An acceptable quality limit of 2.5% will be used, meaning that if more than 2.5% of a given batch have defects we need to review the production process.</a:t>
            </a:r>
            <a:endParaRPr b="0" lang="en-GB" sz="2400" spc="-1" strike="noStrike">
              <a:solidFill>
                <a:srgbClr val="ffffff"/>
              </a:solidFill>
              <a:latin typeface="Times New Roman"/>
            </a:endParaRPr>
          </a:p>
          <a:p>
            <a:pPr lvl="1" marL="863280" indent="0">
              <a:spcAft>
                <a:spcPts val="1134"/>
              </a:spcAft>
              <a:buNone/>
            </a:pPr>
            <a:endParaRPr b="0" lang="en-GB" sz="2400" spc="-1" strike="noStrike">
              <a:solidFill>
                <a:srgbClr val="ffffff"/>
              </a:solidFill>
              <a:latin typeface="Times New Roman"/>
            </a:endParaRPr>
          </a:p>
          <a:p>
            <a:pPr indent="0">
              <a:spcAft>
                <a:spcPts val="1412"/>
              </a:spcAft>
              <a:buNone/>
            </a:pPr>
            <a:r>
              <a:rPr b="1" lang="en-GB" sz="2400" spc="-1" strike="noStrike" u="sng">
                <a:solidFill>
                  <a:srgbClr val="ffffff"/>
                </a:solidFill>
                <a:uFillTx/>
                <a:latin typeface="Arial"/>
              </a:rPr>
              <a:t>Demand/supply</a:t>
            </a:r>
            <a:endParaRPr b="0" lang="en-GB" sz="2400" spc="-1" strike="noStrike">
              <a:solidFill>
                <a:srgbClr val="ffffff"/>
              </a:solidFill>
              <a:latin typeface="Times New Roman"/>
            </a:endParaRPr>
          </a:p>
          <a:p>
            <a:pPr marL="432000" indent="0">
              <a:spcAft>
                <a:spcPts val="1412"/>
              </a:spcAft>
              <a:buNone/>
            </a:pPr>
            <a:r>
              <a:rPr b="0" lang="en-GB" sz="2400" spc="-1" strike="noStrike">
                <a:solidFill>
                  <a:srgbClr val="ffffff"/>
                </a:solidFill>
                <a:latin typeface="Arial"/>
              </a:rPr>
              <a:t>Steps to be taken to prevent over production of devices will include monitoring market demand to ensure the products are priced appropriately. </a:t>
            </a:r>
            <a:endParaRPr b="0" lang="en-GB" sz="2400" spc="-1" strike="noStrike">
              <a:solidFill>
                <a:srgbClr val="ffffff"/>
              </a:solidFill>
              <a:latin typeface="Times New Roman"/>
            </a:endParaRPr>
          </a:p>
          <a:p>
            <a:pPr marL="432000" indent="0">
              <a:spcAft>
                <a:spcPts val="1412"/>
              </a:spcAft>
              <a:buNone/>
            </a:pPr>
            <a:r>
              <a:rPr b="0" lang="en-GB" sz="2400" spc="-1" strike="noStrike">
                <a:solidFill>
                  <a:srgbClr val="ffffff"/>
                </a:solidFill>
                <a:latin typeface="Arial"/>
              </a:rPr>
              <a:t>We should also monitor the production takt and cycle times to ensure that we are able to produce devices at a rate inline with customer demand.</a:t>
            </a:r>
            <a:endParaRPr b="0" lang="en-GB" sz="24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Arial"/>
              </a:rPr>
              <a:t>Additional Considerations</a:t>
            </a:r>
            <a:endParaRPr b="1" i="1" lang="en-GB" sz="3600" spc="-1" strike="noStrike">
              <a:solidFill>
                <a:srgbClr val="ffffff"/>
              </a:solidFill>
              <a:latin typeface="Times New Roman"/>
            </a:endParaRPr>
          </a:p>
        </p:txBody>
      </p:sp>
      <p:sp>
        <p:nvSpPr>
          <p:cNvPr id="101" name="PlaceHolder 2"/>
          <p:cNvSpPr>
            <a:spLocks noGrp="1"/>
          </p:cNvSpPr>
          <p:nvPr>
            <p:ph/>
          </p:nvPr>
        </p:nvSpPr>
        <p:spPr>
          <a:xfrm>
            <a:off x="504000" y="1769040"/>
            <a:ext cx="9071640" cy="5004360"/>
          </a:xfrm>
          <a:prstGeom prst="rect">
            <a:avLst/>
          </a:prstGeom>
          <a:noFill/>
          <a:ln w="0">
            <a:noFill/>
          </a:ln>
        </p:spPr>
        <p:txBody>
          <a:bodyPr lIns="0" rIns="0" tIns="0" bIns="0" anchor="t">
            <a:noAutofit/>
          </a:bodyPr>
          <a:p>
            <a:pPr indent="0">
              <a:spcAft>
                <a:spcPts val="1412"/>
              </a:spcAft>
              <a:buNone/>
            </a:pPr>
            <a:r>
              <a:rPr b="1" lang="en-GB" sz="2800" spc="-1" strike="noStrike" u="sng">
                <a:solidFill>
                  <a:srgbClr val="ffffff"/>
                </a:solidFill>
                <a:uFillTx/>
                <a:latin typeface="Arial"/>
              </a:rPr>
              <a:t>Competition</a:t>
            </a:r>
            <a:endParaRPr b="0" lang="en-GB" sz="2800" spc="-1" strike="noStrike">
              <a:solidFill>
                <a:srgbClr val="ffffff"/>
              </a:solidFill>
              <a:latin typeface="Times New Roman"/>
            </a:endParaRPr>
          </a:p>
          <a:p>
            <a:pPr marL="432000" indent="0">
              <a:spcAft>
                <a:spcPts val="1412"/>
              </a:spcAft>
              <a:buNone/>
            </a:pPr>
            <a:r>
              <a:rPr b="0" lang="en-GB" sz="2800" spc="-1" strike="noStrike">
                <a:solidFill>
                  <a:srgbClr val="ffffff"/>
                </a:solidFill>
                <a:latin typeface="Arial"/>
              </a:rPr>
              <a:t>There are many strategies we can take to address competitor products. Performing competitor analysis will enable use to assess our own business model to ensure that we are achieving similar or better levels of profitability. </a:t>
            </a:r>
            <a:endParaRPr b="0" lang="en-GB" sz="2800" spc="-1" strike="noStrike">
              <a:solidFill>
                <a:srgbClr val="ffffff"/>
              </a:solidFill>
              <a:latin typeface="Times New Roman"/>
            </a:endParaRPr>
          </a:p>
          <a:p>
            <a:pPr marL="432000" indent="0">
              <a:spcAft>
                <a:spcPts val="1412"/>
              </a:spcAft>
              <a:buNone/>
            </a:pPr>
            <a:r>
              <a:rPr b="0" lang="en-GB" sz="2800" spc="-1" strike="noStrike">
                <a:solidFill>
                  <a:srgbClr val="ffffff"/>
                </a:solidFill>
                <a:latin typeface="Arial"/>
              </a:rPr>
              <a:t>As we are selling a device with specific uses, it would be good to complete a customer profile to identify who we should be marketing to. For example, we could use surveys, focus groups or analysis of social media responses. </a:t>
            </a:r>
            <a:endParaRPr b="0" lang="en-GB" sz="2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0960"/>
            <a:ext cx="9071640" cy="1262520"/>
          </a:xfrm>
          <a:prstGeom prst="rect">
            <a:avLst/>
          </a:prstGeom>
          <a:noFill/>
          <a:ln w="0">
            <a:noFill/>
          </a:ln>
        </p:spPr>
        <p:txBody>
          <a:bodyPr lIns="0" rIns="0" tIns="0" bIns="0" anchor="ctr">
            <a:noAutofit/>
          </a:bodyPr>
          <a:p>
            <a:pPr indent="0" algn="ctr">
              <a:buNone/>
            </a:pPr>
            <a:r>
              <a:rPr b="1" i="1" lang="en-GB" sz="3600" spc="-1" strike="noStrike">
                <a:solidFill>
                  <a:srgbClr val="ffffff"/>
                </a:solidFill>
                <a:latin typeface="Arial"/>
              </a:rPr>
              <a:t>Additional Considerations</a:t>
            </a:r>
            <a:endParaRPr b="1" i="1" lang="en-GB" sz="3600" spc="-1" strike="noStrike">
              <a:solidFill>
                <a:srgbClr val="ffffff"/>
              </a:solidFill>
              <a:latin typeface="Times New Roman"/>
            </a:endParaRPr>
          </a:p>
        </p:txBody>
      </p:sp>
      <p:sp>
        <p:nvSpPr>
          <p:cNvPr id="103" name="PlaceHolder 2"/>
          <p:cNvSpPr>
            <a:spLocks noGrp="1"/>
          </p:cNvSpPr>
          <p:nvPr>
            <p:ph/>
          </p:nvPr>
        </p:nvSpPr>
        <p:spPr>
          <a:xfrm>
            <a:off x="504000" y="1768680"/>
            <a:ext cx="4824000" cy="5455800"/>
          </a:xfrm>
          <a:prstGeom prst="rect">
            <a:avLst/>
          </a:prstGeom>
          <a:noFill/>
          <a:ln w="0">
            <a:noFill/>
          </a:ln>
        </p:spPr>
        <p:txBody>
          <a:bodyPr lIns="0" rIns="0" tIns="0" bIns="0" anchor="t">
            <a:noAutofit/>
          </a:bodyPr>
          <a:p>
            <a:pPr indent="0">
              <a:spcAft>
                <a:spcPts val="1412"/>
              </a:spcAft>
              <a:buNone/>
            </a:pPr>
            <a:r>
              <a:rPr b="1" lang="en-GB" sz="2200" spc="-1" strike="noStrike" u="sng">
                <a:solidFill>
                  <a:srgbClr val="ffffff"/>
                </a:solidFill>
                <a:uFillTx/>
                <a:latin typeface="Arial"/>
              </a:rPr>
              <a:t>FDA Regulation</a:t>
            </a:r>
            <a:endParaRPr b="0" lang="en-GB" sz="2200" spc="-1" strike="noStrike">
              <a:solidFill>
                <a:srgbClr val="ffffff"/>
              </a:solidFill>
              <a:latin typeface="Times New Roman"/>
            </a:endParaRPr>
          </a:p>
          <a:p>
            <a:pPr marL="432000" indent="0">
              <a:spcAft>
                <a:spcPts val="1412"/>
              </a:spcAft>
              <a:buNone/>
            </a:pPr>
            <a:r>
              <a:rPr b="0" lang="en-GB" sz="2200" spc="-1" strike="noStrike">
                <a:solidFill>
                  <a:srgbClr val="ffffff"/>
                </a:solidFill>
                <a:latin typeface="Arial"/>
              </a:rPr>
              <a:t>SmartAlert would be classified as a class II medical device meaning it will require Premarket Notification 510(k) clearance prior to going to market.</a:t>
            </a:r>
            <a:endParaRPr b="0" lang="en-GB" sz="2200" spc="-1" strike="noStrike">
              <a:solidFill>
                <a:srgbClr val="ffffff"/>
              </a:solidFill>
              <a:latin typeface="Times New Roman"/>
            </a:endParaRPr>
          </a:p>
          <a:p>
            <a:pPr marL="432000" indent="0">
              <a:spcAft>
                <a:spcPts val="1412"/>
              </a:spcAft>
              <a:buNone/>
            </a:pPr>
            <a:endParaRPr b="0" lang="en-GB" sz="2200" spc="-1" strike="noStrike">
              <a:solidFill>
                <a:srgbClr val="ffffff"/>
              </a:solidFill>
              <a:latin typeface="Times New Roman"/>
            </a:endParaRPr>
          </a:p>
          <a:p>
            <a:pPr marL="432000" indent="0">
              <a:spcAft>
                <a:spcPts val="1412"/>
              </a:spcAft>
              <a:buNone/>
            </a:pPr>
            <a:r>
              <a:rPr b="0" lang="en-GB" sz="2200" spc="-1" strike="noStrike">
                <a:solidFill>
                  <a:srgbClr val="ffffff"/>
                </a:solidFill>
                <a:latin typeface="Arial"/>
              </a:rPr>
              <a:t>This involves providing evidence that the our products are as safe as pre-existing products. </a:t>
            </a:r>
            <a:endParaRPr b="0" lang="en-GB" sz="2200" spc="-1" strike="noStrike">
              <a:solidFill>
                <a:srgbClr val="ffffff"/>
              </a:solidFill>
              <a:latin typeface="Times New Roman"/>
            </a:endParaRPr>
          </a:p>
          <a:p>
            <a:pPr marL="432000" indent="0">
              <a:spcAft>
                <a:spcPts val="1412"/>
              </a:spcAft>
              <a:buNone/>
            </a:pPr>
            <a:endParaRPr b="0" lang="en-GB" sz="2200" spc="-1" strike="noStrike">
              <a:solidFill>
                <a:srgbClr val="ffffff"/>
              </a:solidFill>
              <a:latin typeface="Times New Roman"/>
            </a:endParaRPr>
          </a:p>
          <a:p>
            <a:pPr marL="432000" indent="0">
              <a:spcAft>
                <a:spcPts val="1412"/>
              </a:spcAft>
              <a:buNone/>
            </a:pPr>
            <a:r>
              <a:rPr b="0" lang="en-GB" sz="2200" spc="-1" strike="noStrike">
                <a:solidFill>
                  <a:srgbClr val="ffffff"/>
                </a:solidFill>
                <a:latin typeface="Arial"/>
              </a:rPr>
              <a:t>Has a 90 day time-frame which will need to be accounted for in initial production schedules.</a:t>
            </a:r>
            <a:endParaRPr b="0" lang="en-GB" sz="2200" spc="-1" strike="noStrike">
              <a:solidFill>
                <a:srgbClr val="ffffff"/>
              </a:solidFill>
              <a:latin typeface="Times New Roman"/>
            </a:endParaRPr>
          </a:p>
        </p:txBody>
      </p:sp>
      <p:grpSp>
        <p:nvGrpSpPr>
          <p:cNvPr id="104" name=""/>
          <p:cNvGrpSpPr/>
          <p:nvPr/>
        </p:nvGrpSpPr>
        <p:grpSpPr>
          <a:xfrm>
            <a:off x="5328000" y="1296000"/>
            <a:ext cx="4320000" cy="6288480"/>
            <a:chOff x="5328000" y="1296000"/>
            <a:chExt cx="4320000" cy="6288480"/>
          </a:xfrm>
        </p:grpSpPr>
        <p:pic>
          <p:nvPicPr>
            <p:cNvPr id="105" name="" descr=""/>
            <p:cNvPicPr/>
            <p:nvPr/>
          </p:nvPicPr>
          <p:blipFill>
            <a:blip r:embed="rId1"/>
            <a:stretch/>
          </p:blipFill>
          <p:spPr>
            <a:xfrm>
              <a:off x="5731920" y="1296000"/>
              <a:ext cx="3628080" cy="5856480"/>
            </a:xfrm>
            <a:prstGeom prst="rect">
              <a:avLst/>
            </a:prstGeom>
            <a:ln w="0">
              <a:noFill/>
            </a:ln>
          </p:spPr>
        </p:pic>
        <p:sp>
          <p:nvSpPr>
            <p:cNvPr id="106" name=""/>
            <p:cNvSpPr txBox="1"/>
            <p:nvPr/>
          </p:nvSpPr>
          <p:spPr>
            <a:xfrm>
              <a:off x="5328000" y="7224480"/>
              <a:ext cx="4320000" cy="360000"/>
            </a:xfrm>
            <a:prstGeom prst="rect">
              <a:avLst/>
            </a:prstGeom>
            <a:noFill/>
            <a:ln w="0">
              <a:noFill/>
            </a:ln>
          </p:spPr>
          <p:txBody>
            <a:bodyPr lIns="0" rIns="0" tIns="0" bIns="0" anchor="t">
              <a:noAutofit/>
            </a:bodyPr>
            <a:p>
              <a:pPr marL="432000" indent="-324000">
                <a:spcAft>
                  <a:spcPts val="1412"/>
                </a:spcAft>
                <a:buClr>
                  <a:srgbClr val="ffff00"/>
                </a:buClr>
                <a:buSzPct val="45000"/>
                <a:buFont typeface="Wingdings" charset="2"/>
                <a:buChar char=""/>
              </a:pPr>
              <a:r>
                <a:rPr b="0" lang="en-GB" sz="1400" spc="-1" strike="noStrike">
                  <a:solidFill>
                    <a:srgbClr val="ffffff"/>
                  </a:solidFill>
                  <a:latin typeface="Arial"/>
                </a:rPr>
                <a:t>Fig 2: Timeline for FDA Premarket clearance</a:t>
              </a:r>
              <a:endParaRPr b="0" lang="en-GB" sz="1400" spc="-1" strike="noStrike">
                <a:solidFill>
                  <a:srgbClr val="ffffff"/>
                </a:solidFill>
                <a:latin typeface="Times New Roman"/>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684</TotalTime>
  <Application>LibreOffice/7.5.5.2$Windows_X86_64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2023-05-21T19:26:20Z</dcterms:created>
  <dc:creator>Chantal Johnson</dc:creator>
  <dc:description/>
  <dc:language>en-GB</dc:language>
  <cp:lastModifiedBy/>
  <dcterms:modified xsi:type="dcterms:W3CDTF">2024-04-11T22:17:19Z</dcterms:modified>
  <cp:revision>15</cp:revision>
  <dc:subject/>
  <dc:title/>
</cp:coreProperties>
</file>