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p:regular r:id="rId29"/>
      <p:bold r:id="rId30"/>
      <p:italic r:id="rId31"/>
      <p:boldItalic r:id="rId32"/>
    </p:embeddedFont>
    <p:embeddedFont>
      <p:font typeface="Source Code Pro"/>
      <p:regular r:id="rId33"/>
      <p:bold r:id="rId34"/>
      <p:italic r:id="rId35"/>
      <p:boldItalic r:id="rId36"/>
    </p:embeddedFont>
    <p:embeddedFont>
      <p:font typeface="Average"/>
      <p:regular r:id="rId37"/>
    </p:embeddedFont>
    <p:embeddedFont>
      <p:font typeface="Oswald"/>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33" Type="http://schemas.openxmlformats.org/officeDocument/2006/relationships/font" Target="fonts/SourceCodePro-regular.fntdata"/><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35" Type="http://schemas.openxmlformats.org/officeDocument/2006/relationships/font" Target="fonts/SourceCodePro-italic.fntdata"/><Relationship Id="rId12" Type="http://schemas.openxmlformats.org/officeDocument/2006/relationships/slide" Target="slides/slide6.xml"/><Relationship Id="rId34" Type="http://schemas.openxmlformats.org/officeDocument/2006/relationships/font" Target="fonts/SourceCodePro-bold.fntdata"/><Relationship Id="rId15" Type="http://schemas.openxmlformats.org/officeDocument/2006/relationships/slide" Target="slides/slide9.xml"/><Relationship Id="rId37" Type="http://schemas.openxmlformats.org/officeDocument/2006/relationships/font" Target="fonts/Average-regular.fntdata"/><Relationship Id="rId14" Type="http://schemas.openxmlformats.org/officeDocument/2006/relationships/slide" Target="slides/slide8.xml"/><Relationship Id="rId36" Type="http://schemas.openxmlformats.org/officeDocument/2006/relationships/font" Target="fonts/SourceCodePro-boldItalic.fntdata"/><Relationship Id="rId17" Type="http://schemas.openxmlformats.org/officeDocument/2006/relationships/slide" Target="slides/slide11.xml"/><Relationship Id="rId39" Type="http://schemas.openxmlformats.org/officeDocument/2006/relationships/font" Target="fonts/Oswald-bold.fntdata"/><Relationship Id="rId16" Type="http://schemas.openxmlformats.org/officeDocument/2006/relationships/slide" Target="slides/slide10.xml"/><Relationship Id="rId38" Type="http://schemas.openxmlformats.org/officeDocument/2006/relationships/font" Target="fonts/Oswald-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04e06e456_2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704e06e456_2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401b19b16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7401b19b16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f8f594c27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6f8f594c27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f8f594c27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6f8f594c27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f8f594c27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6f8f594c27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f8f594c27_0_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6f8f594c27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f8f594c2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6f8f594c27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f8f594c27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6f8f594c27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401b19b16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7401b19b16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401b19b16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7401b19b16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7401b19b16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7401b19b16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04e06e456_2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704e06e456_2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6fa36c382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6fa36c382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7401b19b16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7401b19b16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401b19b16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7401b19b16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f8f594c2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6f8f594c27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04e06e456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704e06e456_2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04e06e456_2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704e06e456_2_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f8f594c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6f8f594c2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f8f594c2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6f8f594c27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f8f594c27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6f8f594c27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f8f594c2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6f8f594c27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grpSp>
        <p:nvGrpSpPr>
          <p:cNvPr id="55" name="Google Shape;55;p14"/>
          <p:cNvGrpSpPr/>
          <p:nvPr/>
        </p:nvGrpSpPr>
        <p:grpSpPr>
          <a:xfrm>
            <a:off x="4350279" y="2855377"/>
            <a:ext cx="443589" cy="105632"/>
            <a:chOff x="4137525" y="2915950"/>
            <a:chExt cx="869100" cy="207000"/>
          </a:xfrm>
        </p:grpSpPr>
        <p:sp>
          <p:nvSpPr>
            <p:cNvPr id="56" name="Google Shape;56;p14"/>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4"/>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14"/>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60" name="Google Shape;60;p14"/>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1" name="Google Shape;61;p1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2" name="Shape 62"/>
        <p:cNvGrpSpPr/>
        <p:nvPr/>
      </p:nvGrpSpPr>
      <p:grpSpPr>
        <a:xfrm>
          <a:off x="0" y="0"/>
          <a:ext cx="0" cy="0"/>
          <a:chOff x="0" y="0"/>
          <a:chExt cx="0" cy="0"/>
        </a:xfrm>
      </p:grpSpPr>
      <p:sp>
        <p:nvSpPr>
          <p:cNvPr id="63" name="Google Shape;63;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4" name="Google Shape;64;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5" name="Google Shape;65;p1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6" name="Shape 66"/>
        <p:cNvGrpSpPr/>
        <p:nvPr/>
      </p:nvGrpSpPr>
      <p:grpSpPr>
        <a:xfrm>
          <a:off x="0" y="0"/>
          <a:ext cx="0" cy="0"/>
          <a:chOff x="0" y="0"/>
          <a:chExt cx="0" cy="0"/>
        </a:xfrm>
      </p:grpSpPr>
      <p:sp>
        <p:nvSpPr>
          <p:cNvPr id="67" name="Google Shape;67;p16"/>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8" name="Google Shape;68;p16"/>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9" name="Google Shape;69;p16"/>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70" name="Google Shape;70;p16"/>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71" name="Google Shape;71;p1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72" name="Google Shape;72;p1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3" name="Shape 73"/>
        <p:cNvGrpSpPr/>
        <p:nvPr/>
      </p:nvGrpSpPr>
      <p:grpSpPr>
        <a:xfrm>
          <a:off x="0" y="0"/>
          <a:ext cx="0" cy="0"/>
          <a:chOff x="0" y="0"/>
          <a:chExt cx="0" cy="0"/>
        </a:xfrm>
      </p:grpSpPr>
      <p:sp>
        <p:nvSpPr>
          <p:cNvPr id="74" name="Google Shape;74;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5" name="Google Shape;75;p1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6" name="Shape 76"/>
        <p:cNvGrpSpPr/>
        <p:nvPr/>
      </p:nvGrpSpPr>
      <p:grpSpPr>
        <a:xfrm>
          <a:off x="0" y="0"/>
          <a:ext cx="0" cy="0"/>
          <a:chOff x="0" y="0"/>
          <a:chExt cx="0" cy="0"/>
        </a:xfrm>
      </p:grpSpPr>
      <p:sp>
        <p:nvSpPr>
          <p:cNvPr id="77" name="Google Shape;77;p18"/>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8" name="Google Shape;78;p1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9" name="Shape 79"/>
        <p:cNvGrpSpPr/>
        <p:nvPr/>
      </p:nvGrpSpPr>
      <p:grpSpPr>
        <a:xfrm>
          <a:off x="0" y="0"/>
          <a:ext cx="0" cy="0"/>
          <a:chOff x="0" y="0"/>
          <a:chExt cx="0" cy="0"/>
        </a:xfrm>
      </p:grpSpPr>
      <p:sp>
        <p:nvSpPr>
          <p:cNvPr id="80" name="Google Shape;80;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81" name="Google Shape;81;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2" name="Google Shape;82;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3" name="Google Shape;83;p1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4" name="Shape 84"/>
        <p:cNvGrpSpPr/>
        <p:nvPr/>
      </p:nvGrpSpPr>
      <p:grpSpPr>
        <a:xfrm>
          <a:off x="0" y="0"/>
          <a:ext cx="0" cy="0"/>
          <a:chOff x="0" y="0"/>
          <a:chExt cx="0" cy="0"/>
        </a:xfrm>
      </p:grpSpPr>
      <p:sp>
        <p:nvSpPr>
          <p:cNvPr id="85" name="Google Shape;85;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6" name="Google Shape;86;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7" name="Google Shape;87;p2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88" name="Shape 88"/>
        <p:cNvGrpSpPr/>
        <p:nvPr/>
      </p:nvGrpSpPr>
      <p:grpSpPr>
        <a:xfrm>
          <a:off x="0" y="0"/>
          <a:ext cx="0" cy="0"/>
          <a:chOff x="0" y="0"/>
          <a:chExt cx="0" cy="0"/>
        </a:xfrm>
      </p:grpSpPr>
      <p:sp>
        <p:nvSpPr>
          <p:cNvPr id="89" name="Google Shape;89;p21"/>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90" name="Google Shape;90;p2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1" name="Shape 91"/>
        <p:cNvGrpSpPr/>
        <p:nvPr/>
      </p:nvGrpSpPr>
      <p:grpSpPr>
        <a:xfrm>
          <a:off x="0" y="0"/>
          <a:ext cx="0" cy="0"/>
          <a:chOff x="0" y="0"/>
          <a:chExt cx="0" cy="0"/>
        </a:xfrm>
      </p:grpSpPr>
      <p:sp>
        <p:nvSpPr>
          <p:cNvPr id="92" name="Google Shape;92;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93" name="Google Shape;93;p2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4" name="Shape 94"/>
        <p:cNvGrpSpPr/>
        <p:nvPr/>
      </p:nvGrpSpPr>
      <p:grpSpPr>
        <a:xfrm>
          <a:off x="0" y="0"/>
          <a:ext cx="0" cy="0"/>
          <a:chOff x="0" y="0"/>
          <a:chExt cx="0" cy="0"/>
        </a:xfrm>
      </p:grpSpPr>
      <p:sp>
        <p:nvSpPr>
          <p:cNvPr id="95" name="Google Shape;95;p23"/>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6" name="Google Shape;96;p23"/>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7" name="Google Shape;97;p2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1600"/>
              </a:spcBef>
              <a:spcAft>
                <a:spcPts val="160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53" name="Google Shape;53;p1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hyperlink" Target="https://github.com/honoluluwomenintech"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hyperlink" Target="https://github.com/explor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hyperlink" Target="https://guides.github.com/activities/hello-worl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5"/>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lang="en"/>
              <a:t>Git Part 2</a:t>
            </a:r>
            <a:endParaRPr/>
          </a:p>
          <a:p>
            <a:pPr indent="0" lvl="0" marL="0" rtl="0" algn="ctr">
              <a:lnSpc>
                <a:spcPct val="100000"/>
              </a:lnSpc>
              <a:spcBef>
                <a:spcPts val="0"/>
              </a:spcBef>
              <a:spcAft>
                <a:spcPts val="0"/>
              </a:spcAft>
              <a:buSzPts val="4800"/>
              <a:buNone/>
            </a:pPr>
            <a:r>
              <a:rPr i="1" lang="en" sz="2400">
                <a:solidFill>
                  <a:srgbClr val="6FA8DC"/>
                </a:solidFill>
              </a:rPr>
              <a:t>Intro to GitHub and Project Creation</a:t>
            </a:r>
            <a:endParaRPr i="1" sz="2400">
              <a:solidFill>
                <a:srgbClr val="6FA8DC"/>
              </a:solidFill>
            </a:endParaRPr>
          </a:p>
        </p:txBody>
      </p:sp>
      <p:sp>
        <p:nvSpPr>
          <p:cNvPr id="105" name="Google Shape;105;p25"/>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t/>
            </a:r>
            <a:endParaRPr/>
          </a:p>
          <a:p>
            <a:pPr indent="0" lvl="0" marL="0" rtl="0" algn="ctr">
              <a:lnSpc>
                <a:spcPct val="100000"/>
              </a:lnSpc>
              <a:spcBef>
                <a:spcPts val="0"/>
              </a:spcBef>
              <a:spcAft>
                <a:spcPts val="0"/>
              </a:spcAft>
              <a:buSzPts val="2100"/>
              <a:buNone/>
            </a:pPr>
            <a:r>
              <a:rPr lang="en"/>
              <a:t>November 7, 2019</a:t>
            </a:r>
            <a:endParaRPr/>
          </a:p>
          <a:p>
            <a:pPr indent="0" lvl="0" marL="0" rtl="0" algn="ctr">
              <a:lnSpc>
                <a:spcPct val="100000"/>
              </a:lnSpc>
              <a:spcBef>
                <a:spcPts val="0"/>
              </a:spcBef>
              <a:spcAft>
                <a:spcPts val="0"/>
              </a:spcAft>
              <a:buSzPts val="2100"/>
              <a:buNone/>
            </a:pPr>
            <a:r>
              <a:rPr lang="en"/>
              <a:t>Honolulu Women in Tech</a:t>
            </a:r>
            <a:endParaRPr/>
          </a:p>
          <a:p>
            <a:pPr indent="0" lvl="0" marL="0" rtl="0" algn="ctr">
              <a:lnSpc>
                <a:spcPct val="100000"/>
              </a:lnSpc>
              <a:spcBef>
                <a:spcPts val="0"/>
              </a:spcBef>
              <a:spcAft>
                <a:spcPts val="0"/>
              </a:spcAft>
              <a:buSzPts val="21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A brief aside: What is the cloud?</a:t>
            </a:r>
            <a:endParaRPr/>
          </a:p>
        </p:txBody>
      </p:sp>
      <p:sp>
        <p:nvSpPr>
          <p:cNvPr id="158" name="Google Shape;158;p34"/>
          <p:cNvSpPr txBox="1"/>
          <p:nvPr>
            <p:ph idx="1" type="body"/>
          </p:nvPr>
        </p:nvSpPr>
        <p:spPr>
          <a:xfrm>
            <a:off x="311700" y="101772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Font typeface="Roboto"/>
              <a:buChar char="●"/>
            </a:pPr>
            <a:r>
              <a:rPr lang="en">
                <a:solidFill>
                  <a:srgbClr val="FFFFFF"/>
                </a:solidFill>
                <a:latin typeface="Roboto"/>
                <a:ea typeface="Roboto"/>
                <a:cs typeface="Roboto"/>
                <a:sym typeface="Roboto"/>
              </a:rPr>
              <a:t>Imagine that there were a million or more copies of your laptop or desktop all working away inside of one or more warehouse-sized buildings — a data center</a:t>
            </a:r>
            <a:endParaRPr>
              <a:solidFill>
                <a:srgbClr val="FFFFFF"/>
              </a:solidFill>
              <a:latin typeface="Roboto"/>
              <a:ea typeface="Roboto"/>
              <a:cs typeface="Roboto"/>
              <a:sym typeface="Roboto"/>
            </a:endParaRPr>
          </a:p>
          <a:p>
            <a:pPr indent="-342900" lvl="0" marL="457200" rtl="0" algn="l">
              <a:lnSpc>
                <a:spcPct val="115000"/>
              </a:lnSpc>
              <a:spcBef>
                <a:spcPts val="0"/>
              </a:spcBef>
              <a:spcAft>
                <a:spcPts val="0"/>
              </a:spcAft>
              <a:buClr>
                <a:srgbClr val="FFFFFF"/>
              </a:buClr>
              <a:buSzPts val="1800"/>
              <a:buFont typeface="Roboto"/>
              <a:buChar char="●"/>
            </a:pPr>
            <a:r>
              <a:rPr lang="en">
                <a:solidFill>
                  <a:srgbClr val="FFFFFF"/>
                </a:solidFill>
                <a:latin typeface="Roboto"/>
                <a:ea typeface="Roboto"/>
                <a:cs typeface="Roboto"/>
                <a:sym typeface="Roboto"/>
              </a:rPr>
              <a:t>But to us as the end user, we don’t have to manage all of the physical devices, networking (getting data from one device to another), computing power, storage capacity, memory requirements, and electrical power ourselves</a:t>
            </a:r>
            <a:endParaRPr>
              <a:solidFill>
                <a:srgbClr val="FFFFFF"/>
              </a:solidFill>
              <a:latin typeface="Roboto"/>
              <a:ea typeface="Roboto"/>
              <a:cs typeface="Roboto"/>
              <a:sym typeface="Roboto"/>
            </a:endParaRPr>
          </a:p>
          <a:p>
            <a:pPr indent="-342900" lvl="0" marL="457200" rtl="0" algn="l">
              <a:lnSpc>
                <a:spcPct val="115000"/>
              </a:lnSpc>
              <a:spcBef>
                <a:spcPts val="0"/>
              </a:spcBef>
              <a:spcAft>
                <a:spcPts val="0"/>
              </a:spcAft>
              <a:buClr>
                <a:srgbClr val="FFFFFF"/>
              </a:buClr>
              <a:buSzPts val="1800"/>
              <a:buFont typeface="Roboto"/>
              <a:buChar char="●"/>
            </a:pPr>
            <a:r>
              <a:rPr lang="en">
                <a:solidFill>
                  <a:srgbClr val="FFFFFF"/>
                </a:solidFill>
                <a:latin typeface="Roboto"/>
                <a:ea typeface="Roboto"/>
                <a:cs typeface="Roboto"/>
                <a:sym typeface="Roboto"/>
              </a:rPr>
              <a:t>The cloud is simply a service that gives us access to the computer resources in a data center without having to worry about managing them ourselves</a:t>
            </a:r>
            <a:endParaRPr>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lang="en">
                <a:solidFill>
                  <a:schemeClr val="dk1"/>
                </a:solidFill>
                <a:latin typeface="Roboto"/>
                <a:ea typeface="Roboto"/>
                <a:cs typeface="Roboto"/>
                <a:sym typeface="Roboto"/>
              </a:rPr>
              <a:t>That service, to us, comes in the form of a website: </a:t>
            </a:r>
            <a:r>
              <a:rPr lang="en">
                <a:solidFill>
                  <a:schemeClr val="dk1"/>
                </a:solidFill>
                <a:latin typeface="Roboto"/>
                <a:ea typeface="Roboto"/>
                <a:cs typeface="Roboto"/>
                <a:sym typeface="Roboto"/>
              </a:rPr>
              <a:t>We just log in to a site like Google Cloud or Amazon Web Services and spin up computers that we need</a:t>
            </a:r>
            <a:endParaRPr>
              <a:solidFill>
                <a:srgbClr val="FFFFFF"/>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id="163" name="Google Shape;163;p35"/>
          <p:cNvPicPr preferRelativeResize="0"/>
          <p:nvPr/>
        </p:nvPicPr>
        <p:blipFill rotWithShape="1">
          <a:blip r:embed="rId3">
            <a:alphaModFix/>
          </a:blip>
          <a:srcRect b="0" l="0" r="0" t="0"/>
          <a:stretch/>
        </p:blipFill>
        <p:spPr>
          <a:xfrm>
            <a:off x="6168675" y="-308650"/>
            <a:ext cx="3102926" cy="3102926"/>
          </a:xfrm>
          <a:prstGeom prst="rect">
            <a:avLst/>
          </a:prstGeom>
          <a:noFill/>
          <a:ln>
            <a:noFill/>
          </a:ln>
        </p:spPr>
      </p:pic>
      <p:sp>
        <p:nvSpPr>
          <p:cNvPr id="164" name="Google Shape;164;p35"/>
          <p:cNvSpPr txBox="1"/>
          <p:nvPr>
            <p:ph type="title"/>
          </p:nvPr>
        </p:nvSpPr>
        <p:spPr>
          <a:xfrm>
            <a:off x="290650" y="2026575"/>
            <a:ext cx="7852200" cy="861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3000"/>
              <a:t>Let’s all create an account on GitHub</a:t>
            </a:r>
            <a:endParaRPr sz="24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GitHub: Different account types</a:t>
            </a:r>
            <a:endParaRPr/>
          </a:p>
        </p:txBody>
      </p:sp>
      <p:sp>
        <p:nvSpPr>
          <p:cNvPr id="170" name="Google Shape;170;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FFFFFF"/>
              </a:buClr>
              <a:buSzPts val="2400"/>
              <a:buFont typeface="Roboto"/>
              <a:buChar char="●"/>
            </a:pPr>
            <a:r>
              <a:rPr lang="en" sz="2400">
                <a:solidFill>
                  <a:srgbClr val="FFFFFF"/>
                </a:solidFill>
                <a:latin typeface="Roboto"/>
                <a:ea typeface="Roboto"/>
                <a:cs typeface="Roboto"/>
                <a:sym typeface="Roboto"/>
              </a:rPr>
              <a:t>GitHub has Personal, Organization, and Enterprise account types, but today we’ll focus on Personal</a:t>
            </a:r>
            <a:endParaRPr sz="2400">
              <a:solidFill>
                <a:srgbClr val="FFFFFF"/>
              </a:solidFill>
              <a:latin typeface="Roboto"/>
              <a:ea typeface="Roboto"/>
              <a:cs typeface="Roboto"/>
              <a:sym typeface="Roboto"/>
            </a:endParaRPr>
          </a:p>
          <a:p>
            <a:pPr indent="-381000" lvl="1" marL="914400" rtl="0" algn="l">
              <a:lnSpc>
                <a:spcPct val="115000"/>
              </a:lnSpc>
              <a:spcBef>
                <a:spcPts val="0"/>
              </a:spcBef>
              <a:spcAft>
                <a:spcPts val="0"/>
              </a:spcAft>
              <a:buClr>
                <a:srgbClr val="FFFFFF"/>
              </a:buClr>
              <a:buSzPts val="2400"/>
              <a:buFont typeface="Roboto"/>
              <a:buChar char="○"/>
            </a:pPr>
            <a:r>
              <a:rPr lang="en" sz="2400">
                <a:solidFill>
                  <a:srgbClr val="FFFFFF"/>
                </a:solidFill>
                <a:latin typeface="Roboto"/>
                <a:ea typeface="Roboto"/>
                <a:cs typeface="Roboto"/>
                <a:sym typeface="Roboto"/>
              </a:rPr>
              <a:t>A Personal account is, for example, your own GitHub account at </a:t>
            </a:r>
            <a:r>
              <a:rPr lang="en" sz="2400">
                <a:solidFill>
                  <a:schemeClr val="accent5"/>
                </a:solidFill>
                <a:latin typeface="Roboto"/>
                <a:ea typeface="Roboto"/>
                <a:cs typeface="Roboto"/>
                <a:sym typeface="Roboto"/>
              </a:rPr>
              <a:t>https://github.com/username</a:t>
            </a:r>
            <a:endParaRPr sz="2400">
              <a:solidFill>
                <a:schemeClr val="accent5"/>
              </a:solidFill>
              <a:latin typeface="Roboto"/>
              <a:ea typeface="Roboto"/>
              <a:cs typeface="Roboto"/>
              <a:sym typeface="Roboto"/>
            </a:endParaRPr>
          </a:p>
          <a:p>
            <a:pPr indent="-381000" lvl="1" marL="914400" rtl="0" algn="l">
              <a:lnSpc>
                <a:spcPct val="115000"/>
              </a:lnSpc>
              <a:spcBef>
                <a:spcPts val="0"/>
              </a:spcBef>
              <a:spcAft>
                <a:spcPts val="0"/>
              </a:spcAft>
              <a:buClr>
                <a:srgbClr val="FFFFFF"/>
              </a:buClr>
              <a:buSzPts val="2400"/>
              <a:buFont typeface="Roboto"/>
              <a:buChar char="○"/>
            </a:pPr>
            <a:r>
              <a:rPr lang="en" sz="2400">
                <a:solidFill>
                  <a:srgbClr val="FFFFFF"/>
                </a:solidFill>
                <a:latin typeface="Roboto"/>
                <a:ea typeface="Roboto"/>
                <a:cs typeface="Roboto"/>
                <a:sym typeface="Roboto"/>
              </a:rPr>
              <a:t>An Organization account has extra team-based features; for example: </a:t>
            </a:r>
            <a:r>
              <a:rPr lang="en" sz="2400" u="sng">
                <a:solidFill>
                  <a:schemeClr val="hlink"/>
                </a:solidFill>
                <a:latin typeface="Roboto"/>
                <a:ea typeface="Roboto"/>
                <a:cs typeface="Roboto"/>
                <a:sym typeface="Roboto"/>
                <a:hlinkClick r:id="rId3"/>
              </a:rPr>
              <a:t>https://github.com/honoluluwomenintech</a:t>
            </a:r>
            <a:endParaRPr sz="2400">
              <a:solidFill>
                <a:srgbClr val="FFFFFF"/>
              </a:solidFill>
              <a:latin typeface="Roboto"/>
              <a:ea typeface="Roboto"/>
              <a:cs typeface="Roboto"/>
              <a:sym typeface="Roboto"/>
            </a:endParaRPr>
          </a:p>
          <a:p>
            <a:pPr indent="0" lvl="0" marL="0" rtl="0" algn="l">
              <a:lnSpc>
                <a:spcPct val="115000"/>
              </a:lnSpc>
              <a:spcBef>
                <a:spcPts val="1600"/>
              </a:spcBef>
              <a:spcAft>
                <a:spcPts val="1600"/>
              </a:spcAft>
              <a:buSzPts val="1800"/>
              <a:buNone/>
            </a:pPr>
            <a:r>
              <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GitHub: Introduction</a:t>
            </a:r>
            <a:endParaRPr/>
          </a:p>
        </p:txBody>
      </p:sp>
      <p:sp>
        <p:nvSpPr>
          <p:cNvPr id="176" name="Google Shape;176;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rgbClr val="FFFFFF"/>
              </a:buClr>
              <a:buSzPts val="2200"/>
              <a:buFont typeface="Roboto"/>
              <a:buChar char="●"/>
            </a:pPr>
            <a:r>
              <a:rPr lang="en" sz="2200">
                <a:solidFill>
                  <a:schemeClr val="accent5"/>
                </a:solidFill>
                <a:latin typeface="Roboto"/>
                <a:ea typeface="Roboto"/>
                <a:cs typeface="Roboto"/>
                <a:sym typeface="Roboto"/>
              </a:rPr>
              <a:t>Overview:</a:t>
            </a:r>
            <a:r>
              <a:rPr lang="en" sz="2200">
                <a:solidFill>
                  <a:srgbClr val="FFFFFF"/>
                </a:solidFill>
                <a:latin typeface="Roboto"/>
                <a:ea typeface="Roboto"/>
                <a:cs typeface="Roboto"/>
                <a:sym typeface="Roboto"/>
              </a:rPr>
              <a:t> View your code contributions and showcase your favorites out of the repositories that you own</a:t>
            </a:r>
            <a:endParaRPr sz="2200">
              <a:solidFill>
                <a:srgbClr val="FFFFFF"/>
              </a:solidFill>
              <a:latin typeface="Roboto"/>
              <a:ea typeface="Roboto"/>
              <a:cs typeface="Roboto"/>
              <a:sym typeface="Roboto"/>
            </a:endParaRPr>
          </a:p>
          <a:p>
            <a:pPr indent="-368300" lvl="0" marL="457200" rtl="0" algn="l">
              <a:lnSpc>
                <a:spcPct val="115000"/>
              </a:lnSpc>
              <a:spcBef>
                <a:spcPts val="0"/>
              </a:spcBef>
              <a:spcAft>
                <a:spcPts val="0"/>
              </a:spcAft>
              <a:buClr>
                <a:srgbClr val="FFFFFF"/>
              </a:buClr>
              <a:buSzPts val="2200"/>
              <a:buFont typeface="Roboto"/>
              <a:buChar char="●"/>
            </a:pPr>
            <a:r>
              <a:rPr lang="en" sz="2200">
                <a:solidFill>
                  <a:schemeClr val="accent5"/>
                </a:solidFill>
                <a:latin typeface="Roboto"/>
                <a:ea typeface="Roboto"/>
                <a:cs typeface="Roboto"/>
                <a:sym typeface="Roboto"/>
              </a:rPr>
              <a:t>Repositories / “repos”:</a:t>
            </a:r>
            <a:r>
              <a:rPr lang="en" sz="2200">
                <a:solidFill>
                  <a:srgbClr val="FFFFFF"/>
                </a:solidFill>
                <a:latin typeface="Roboto"/>
                <a:ea typeface="Roboto"/>
                <a:cs typeface="Roboto"/>
                <a:sym typeface="Roboto"/>
              </a:rPr>
              <a:t> View a list of repositories that you own</a:t>
            </a:r>
            <a:endParaRPr sz="2200">
              <a:solidFill>
                <a:srgbClr val="FFFFFF"/>
              </a:solidFill>
              <a:latin typeface="Roboto"/>
              <a:ea typeface="Roboto"/>
              <a:cs typeface="Roboto"/>
              <a:sym typeface="Roboto"/>
            </a:endParaRPr>
          </a:p>
          <a:p>
            <a:pPr indent="-368300" lvl="0" marL="457200" rtl="0" algn="l">
              <a:lnSpc>
                <a:spcPct val="115000"/>
              </a:lnSpc>
              <a:spcBef>
                <a:spcPts val="0"/>
              </a:spcBef>
              <a:spcAft>
                <a:spcPts val="0"/>
              </a:spcAft>
              <a:buClr>
                <a:srgbClr val="FFFFFF"/>
              </a:buClr>
              <a:buSzPts val="2200"/>
              <a:buFont typeface="Roboto"/>
              <a:buChar char="●"/>
            </a:pPr>
            <a:r>
              <a:rPr lang="en" sz="2200">
                <a:solidFill>
                  <a:schemeClr val="accent5"/>
                </a:solidFill>
                <a:latin typeface="Roboto"/>
                <a:ea typeface="Roboto"/>
                <a:cs typeface="Roboto"/>
                <a:sym typeface="Roboto"/>
              </a:rPr>
              <a:t>Stars:</a:t>
            </a:r>
            <a:r>
              <a:rPr lang="en" sz="2200">
                <a:solidFill>
                  <a:srgbClr val="FFFFFF"/>
                </a:solidFill>
                <a:latin typeface="Roboto"/>
                <a:ea typeface="Roboto"/>
                <a:cs typeface="Roboto"/>
                <a:sym typeface="Roboto"/>
              </a:rPr>
              <a:t> View a list of repositories that you’ve bookmarked</a:t>
            </a:r>
            <a:endParaRPr sz="2200">
              <a:solidFill>
                <a:srgbClr val="FFFFFF"/>
              </a:solidFill>
              <a:latin typeface="Roboto"/>
              <a:ea typeface="Roboto"/>
              <a:cs typeface="Roboto"/>
              <a:sym typeface="Roboto"/>
            </a:endParaRPr>
          </a:p>
          <a:p>
            <a:pPr indent="-368300" lvl="0" marL="457200" rtl="0" algn="l">
              <a:lnSpc>
                <a:spcPct val="115000"/>
              </a:lnSpc>
              <a:spcBef>
                <a:spcPts val="0"/>
              </a:spcBef>
              <a:spcAft>
                <a:spcPts val="0"/>
              </a:spcAft>
              <a:buClr>
                <a:srgbClr val="FFFFFF"/>
              </a:buClr>
              <a:buSzPts val="2200"/>
              <a:buFont typeface="Roboto"/>
              <a:buChar char="●"/>
            </a:pPr>
            <a:r>
              <a:rPr lang="en" sz="2200">
                <a:solidFill>
                  <a:schemeClr val="accent5"/>
                </a:solidFill>
                <a:latin typeface="Roboto"/>
                <a:ea typeface="Roboto"/>
                <a:cs typeface="Roboto"/>
                <a:sym typeface="Roboto"/>
              </a:rPr>
              <a:t>Followers:</a:t>
            </a:r>
            <a:r>
              <a:rPr lang="en" sz="2200">
                <a:solidFill>
                  <a:srgbClr val="FFFFFF"/>
                </a:solidFill>
                <a:latin typeface="Roboto"/>
                <a:ea typeface="Roboto"/>
                <a:cs typeface="Roboto"/>
                <a:sym typeface="Roboto"/>
              </a:rPr>
              <a:t> View GitHub users who are following you</a:t>
            </a:r>
            <a:endParaRPr sz="2200">
              <a:solidFill>
                <a:srgbClr val="FFFFFF"/>
              </a:solidFill>
              <a:latin typeface="Roboto"/>
              <a:ea typeface="Roboto"/>
              <a:cs typeface="Roboto"/>
              <a:sym typeface="Roboto"/>
            </a:endParaRPr>
          </a:p>
          <a:p>
            <a:pPr indent="-368300" lvl="0" marL="457200" rtl="0" algn="l">
              <a:lnSpc>
                <a:spcPct val="115000"/>
              </a:lnSpc>
              <a:spcBef>
                <a:spcPts val="0"/>
              </a:spcBef>
              <a:spcAft>
                <a:spcPts val="0"/>
              </a:spcAft>
              <a:buClr>
                <a:srgbClr val="FFFFFF"/>
              </a:buClr>
              <a:buSzPts val="2200"/>
              <a:buFont typeface="Roboto"/>
              <a:buChar char="●"/>
            </a:pPr>
            <a:r>
              <a:rPr lang="en" sz="2200">
                <a:solidFill>
                  <a:schemeClr val="accent5"/>
                </a:solidFill>
                <a:latin typeface="Roboto"/>
                <a:ea typeface="Roboto"/>
                <a:cs typeface="Roboto"/>
                <a:sym typeface="Roboto"/>
              </a:rPr>
              <a:t>Following:</a:t>
            </a:r>
            <a:r>
              <a:rPr lang="en" sz="2200">
                <a:solidFill>
                  <a:srgbClr val="FFFFFF"/>
                </a:solidFill>
                <a:latin typeface="Roboto"/>
                <a:ea typeface="Roboto"/>
                <a:cs typeface="Roboto"/>
                <a:sym typeface="Roboto"/>
              </a:rPr>
              <a:t> </a:t>
            </a:r>
            <a:r>
              <a:rPr lang="en" sz="2200">
                <a:solidFill>
                  <a:schemeClr val="dk1"/>
                </a:solidFill>
                <a:latin typeface="Roboto"/>
                <a:ea typeface="Roboto"/>
                <a:cs typeface="Roboto"/>
                <a:sym typeface="Roboto"/>
              </a:rPr>
              <a:t>View the GitHub users that </a:t>
            </a:r>
            <a:r>
              <a:rPr lang="en" sz="2200">
                <a:solidFill>
                  <a:schemeClr val="dk1"/>
                </a:solidFill>
                <a:latin typeface="Roboto"/>
                <a:ea typeface="Roboto"/>
                <a:cs typeface="Roboto"/>
                <a:sym typeface="Roboto"/>
              </a:rPr>
              <a:t>you’re following</a:t>
            </a:r>
            <a:endParaRPr sz="2200">
              <a:solidFill>
                <a:srgbClr val="FFFFFF"/>
              </a:solidFill>
              <a:latin typeface="Roboto"/>
              <a:ea typeface="Roboto"/>
              <a:cs typeface="Roboto"/>
              <a:sym typeface="Roboto"/>
            </a:endParaRPr>
          </a:p>
          <a:p>
            <a:pPr indent="-368300" lvl="0" marL="457200" rtl="0" algn="l">
              <a:lnSpc>
                <a:spcPct val="115000"/>
              </a:lnSpc>
              <a:spcBef>
                <a:spcPts val="0"/>
              </a:spcBef>
              <a:spcAft>
                <a:spcPts val="0"/>
              </a:spcAft>
              <a:buClr>
                <a:srgbClr val="FFFFFF"/>
              </a:buClr>
              <a:buSzPts val="2200"/>
              <a:buFont typeface="Roboto"/>
              <a:buChar char="●"/>
            </a:pPr>
            <a:r>
              <a:rPr lang="en" sz="2200">
                <a:solidFill>
                  <a:schemeClr val="accent5"/>
                </a:solidFill>
                <a:latin typeface="Roboto"/>
                <a:ea typeface="Roboto"/>
                <a:cs typeface="Roboto"/>
                <a:sym typeface="Roboto"/>
              </a:rPr>
              <a:t>Profile Settings:</a:t>
            </a:r>
            <a:r>
              <a:rPr lang="en" sz="2200">
                <a:solidFill>
                  <a:srgbClr val="FFFFFF"/>
                </a:solidFill>
                <a:latin typeface="Roboto"/>
                <a:ea typeface="Roboto"/>
                <a:cs typeface="Roboto"/>
                <a:sym typeface="Roboto"/>
              </a:rPr>
              <a:t> Here you can edit your public profile, change your username (has side effects), change your password, set up notifications, block users, and access security settings</a:t>
            </a:r>
            <a:endParaRPr sz="2200">
              <a:solidFill>
                <a:srgbClr val="FFFFFF"/>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GitHub: Repositories</a:t>
            </a:r>
            <a:endParaRPr/>
          </a:p>
        </p:txBody>
      </p:sp>
      <p:sp>
        <p:nvSpPr>
          <p:cNvPr id="182" name="Google Shape;182;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rgbClr val="FFFFFF"/>
              </a:buClr>
              <a:buSzPts val="2200"/>
              <a:buFont typeface="Roboto"/>
              <a:buChar char="●"/>
            </a:pPr>
            <a:r>
              <a:rPr lang="en" sz="2200">
                <a:solidFill>
                  <a:srgbClr val="FFFFFF"/>
                </a:solidFill>
                <a:latin typeface="Roboto"/>
                <a:ea typeface="Roboto"/>
                <a:cs typeface="Roboto"/>
                <a:sym typeface="Roboto"/>
              </a:rPr>
              <a:t>A repository is the main hub of your current project</a:t>
            </a:r>
            <a:endParaRPr sz="2200">
              <a:solidFill>
                <a:srgbClr val="FFFFFF"/>
              </a:solidFill>
              <a:latin typeface="Roboto"/>
              <a:ea typeface="Roboto"/>
              <a:cs typeface="Roboto"/>
              <a:sym typeface="Roboto"/>
            </a:endParaRPr>
          </a:p>
          <a:p>
            <a:pPr indent="-368300" lvl="0" marL="457200" rtl="0" algn="l">
              <a:lnSpc>
                <a:spcPct val="115000"/>
              </a:lnSpc>
              <a:spcBef>
                <a:spcPts val="0"/>
              </a:spcBef>
              <a:spcAft>
                <a:spcPts val="0"/>
              </a:spcAft>
              <a:buClr>
                <a:srgbClr val="FFFFFF"/>
              </a:buClr>
              <a:buSzPts val="2200"/>
              <a:buFont typeface="Roboto"/>
              <a:buChar char="●"/>
            </a:pPr>
            <a:r>
              <a:rPr lang="en" sz="2200">
                <a:solidFill>
                  <a:schemeClr val="accent5"/>
                </a:solidFill>
                <a:latin typeface="Roboto"/>
                <a:ea typeface="Roboto"/>
                <a:cs typeface="Roboto"/>
                <a:sym typeface="Roboto"/>
              </a:rPr>
              <a:t>Code:</a:t>
            </a:r>
            <a:r>
              <a:rPr lang="en" sz="2200">
                <a:solidFill>
                  <a:srgbClr val="FFFFFF"/>
                </a:solidFill>
                <a:latin typeface="Roboto"/>
                <a:ea typeface="Roboto"/>
                <a:cs typeface="Roboto"/>
                <a:sym typeface="Roboto"/>
              </a:rPr>
              <a:t> View the contents of </a:t>
            </a:r>
            <a:r>
              <a:rPr lang="en" sz="2200">
                <a:solidFill>
                  <a:schemeClr val="accent5"/>
                </a:solidFill>
                <a:latin typeface="Roboto"/>
                <a:ea typeface="Roboto"/>
                <a:cs typeface="Roboto"/>
                <a:sym typeface="Roboto"/>
              </a:rPr>
              <a:t>README.md</a:t>
            </a:r>
            <a:r>
              <a:rPr lang="en" sz="2200">
                <a:solidFill>
                  <a:schemeClr val="dk1"/>
                </a:solidFill>
                <a:latin typeface="Roboto"/>
                <a:ea typeface="Roboto"/>
                <a:cs typeface="Roboto"/>
                <a:sym typeface="Roboto"/>
              </a:rPr>
              <a:t>, different branches, and the last change made to each file</a:t>
            </a:r>
            <a:endParaRPr sz="2200">
              <a:solidFill>
                <a:schemeClr val="dk1"/>
              </a:solidFill>
              <a:latin typeface="Roboto"/>
              <a:ea typeface="Roboto"/>
              <a:cs typeface="Roboto"/>
              <a:sym typeface="Roboto"/>
            </a:endParaRPr>
          </a:p>
          <a:p>
            <a:pPr indent="-368300" lvl="0" marL="457200" rtl="0" algn="l">
              <a:lnSpc>
                <a:spcPct val="115000"/>
              </a:lnSpc>
              <a:spcBef>
                <a:spcPts val="0"/>
              </a:spcBef>
              <a:spcAft>
                <a:spcPts val="0"/>
              </a:spcAft>
              <a:buClr>
                <a:srgbClr val="FFFFFF"/>
              </a:buClr>
              <a:buSzPts val="2200"/>
              <a:buFont typeface="Roboto"/>
              <a:buChar char="●"/>
            </a:pPr>
            <a:r>
              <a:rPr lang="en" sz="2200">
                <a:solidFill>
                  <a:schemeClr val="accent5"/>
                </a:solidFill>
                <a:latin typeface="Roboto"/>
                <a:ea typeface="Roboto"/>
                <a:cs typeface="Roboto"/>
                <a:sym typeface="Roboto"/>
              </a:rPr>
              <a:t>Issues:</a:t>
            </a:r>
            <a:r>
              <a:rPr lang="en" sz="2200">
                <a:solidFill>
                  <a:srgbClr val="FFFFFF"/>
                </a:solidFill>
                <a:latin typeface="Roboto"/>
                <a:ea typeface="Roboto"/>
                <a:cs typeface="Roboto"/>
                <a:sym typeface="Roboto"/>
              </a:rPr>
              <a:t> Also known as </a:t>
            </a:r>
            <a:r>
              <a:rPr lang="en" sz="2200">
                <a:solidFill>
                  <a:schemeClr val="accent5"/>
                </a:solidFill>
                <a:latin typeface="Roboto"/>
                <a:ea typeface="Roboto"/>
                <a:cs typeface="Roboto"/>
                <a:sym typeface="Roboto"/>
              </a:rPr>
              <a:t>“tickets”</a:t>
            </a:r>
            <a:r>
              <a:rPr lang="en" sz="2200">
                <a:solidFill>
                  <a:srgbClr val="FFFFFF"/>
                </a:solidFill>
                <a:latin typeface="Roboto"/>
                <a:ea typeface="Roboto"/>
                <a:cs typeface="Roboto"/>
                <a:sym typeface="Roboto"/>
              </a:rPr>
              <a:t>, this gives you and your team or the public an idea of who is working on what</a:t>
            </a:r>
            <a:endParaRPr sz="2200">
              <a:solidFill>
                <a:srgbClr val="FFFFFF"/>
              </a:solidFill>
              <a:latin typeface="Roboto"/>
              <a:ea typeface="Roboto"/>
              <a:cs typeface="Roboto"/>
              <a:sym typeface="Roboto"/>
            </a:endParaRPr>
          </a:p>
          <a:p>
            <a:pPr indent="-368300" lvl="0" marL="457200" rtl="0" algn="l">
              <a:lnSpc>
                <a:spcPct val="115000"/>
              </a:lnSpc>
              <a:spcBef>
                <a:spcPts val="0"/>
              </a:spcBef>
              <a:spcAft>
                <a:spcPts val="0"/>
              </a:spcAft>
              <a:buClr>
                <a:srgbClr val="FFFFFF"/>
              </a:buClr>
              <a:buSzPts val="2200"/>
              <a:buFont typeface="Roboto"/>
              <a:buChar char="●"/>
            </a:pPr>
            <a:r>
              <a:rPr lang="en" sz="2200">
                <a:solidFill>
                  <a:schemeClr val="accent5"/>
                </a:solidFill>
                <a:latin typeface="Roboto"/>
                <a:ea typeface="Roboto"/>
                <a:cs typeface="Roboto"/>
                <a:sym typeface="Roboto"/>
              </a:rPr>
              <a:t>Pull requests:</a:t>
            </a:r>
            <a:r>
              <a:rPr lang="en" sz="2200">
                <a:solidFill>
                  <a:srgbClr val="FFFFFF"/>
                </a:solidFill>
                <a:latin typeface="Roboto"/>
                <a:ea typeface="Roboto"/>
                <a:cs typeface="Roboto"/>
                <a:sym typeface="Roboto"/>
              </a:rPr>
              <a:t> Also known as </a:t>
            </a:r>
            <a:r>
              <a:rPr lang="en" sz="2200">
                <a:solidFill>
                  <a:schemeClr val="accent5"/>
                </a:solidFill>
                <a:latin typeface="Roboto"/>
                <a:ea typeface="Roboto"/>
                <a:cs typeface="Roboto"/>
                <a:sym typeface="Roboto"/>
              </a:rPr>
              <a:t>“PRs”</a:t>
            </a:r>
            <a:r>
              <a:rPr lang="en" sz="2200">
                <a:solidFill>
                  <a:srgbClr val="FFFFFF"/>
                </a:solidFill>
                <a:latin typeface="Roboto"/>
                <a:ea typeface="Roboto"/>
                <a:cs typeface="Roboto"/>
                <a:sym typeface="Roboto"/>
              </a:rPr>
              <a:t>, this allows others to easily review a bunch of your changes and vice versa</a:t>
            </a:r>
            <a:endParaRPr sz="2200">
              <a:solidFill>
                <a:srgbClr val="FFFFFF"/>
              </a:solidFill>
              <a:latin typeface="Roboto"/>
              <a:ea typeface="Roboto"/>
              <a:cs typeface="Roboto"/>
              <a:sym typeface="Roboto"/>
            </a:endParaRPr>
          </a:p>
          <a:p>
            <a:pPr indent="-368300" lvl="0" marL="457200" rtl="0" algn="l">
              <a:lnSpc>
                <a:spcPct val="115000"/>
              </a:lnSpc>
              <a:spcBef>
                <a:spcPts val="0"/>
              </a:spcBef>
              <a:spcAft>
                <a:spcPts val="0"/>
              </a:spcAft>
              <a:buClr>
                <a:srgbClr val="FFFFFF"/>
              </a:buClr>
              <a:buSzPts val="2200"/>
              <a:buFont typeface="Roboto"/>
              <a:buChar char="●"/>
            </a:pPr>
            <a:r>
              <a:rPr lang="en" sz="2200">
                <a:solidFill>
                  <a:schemeClr val="accent5"/>
                </a:solidFill>
                <a:latin typeface="Roboto"/>
                <a:ea typeface="Roboto"/>
                <a:cs typeface="Roboto"/>
                <a:sym typeface="Roboto"/>
              </a:rPr>
              <a:t>Settings:</a:t>
            </a:r>
            <a:r>
              <a:rPr lang="en" sz="2200">
                <a:solidFill>
                  <a:srgbClr val="FFFFFF"/>
                </a:solidFill>
                <a:latin typeface="Roboto"/>
                <a:ea typeface="Roboto"/>
                <a:cs typeface="Roboto"/>
                <a:sym typeface="Roboto"/>
              </a:rPr>
              <a:t> Here you can add your project collaborators (no more than 3 others if your repository is private)</a:t>
            </a:r>
            <a:endParaRPr sz="2200">
              <a:solidFill>
                <a:srgbClr val="FFFFFF"/>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9"/>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Git Exercises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Three ways to create a Git project</a:t>
            </a:r>
            <a:endParaRPr/>
          </a:p>
        </p:txBody>
      </p:sp>
      <p:sp>
        <p:nvSpPr>
          <p:cNvPr id="193" name="Google Shape;193;p40"/>
          <p:cNvSpPr txBox="1"/>
          <p:nvPr>
            <p:ph idx="1" type="body"/>
          </p:nvPr>
        </p:nvSpPr>
        <p:spPr>
          <a:xfrm>
            <a:off x="311700" y="1017725"/>
            <a:ext cx="8520600" cy="3416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rgbClr val="FFFFFF"/>
              </a:buClr>
              <a:buSzPts val="2200"/>
              <a:buFont typeface="Roboto"/>
              <a:buAutoNum type="alphaLcPeriod"/>
            </a:pPr>
            <a:r>
              <a:rPr lang="en" sz="2200">
                <a:solidFill>
                  <a:schemeClr val="accent5"/>
                </a:solidFill>
                <a:latin typeface="Roboto"/>
                <a:ea typeface="Roboto"/>
                <a:cs typeface="Roboto"/>
                <a:sym typeface="Roboto"/>
              </a:rPr>
              <a:t>Create a new repository</a:t>
            </a:r>
            <a:r>
              <a:rPr lang="en" sz="2200">
                <a:solidFill>
                  <a:srgbClr val="FFFFFF"/>
                </a:solidFill>
                <a:latin typeface="Roboto"/>
                <a:ea typeface="Roboto"/>
                <a:cs typeface="Roboto"/>
                <a:sym typeface="Roboto"/>
              </a:rPr>
              <a:t> on GitHub and `git clone` it to have a local copy</a:t>
            </a:r>
            <a:endParaRPr sz="2200">
              <a:solidFill>
                <a:srgbClr val="FFFFFF"/>
              </a:solidFill>
              <a:latin typeface="Roboto"/>
              <a:ea typeface="Roboto"/>
              <a:cs typeface="Roboto"/>
              <a:sym typeface="Roboto"/>
            </a:endParaRPr>
          </a:p>
          <a:p>
            <a:pPr indent="0" lvl="0" marL="457200" rtl="0" algn="l">
              <a:lnSpc>
                <a:spcPct val="115000"/>
              </a:lnSpc>
              <a:spcBef>
                <a:spcPts val="0"/>
              </a:spcBef>
              <a:spcAft>
                <a:spcPts val="0"/>
              </a:spcAft>
              <a:buNone/>
            </a:pPr>
            <a:r>
              <a:t/>
            </a:r>
            <a:endParaRPr sz="2200">
              <a:solidFill>
                <a:srgbClr val="FFFFFF"/>
              </a:solidFill>
              <a:latin typeface="Roboto"/>
              <a:ea typeface="Roboto"/>
              <a:cs typeface="Roboto"/>
              <a:sym typeface="Roboto"/>
            </a:endParaRPr>
          </a:p>
          <a:p>
            <a:pPr indent="-368300" lvl="0" marL="457200" rtl="0" algn="l">
              <a:lnSpc>
                <a:spcPct val="115000"/>
              </a:lnSpc>
              <a:spcBef>
                <a:spcPts val="0"/>
              </a:spcBef>
              <a:spcAft>
                <a:spcPts val="0"/>
              </a:spcAft>
              <a:buClr>
                <a:srgbClr val="FFFFFF"/>
              </a:buClr>
              <a:buSzPts val="2200"/>
              <a:buFont typeface="Roboto"/>
              <a:buAutoNum type="alphaLcPeriod"/>
            </a:pPr>
            <a:r>
              <a:rPr lang="en" sz="2200">
                <a:solidFill>
                  <a:schemeClr val="accent5"/>
                </a:solidFill>
                <a:latin typeface="Roboto"/>
                <a:ea typeface="Roboto"/>
                <a:cs typeface="Roboto"/>
                <a:sym typeface="Roboto"/>
              </a:rPr>
              <a:t>Fork an interesting repository</a:t>
            </a:r>
            <a:r>
              <a:rPr lang="en" sz="2200">
                <a:solidFill>
                  <a:srgbClr val="FFFFFF"/>
                </a:solidFill>
                <a:latin typeface="Roboto"/>
                <a:ea typeface="Roboto"/>
                <a:cs typeface="Roboto"/>
                <a:sym typeface="Roboto"/>
              </a:rPr>
              <a:t> (must be owned by another person or organization) by clicking “Fork”, and `git clone` it to have a local copy</a:t>
            </a:r>
            <a:endParaRPr sz="22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sz="2200">
              <a:solidFill>
                <a:srgbClr val="FFFFFF"/>
              </a:solidFill>
              <a:latin typeface="Roboto"/>
              <a:ea typeface="Roboto"/>
              <a:cs typeface="Roboto"/>
              <a:sym typeface="Roboto"/>
            </a:endParaRPr>
          </a:p>
          <a:p>
            <a:pPr indent="-368300" lvl="0" marL="457200" rtl="0" algn="l">
              <a:spcBef>
                <a:spcPts val="0"/>
              </a:spcBef>
              <a:spcAft>
                <a:spcPts val="0"/>
              </a:spcAft>
              <a:buClr>
                <a:schemeClr val="dk1"/>
              </a:buClr>
              <a:buSzPts val="2200"/>
              <a:buFont typeface="Roboto"/>
              <a:buAutoNum type="alphaLcPeriod"/>
            </a:pPr>
            <a:r>
              <a:rPr lang="en" sz="2200">
                <a:solidFill>
                  <a:schemeClr val="accent5"/>
                </a:solidFill>
                <a:latin typeface="Roboto"/>
                <a:ea typeface="Roboto"/>
                <a:cs typeface="Roboto"/>
                <a:sym typeface="Roboto"/>
              </a:rPr>
              <a:t>Import your existing project folder:</a:t>
            </a:r>
            <a:r>
              <a:rPr lang="en" sz="2200">
                <a:solidFill>
                  <a:schemeClr val="dk1"/>
                </a:solidFill>
                <a:latin typeface="Roboto"/>
                <a:ea typeface="Roboto"/>
                <a:cs typeface="Roboto"/>
                <a:sym typeface="Roboto"/>
              </a:rPr>
              <a:t> C</a:t>
            </a:r>
            <a:r>
              <a:rPr lang="en" sz="2200">
                <a:solidFill>
                  <a:schemeClr val="dk1"/>
                </a:solidFill>
                <a:latin typeface="Roboto"/>
                <a:ea typeface="Roboto"/>
                <a:cs typeface="Roboto"/>
                <a:sym typeface="Roboto"/>
              </a:rPr>
              <a:t>reate a new repository on GitHub, create a local copy of the repo if you haven’t, run `git remote add`, and `git push` your local copy to the new remote</a:t>
            </a:r>
            <a:endParaRPr sz="2200">
              <a:solidFill>
                <a:srgbClr val="FFFFFF"/>
              </a:solidFill>
              <a:latin typeface="Roboto"/>
              <a:ea typeface="Roboto"/>
              <a:cs typeface="Roboto"/>
              <a:sym typeface="Roboto"/>
            </a:endParaRPr>
          </a:p>
          <a:p>
            <a:pPr indent="0" lvl="0" marL="0" rtl="0" algn="l">
              <a:lnSpc>
                <a:spcPct val="115000"/>
              </a:lnSpc>
              <a:spcBef>
                <a:spcPts val="1600"/>
              </a:spcBef>
              <a:spcAft>
                <a:spcPts val="1600"/>
              </a:spcAft>
              <a:buSzPts val="1800"/>
              <a:buNone/>
            </a:pPr>
            <a:r>
              <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Project Creation: Create a new repository</a:t>
            </a:r>
            <a:endParaRPr/>
          </a:p>
        </p:txBody>
      </p:sp>
      <p:sp>
        <p:nvSpPr>
          <p:cNvPr id="199" name="Google Shape;199;p41"/>
          <p:cNvSpPr txBox="1"/>
          <p:nvPr>
            <p:ph idx="1" type="body"/>
          </p:nvPr>
        </p:nvSpPr>
        <p:spPr>
          <a:xfrm>
            <a:off x="311700" y="1017725"/>
            <a:ext cx="8520600" cy="3416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FFFFFF"/>
              </a:buClr>
              <a:buSzPts val="2000"/>
              <a:buFont typeface="Roboto"/>
              <a:buAutoNum type="arabicPeriod"/>
            </a:pPr>
            <a:r>
              <a:rPr lang="en" sz="2000">
                <a:solidFill>
                  <a:srgbClr val="FFFFFF"/>
                </a:solidFill>
                <a:latin typeface="Roboto"/>
                <a:ea typeface="Roboto"/>
                <a:cs typeface="Roboto"/>
                <a:sym typeface="Roboto"/>
              </a:rPr>
              <a:t>Click on the + dropdown in the top right-hand corner of GitHub and click on “New repository”</a:t>
            </a:r>
            <a:endParaRPr sz="2000">
              <a:solidFill>
                <a:srgbClr val="FFFFFF"/>
              </a:solidFill>
              <a:latin typeface="Roboto"/>
              <a:ea typeface="Roboto"/>
              <a:cs typeface="Roboto"/>
              <a:sym typeface="Roboto"/>
            </a:endParaRPr>
          </a:p>
          <a:p>
            <a:pPr indent="-355600" lvl="0" marL="457200" rtl="0" algn="l">
              <a:lnSpc>
                <a:spcPct val="115000"/>
              </a:lnSpc>
              <a:spcBef>
                <a:spcPts val="0"/>
              </a:spcBef>
              <a:spcAft>
                <a:spcPts val="0"/>
              </a:spcAft>
              <a:buClr>
                <a:srgbClr val="FFFFFF"/>
              </a:buClr>
              <a:buSzPts val="2000"/>
              <a:buFont typeface="Roboto"/>
              <a:buAutoNum type="arabicPeriod"/>
            </a:pPr>
            <a:r>
              <a:rPr lang="en" sz="2000">
                <a:solidFill>
                  <a:srgbClr val="FFFFFF"/>
                </a:solidFill>
                <a:latin typeface="Roboto"/>
                <a:ea typeface="Roboto"/>
                <a:cs typeface="Roboto"/>
                <a:sym typeface="Roboto"/>
              </a:rPr>
              <a:t>By default, you’re the owner, and give your repository a name</a:t>
            </a:r>
            <a:endParaRPr sz="2000">
              <a:solidFill>
                <a:srgbClr val="FFFFFF"/>
              </a:solidFill>
              <a:latin typeface="Roboto"/>
              <a:ea typeface="Roboto"/>
              <a:cs typeface="Roboto"/>
              <a:sym typeface="Roboto"/>
            </a:endParaRPr>
          </a:p>
          <a:p>
            <a:pPr indent="-355600" lvl="0" marL="457200" rtl="0" algn="l">
              <a:lnSpc>
                <a:spcPct val="115000"/>
              </a:lnSpc>
              <a:spcBef>
                <a:spcPts val="0"/>
              </a:spcBef>
              <a:spcAft>
                <a:spcPts val="0"/>
              </a:spcAft>
              <a:buClr>
                <a:srgbClr val="FFFFFF"/>
              </a:buClr>
              <a:buSzPts val="2000"/>
              <a:buFont typeface="Roboto"/>
              <a:buAutoNum type="arabicPeriod"/>
            </a:pPr>
            <a:r>
              <a:rPr lang="en" sz="2000">
                <a:solidFill>
                  <a:srgbClr val="FFFFFF"/>
                </a:solidFill>
                <a:latin typeface="Roboto"/>
                <a:ea typeface="Roboto"/>
                <a:cs typeface="Roboto"/>
                <a:sym typeface="Roboto"/>
              </a:rPr>
              <a:t>While optional, having a description looks really nice</a:t>
            </a:r>
            <a:endParaRPr sz="2000">
              <a:solidFill>
                <a:srgbClr val="FFFFFF"/>
              </a:solidFill>
              <a:latin typeface="Roboto"/>
              <a:ea typeface="Roboto"/>
              <a:cs typeface="Roboto"/>
              <a:sym typeface="Roboto"/>
            </a:endParaRPr>
          </a:p>
          <a:p>
            <a:pPr indent="-355600" lvl="0" marL="457200" rtl="0" algn="l">
              <a:lnSpc>
                <a:spcPct val="115000"/>
              </a:lnSpc>
              <a:spcBef>
                <a:spcPts val="0"/>
              </a:spcBef>
              <a:spcAft>
                <a:spcPts val="0"/>
              </a:spcAft>
              <a:buClr>
                <a:srgbClr val="FFFFFF"/>
              </a:buClr>
              <a:buSzPts val="2000"/>
              <a:buFont typeface="Roboto"/>
              <a:buAutoNum type="arabicPeriod"/>
            </a:pPr>
            <a:r>
              <a:rPr lang="en" sz="2000">
                <a:solidFill>
                  <a:srgbClr val="FFFFFF"/>
                </a:solidFill>
                <a:latin typeface="Roboto"/>
                <a:ea typeface="Roboto"/>
                <a:cs typeface="Roboto"/>
                <a:sym typeface="Roboto"/>
              </a:rPr>
              <a:t>Set your repository to </a:t>
            </a:r>
            <a:r>
              <a:rPr lang="en" sz="2000">
                <a:solidFill>
                  <a:schemeClr val="accent5"/>
                </a:solidFill>
                <a:latin typeface="Roboto"/>
                <a:ea typeface="Roboto"/>
                <a:cs typeface="Roboto"/>
                <a:sym typeface="Roboto"/>
              </a:rPr>
              <a:t>public</a:t>
            </a:r>
            <a:r>
              <a:rPr lang="en" sz="2000">
                <a:solidFill>
                  <a:srgbClr val="FFFFFF"/>
                </a:solidFill>
                <a:latin typeface="Roboto"/>
                <a:ea typeface="Roboto"/>
                <a:cs typeface="Roboto"/>
                <a:sym typeface="Roboto"/>
              </a:rPr>
              <a:t> or </a:t>
            </a:r>
            <a:r>
              <a:rPr lang="en" sz="2000">
                <a:solidFill>
                  <a:schemeClr val="accent5"/>
                </a:solidFill>
                <a:latin typeface="Roboto"/>
                <a:ea typeface="Roboto"/>
                <a:cs typeface="Roboto"/>
                <a:sym typeface="Roboto"/>
              </a:rPr>
              <a:t>private</a:t>
            </a:r>
            <a:r>
              <a:rPr lang="en" sz="2000">
                <a:solidFill>
                  <a:schemeClr val="dk1"/>
                </a:solidFill>
                <a:latin typeface="Roboto"/>
                <a:ea typeface="Roboto"/>
                <a:cs typeface="Roboto"/>
                <a:sym typeface="Roboto"/>
              </a:rPr>
              <a:t> (can be changed later)</a:t>
            </a:r>
            <a:endParaRPr sz="2000">
              <a:solidFill>
                <a:schemeClr val="dk1"/>
              </a:solidFill>
              <a:latin typeface="Roboto"/>
              <a:ea typeface="Roboto"/>
              <a:cs typeface="Roboto"/>
              <a:sym typeface="Roboto"/>
            </a:endParaRPr>
          </a:p>
          <a:p>
            <a:pPr indent="-355600" lvl="0" marL="457200" rtl="0" algn="l">
              <a:lnSpc>
                <a:spcPct val="115000"/>
              </a:lnSpc>
              <a:spcBef>
                <a:spcPts val="0"/>
              </a:spcBef>
              <a:spcAft>
                <a:spcPts val="0"/>
              </a:spcAft>
              <a:buClr>
                <a:schemeClr val="dk1"/>
              </a:buClr>
              <a:buSzPts val="2000"/>
              <a:buFont typeface="Roboto"/>
              <a:buAutoNum type="arabicPeriod"/>
            </a:pPr>
            <a:r>
              <a:rPr lang="en" sz="2000">
                <a:solidFill>
                  <a:schemeClr val="dk1"/>
                </a:solidFill>
                <a:latin typeface="Roboto"/>
                <a:ea typeface="Roboto"/>
                <a:cs typeface="Roboto"/>
                <a:sym typeface="Roboto"/>
              </a:rPr>
              <a:t>It’s always good practice to add a </a:t>
            </a:r>
            <a:r>
              <a:rPr lang="en" sz="2000">
                <a:solidFill>
                  <a:schemeClr val="accent5"/>
                </a:solidFill>
                <a:latin typeface="Roboto"/>
                <a:ea typeface="Roboto"/>
                <a:cs typeface="Roboto"/>
                <a:sym typeface="Roboto"/>
              </a:rPr>
              <a:t>README</a:t>
            </a:r>
            <a:r>
              <a:rPr lang="en" sz="2000">
                <a:solidFill>
                  <a:schemeClr val="dk1"/>
                </a:solidFill>
                <a:latin typeface="Roboto"/>
                <a:ea typeface="Roboto"/>
                <a:cs typeface="Roboto"/>
                <a:sym typeface="Roboto"/>
              </a:rPr>
              <a:t>, to set a </a:t>
            </a:r>
            <a:r>
              <a:rPr lang="en" sz="2000">
                <a:solidFill>
                  <a:schemeClr val="accent5"/>
                </a:solidFill>
                <a:latin typeface="Roboto"/>
                <a:ea typeface="Roboto"/>
                <a:cs typeface="Roboto"/>
                <a:sym typeface="Roboto"/>
              </a:rPr>
              <a:t>.gitignore </a:t>
            </a:r>
            <a:r>
              <a:rPr lang="en" sz="2000">
                <a:solidFill>
                  <a:schemeClr val="dk1"/>
                </a:solidFill>
                <a:latin typeface="Roboto"/>
                <a:ea typeface="Roboto"/>
                <a:cs typeface="Roboto"/>
                <a:sym typeface="Roboto"/>
              </a:rPr>
              <a:t>based on the language you’ll use, and a </a:t>
            </a:r>
            <a:r>
              <a:rPr lang="en" sz="2000">
                <a:solidFill>
                  <a:schemeClr val="accent5"/>
                </a:solidFill>
                <a:latin typeface="Roboto"/>
                <a:ea typeface="Roboto"/>
                <a:cs typeface="Roboto"/>
                <a:sym typeface="Roboto"/>
              </a:rPr>
              <a:t>license</a:t>
            </a:r>
            <a:r>
              <a:rPr lang="en" sz="2000">
                <a:solidFill>
                  <a:schemeClr val="dk1"/>
                </a:solidFill>
                <a:latin typeface="Roboto"/>
                <a:ea typeface="Roboto"/>
                <a:cs typeface="Roboto"/>
                <a:sym typeface="Roboto"/>
              </a:rPr>
              <a:t> (usually MIT)</a:t>
            </a:r>
            <a:endParaRPr sz="2000">
              <a:solidFill>
                <a:schemeClr val="dk1"/>
              </a:solidFill>
              <a:latin typeface="Roboto"/>
              <a:ea typeface="Roboto"/>
              <a:cs typeface="Roboto"/>
              <a:sym typeface="Roboto"/>
            </a:endParaRPr>
          </a:p>
          <a:p>
            <a:pPr indent="-355600" lvl="0" marL="457200" rtl="0" algn="l">
              <a:lnSpc>
                <a:spcPct val="115000"/>
              </a:lnSpc>
              <a:spcBef>
                <a:spcPts val="0"/>
              </a:spcBef>
              <a:spcAft>
                <a:spcPts val="0"/>
              </a:spcAft>
              <a:buClr>
                <a:schemeClr val="dk1"/>
              </a:buClr>
              <a:buSzPts val="2000"/>
              <a:buFont typeface="Roboto"/>
              <a:buAutoNum type="arabicPeriod"/>
            </a:pPr>
            <a:r>
              <a:rPr lang="en" sz="2000">
                <a:solidFill>
                  <a:schemeClr val="dk1"/>
                </a:solidFill>
                <a:latin typeface="Roboto"/>
                <a:ea typeface="Roboto"/>
                <a:cs typeface="Roboto"/>
                <a:sym typeface="Roboto"/>
              </a:rPr>
              <a:t>You’re all set to click “Create repository”</a:t>
            </a:r>
            <a:endParaRPr sz="2000">
              <a:solidFill>
                <a:schemeClr val="dk1"/>
              </a:solidFill>
              <a:latin typeface="Roboto"/>
              <a:ea typeface="Roboto"/>
              <a:cs typeface="Roboto"/>
              <a:sym typeface="Roboto"/>
            </a:endParaRPr>
          </a:p>
          <a:p>
            <a:pPr indent="-355600" lvl="0" marL="457200" rtl="0" algn="l">
              <a:lnSpc>
                <a:spcPct val="115000"/>
              </a:lnSpc>
              <a:spcBef>
                <a:spcPts val="0"/>
              </a:spcBef>
              <a:spcAft>
                <a:spcPts val="0"/>
              </a:spcAft>
              <a:buClr>
                <a:schemeClr val="dk1"/>
              </a:buClr>
              <a:buSzPts val="2000"/>
              <a:buFont typeface="Roboto"/>
              <a:buAutoNum type="arabicPeriod"/>
            </a:pPr>
            <a:r>
              <a:rPr lang="en" sz="2000">
                <a:solidFill>
                  <a:schemeClr val="dk1"/>
                </a:solidFill>
                <a:latin typeface="Roboto"/>
                <a:ea typeface="Roboto"/>
                <a:cs typeface="Roboto"/>
                <a:sym typeface="Roboto"/>
              </a:rPr>
              <a:t>Now on the repository page, click on “Clone or download” and the clipboard icon, then in your terminal: `git clone repo-link`</a:t>
            </a:r>
            <a:endParaRPr sz="2000">
              <a:solidFill>
                <a:schemeClr val="dk1"/>
              </a:solidFill>
              <a:latin typeface="Roboto"/>
              <a:ea typeface="Roboto"/>
              <a:cs typeface="Roboto"/>
              <a:sym typeface="Roboto"/>
            </a:endParaRPr>
          </a:p>
          <a:p>
            <a:pPr indent="0" lvl="0" marL="0" rtl="0" algn="l">
              <a:lnSpc>
                <a:spcPct val="115000"/>
              </a:lnSpc>
              <a:spcBef>
                <a:spcPts val="1600"/>
              </a:spcBef>
              <a:spcAft>
                <a:spcPts val="1600"/>
              </a:spcAft>
              <a:buSzPts val="1800"/>
              <a:buNone/>
            </a:pPr>
            <a:r>
              <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Project Creation: Fork an interesting repository</a:t>
            </a:r>
            <a:endParaRPr/>
          </a:p>
        </p:txBody>
      </p:sp>
      <p:sp>
        <p:nvSpPr>
          <p:cNvPr id="205" name="Google Shape;205;p42"/>
          <p:cNvSpPr txBox="1"/>
          <p:nvPr>
            <p:ph idx="1" type="body"/>
          </p:nvPr>
        </p:nvSpPr>
        <p:spPr>
          <a:xfrm>
            <a:off x="311700" y="101772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FFFFFF"/>
                </a:solidFill>
                <a:latin typeface="Roboto"/>
                <a:ea typeface="Roboto"/>
                <a:cs typeface="Roboto"/>
                <a:sym typeface="Roboto"/>
              </a:rPr>
              <a:t>As you </a:t>
            </a:r>
            <a:r>
              <a:rPr lang="en" sz="2000" u="sng">
                <a:solidFill>
                  <a:schemeClr val="hlink"/>
                </a:solidFill>
                <a:latin typeface="Roboto"/>
                <a:ea typeface="Roboto"/>
                <a:cs typeface="Roboto"/>
                <a:sym typeface="Roboto"/>
                <a:hlinkClick r:id="rId3"/>
              </a:rPr>
              <a:t>https://github.com/explore</a:t>
            </a:r>
            <a:r>
              <a:rPr lang="en" sz="2000">
                <a:solidFill>
                  <a:srgbClr val="FFFFFF"/>
                </a:solidFill>
                <a:latin typeface="Roboto"/>
                <a:ea typeface="Roboto"/>
                <a:cs typeface="Roboto"/>
                <a:sym typeface="Roboto"/>
              </a:rPr>
              <a:t> </a:t>
            </a:r>
            <a:r>
              <a:rPr lang="en" sz="2000">
                <a:solidFill>
                  <a:srgbClr val="FFFFFF"/>
                </a:solidFill>
                <a:latin typeface="Roboto"/>
                <a:ea typeface="Roboto"/>
                <a:cs typeface="Roboto"/>
                <a:sym typeface="Roboto"/>
              </a:rPr>
              <a:t>GitHub projects or come across an interesting repository by some other means, if you want to start working with the code and saving any changes that you’ll make, it’s really easy to </a:t>
            </a:r>
            <a:r>
              <a:rPr lang="en" sz="2000">
                <a:solidFill>
                  <a:schemeClr val="accent5"/>
                </a:solidFill>
                <a:latin typeface="Roboto"/>
                <a:ea typeface="Roboto"/>
                <a:cs typeface="Roboto"/>
                <a:sym typeface="Roboto"/>
              </a:rPr>
              <a:t>fork</a:t>
            </a:r>
            <a:r>
              <a:rPr lang="en" sz="2000">
                <a:solidFill>
                  <a:srgbClr val="FFFFFF"/>
                </a:solidFill>
                <a:latin typeface="Roboto"/>
                <a:ea typeface="Roboto"/>
                <a:cs typeface="Roboto"/>
                <a:sym typeface="Roboto"/>
              </a:rPr>
              <a:t> — meaning, to create your own remote copy of another’s repository.</a:t>
            </a:r>
            <a:endParaRPr sz="20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sz="2000">
              <a:solidFill>
                <a:srgbClr val="FFFFFF"/>
              </a:solidFill>
              <a:latin typeface="Roboto"/>
              <a:ea typeface="Roboto"/>
              <a:cs typeface="Roboto"/>
              <a:sym typeface="Roboto"/>
            </a:endParaRPr>
          </a:p>
          <a:p>
            <a:pPr indent="-355600" lvl="0" marL="457200" rtl="0" algn="l">
              <a:lnSpc>
                <a:spcPct val="115000"/>
              </a:lnSpc>
              <a:spcBef>
                <a:spcPts val="0"/>
              </a:spcBef>
              <a:spcAft>
                <a:spcPts val="0"/>
              </a:spcAft>
              <a:buClr>
                <a:srgbClr val="FFFFFF"/>
              </a:buClr>
              <a:buSzPts val="2000"/>
              <a:buFont typeface="Roboto"/>
              <a:buAutoNum type="arabicPeriod"/>
            </a:pPr>
            <a:r>
              <a:rPr lang="en" sz="2000">
                <a:solidFill>
                  <a:srgbClr val="FFFFFF"/>
                </a:solidFill>
                <a:latin typeface="Roboto"/>
                <a:ea typeface="Roboto"/>
                <a:cs typeface="Roboto"/>
                <a:sym typeface="Roboto"/>
              </a:rPr>
              <a:t>On the repository page, click “Fork” in the top right-hand corner; note:</a:t>
            </a:r>
            <a:endParaRPr sz="2000">
              <a:solidFill>
                <a:srgbClr val="FFFFFF"/>
              </a:solidFill>
              <a:latin typeface="Roboto"/>
              <a:ea typeface="Roboto"/>
              <a:cs typeface="Roboto"/>
              <a:sym typeface="Roboto"/>
            </a:endParaRPr>
          </a:p>
          <a:p>
            <a:pPr indent="-355600" lvl="0" marL="914400" rtl="0" algn="l">
              <a:lnSpc>
                <a:spcPct val="115000"/>
              </a:lnSpc>
              <a:spcBef>
                <a:spcPts val="0"/>
              </a:spcBef>
              <a:spcAft>
                <a:spcPts val="0"/>
              </a:spcAft>
              <a:buClr>
                <a:srgbClr val="FFFFFF"/>
              </a:buClr>
              <a:buSzPts val="2000"/>
              <a:buFont typeface="Roboto"/>
              <a:buChar char="●"/>
            </a:pPr>
            <a:r>
              <a:rPr lang="en" sz="2000">
                <a:solidFill>
                  <a:srgbClr val="FFFFFF"/>
                </a:solidFill>
                <a:latin typeface="Roboto"/>
                <a:ea typeface="Roboto"/>
                <a:cs typeface="Roboto"/>
                <a:sym typeface="Roboto"/>
              </a:rPr>
              <a:t>a) You cannot fork a repository that you own</a:t>
            </a:r>
            <a:endParaRPr sz="2000">
              <a:solidFill>
                <a:srgbClr val="FFFFFF"/>
              </a:solidFill>
              <a:latin typeface="Roboto"/>
              <a:ea typeface="Roboto"/>
              <a:cs typeface="Roboto"/>
              <a:sym typeface="Roboto"/>
            </a:endParaRPr>
          </a:p>
          <a:p>
            <a:pPr indent="-355600" lvl="0" marL="914400" rtl="0" algn="l">
              <a:lnSpc>
                <a:spcPct val="115000"/>
              </a:lnSpc>
              <a:spcBef>
                <a:spcPts val="0"/>
              </a:spcBef>
              <a:spcAft>
                <a:spcPts val="0"/>
              </a:spcAft>
              <a:buClr>
                <a:srgbClr val="FFFFFF"/>
              </a:buClr>
              <a:buSzPts val="2000"/>
              <a:buFont typeface="Roboto"/>
              <a:buChar char="●"/>
            </a:pPr>
            <a:r>
              <a:rPr lang="en" sz="2000">
                <a:solidFill>
                  <a:srgbClr val="FFFFFF"/>
                </a:solidFill>
                <a:latin typeface="Roboto"/>
                <a:ea typeface="Roboto"/>
                <a:cs typeface="Roboto"/>
                <a:sym typeface="Roboto"/>
              </a:rPr>
              <a:t>b) You cannot have already forked the said repository</a:t>
            </a:r>
            <a:endParaRPr sz="2000">
              <a:solidFill>
                <a:srgbClr val="FFFFFF"/>
              </a:solidFill>
              <a:latin typeface="Roboto"/>
              <a:ea typeface="Roboto"/>
              <a:cs typeface="Roboto"/>
              <a:sym typeface="Roboto"/>
            </a:endParaRPr>
          </a:p>
          <a:p>
            <a:pPr indent="-355600" lvl="0" marL="457200" rtl="0" algn="l">
              <a:spcBef>
                <a:spcPts val="0"/>
              </a:spcBef>
              <a:spcAft>
                <a:spcPts val="0"/>
              </a:spcAft>
              <a:buClr>
                <a:srgbClr val="FFFFFF"/>
              </a:buClr>
              <a:buSzPts val="2000"/>
              <a:buFont typeface="Roboto"/>
              <a:buAutoNum type="arabicPeriod"/>
            </a:pPr>
            <a:r>
              <a:rPr lang="en" sz="2000">
                <a:solidFill>
                  <a:schemeClr val="dk1"/>
                </a:solidFill>
                <a:latin typeface="Roboto"/>
                <a:ea typeface="Roboto"/>
                <a:cs typeface="Roboto"/>
                <a:sym typeface="Roboto"/>
              </a:rPr>
              <a:t>Now on the repository page of your forked copy, click on “Clone or download” and the clipboard icon, then in your terminal: `git clone your-forked-repo-link`</a:t>
            </a:r>
            <a:endParaRPr sz="20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Project Creation: Import your existing project folder</a:t>
            </a:r>
            <a:endParaRPr/>
          </a:p>
        </p:txBody>
      </p:sp>
      <p:sp>
        <p:nvSpPr>
          <p:cNvPr id="211" name="Google Shape;211;p43"/>
          <p:cNvSpPr txBox="1"/>
          <p:nvPr>
            <p:ph idx="1" type="body"/>
          </p:nvPr>
        </p:nvSpPr>
        <p:spPr>
          <a:xfrm>
            <a:off x="311700" y="1017725"/>
            <a:ext cx="8520600" cy="3416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FFFFFF"/>
              </a:buClr>
              <a:buSzPts val="2000"/>
              <a:buFont typeface="Roboto"/>
              <a:buAutoNum type="arabicPeriod"/>
            </a:pPr>
            <a:r>
              <a:rPr lang="en" sz="2000">
                <a:solidFill>
                  <a:srgbClr val="FFFFFF"/>
                </a:solidFill>
                <a:latin typeface="Roboto"/>
                <a:ea typeface="Roboto"/>
                <a:cs typeface="Roboto"/>
                <a:sym typeface="Roboto"/>
              </a:rPr>
              <a:t>Create a new repository on GitHub (follow the same steps as two slides prior; however, let’s skip step 5)</a:t>
            </a:r>
            <a:endParaRPr sz="2000">
              <a:solidFill>
                <a:srgbClr val="FFFFFF"/>
              </a:solidFill>
              <a:latin typeface="Roboto"/>
              <a:ea typeface="Roboto"/>
              <a:cs typeface="Roboto"/>
              <a:sym typeface="Roboto"/>
            </a:endParaRPr>
          </a:p>
          <a:p>
            <a:pPr indent="-355600" lvl="0" marL="457200" rtl="0" algn="l">
              <a:lnSpc>
                <a:spcPct val="115000"/>
              </a:lnSpc>
              <a:spcBef>
                <a:spcPts val="0"/>
              </a:spcBef>
              <a:spcAft>
                <a:spcPts val="0"/>
              </a:spcAft>
              <a:buClr>
                <a:srgbClr val="FFFFFF"/>
              </a:buClr>
              <a:buSzPts val="2000"/>
              <a:buFont typeface="Roboto"/>
              <a:buAutoNum type="arabicPeriod"/>
            </a:pPr>
            <a:r>
              <a:rPr lang="en" sz="2000">
                <a:solidFill>
                  <a:srgbClr val="FFFFFF"/>
                </a:solidFill>
                <a:latin typeface="Roboto"/>
                <a:ea typeface="Roboto"/>
                <a:cs typeface="Roboto"/>
                <a:sym typeface="Roboto"/>
              </a:rPr>
              <a:t>Go to your </a:t>
            </a:r>
            <a:r>
              <a:rPr lang="en" sz="2000">
                <a:solidFill>
                  <a:schemeClr val="accent5"/>
                </a:solidFill>
                <a:latin typeface="Roboto"/>
                <a:ea typeface="Roboto"/>
                <a:cs typeface="Roboto"/>
                <a:sym typeface="Roboto"/>
              </a:rPr>
              <a:t>local (= laptop)</a:t>
            </a:r>
            <a:r>
              <a:rPr lang="en" sz="2000">
                <a:solidFill>
                  <a:srgbClr val="FFFFFF"/>
                </a:solidFill>
                <a:latin typeface="Roboto"/>
                <a:ea typeface="Roboto"/>
                <a:cs typeface="Roboto"/>
                <a:sym typeface="Roboto"/>
              </a:rPr>
              <a:t> project folder and run `git init` on it; this creates </a:t>
            </a:r>
            <a:r>
              <a:rPr lang="en" sz="2000">
                <a:solidFill>
                  <a:schemeClr val="dk1"/>
                </a:solidFill>
                <a:latin typeface="Roboto"/>
                <a:ea typeface="Roboto"/>
                <a:cs typeface="Roboto"/>
                <a:sym typeface="Roboto"/>
              </a:rPr>
              <a:t>a local </a:t>
            </a:r>
            <a:r>
              <a:rPr lang="en" sz="2000">
                <a:solidFill>
                  <a:srgbClr val="FFFFFF"/>
                </a:solidFill>
                <a:latin typeface="Roboto"/>
                <a:ea typeface="Roboto"/>
                <a:cs typeface="Roboto"/>
                <a:sym typeface="Roboto"/>
              </a:rPr>
              <a:t>copy of the repository</a:t>
            </a:r>
            <a:endParaRPr sz="2000">
              <a:solidFill>
                <a:srgbClr val="FFFFFF"/>
              </a:solidFill>
              <a:latin typeface="Roboto"/>
              <a:ea typeface="Roboto"/>
              <a:cs typeface="Roboto"/>
              <a:sym typeface="Roboto"/>
            </a:endParaRPr>
          </a:p>
          <a:p>
            <a:pPr indent="-355600" lvl="0" marL="457200" rtl="0" algn="l">
              <a:lnSpc>
                <a:spcPct val="115000"/>
              </a:lnSpc>
              <a:spcBef>
                <a:spcPts val="0"/>
              </a:spcBef>
              <a:spcAft>
                <a:spcPts val="0"/>
              </a:spcAft>
              <a:buClr>
                <a:srgbClr val="FFFFFF"/>
              </a:buClr>
              <a:buSzPts val="2000"/>
              <a:buFont typeface="Roboto"/>
              <a:buAutoNum type="arabicPeriod"/>
            </a:pPr>
            <a:r>
              <a:rPr lang="en" sz="2000">
                <a:solidFill>
                  <a:srgbClr val="FFFFFF"/>
                </a:solidFill>
                <a:latin typeface="Roboto"/>
                <a:ea typeface="Roboto"/>
                <a:cs typeface="Roboto"/>
                <a:sym typeface="Roboto"/>
              </a:rPr>
              <a:t>Run `git add .` to keep track of all your files</a:t>
            </a:r>
            <a:endParaRPr sz="2000">
              <a:solidFill>
                <a:srgbClr val="FFFFFF"/>
              </a:solidFill>
              <a:latin typeface="Roboto"/>
              <a:ea typeface="Roboto"/>
              <a:cs typeface="Roboto"/>
              <a:sym typeface="Roboto"/>
            </a:endParaRPr>
          </a:p>
          <a:p>
            <a:pPr indent="-355600" lvl="0" marL="457200" rtl="0" algn="l">
              <a:lnSpc>
                <a:spcPct val="115000"/>
              </a:lnSpc>
              <a:spcBef>
                <a:spcPts val="0"/>
              </a:spcBef>
              <a:spcAft>
                <a:spcPts val="0"/>
              </a:spcAft>
              <a:buClr>
                <a:srgbClr val="FFFFFF"/>
              </a:buClr>
              <a:buSzPts val="2000"/>
              <a:buFont typeface="Roboto"/>
              <a:buAutoNum type="arabicPeriod"/>
            </a:pPr>
            <a:r>
              <a:rPr lang="en" sz="2000">
                <a:solidFill>
                  <a:srgbClr val="FFFFFF"/>
                </a:solidFill>
                <a:latin typeface="Roboto"/>
                <a:ea typeface="Roboto"/>
                <a:cs typeface="Roboto"/>
                <a:sym typeface="Roboto"/>
              </a:rPr>
              <a:t>Run `git commit -m “Message”` to save the files to Git</a:t>
            </a:r>
            <a:endParaRPr sz="2000">
              <a:solidFill>
                <a:srgbClr val="FFFFFF"/>
              </a:solidFill>
              <a:latin typeface="Roboto"/>
              <a:ea typeface="Roboto"/>
              <a:cs typeface="Roboto"/>
              <a:sym typeface="Roboto"/>
            </a:endParaRPr>
          </a:p>
          <a:p>
            <a:pPr indent="-355600" lvl="0" marL="457200" rtl="0" algn="l">
              <a:lnSpc>
                <a:spcPct val="115000"/>
              </a:lnSpc>
              <a:spcBef>
                <a:spcPts val="0"/>
              </a:spcBef>
              <a:spcAft>
                <a:spcPts val="0"/>
              </a:spcAft>
              <a:buClr>
                <a:srgbClr val="FFFFFF"/>
              </a:buClr>
              <a:buSzPts val="2000"/>
              <a:buFont typeface="Roboto"/>
              <a:buAutoNum type="arabicPeriod"/>
            </a:pPr>
            <a:r>
              <a:rPr lang="en" sz="2000">
                <a:solidFill>
                  <a:srgbClr val="FFFFFF"/>
                </a:solidFill>
                <a:latin typeface="Roboto"/>
                <a:ea typeface="Roboto"/>
                <a:cs typeface="Roboto"/>
                <a:sym typeface="Roboto"/>
              </a:rPr>
              <a:t>Run `</a:t>
            </a:r>
            <a:r>
              <a:rPr lang="en" sz="2000">
                <a:solidFill>
                  <a:srgbClr val="FFFFFF"/>
                </a:solidFill>
                <a:latin typeface="Roboto"/>
                <a:ea typeface="Roboto"/>
                <a:cs typeface="Roboto"/>
                <a:sym typeface="Roboto"/>
              </a:rPr>
              <a:t>git remote add ori</a:t>
            </a:r>
            <a:r>
              <a:rPr lang="en" sz="2000">
                <a:solidFill>
                  <a:schemeClr val="dk1"/>
                </a:solidFill>
                <a:latin typeface="Roboto"/>
                <a:ea typeface="Roboto"/>
                <a:cs typeface="Roboto"/>
                <a:sym typeface="Roboto"/>
              </a:rPr>
              <a:t>gin https:// github.com/username/repo_name.git</a:t>
            </a:r>
            <a:r>
              <a:rPr lang="en" sz="2000">
                <a:solidFill>
                  <a:schemeClr val="dk1"/>
                </a:solidFill>
                <a:latin typeface="Roboto"/>
                <a:ea typeface="Roboto"/>
                <a:cs typeface="Roboto"/>
                <a:sym typeface="Roboto"/>
              </a:rPr>
              <a:t>` to assign the (commonly used) nickname </a:t>
            </a:r>
            <a:r>
              <a:rPr lang="en" sz="2000">
                <a:solidFill>
                  <a:schemeClr val="accent5"/>
                </a:solidFill>
                <a:latin typeface="Roboto"/>
                <a:ea typeface="Roboto"/>
                <a:cs typeface="Roboto"/>
                <a:sym typeface="Roboto"/>
              </a:rPr>
              <a:t>origin</a:t>
            </a:r>
            <a:r>
              <a:rPr lang="en" sz="2000">
                <a:solidFill>
                  <a:schemeClr val="dk1"/>
                </a:solidFill>
                <a:latin typeface="Roboto"/>
                <a:ea typeface="Roboto"/>
                <a:cs typeface="Roboto"/>
                <a:sym typeface="Roboto"/>
              </a:rPr>
              <a:t> to the GitHub address specified</a:t>
            </a:r>
            <a:endParaRPr sz="2000">
              <a:solidFill>
                <a:schemeClr val="dk1"/>
              </a:solidFill>
              <a:latin typeface="Roboto"/>
              <a:ea typeface="Roboto"/>
              <a:cs typeface="Roboto"/>
              <a:sym typeface="Roboto"/>
            </a:endParaRPr>
          </a:p>
          <a:p>
            <a:pPr indent="-355600" lvl="0" marL="457200" rtl="0" algn="l">
              <a:lnSpc>
                <a:spcPct val="115000"/>
              </a:lnSpc>
              <a:spcBef>
                <a:spcPts val="0"/>
              </a:spcBef>
              <a:spcAft>
                <a:spcPts val="0"/>
              </a:spcAft>
              <a:buClr>
                <a:srgbClr val="FFFFFF"/>
              </a:buClr>
              <a:buSzPts val="2000"/>
              <a:buFont typeface="Roboto"/>
              <a:buAutoNum type="arabicPeriod"/>
            </a:pPr>
            <a:r>
              <a:rPr lang="en" sz="2000">
                <a:solidFill>
                  <a:srgbClr val="FFFFFF"/>
                </a:solidFill>
                <a:latin typeface="Roboto"/>
                <a:ea typeface="Roboto"/>
                <a:cs typeface="Roboto"/>
                <a:sym typeface="Roboto"/>
              </a:rPr>
              <a:t>Run </a:t>
            </a:r>
            <a:r>
              <a:rPr lang="en" sz="2000">
                <a:solidFill>
                  <a:schemeClr val="dk1"/>
                </a:solidFill>
                <a:latin typeface="Roboto"/>
                <a:ea typeface="Roboto"/>
                <a:cs typeface="Roboto"/>
                <a:sym typeface="Roboto"/>
              </a:rPr>
              <a:t>`git push -u origin master` to upload your local </a:t>
            </a:r>
            <a:r>
              <a:rPr lang="en" sz="2000">
                <a:solidFill>
                  <a:schemeClr val="dk1"/>
                </a:solidFill>
                <a:latin typeface="Roboto"/>
                <a:ea typeface="Roboto"/>
                <a:cs typeface="Roboto"/>
                <a:sym typeface="Roboto"/>
              </a:rPr>
              <a:t>copy of the repository</a:t>
            </a:r>
            <a:r>
              <a:rPr lang="en" sz="2000">
                <a:solidFill>
                  <a:schemeClr val="dk1"/>
                </a:solidFill>
                <a:latin typeface="Roboto"/>
                <a:ea typeface="Roboto"/>
                <a:cs typeface="Roboto"/>
                <a:sym typeface="Roboto"/>
              </a:rPr>
              <a:t> to the new </a:t>
            </a:r>
            <a:r>
              <a:rPr lang="en" sz="2000">
                <a:solidFill>
                  <a:schemeClr val="accent5"/>
                </a:solidFill>
                <a:latin typeface="Roboto"/>
                <a:ea typeface="Roboto"/>
                <a:cs typeface="Roboto"/>
                <a:sym typeface="Roboto"/>
              </a:rPr>
              <a:t>remote (= GitHub)</a:t>
            </a:r>
            <a:r>
              <a:rPr lang="en" sz="2000">
                <a:solidFill>
                  <a:schemeClr val="dk1"/>
                </a:solidFill>
                <a:latin typeface="Roboto"/>
                <a:ea typeface="Roboto"/>
                <a:cs typeface="Roboto"/>
                <a:sym typeface="Roboto"/>
              </a:rPr>
              <a:t> address</a:t>
            </a:r>
            <a:endParaRPr sz="20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Outline</a:t>
            </a:r>
            <a:endParaRPr/>
          </a:p>
        </p:txBody>
      </p:sp>
      <p:sp>
        <p:nvSpPr>
          <p:cNvPr id="111" name="Google Shape;111;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FFFFFF"/>
              </a:buClr>
              <a:buSzPts val="2400"/>
              <a:buFont typeface="Roboto"/>
              <a:buChar char="●"/>
            </a:pPr>
            <a:r>
              <a:rPr lang="en" sz="2400">
                <a:solidFill>
                  <a:srgbClr val="FFFFFF"/>
                </a:solidFill>
                <a:latin typeface="Roboto"/>
                <a:ea typeface="Roboto"/>
                <a:cs typeface="Roboto"/>
                <a:sym typeface="Roboto"/>
              </a:rPr>
              <a:t>Review Git Intro</a:t>
            </a:r>
            <a:endParaRPr sz="2400">
              <a:solidFill>
                <a:srgbClr val="FFFFFF"/>
              </a:solidFill>
              <a:latin typeface="Roboto"/>
              <a:ea typeface="Roboto"/>
              <a:cs typeface="Roboto"/>
              <a:sym typeface="Roboto"/>
            </a:endParaRPr>
          </a:p>
          <a:p>
            <a:pPr indent="-381000" lvl="0" marL="457200" rtl="0" algn="l">
              <a:lnSpc>
                <a:spcPct val="115000"/>
              </a:lnSpc>
              <a:spcBef>
                <a:spcPts val="0"/>
              </a:spcBef>
              <a:spcAft>
                <a:spcPts val="0"/>
              </a:spcAft>
              <a:buClr>
                <a:srgbClr val="FFFFFF"/>
              </a:buClr>
              <a:buSzPts val="2400"/>
              <a:buFont typeface="Roboto"/>
              <a:buChar char="●"/>
            </a:pPr>
            <a:r>
              <a:rPr lang="en" sz="2400">
                <a:solidFill>
                  <a:srgbClr val="FFFFFF"/>
                </a:solidFill>
                <a:latin typeface="Roboto"/>
                <a:ea typeface="Roboto"/>
                <a:cs typeface="Roboto"/>
                <a:sym typeface="Roboto"/>
              </a:rPr>
              <a:t>GitHub</a:t>
            </a:r>
            <a:endParaRPr sz="2400">
              <a:solidFill>
                <a:srgbClr val="FFFFFF"/>
              </a:solidFill>
              <a:latin typeface="Roboto"/>
              <a:ea typeface="Roboto"/>
              <a:cs typeface="Roboto"/>
              <a:sym typeface="Roboto"/>
            </a:endParaRPr>
          </a:p>
          <a:p>
            <a:pPr indent="-381000" lvl="1" marL="914400" rtl="0" algn="l">
              <a:lnSpc>
                <a:spcPct val="115000"/>
              </a:lnSpc>
              <a:spcBef>
                <a:spcPts val="0"/>
              </a:spcBef>
              <a:spcAft>
                <a:spcPts val="0"/>
              </a:spcAft>
              <a:buClr>
                <a:srgbClr val="FFFFFF"/>
              </a:buClr>
              <a:buSzPts val="2400"/>
              <a:buFont typeface="Roboto"/>
              <a:buChar char="○"/>
            </a:pPr>
            <a:r>
              <a:rPr lang="en" sz="2400">
                <a:solidFill>
                  <a:srgbClr val="FFFFFF"/>
                </a:solidFill>
                <a:latin typeface="Roboto"/>
                <a:ea typeface="Roboto"/>
                <a:cs typeface="Roboto"/>
                <a:sym typeface="Roboto"/>
              </a:rPr>
              <a:t>Create an account</a:t>
            </a:r>
            <a:endParaRPr sz="2400">
              <a:solidFill>
                <a:srgbClr val="FFFFFF"/>
              </a:solidFill>
              <a:latin typeface="Roboto"/>
              <a:ea typeface="Roboto"/>
              <a:cs typeface="Roboto"/>
              <a:sym typeface="Roboto"/>
            </a:endParaRPr>
          </a:p>
          <a:p>
            <a:pPr indent="-381000" lvl="1" marL="914400" rtl="0" algn="l">
              <a:lnSpc>
                <a:spcPct val="115000"/>
              </a:lnSpc>
              <a:spcBef>
                <a:spcPts val="0"/>
              </a:spcBef>
              <a:spcAft>
                <a:spcPts val="0"/>
              </a:spcAft>
              <a:buClr>
                <a:srgbClr val="FFFFFF"/>
              </a:buClr>
              <a:buSzPts val="2400"/>
              <a:buFont typeface="Roboto"/>
              <a:buChar char="○"/>
            </a:pPr>
            <a:r>
              <a:rPr lang="en" sz="2400">
                <a:solidFill>
                  <a:srgbClr val="FFFFFF"/>
                </a:solidFill>
                <a:latin typeface="Roboto"/>
                <a:ea typeface="Roboto"/>
                <a:cs typeface="Roboto"/>
                <a:sym typeface="Roboto"/>
              </a:rPr>
              <a:t>GitHub overview</a:t>
            </a:r>
            <a:endParaRPr sz="2400">
              <a:solidFill>
                <a:srgbClr val="FFFFFF"/>
              </a:solidFill>
              <a:latin typeface="Roboto"/>
              <a:ea typeface="Roboto"/>
              <a:cs typeface="Roboto"/>
              <a:sym typeface="Roboto"/>
            </a:endParaRPr>
          </a:p>
          <a:p>
            <a:pPr indent="-381000" lvl="0" marL="457200" rtl="0" algn="l">
              <a:lnSpc>
                <a:spcPct val="115000"/>
              </a:lnSpc>
              <a:spcBef>
                <a:spcPts val="0"/>
              </a:spcBef>
              <a:spcAft>
                <a:spcPts val="0"/>
              </a:spcAft>
              <a:buClr>
                <a:srgbClr val="FFFFFF"/>
              </a:buClr>
              <a:buSzPts val="2400"/>
              <a:buFont typeface="Roboto"/>
              <a:buChar char="●"/>
            </a:pPr>
            <a:r>
              <a:rPr lang="en" sz="2400">
                <a:solidFill>
                  <a:srgbClr val="FFFFFF"/>
                </a:solidFill>
                <a:latin typeface="Roboto"/>
                <a:ea typeface="Roboto"/>
                <a:cs typeface="Roboto"/>
                <a:sym typeface="Roboto"/>
              </a:rPr>
              <a:t>Git Exercises</a:t>
            </a:r>
            <a:endParaRPr sz="2400">
              <a:solidFill>
                <a:srgbClr val="FFFFFF"/>
              </a:solidFill>
              <a:latin typeface="Roboto"/>
              <a:ea typeface="Roboto"/>
              <a:cs typeface="Roboto"/>
              <a:sym typeface="Roboto"/>
            </a:endParaRPr>
          </a:p>
          <a:p>
            <a:pPr indent="-381000" lvl="1" marL="914400" rtl="0" algn="l">
              <a:lnSpc>
                <a:spcPct val="115000"/>
              </a:lnSpc>
              <a:spcBef>
                <a:spcPts val="0"/>
              </a:spcBef>
              <a:spcAft>
                <a:spcPts val="0"/>
              </a:spcAft>
              <a:buClr>
                <a:srgbClr val="FFFFFF"/>
              </a:buClr>
              <a:buSzPts val="2400"/>
              <a:buFont typeface="Roboto"/>
              <a:buChar char="○"/>
            </a:pPr>
            <a:r>
              <a:rPr lang="en" sz="2400">
                <a:solidFill>
                  <a:srgbClr val="FFFFFF"/>
                </a:solidFill>
                <a:latin typeface="Roboto"/>
                <a:ea typeface="Roboto"/>
                <a:cs typeface="Roboto"/>
                <a:sym typeface="Roboto"/>
              </a:rPr>
              <a:t>Three ways to create a Git </a:t>
            </a:r>
            <a:r>
              <a:rPr lang="en" sz="2400">
                <a:solidFill>
                  <a:srgbClr val="FFFFFF"/>
                </a:solidFill>
                <a:latin typeface="Roboto"/>
                <a:ea typeface="Roboto"/>
                <a:cs typeface="Roboto"/>
                <a:sym typeface="Roboto"/>
              </a:rPr>
              <a:t>project</a:t>
            </a:r>
            <a:endParaRPr sz="2400">
              <a:solidFill>
                <a:srgbClr val="FFFFFF"/>
              </a:solidFill>
              <a:latin typeface="Roboto"/>
              <a:ea typeface="Roboto"/>
              <a:cs typeface="Roboto"/>
              <a:sym typeface="Roboto"/>
            </a:endParaRPr>
          </a:p>
          <a:p>
            <a:pPr indent="-381000" lvl="1" marL="914400" rtl="0" algn="l">
              <a:lnSpc>
                <a:spcPct val="115000"/>
              </a:lnSpc>
              <a:spcBef>
                <a:spcPts val="0"/>
              </a:spcBef>
              <a:spcAft>
                <a:spcPts val="0"/>
              </a:spcAft>
              <a:buClr>
                <a:srgbClr val="FFFFFF"/>
              </a:buClr>
              <a:buSzPts val="2400"/>
              <a:buFont typeface="Roboto"/>
              <a:buChar char="○"/>
            </a:pPr>
            <a:r>
              <a:rPr lang="en" sz="2400">
                <a:solidFill>
                  <a:srgbClr val="FFFFFF"/>
                </a:solidFill>
                <a:latin typeface="Roboto"/>
                <a:ea typeface="Roboto"/>
                <a:cs typeface="Roboto"/>
                <a:sym typeface="Roboto"/>
              </a:rPr>
              <a:t>Concepts of cloning, pulling, and pushing</a:t>
            </a:r>
            <a:endParaRPr sz="2400">
              <a:solidFill>
                <a:srgbClr val="FFFFFF"/>
              </a:solidFill>
              <a:latin typeface="Roboto"/>
              <a:ea typeface="Roboto"/>
              <a:cs typeface="Roboto"/>
              <a:sym typeface="Roboto"/>
            </a:endParaRPr>
          </a:p>
          <a:p>
            <a:pPr indent="-381000" lvl="0" marL="457200" rtl="0" algn="l">
              <a:lnSpc>
                <a:spcPct val="115000"/>
              </a:lnSpc>
              <a:spcBef>
                <a:spcPts val="0"/>
              </a:spcBef>
              <a:spcAft>
                <a:spcPts val="0"/>
              </a:spcAft>
              <a:buClr>
                <a:srgbClr val="FFFFFF"/>
              </a:buClr>
              <a:buSzPts val="2400"/>
              <a:buFont typeface="Roboto"/>
              <a:buChar char="●"/>
            </a:pPr>
            <a:r>
              <a:rPr lang="en" sz="2400">
                <a:solidFill>
                  <a:srgbClr val="FFFFFF"/>
                </a:solidFill>
                <a:latin typeface="Roboto"/>
                <a:ea typeface="Roboto"/>
                <a:cs typeface="Roboto"/>
                <a:sym typeface="Roboto"/>
              </a:rPr>
              <a:t>More GitHub Fun</a:t>
            </a:r>
            <a:endParaRPr sz="2400">
              <a:solidFill>
                <a:srgbClr val="FFFFFF"/>
              </a:solidFill>
              <a:latin typeface="Roboto"/>
              <a:ea typeface="Roboto"/>
              <a:cs typeface="Roboto"/>
              <a:sym typeface="Roboto"/>
            </a:endParaRPr>
          </a:p>
          <a:p>
            <a:pPr indent="0" lvl="0" marL="0" rtl="0" algn="l">
              <a:lnSpc>
                <a:spcPct val="115000"/>
              </a:lnSpc>
              <a:spcBef>
                <a:spcPts val="1600"/>
              </a:spcBef>
              <a:spcAft>
                <a:spcPts val="1600"/>
              </a:spcAft>
              <a:buSzPts val="1800"/>
              <a:buNone/>
            </a:pPr>
            <a:r>
              <a:t/>
            </a:r>
            <a:endParaRPr>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3000"/>
              <a:buFont typeface="Arial"/>
              <a:buNone/>
            </a:pPr>
            <a:r>
              <a:rPr lang="en"/>
              <a:t>Project Creation: Import your existing project folder</a:t>
            </a:r>
            <a:endParaRPr/>
          </a:p>
        </p:txBody>
      </p:sp>
      <p:sp>
        <p:nvSpPr>
          <p:cNvPr id="217" name="Google Shape;217;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FF00"/>
                </a:solidFill>
                <a:latin typeface="Source Code Pro"/>
                <a:ea typeface="Source Code Pro"/>
                <a:cs typeface="Source Code Pro"/>
                <a:sym typeface="Source Code Pro"/>
              </a:rPr>
              <a:t>&gt;</a:t>
            </a:r>
            <a:r>
              <a:rPr lang="en">
                <a:solidFill>
                  <a:srgbClr val="D9D2E9"/>
                </a:solidFill>
                <a:latin typeface="Source Code Pro"/>
                <a:ea typeface="Source Code Pro"/>
                <a:cs typeface="Source Code Pro"/>
                <a:sym typeface="Source Code Pro"/>
              </a:rPr>
              <a:t>cd /path/to/your/existing/project/folder</a:t>
            </a:r>
            <a:endParaRPr>
              <a:solidFill>
                <a:srgbClr val="D9D2E9"/>
              </a:solidFill>
              <a:latin typeface="Source Code Pro"/>
              <a:ea typeface="Source Code Pro"/>
              <a:cs typeface="Source Code Pro"/>
              <a:sym typeface="Source Code Pro"/>
            </a:endParaRPr>
          </a:p>
          <a:p>
            <a:pPr indent="0" lvl="0" marL="0" rtl="0" algn="l">
              <a:spcBef>
                <a:spcPts val="0"/>
              </a:spcBef>
              <a:spcAft>
                <a:spcPts val="0"/>
              </a:spcAft>
              <a:buNone/>
            </a:pPr>
            <a:r>
              <a:t/>
            </a:r>
            <a:endParaRPr>
              <a:solidFill>
                <a:srgbClr val="D9D2E9"/>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dk1"/>
                </a:solidFill>
                <a:latin typeface="Source Code Pro"/>
                <a:ea typeface="Source Code Pro"/>
                <a:cs typeface="Source Code Pro"/>
                <a:sym typeface="Source Code Pro"/>
              </a:rPr>
              <a:t># Run only if your folder is not already a Git folder</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rgbClr val="00FF00"/>
                </a:solidFill>
                <a:latin typeface="Source Code Pro"/>
                <a:ea typeface="Source Code Pro"/>
                <a:cs typeface="Source Code Pro"/>
                <a:sym typeface="Source Code Pro"/>
              </a:rPr>
              <a:t>&gt;</a:t>
            </a:r>
            <a:r>
              <a:rPr lang="en">
                <a:solidFill>
                  <a:srgbClr val="D9D2E9"/>
                </a:solidFill>
                <a:latin typeface="Source Code Pro"/>
                <a:ea typeface="Source Code Pro"/>
                <a:cs typeface="Source Code Pro"/>
                <a:sym typeface="Source Code Pro"/>
              </a:rPr>
              <a:t>git init</a:t>
            </a:r>
            <a:endParaRPr>
              <a:solidFill>
                <a:srgbClr val="D9D2E9"/>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rgbClr val="00FF00"/>
                </a:solidFill>
                <a:latin typeface="Source Code Pro"/>
                <a:ea typeface="Source Code Pro"/>
                <a:cs typeface="Source Code Pro"/>
                <a:sym typeface="Source Code Pro"/>
              </a:rPr>
              <a:t>&gt;</a:t>
            </a:r>
            <a:r>
              <a:rPr lang="en">
                <a:solidFill>
                  <a:srgbClr val="D9D2E9"/>
                </a:solidFill>
                <a:latin typeface="Source Code Pro"/>
                <a:ea typeface="Source Code Pro"/>
                <a:cs typeface="Source Code Pro"/>
                <a:sym typeface="Source Code Pro"/>
              </a:rPr>
              <a:t>git add .</a:t>
            </a:r>
            <a:endParaRPr>
              <a:solidFill>
                <a:srgbClr val="D9D2E9"/>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rgbClr val="00FF00"/>
                </a:solidFill>
                <a:latin typeface="Source Code Pro"/>
                <a:ea typeface="Source Code Pro"/>
                <a:cs typeface="Source Code Pro"/>
                <a:sym typeface="Source Code Pro"/>
              </a:rPr>
              <a:t>&gt;</a:t>
            </a:r>
            <a:r>
              <a:rPr lang="en">
                <a:solidFill>
                  <a:srgbClr val="D9D2E9"/>
                </a:solidFill>
                <a:latin typeface="Source Code Pro"/>
                <a:ea typeface="Source Code Pro"/>
                <a:cs typeface="Source Code Pro"/>
                <a:sym typeface="Source Code Pro"/>
              </a:rPr>
              <a:t>git commit -m “Initial setup of my first project”</a:t>
            </a:r>
            <a:endParaRPr>
              <a:solidFill>
                <a:srgbClr val="D9D2E9"/>
              </a:solidFill>
              <a:latin typeface="Source Code Pro"/>
              <a:ea typeface="Source Code Pro"/>
              <a:cs typeface="Source Code Pro"/>
              <a:sym typeface="Source Code Pro"/>
            </a:endParaRPr>
          </a:p>
          <a:p>
            <a:pPr indent="0" lvl="0" marL="0" rtl="0" algn="l">
              <a:spcBef>
                <a:spcPts val="0"/>
              </a:spcBef>
              <a:spcAft>
                <a:spcPts val="0"/>
              </a:spcAft>
              <a:buNone/>
            </a:pPr>
            <a:r>
              <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rgbClr val="00FF00"/>
                </a:solidFill>
                <a:latin typeface="Source Code Pro"/>
                <a:ea typeface="Source Code Pro"/>
                <a:cs typeface="Source Code Pro"/>
                <a:sym typeface="Source Code Pro"/>
              </a:rPr>
              <a:t>&gt;</a:t>
            </a:r>
            <a:r>
              <a:rPr lang="en">
                <a:solidFill>
                  <a:srgbClr val="D9D2E9"/>
                </a:solidFill>
                <a:latin typeface="Source Code Pro"/>
                <a:ea typeface="Source Code Pro"/>
                <a:cs typeface="Source Code Pro"/>
                <a:sym typeface="Source Code Pro"/>
              </a:rPr>
              <a:t>git remote add origin https://github.com/username/repo_name.git</a:t>
            </a:r>
            <a:endParaRPr>
              <a:solidFill>
                <a:srgbClr val="D9D2E9"/>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rgbClr val="00FF00"/>
                </a:solidFill>
                <a:latin typeface="Source Code Pro"/>
                <a:ea typeface="Source Code Pro"/>
                <a:cs typeface="Source Code Pro"/>
                <a:sym typeface="Source Code Pro"/>
              </a:rPr>
              <a:t>&gt;</a:t>
            </a:r>
            <a:r>
              <a:rPr lang="en">
                <a:solidFill>
                  <a:srgbClr val="D9D2E9"/>
                </a:solidFill>
                <a:latin typeface="Source Code Pro"/>
                <a:ea typeface="Source Code Pro"/>
                <a:cs typeface="Source Code Pro"/>
                <a:sym typeface="Source Code Pro"/>
              </a:rPr>
              <a:t>git push -u origin master</a:t>
            </a:r>
            <a:endParaRPr>
              <a:solidFill>
                <a:srgbClr val="D9D2E9"/>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dk1"/>
                </a:solidFill>
                <a:latin typeface="Source Code Pro"/>
                <a:ea typeface="Source Code Pro"/>
                <a:cs typeface="Source Code Pro"/>
                <a:sym typeface="Source Code Pro"/>
              </a:rPr>
              <a:t># View the remotes addresses that exist</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rgbClr val="00FF00"/>
                </a:solidFill>
                <a:latin typeface="Source Code Pro"/>
                <a:ea typeface="Source Code Pro"/>
                <a:cs typeface="Source Code Pro"/>
                <a:sym typeface="Source Code Pro"/>
              </a:rPr>
              <a:t>&gt;</a:t>
            </a:r>
            <a:r>
              <a:rPr lang="en">
                <a:solidFill>
                  <a:srgbClr val="D9D2E9"/>
                </a:solidFill>
                <a:latin typeface="Source Code Pro"/>
                <a:ea typeface="Source Code Pro"/>
                <a:cs typeface="Source Code Pro"/>
                <a:sym typeface="Source Code Pro"/>
              </a:rPr>
              <a:t>git remote -v</a:t>
            </a:r>
            <a:endParaRPr>
              <a:solidFill>
                <a:srgbClr val="D9D2E9"/>
              </a:solidFill>
              <a:latin typeface="Source Code Pro"/>
              <a:ea typeface="Source Code Pro"/>
              <a:cs typeface="Source Code Pro"/>
              <a:sym typeface="Source Code Pr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3000"/>
              <a:buNone/>
            </a:pPr>
            <a:r>
              <a:rPr lang="en"/>
              <a:t>Concepts of cloning, pulling, and pushing</a:t>
            </a:r>
            <a:endParaRPr/>
          </a:p>
        </p:txBody>
      </p:sp>
      <p:sp>
        <p:nvSpPr>
          <p:cNvPr id="223" name="Google Shape;223;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Roboto"/>
              <a:buChar char="●"/>
            </a:pPr>
            <a:r>
              <a:rPr lang="en" sz="2400">
                <a:solidFill>
                  <a:schemeClr val="dk1"/>
                </a:solidFill>
                <a:latin typeface="Roboto"/>
                <a:ea typeface="Roboto"/>
                <a:cs typeface="Roboto"/>
                <a:sym typeface="Roboto"/>
              </a:rPr>
              <a:t>To </a:t>
            </a:r>
            <a:r>
              <a:rPr lang="en" sz="2400">
                <a:solidFill>
                  <a:schemeClr val="accent5"/>
                </a:solidFill>
                <a:latin typeface="Roboto"/>
                <a:ea typeface="Roboto"/>
                <a:cs typeface="Roboto"/>
                <a:sym typeface="Roboto"/>
              </a:rPr>
              <a:t>clone</a:t>
            </a:r>
            <a:r>
              <a:rPr lang="en" sz="2400">
                <a:solidFill>
                  <a:schemeClr val="dk1"/>
                </a:solidFill>
                <a:latin typeface="Roboto"/>
                <a:ea typeface="Roboto"/>
                <a:cs typeface="Roboto"/>
                <a:sym typeface="Roboto"/>
              </a:rPr>
              <a:t> via `git clone` means to </a:t>
            </a:r>
            <a:r>
              <a:rPr lang="en" sz="2400">
                <a:solidFill>
                  <a:schemeClr val="accent5"/>
                </a:solidFill>
                <a:latin typeface="Roboto"/>
                <a:ea typeface="Roboto"/>
                <a:cs typeface="Roboto"/>
                <a:sym typeface="Roboto"/>
              </a:rPr>
              <a:t>create a local copy</a:t>
            </a:r>
            <a:r>
              <a:rPr lang="en" sz="2400">
                <a:solidFill>
                  <a:schemeClr val="dk1"/>
                </a:solidFill>
                <a:latin typeface="Roboto"/>
                <a:ea typeface="Roboto"/>
                <a:cs typeface="Roboto"/>
                <a:sym typeface="Roboto"/>
              </a:rPr>
              <a:t> of a remote GitHub repository</a:t>
            </a:r>
            <a:endParaRPr sz="2400">
              <a:solidFill>
                <a:schemeClr val="dk1"/>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381000" lvl="0" marL="457200" rtl="0" algn="l">
              <a:spcBef>
                <a:spcPts val="0"/>
              </a:spcBef>
              <a:spcAft>
                <a:spcPts val="0"/>
              </a:spcAft>
              <a:buClr>
                <a:schemeClr val="dk1"/>
              </a:buClr>
              <a:buSzPts val="2400"/>
              <a:buFont typeface="Roboto"/>
              <a:buChar char="●"/>
            </a:pPr>
            <a:r>
              <a:rPr lang="en" sz="2400">
                <a:solidFill>
                  <a:schemeClr val="dk1"/>
                </a:solidFill>
                <a:latin typeface="Roboto"/>
                <a:ea typeface="Roboto"/>
                <a:cs typeface="Roboto"/>
                <a:sym typeface="Roboto"/>
              </a:rPr>
              <a:t>To </a:t>
            </a:r>
            <a:r>
              <a:rPr lang="en" sz="2400">
                <a:solidFill>
                  <a:schemeClr val="accent5"/>
                </a:solidFill>
                <a:latin typeface="Roboto"/>
                <a:ea typeface="Roboto"/>
                <a:cs typeface="Roboto"/>
                <a:sym typeface="Roboto"/>
              </a:rPr>
              <a:t>pull</a:t>
            </a:r>
            <a:r>
              <a:rPr lang="en" sz="2400">
                <a:solidFill>
                  <a:schemeClr val="dk1"/>
                </a:solidFill>
                <a:latin typeface="Roboto"/>
                <a:ea typeface="Roboto"/>
                <a:cs typeface="Roboto"/>
                <a:sym typeface="Roboto"/>
              </a:rPr>
              <a:t> via `git pull` means to </a:t>
            </a:r>
            <a:r>
              <a:rPr lang="en" sz="2400">
                <a:solidFill>
                  <a:schemeClr val="accent5"/>
                </a:solidFill>
                <a:latin typeface="Roboto"/>
                <a:ea typeface="Roboto"/>
                <a:cs typeface="Roboto"/>
                <a:sym typeface="Roboto"/>
              </a:rPr>
              <a:t>download</a:t>
            </a:r>
            <a:r>
              <a:rPr lang="en" sz="2400">
                <a:solidFill>
                  <a:schemeClr val="dk1"/>
                </a:solidFill>
                <a:latin typeface="Roboto"/>
                <a:ea typeface="Roboto"/>
                <a:cs typeface="Roboto"/>
                <a:sym typeface="Roboto"/>
              </a:rPr>
              <a:t> repository changes from a remote copy to your local copy</a:t>
            </a:r>
            <a:endParaRPr sz="2400">
              <a:solidFill>
                <a:schemeClr val="dk1"/>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381000" lvl="0" marL="457200" rtl="0" algn="l">
              <a:spcBef>
                <a:spcPts val="0"/>
              </a:spcBef>
              <a:spcAft>
                <a:spcPts val="0"/>
              </a:spcAft>
              <a:buClr>
                <a:schemeClr val="dk1"/>
              </a:buClr>
              <a:buSzPts val="2400"/>
              <a:buFont typeface="Roboto"/>
              <a:buChar char="●"/>
            </a:pPr>
            <a:r>
              <a:rPr lang="en" sz="2400">
                <a:solidFill>
                  <a:schemeClr val="dk1"/>
                </a:solidFill>
                <a:latin typeface="Roboto"/>
                <a:ea typeface="Roboto"/>
                <a:cs typeface="Roboto"/>
                <a:sym typeface="Roboto"/>
              </a:rPr>
              <a:t>To </a:t>
            </a:r>
            <a:r>
              <a:rPr lang="en" sz="2400">
                <a:solidFill>
                  <a:schemeClr val="accent5"/>
                </a:solidFill>
                <a:latin typeface="Roboto"/>
                <a:ea typeface="Roboto"/>
                <a:cs typeface="Roboto"/>
                <a:sym typeface="Roboto"/>
              </a:rPr>
              <a:t>push</a:t>
            </a:r>
            <a:r>
              <a:rPr lang="en" sz="2400">
                <a:solidFill>
                  <a:schemeClr val="dk1"/>
                </a:solidFill>
                <a:latin typeface="Roboto"/>
                <a:ea typeface="Roboto"/>
                <a:cs typeface="Roboto"/>
                <a:sym typeface="Roboto"/>
              </a:rPr>
              <a:t> via `git push` means to </a:t>
            </a:r>
            <a:r>
              <a:rPr lang="en" sz="2400">
                <a:solidFill>
                  <a:schemeClr val="accent5"/>
                </a:solidFill>
                <a:latin typeface="Roboto"/>
                <a:ea typeface="Roboto"/>
                <a:cs typeface="Roboto"/>
                <a:sym typeface="Roboto"/>
              </a:rPr>
              <a:t>upload</a:t>
            </a:r>
            <a:r>
              <a:rPr lang="en" sz="2400">
                <a:solidFill>
                  <a:schemeClr val="dk1"/>
                </a:solidFill>
                <a:latin typeface="Roboto"/>
                <a:ea typeface="Roboto"/>
                <a:cs typeface="Roboto"/>
                <a:sym typeface="Roboto"/>
              </a:rPr>
              <a:t> repository changes from your local copy to a remote copy</a:t>
            </a:r>
            <a:endParaRPr sz="2400">
              <a:solidFill>
                <a:srgbClr val="FFFFFF"/>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More GitHub Fun</a:t>
            </a:r>
            <a:endParaRPr/>
          </a:p>
        </p:txBody>
      </p:sp>
      <p:sp>
        <p:nvSpPr>
          <p:cNvPr id="229" name="Google Shape;229;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FFFFFF"/>
              </a:buClr>
              <a:buSzPts val="2400"/>
              <a:buFont typeface="Roboto"/>
              <a:buChar char="●"/>
            </a:pPr>
            <a:r>
              <a:rPr lang="en" sz="2400">
                <a:solidFill>
                  <a:srgbClr val="FFFFFF"/>
                </a:solidFill>
                <a:latin typeface="Roboto"/>
                <a:ea typeface="Roboto"/>
                <a:cs typeface="Roboto"/>
                <a:sym typeface="Roboto"/>
              </a:rPr>
              <a:t>Update your public profile</a:t>
            </a:r>
            <a:endParaRPr sz="2400">
              <a:solidFill>
                <a:srgbClr val="FFFFFF"/>
              </a:solidFill>
              <a:latin typeface="Roboto"/>
              <a:ea typeface="Roboto"/>
              <a:cs typeface="Roboto"/>
              <a:sym typeface="Roboto"/>
            </a:endParaRPr>
          </a:p>
          <a:p>
            <a:pPr indent="-381000" lvl="0" marL="457200" rtl="0" algn="l">
              <a:lnSpc>
                <a:spcPct val="115000"/>
              </a:lnSpc>
              <a:spcBef>
                <a:spcPts val="0"/>
              </a:spcBef>
              <a:spcAft>
                <a:spcPts val="0"/>
              </a:spcAft>
              <a:buClr>
                <a:srgbClr val="FFFFFF"/>
              </a:buClr>
              <a:buSzPts val="2400"/>
              <a:buFont typeface="Roboto"/>
              <a:buChar char="●"/>
            </a:pPr>
            <a:r>
              <a:rPr lang="en" sz="2400">
                <a:solidFill>
                  <a:srgbClr val="FFFFFF"/>
                </a:solidFill>
                <a:latin typeface="Roboto"/>
                <a:ea typeface="Roboto"/>
                <a:cs typeface="Roboto"/>
                <a:sym typeface="Roboto"/>
              </a:rPr>
              <a:t>Explore repositories that might be of interest to you</a:t>
            </a:r>
            <a:endParaRPr sz="2400">
              <a:solidFill>
                <a:srgbClr val="FFFFFF"/>
              </a:solidFill>
              <a:latin typeface="Roboto"/>
              <a:ea typeface="Roboto"/>
              <a:cs typeface="Roboto"/>
              <a:sym typeface="Roboto"/>
            </a:endParaRPr>
          </a:p>
          <a:p>
            <a:pPr indent="-381000" lvl="1" marL="914400" rtl="0" algn="l">
              <a:lnSpc>
                <a:spcPct val="115000"/>
              </a:lnSpc>
              <a:spcBef>
                <a:spcPts val="0"/>
              </a:spcBef>
              <a:spcAft>
                <a:spcPts val="0"/>
              </a:spcAft>
              <a:buClr>
                <a:srgbClr val="FFFFFF"/>
              </a:buClr>
              <a:buSzPts val="2400"/>
              <a:buFont typeface="Roboto"/>
              <a:buChar char="○"/>
            </a:pPr>
            <a:r>
              <a:rPr lang="en" sz="2400">
                <a:solidFill>
                  <a:srgbClr val="FFFFFF"/>
                </a:solidFill>
                <a:latin typeface="Roboto"/>
                <a:ea typeface="Roboto"/>
                <a:cs typeface="Roboto"/>
                <a:sym typeface="Roboto"/>
              </a:rPr>
              <a:t>Star (bookmark) those repositories as you find them</a:t>
            </a:r>
            <a:endParaRPr sz="2400">
              <a:solidFill>
                <a:srgbClr val="FFFFFF"/>
              </a:solidFill>
              <a:latin typeface="Roboto"/>
              <a:ea typeface="Roboto"/>
              <a:cs typeface="Roboto"/>
              <a:sym typeface="Roboto"/>
            </a:endParaRPr>
          </a:p>
          <a:p>
            <a:pPr indent="-381000" lvl="0" marL="457200" rtl="0" algn="l">
              <a:lnSpc>
                <a:spcPct val="115000"/>
              </a:lnSpc>
              <a:spcBef>
                <a:spcPts val="0"/>
              </a:spcBef>
              <a:spcAft>
                <a:spcPts val="0"/>
              </a:spcAft>
              <a:buClr>
                <a:srgbClr val="FFFFFF"/>
              </a:buClr>
              <a:buSzPts val="2400"/>
              <a:buFont typeface="Roboto"/>
              <a:buChar char="●"/>
            </a:pPr>
            <a:r>
              <a:rPr lang="en" sz="2400">
                <a:solidFill>
                  <a:srgbClr val="FFFFFF"/>
                </a:solidFill>
                <a:latin typeface="Roboto"/>
                <a:ea typeface="Roboto"/>
                <a:cs typeface="Roboto"/>
                <a:sym typeface="Roboto"/>
              </a:rPr>
              <a:t>Follow your friends or other GitHub users</a:t>
            </a:r>
            <a:endParaRPr sz="2400">
              <a:solidFill>
                <a:srgbClr val="FFFFFF"/>
              </a:solidFill>
              <a:latin typeface="Roboto"/>
              <a:ea typeface="Roboto"/>
              <a:cs typeface="Roboto"/>
              <a:sym typeface="Roboto"/>
            </a:endParaRPr>
          </a:p>
          <a:p>
            <a:pPr indent="-381000" lvl="0" marL="457200" rtl="0" algn="l">
              <a:lnSpc>
                <a:spcPct val="115000"/>
              </a:lnSpc>
              <a:spcBef>
                <a:spcPts val="0"/>
              </a:spcBef>
              <a:spcAft>
                <a:spcPts val="0"/>
              </a:spcAft>
              <a:buClr>
                <a:srgbClr val="FFFFFF"/>
              </a:buClr>
              <a:buSzPts val="2400"/>
              <a:buFont typeface="Roboto"/>
              <a:buChar char="●"/>
            </a:pPr>
            <a:r>
              <a:rPr lang="en" sz="2400">
                <a:solidFill>
                  <a:srgbClr val="FFFFFF"/>
                </a:solidFill>
                <a:latin typeface="Roboto"/>
                <a:ea typeface="Roboto"/>
                <a:cs typeface="Roboto"/>
                <a:sym typeface="Roboto"/>
              </a:rPr>
              <a:t>We haven’t covered some of these topics in depth but feel free to follow GitHub’s own Hello World (getting started) guide: </a:t>
            </a:r>
            <a:r>
              <a:rPr lang="en" sz="2400" u="sng">
                <a:solidFill>
                  <a:schemeClr val="hlink"/>
                </a:solidFill>
                <a:latin typeface="Roboto"/>
                <a:ea typeface="Roboto"/>
                <a:cs typeface="Roboto"/>
                <a:sym typeface="Roboto"/>
                <a:hlinkClick r:id="rId3"/>
              </a:rPr>
              <a:t>https://guides.github.com/activities/hello-world/</a:t>
            </a:r>
            <a:endParaRPr sz="2400">
              <a:solidFill>
                <a:srgbClr val="FFFFFF"/>
              </a:solidFill>
              <a:latin typeface="Roboto"/>
              <a:ea typeface="Roboto"/>
              <a:cs typeface="Roboto"/>
              <a:sym typeface="Roboto"/>
            </a:endParaRPr>
          </a:p>
          <a:p>
            <a:pPr indent="0" lvl="0" marL="0" rtl="0" algn="l">
              <a:lnSpc>
                <a:spcPct val="115000"/>
              </a:lnSpc>
              <a:spcBef>
                <a:spcPts val="1600"/>
              </a:spcBef>
              <a:spcAft>
                <a:spcPts val="1600"/>
              </a:spcAft>
              <a:buSzPts val="1800"/>
              <a:buNone/>
            </a:pPr>
            <a:r>
              <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7"/>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Review Git Intro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8"/>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Git</a:t>
            </a:r>
            <a:endParaRPr/>
          </a:p>
        </p:txBody>
      </p:sp>
      <p:sp>
        <p:nvSpPr>
          <p:cNvPr id="122" name="Google Shape;122;p28"/>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lang="en">
                <a:latin typeface="Roboto"/>
                <a:ea typeface="Roboto"/>
                <a:cs typeface="Roboto"/>
                <a:sym typeface="Roboto"/>
              </a:rPr>
              <a:t>Keeping track of work</a:t>
            </a:r>
            <a:endParaRPr>
              <a:latin typeface="Roboto"/>
              <a:ea typeface="Roboto"/>
              <a:cs typeface="Roboto"/>
              <a:sym typeface="Roboto"/>
            </a:endParaRPr>
          </a:p>
        </p:txBody>
      </p:sp>
      <p:sp>
        <p:nvSpPr>
          <p:cNvPr id="123" name="Google Shape;123;p28"/>
          <p:cNvSpPr txBox="1"/>
          <p:nvPr>
            <p:ph idx="2" type="body"/>
          </p:nvPr>
        </p:nvSpPr>
        <p:spPr>
          <a:xfrm>
            <a:off x="4939500" y="724200"/>
            <a:ext cx="3870600" cy="3102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lt1"/>
              </a:buClr>
              <a:buSzPts val="1800"/>
              <a:buFont typeface="Roboto"/>
              <a:buChar char="●"/>
            </a:pPr>
            <a:r>
              <a:rPr lang="en">
                <a:latin typeface="Roboto"/>
                <a:ea typeface="Roboto"/>
                <a:cs typeface="Roboto"/>
                <a:sym typeface="Roboto"/>
              </a:rPr>
              <a:t>Centralized storage for projects</a:t>
            </a:r>
            <a:endParaRPr>
              <a:latin typeface="Roboto"/>
              <a:ea typeface="Roboto"/>
              <a:cs typeface="Roboto"/>
              <a:sym typeface="Roboto"/>
            </a:endParaRPr>
          </a:p>
          <a:p>
            <a:pPr indent="0" lvl="0" marL="457200" marR="0" rtl="0" algn="l">
              <a:lnSpc>
                <a:spcPct val="115000"/>
              </a:lnSpc>
              <a:spcBef>
                <a:spcPts val="1600"/>
              </a:spcBef>
              <a:spcAft>
                <a:spcPts val="0"/>
              </a:spcAft>
              <a:buSzPts val="1800"/>
              <a:buNone/>
            </a:pPr>
            <a:r>
              <a:t/>
            </a:r>
            <a:endParaRPr>
              <a:latin typeface="Roboto"/>
              <a:ea typeface="Roboto"/>
              <a:cs typeface="Roboto"/>
              <a:sym typeface="Roboto"/>
            </a:endParaRPr>
          </a:p>
          <a:p>
            <a:pPr indent="-342900" lvl="0" marL="457200" marR="0" rtl="0" algn="l">
              <a:lnSpc>
                <a:spcPct val="115000"/>
              </a:lnSpc>
              <a:spcBef>
                <a:spcPts val="1600"/>
              </a:spcBef>
              <a:spcAft>
                <a:spcPts val="0"/>
              </a:spcAft>
              <a:buClr>
                <a:schemeClr val="lt1"/>
              </a:buClr>
              <a:buSzPts val="1800"/>
              <a:buFont typeface="Roboto"/>
              <a:buChar char="●"/>
            </a:pPr>
            <a:r>
              <a:rPr lang="en">
                <a:latin typeface="Roboto"/>
                <a:ea typeface="Roboto"/>
                <a:cs typeface="Roboto"/>
                <a:sym typeface="Roboto"/>
              </a:rPr>
              <a:t>Version Control</a:t>
            </a:r>
            <a:endParaRPr>
              <a:latin typeface="Roboto"/>
              <a:ea typeface="Roboto"/>
              <a:cs typeface="Roboto"/>
              <a:sym typeface="Roboto"/>
            </a:endParaRPr>
          </a:p>
          <a:p>
            <a:pPr indent="0" lvl="0" marL="457200" marR="0" rtl="0" algn="l">
              <a:lnSpc>
                <a:spcPct val="115000"/>
              </a:lnSpc>
              <a:spcBef>
                <a:spcPts val="1600"/>
              </a:spcBef>
              <a:spcAft>
                <a:spcPts val="0"/>
              </a:spcAft>
              <a:buSzPts val="1800"/>
              <a:buNone/>
            </a:pPr>
            <a:r>
              <a:t/>
            </a:r>
            <a:endParaRPr>
              <a:latin typeface="Roboto"/>
              <a:ea typeface="Roboto"/>
              <a:cs typeface="Roboto"/>
              <a:sym typeface="Roboto"/>
            </a:endParaRPr>
          </a:p>
          <a:p>
            <a:pPr indent="-342900" lvl="0" marL="457200" marR="0" rtl="0" algn="l">
              <a:lnSpc>
                <a:spcPct val="115000"/>
              </a:lnSpc>
              <a:spcBef>
                <a:spcPts val="1600"/>
              </a:spcBef>
              <a:spcAft>
                <a:spcPts val="0"/>
              </a:spcAft>
              <a:buSzPts val="1800"/>
              <a:buFont typeface="Roboto"/>
              <a:buChar char="●"/>
            </a:pPr>
            <a:r>
              <a:rPr lang="en">
                <a:latin typeface="Roboto"/>
                <a:ea typeface="Roboto"/>
                <a:cs typeface="Roboto"/>
                <a:sym typeface="Roboto"/>
              </a:rPr>
              <a:t>Collaborative Workflow</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A few basic scripts (how to communicate with computers)</a:t>
            </a:r>
            <a:endParaRPr/>
          </a:p>
        </p:txBody>
      </p:sp>
      <p:sp>
        <p:nvSpPr>
          <p:cNvPr id="129" name="Google Shape;129;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400">
                <a:solidFill>
                  <a:srgbClr val="00FF00"/>
                </a:solidFill>
                <a:latin typeface="Source Code Pro"/>
                <a:ea typeface="Source Code Pro"/>
                <a:cs typeface="Source Code Pro"/>
                <a:sym typeface="Source Code Pro"/>
              </a:rPr>
              <a:t>&gt;</a:t>
            </a:r>
            <a:r>
              <a:rPr lang="en" sz="2400">
                <a:solidFill>
                  <a:schemeClr val="dk1"/>
                </a:solidFill>
                <a:latin typeface="Source Code Pro"/>
                <a:ea typeface="Source Code Pro"/>
                <a:cs typeface="Source Code Pro"/>
                <a:sym typeface="Source Code Pro"/>
              </a:rPr>
              <a:t>pwd</a:t>
            </a:r>
            <a:endParaRPr sz="2400">
              <a:solidFill>
                <a:srgbClr val="00FF00"/>
              </a:solidFill>
              <a:latin typeface="Source Code Pro"/>
              <a:ea typeface="Source Code Pro"/>
              <a:cs typeface="Source Code Pro"/>
              <a:sym typeface="Source Code Pro"/>
            </a:endParaRPr>
          </a:p>
          <a:p>
            <a:pPr indent="0" lvl="0" marL="0" rtl="0" algn="l">
              <a:lnSpc>
                <a:spcPct val="115000"/>
              </a:lnSpc>
              <a:spcBef>
                <a:spcPts val="1600"/>
              </a:spcBef>
              <a:spcAft>
                <a:spcPts val="0"/>
              </a:spcAft>
              <a:buSzPts val="1800"/>
              <a:buNone/>
            </a:pPr>
            <a:r>
              <a:rPr lang="en" sz="2400">
                <a:solidFill>
                  <a:srgbClr val="00FF00"/>
                </a:solidFill>
                <a:latin typeface="Source Code Pro"/>
                <a:ea typeface="Source Code Pro"/>
                <a:cs typeface="Source Code Pro"/>
                <a:sym typeface="Source Code Pro"/>
              </a:rPr>
              <a:t>&gt;</a:t>
            </a:r>
            <a:r>
              <a:rPr lang="en" sz="2400">
                <a:solidFill>
                  <a:schemeClr val="dk1"/>
                </a:solidFill>
                <a:latin typeface="Source Code Pro"/>
                <a:ea typeface="Source Code Pro"/>
                <a:cs typeface="Source Code Pro"/>
                <a:sym typeface="Source Code Pro"/>
              </a:rPr>
              <a:t>ls</a:t>
            </a:r>
            <a:endParaRPr sz="2400">
              <a:solidFill>
                <a:schemeClr val="dk1"/>
              </a:solidFill>
              <a:latin typeface="Source Code Pro"/>
              <a:ea typeface="Source Code Pro"/>
              <a:cs typeface="Source Code Pro"/>
              <a:sym typeface="Source Code Pro"/>
            </a:endParaRPr>
          </a:p>
          <a:p>
            <a:pPr indent="0" lvl="0" marL="0" rtl="0" algn="l">
              <a:lnSpc>
                <a:spcPct val="115000"/>
              </a:lnSpc>
              <a:spcBef>
                <a:spcPts val="1600"/>
              </a:spcBef>
              <a:spcAft>
                <a:spcPts val="0"/>
              </a:spcAft>
              <a:buSzPts val="1800"/>
              <a:buNone/>
            </a:pPr>
            <a:r>
              <a:rPr lang="en" sz="2400">
                <a:solidFill>
                  <a:srgbClr val="00FF00"/>
                </a:solidFill>
                <a:latin typeface="Source Code Pro"/>
                <a:ea typeface="Source Code Pro"/>
                <a:cs typeface="Source Code Pro"/>
                <a:sym typeface="Source Code Pro"/>
              </a:rPr>
              <a:t>&gt;</a:t>
            </a:r>
            <a:r>
              <a:rPr lang="en" sz="2400">
                <a:solidFill>
                  <a:schemeClr val="dk1"/>
                </a:solidFill>
                <a:latin typeface="Source Code Pro"/>
                <a:ea typeface="Source Code Pro"/>
                <a:cs typeface="Source Code Pro"/>
                <a:sym typeface="Source Code Pro"/>
              </a:rPr>
              <a:t>mkdir</a:t>
            </a:r>
            <a:endParaRPr sz="2400">
              <a:solidFill>
                <a:schemeClr val="dk1"/>
              </a:solidFill>
              <a:latin typeface="Source Code Pro"/>
              <a:ea typeface="Source Code Pro"/>
              <a:cs typeface="Source Code Pro"/>
              <a:sym typeface="Source Code Pro"/>
            </a:endParaRPr>
          </a:p>
          <a:p>
            <a:pPr indent="0" lvl="0" marL="0" rtl="0" algn="l">
              <a:lnSpc>
                <a:spcPct val="115000"/>
              </a:lnSpc>
              <a:spcBef>
                <a:spcPts val="1600"/>
              </a:spcBef>
              <a:spcAft>
                <a:spcPts val="0"/>
              </a:spcAft>
              <a:buSzPts val="1800"/>
              <a:buNone/>
            </a:pPr>
            <a:r>
              <a:rPr lang="en" sz="2400">
                <a:solidFill>
                  <a:srgbClr val="00FF00"/>
                </a:solidFill>
                <a:latin typeface="Source Code Pro"/>
                <a:ea typeface="Source Code Pro"/>
                <a:cs typeface="Source Code Pro"/>
                <a:sym typeface="Source Code Pro"/>
              </a:rPr>
              <a:t>&gt;</a:t>
            </a:r>
            <a:r>
              <a:rPr lang="en" sz="2400">
                <a:solidFill>
                  <a:schemeClr val="dk1"/>
                </a:solidFill>
                <a:latin typeface="Source Code Pro"/>
                <a:ea typeface="Source Code Pro"/>
                <a:cs typeface="Source Code Pro"/>
                <a:sym typeface="Source Code Pro"/>
              </a:rPr>
              <a:t>cd</a:t>
            </a:r>
            <a:endParaRPr sz="2400">
              <a:solidFill>
                <a:schemeClr val="dk1"/>
              </a:solidFill>
              <a:latin typeface="Source Code Pro"/>
              <a:ea typeface="Source Code Pro"/>
              <a:cs typeface="Source Code Pro"/>
              <a:sym typeface="Source Code Pro"/>
            </a:endParaRPr>
          </a:p>
          <a:p>
            <a:pPr indent="0" lvl="0" marL="0" rtl="0" algn="l">
              <a:lnSpc>
                <a:spcPct val="115000"/>
              </a:lnSpc>
              <a:spcBef>
                <a:spcPts val="1600"/>
              </a:spcBef>
              <a:spcAft>
                <a:spcPts val="0"/>
              </a:spcAft>
              <a:buSzPts val="1800"/>
              <a:buNone/>
            </a:pPr>
            <a:r>
              <a:rPr lang="en" sz="2400">
                <a:solidFill>
                  <a:srgbClr val="00FF00"/>
                </a:solidFill>
                <a:latin typeface="Source Code Pro"/>
                <a:ea typeface="Source Code Pro"/>
                <a:cs typeface="Source Code Pro"/>
                <a:sym typeface="Source Code Pro"/>
              </a:rPr>
              <a:t>&gt;</a:t>
            </a:r>
            <a:r>
              <a:rPr lang="en" sz="2400">
                <a:solidFill>
                  <a:schemeClr val="dk1"/>
                </a:solidFill>
                <a:latin typeface="Source Code Pro"/>
                <a:ea typeface="Source Code Pro"/>
                <a:cs typeface="Source Code Pro"/>
                <a:sym typeface="Source Code Pro"/>
              </a:rPr>
              <a:t>clear</a:t>
            </a:r>
            <a:endParaRPr sz="2400">
              <a:solidFill>
                <a:schemeClr val="dk1"/>
              </a:solidFill>
              <a:latin typeface="Source Code Pro"/>
              <a:ea typeface="Source Code Pro"/>
              <a:cs typeface="Source Code Pro"/>
              <a:sym typeface="Source Code Pro"/>
            </a:endParaRPr>
          </a:p>
          <a:p>
            <a:pPr indent="0" lvl="0" marL="0" rtl="0" algn="l">
              <a:lnSpc>
                <a:spcPct val="115000"/>
              </a:lnSpc>
              <a:spcBef>
                <a:spcPts val="1600"/>
              </a:spcBef>
              <a:spcAft>
                <a:spcPts val="0"/>
              </a:spcAft>
              <a:buSzPts val="1800"/>
              <a:buNone/>
            </a:pPr>
            <a:r>
              <a:t/>
            </a:r>
            <a:endParaRPr sz="3000">
              <a:solidFill>
                <a:schemeClr val="dk1"/>
              </a:solidFill>
              <a:latin typeface="Source Code Pro"/>
              <a:ea typeface="Source Code Pro"/>
              <a:cs typeface="Source Code Pro"/>
              <a:sym typeface="Source Code Pro"/>
            </a:endParaRPr>
          </a:p>
          <a:p>
            <a:pPr indent="0" lvl="0" marL="0" rtl="0" algn="l">
              <a:lnSpc>
                <a:spcPct val="115000"/>
              </a:lnSpc>
              <a:spcBef>
                <a:spcPts val="1600"/>
              </a:spcBef>
              <a:spcAft>
                <a:spcPts val="0"/>
              </a:spcAft>
              <a:buSzPts val="1800"/>
              <a:buNone/>
            </a:pPr>
            <a:r>
              <a:t/>
            </a:r>
            <a:endParaRPr sz="3000">
              <a:solidFill>
                <a:schemeClr val="dk1"/>
              </a:solidFill>
              <a:latin typeface="Source Code Pro"/>
              <a:ea typeface="Source Code Pro"/>
              <a:cs typeface="Source Code Pro"/>
              <a:sym typeface="Source Code Pro"/>
            </a:endParaRPr>
          </a:p>
          <a:p>
            <a:pPr indent="0" lvl="0" marL="0" rtl="0" algn="l">
              <a:lnSpc>
                <a:spcPct val="115000"/>
              </a:lnSpc>
              <a:spcBef>
                <a:spcPts val="1600"/>
              </a:spcBef>
              <a:spcAft>
                <a:spcPts val="0"/>
              </a:spcAft>
              <a:buSzPts val="1800"/>
              <a:buNone/>
            </a:pPr>
            <a:r>
              <a:rPr lang="en" sz="3000">
                <a:solidFill>
                  <a:schemeClr val="dk1"/>
                </a:solidFill>
                <a:latin typeface="Source Code Pro"/>
                <a:ea typeface="Source Code Pro"/>
                <a:cs typeface="Source Code Pro"/>
                <a:sym typeface="Source Code Pro"/>
              </a:rPr>
              <a:t> </a:t>
            </a:r>
            <a:endParaRPr sz="3000">
              <a:solidFill>
                <a:schemeClr val="dk1"/>
              </a:solidFill>
              <a:latin typeface="Source Code Pro"/>
              <a:ea typeface="Source Code Pro"/>
              <a:cs typeface="Source Code Pro"/>
              <a:sym typeface="Source Code Pro"/>
            </a:endParaRPr>
          </a:p>
          <a:p>
            <a:pPr indent="0" lvl="0" marL="0" rtl="0" algn="l">
              <a:lnSpc>
                <a:spcPct val="115000"/>
              </a:lnSpc>
              <a:spcBef>
                <a:spcPts val="1600"/>
              </a:spcBef>
              <a:spcAft>
                <a:spcPts val="1600"/>
              </a:spcAft>
              <a:buSzPts val="1800"/>
              <a:buNone/>
            </a:pPr>
            <a:r>
              <a:t/>
            </a:r>
            <a:endParaRPr sz="3000">
              <a:solidFill>
                <a:schemeClr val="dk1"/>
              </a:solidFill>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A few basic scripts (how to communicate with computers)</a:t>
            </a:r>
            <a:endParaRPr/>
          </a:p>
        </p:txBody>
      </p:sp>
      <p:sp>
        <p:nvSpPr>
          <p:cNvPr id="135" name="Google Shape;135;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400">
                <a:solidFill>
                  <a:srgbClr val="00FF00"/>
                </a:solidFill>
                <a:latin typeface="Source Code Pro"/>
                <a:ea typeface="Source Code Pro"/>
                <a:cs typeface="Source Code Pro"/>
                <a:sym typeface="Source Code Pro"/>
              </a:rPr>
              <a:t>&gt;</a:t>
            </a:r>
            <a:r>
              <a:rPr lang="en" sz="2400">
                <a:solidFill>
                  <a:schemeClr val="dk1"/>
                </a:solidFill>
                <a:latin typeface="Source Code Pro"/>
                <a:ea typeface="Source Code Pro"/>
                <a:cs typeface="Source Code Pro"/>
                <a:sym typeface="Source Code Pro"/>
              </a:rPr>
              <a:t>pwd</a:t>
            </a:r>
            <a:r>
              <a:rPr lang="en" sz="2400">
                <a:solidFill>
                  <a:schemeClr val="dk1"/>
                </a:solidFill>
                <a:latin typeface="Source Code Pro"/>
                <a:ea typeface="Source Code Pro"/>
                <a:cs typeface="Source Code Pro"/>
                <a:sym typeface="Source Code Pro"/>
              </a:rPr>
              <a:t> </a:t>
            </a:r>
            <a:r>
              <a:rPr lang="en" sz="2400">
                <a:solidFill>
                  <a:schemeClr val="dk1"/>
                </a:solidFill>
                <a:latin typeface="Roboto"/>
                <a:ea typeface="Roboto"/>
                <a:cs typeface="Roboto"/>
                <a:sym typeface="Roboto"/>
              </a:rPr>
              <a:t> </a:t>
            </a:r>
            <a:r>
              <a:rPr lang="en" sz="2400">
                <a:solidFill>
                  <a:schemeClr val="dk1"/>
                </a:solidFill>
                <a:latin typeface="Roboto"/>
                <a:ea typeface="Roboto"/>
                <a:cs typeface="Roboto"/>
                <a:sym typeface="Roboto"/>
              </a:rPr>
              <a:t>-- </a:t>
            </a:r>
            <a:r>
              <a:rPr lang="en" sz="2400" u="sng">
                <a:solidFill>
                  <a:schemeClr val="dk1"/>
                </a:solidFill>
                <a:latin typeface="Roboto"/>
                <a:ea typeface="Roboto"/>
                <a:cs typeface="Roboto"/>
                <a:sym typeface="Roboto"/>
              </a:rPr>
              <a:t>P</a:t>
            </a:r>
            <a:r>
              <a:rPr lang="en" sz="2400">
                <a:solidFill>
                  <a:schemeClr val="dk1"/>
                </a:solidFill>
                <a:latin typeface="Roboto"/>
                <a:ea typeface="Roboto"/>
                <a:cs typeface="Roboto"/>
                <a:sym typeface="Roboto"/>
              </a:rPr>
              <a:t>rint your </a:t>
            </a:r>
            <a:r>
              <a:rPr lang="en" sz="2400" u="sng">
                <a:solidFill>
                  <a:schemeClr val="dk1"/>
                </a:solidFill>
                <a:latin typeface="Roboto"/>
                <a:ea typeface="Roboto"/>
                <a:cs typeface="Roboto"/>
                <a:sym typeface="Roboto"/>
              </a:rPr>
              <a:t>w</a:t>
            </a:r>
            <a:r>
              <a:rPr lang="en" sz="2400">
                <a:solidFill>
                  <a:schemeClr val="dk1"/>
                </a:solidFill>
                <a:latin typeface="Roboto"/>
                <a:ea typeface="Roboto"/>
                <a:cs typeface="Roboto"/>
                <a:sym typeface="Roboto"/>
              </a:rPr>
              <a:t>orking (current) </a:t>
            </a:r>
            <a:r>
              <a:rPr lang="en" sz="2400" u="sng">
                <a:solidFill>
                  <a:schemeClr val="dk1"/>
                </a:solidFill>
                <a:latin typeface="Roboto"/>
                <a:ea typeface="Roboto"/>
                <a:cs typeface="Roboto"/>
                <a:sym typeface="Roboto"/>
              </a:rPr>
              <a:t>d</a:t>
            </a:r>
            <a:r>
              <a:rPr lang="en" sz="2400">
                <a:solidFill>
                  <a:schemeClr val="dk1"/>
                </a:solidFill>
                <a:latin typeface="Roboto"/>
                <a:ea typeface="Roboto"/>
                <a:cs typeface="Roboto"/>
                <a:sym typeface="Roboto"/>
              </a:rPr>
              <a:t>irectory</a:t>
            </a:r>
            <a:endParaRPr sz="2400">
              <a:solidFill>
                <a:srgbClr val="00FF00"/>
              </a:solidFill>
              <a:latin typeface="Roboto"/>
              <a:ea typeface="Roboto"/>
              <a:cs typeface="Roboto"/>
              <a:sym typeface="Roboto"/>
            </a:endParaRPr>
          </a:p>
          <a:p>
            <a:pPr indent="0" lvl="0" marL="0" rtl="0" algn="l">
              <a:lnSpc>
                <a:spcPct val="115000"/>
              </a:lnSpc>
              <a:spcBef>
                <a:spcPts val="1600"/>
              </a:spcBef>
              <a:spcAft>
                <a:spcPts val="0"/>
              </a:spcAft>
              <a:buSzPts val="1800"/>
              <a:buNone/>
            </a:pPr>
            <a:r>
              <a:rPr lang="en" sz="2400">
                <a:solidFill>
                  <a:srgbClr val="00FF00"/>
                </a:solidFill>
                <a:latin typeface="Source Code Pro"/>
                <a:ea typeface="Source Code Pro"/>
                <a:cs typeface="Source Code Pro"/>
                <a:sym typeface="Source Code Pro"/>
              </a:rPr>
              <a:t>&gt;</a:t>
            </a:r>
            <a:r>
              <a:rPr lang="en" sz="2400">
                <a:solidFill>
                  <a:schemeClr val="dk1"/>
                </a:solidFill>
                <a:latin typeface="Source Code Pro"/>
                <a:ea typeface="Source Code Pro"/>
                <a:cs typeface="Source Code Pro"/>
                <a:sym typeface="Source Code Pro"/>
              </a:rPr>
              <a:t>ls</a:t>
            </a:r>
            <a:r>
              <a:rPr lang="en" sz="2400">
                <a:solidFill>
                  <a:schemeClr val="dk1"/>
                </a:solidFill>
                <a:latin typeface="Source Code Pro"/>
                <a:ea typeface="Source Code Pro"/>
                <a:cs typeface="Source Code Pro"/>
                <a:sym typeface="Source Code Pro"/>
              </a:rPr>
              <a:t> </a:t>
            </a:r>
            <a:r>
              <a:rPr lang="en" sz="2400">
                <a:solidFill>
                  <a:schemeClr val="dk1"/>
                </a:solidFill>
                <a:latin typeface="Roboto"/>
                <a:ea typeface="Roboto"/>
                <a:cs typeface="Roboto"/>
                <a:sym typeface="Roboto"/>
              </a:rPr>
              <a:t> -- </a:t>
            </a:r>
            <a:r>
              <a:rPr lang="en" sz="2400" u="sng">
                <a:solidFill>
                  <a:schemeClr val="dk1"/>
                </a:solidFill>
                <a:latin typeface="Roboto"/>
                <a:ea typeface="Roboto"/>
                <a:cs typeface="Roboto"/>
                <a:sym typeface="Roboto"/>
              </a:rPr>
              <a:t>L</a:t>
            </a:r>
            <a:r>
              <a:rPr lang="en" sz="2400">
                <a:solidFill>
                  <a:schemeClr val="dk1"/>
                </a:solidFill>
                <a:latin typeface="Roboto"/>
                <a:ea typeface="Roboto"/>
                <a:cs typeface="Roboto"/>
                <a:sym typeface="Roboto"/>
              </a:rPr>
              <a:t>i</a:t>
            </a:r>
            <a:r>
              <a:rPr lang="en" sz="2400" u="sng">
                <a:solidFill>
                  <a:schemeClr val="dk1"/>
                </a:solidFill>
                <a:latin typeface="Roboto"/>
                <a:ea typeface="Roboto"/>
                <a:cs typeface="Roboto"/>
                <a:sym typeface="Roboto"/>
              </a:rPr>
              <a:t>s</a:t>
            </a:r>
            <a:r>
              <a:rPr lang="en" sz="2400">
                <a:solidFill>
                  <a:schemeClr val="dk1"/>
                </a:solidFill>
                <a:latin typeface="Roboto"/>
                <a:ea typeface="Roboto"/>
                <a:cs typeface="Roboto"/>
                <a:sym typeface="Roboto"/>
              </a:rPr>
              <a:t>t directory contents</a:t>
            </a:r>
            <a:endParaRPr sz="2400">
              <a:solidFill>
                <a:schemeClr val="dk1"/>
              </a:solidFill>
              <a:latin typeface="Source Code Pro"/>
              <a:ea typeface="Source Code Pro"/>
              <a:cs typeface="Source Code Pro"/>
              <a:sym typeface="Source Code Pro"/>
            </a:endParaRPr>
          </a:p>
          <a:p>
            <a:pPr indent="0" lvl="0" marL="0" rtl="0" algn="l">
              <a:lnSpc>
                <a:spcPct val="115000"/>
              </a:lnSpc>
              <a:spcBef>
                <a:spcPts val="1600"/>
              </a:spcBef>
              <a:spcAft>
                <a:spcPts val="0"/>
              </a:spcAft>
              <a:buSzPts val="1800"/>
              <a:buNone/>
            </a:pPr>
            <a:r>
              <a:rPr lang="en" sz="2400">
                <a:solidFill>
                  <a:srgbClr val="00FF00"/>
                </a:solidFill>
                <a:latin typeface="Source Code Pro"/>
                <a:ea typeface="Source Code Pro"/>
                <a:cs typeface="Source Code Pro"/>
                <a:sym typeface="Source Code Pro"/>
              </a:rPr>
              <a:t>&gt;</a:t>
            </a:r>
            <a:r>
              <a:rPr lang="en" sz="2400">
                <a:solidFill>
                  <a:schemeClr val="dk1"/>
                </a:solidFill>
                <a:latin typeface="Source Code Pro"/>
                <a:ea typeface="Source Code Pro"/>
                <a:cs typeface="Source Code Pro"/>
                <a:sym typeface="Source Code Pro"/>
              </a:rPr>
              <a:t>mkdir</a:t>
            </a:r>
            <a:r>
              <a:rPr lang="en" sz="2400">
                <a:solidFill>
                  <a:schemeClr val="dk1"/>
                </a:solidFill>
                <a:latin typeface="Source Code Pro"/>
                <a:ea typeface="Source Code Pro"/>
                <a:cs typeface="Source Code Pro"/>
                <a:sym typeface="Source Code Pro"/>
              </a:rPr>
              <a:t> </a:t>
            </a:r>
            <a:r>
              <a:rPr lang="en" sz="2400">
                <a:solidFill>
                  <a:schemeClr val="dk1"/>
                </a:solidFill>
                <a:latin typeface="Roboto"/>
                <a:ea typeface="Roboto"/>
                <a:cs typeface="Roboto"/>
                <a:sym typeface="Roboto"/>
              </a:rPr>
              <a:t> -- </a:t>
            </a:r>
            <a:r>
              <a:rPr lang="en" sz="2400" u="sng">
                <a:solidFill>
                  <a:schemeClr val="dk1"/>
                </a:solidFill>
                <a:latin typeface="Roboto"/>
                <a:ea typeface="Roboto"/>
                <a:cs typeface="Roboto"/>
                <a:sym typeface="Roboto"/>
              </a:rPr>
              <a:t>M</a:t>
            </a:r>
            <a:r>
              <a:rPr lang="en" sz="2400">
                <a:solidFill>
                  <a:schemeClr val="dk1"/>
                </a:solidFill>
                <a:latin typeface="Roboto"/>
                <a:ea typeface="Roboto"/>
                <a:cs typeface="Roboto"/>
                <a:sym typeface="Roboto"/>
              </a:rPr>
              <a:t>a</a:t>
            </a:r>
            <a:r>
              <a:rPr lang="en" sz="2400" u="sng">
                <a:solidFill>
                  <a:schemeClr val="dk1"/>
                </a:solidFill>
                <a:latin typeface="Roboto"/>
                <a:ea typeface="Roboto"/>
                <a:cs typeface="Roboto"/>
                <a:sym typeface="Roboto"/>
              </a:rPr>
              <a:t>k</a:t>
            </a:r>
            <a:r>
              <a:rPr lang="en" sz="2400">
                <a:solidFill>
                  <a:schemeClr val="dk1"/>
                </a:solidFill>
                <a:latin typeface="Roboto"/>
                <a:ea typeface="Roboto"/>
                <a:cs typeface="Roboto"/>
                <a:sym typeface="Roboto"/>
              </a:rPr>
              <a:t>e a new </a:t>
            </a:r>
            <a:r>
              <a:rPr lang="en" sz="2400" u="sng">
                <a:solidFill>
                  <a:schemeClr val="dk1"/>
                </a:solidFill>
                <a:latin typeface="Roboto"/>
                <a:ea typeface="Roboto"/>
                <a:cs typeface="Roboto"/>
                <a:sym typeface="Roboto"/>
              </a:rPr>
              <a:t>dir</a:t>
            </a:r>
            <a:r>
              <a:rPr lang="en" sz="2400">
                <a:solidFill>
                  <a:schemeClr val="dk1"/>
                </a:solidFill>
                <a:latin typeface="Roboto"/>
                <a:ea typeface="Roboto"/>
                <a:cs typeface="Roboto"/>
                <a:sym typeface="Roboto"/>
              </a:rPr>
              <a:t>ectory</a:t>
            </a:r>
            <a:endParaRPr sz="2400">
              <a:solidFill>
                <a:schemeClr val="dk1"/>
              </a:solidFill>
              <a:latin typeface="Source Code Pro"/>
              <a:ea typeface="Source Code Pro"/>
              <a:cs typeface="Source Code Pro"/>
              <a:sym typeface="Source Code Pro"/>
            </a:endParaRPr>
          </a:p>
          <a:p>
            <a:pPr indent="0" lvl="0" marL="0" rtl="0" algn="l">
              <a:lnSpc>
                <a:spcPct val="115000"/>
              </a:lnSpc>
              <a:spcBef>
                <a:spcPts val="1600"/>
              </a:spcBef>
              <a:spcAft>
                <a:spcPts val="0"/>
              </a:spcAft>
              <a:buSzPts val="1800"/>
              <a:buNone/>
            </a:pPr>
            <a:r>
              <a:rPr lang="en" sz="2400">
                <a:solidFill>
                  <a:srgbClr val="00FF00"/>
                </a:solidFill>
                <a:latin typeface="Source Code Pro"/>
                <a:ea typeface="Source Code Pro"/>
                <a:cs typeface="Source Code Pro"/>
                <a:sym typeface="Source Code Pro"/>
              </a:rPr>
              <a:t>&gt;</a:t>
            </a:r>
            <a:r>
              <a:rPr lang="en" sz="2400">
                <a:solidFill>
                  <a:schemeClr val="dk1"/>
                </a:solidFill>
                <a:latin typeface="Source Code Pro"/>
                <a:ea typeface="Source Code Pro"/>
                <a:cs typeface="Source Code Pro"/>
                <a:sym typeface="Source Code Pro"/>
              </a:rPr>
              <a:t>cd</a:t>
            </a:r>
            <a:r>
              <a:rPr lang="en" sz="2400">
                <a:solidFill>
                  <a:schemeClr val="dk1"/>
                </a:solidFill>
                <a:latin typeface="Source Code Pro"/>
                <a:ea typeface="Source Code Pro"/>
                <a:cs typeface="Source Code Pro"/>
                <a:sym typeface="Source Code Pro"/>
              </a:rPr>
              <a:t> </a:t>
            </a:r>
            <a:r>
              <a:rPr lang="en" sz="2400">
                <a:solidFill>
                  <a:schemeClr val="dk1"/>
                </a:solidFill>
                <a:latin typeface="Roboto"/>
                <a:ea typeface="Roboto"/>
                <a:cs typeface="Roboto"/>
                <a:sym typeface="Roboto"/>
              </a:rPr>
              <a:t> -- </a:t>
            </a:r>
            <a:r>
              <a:rPr lang="en" sz="2400" u="sng">
                <a:solidFill>
                  <a:schemeClr val="dk1"/>
                </a:solidFill>
                <a:latin typeface="Roboto"/>
                <a:ea typeface="Roboto"/>
                <a:cs typeface="Roboto"/>
                <a:sym typeface="Roboto"/>
              </a:rPr>
              <a:t>C</a:t>
            </a:r>
            <a:r>
              <a:rPr lang="en" sz="2400">
                <a:solidFill>
                  <a:schemeClr val="dk1"/>
                </a:solidFill>
                <a:latin typeface="Roboto"/>
                <a:ea typeface="Roboto"/>
                <a:cs typeface="Roboto"/>
                <a:sym typeface="Roboto"/>
              </a:rPr>
              <a:t>hange </a:t>
            </a:r>
            <a:r>
              <a:rPr lang="en" sz="2400" u="sng">
                <a:solidFill>
                  <a:schemeClr val="dk1"/>
                </a:solidFill>
                <a:latin typeface="Roboto"/>
                <a:ea typeface="Roboto"/>
                <a:cs typeface="Roboto"/>
                <a:sym typeface="Roboto"/>
              </a:rPr>
              <a:t>d</a:t>
            </a:r>
            <a:r>
              <a:rPr lang="en" sz="2400">
                <a:solidFill>
                  <a:schemeClr val="dk1"/>
                </a:solidFill>
                <a:latin typeface="Roboto"/>
                <a:ea typeface="Roboto"/>
                <a:cs typeface="Roboto"/>
                <a:sym typeface="Roboto"/>
              </a:rPr>
              <a:t>irectories</a:t>
            </a:r>
            <a:endParaRPr sz="2400">
              <a:solidFill>
                <a:schemeClr val="dk1"/>
              </a:solidFill>
              <a:latin typeface="Source Code Pro"/>
              <a:ea typeface="Source Code Pro"/>
              <a:cs typeface="Source Code Pro"/>
              <a:sym typeface="Source Code Pro"/>
            </a:endParaRPr>
          </a:p>
          <a:p>
            <a:pPr indent="0" lvl="0" marL="0" rtl="0" algn="l">
              <a:lnSpc>
                <a:spcPct val="115000"/>
              </a:lnSpc>
              <a:spcBef>
                <a:spcPts val="1600"/>
              </a:spcBef>
              <a:spcAft>
                <a:spcPts val="0"/>
              </a:spcAft>
              <a:buSzPts val="1800"/>
              <a:buNone/>
            </a:pPr>
            <a:r>
              <a:rPr lang="en" sz="2400">
                <a:solidFill>
                  <a:srgbClr val="00FF00"/>
                </a:solidFill>
                <a:latin typeface="Source Code Pro"/>
                <a:ea typeface="Source Code Pro"/>
                <a:cs typeface="Source Code Pro"/>
                <a:sym typeface="Source Code Pro"/>
              </a:rPr>
              <a:t>&gt;</a:t>
            </a:r>
            <a:r>
              <a:rPr lang="en" sz="2400">
                <a:solidFill>
                  <a:schemeClr val="dk1"/>
                </a:solidFill>
                <a:latin typeface="Source Code Pro"/>
                <a:ea typeface="Source Code Pro"/>
                <a:cs typeface="Source Code Pro"/>
                <a:sym typeface="Source Code Pro"/>
              </a:rPr>
              <a:t>clear</a:t>
            </a:r>
            <a:r>
              <a:rPr lang="en" sz="2400">
                <a:solidFill>
                  <a:schemeClr val="dk1"/>
                </a:solidFill>
                <a:latin typeface="Source Code Pro"/>
                <a:ea typeface="Source Code Pro"/>
                <a:cs typeface="Source Code Pro"/>
                <a:sym typeface="Source Code Pro"/>
              </a:rPr>
              <a:t> </a:t>
            </a:r>
            <a:r>
              <a:rPr lang="en" sz="2400">
                <a:solidFill>
                  <a:schemeClr val="dk1"/>
                </a:solidFill>
                <a:latin typeface="Roboto"/>
                <a:ea typeface="Roboto"/>
                <a:cs typeface="Roboto"/>
                <a:sym typeface="Roboto"/>
              </a:rPr>
              <a:t> -- </a:t>
            </a:r>
            <a:r>
              <a:rPr lang="en" sz="2400" u="sng">
                <a:solidFill>
                  <a:schemeClr val="dk1"/>
                </a:solidFill>
                <a:latin typeface="Roboto"/>
                <a:ea typeface="Roboto"/>
                <a:cs typeface="Roboto"/>
                <a:sym typeface="Roboto"/>
              </a:rPr>
              <a:t>Clear</a:t>
            </a:r>
            <a:r>
              <a:rPr lang="en" sz="2400">
                <a:solidFill>
                  <a:schemeClr val="dk1"/>
                </a:solidFill>
                <a:latin typeface="Roboto"/>
                <a:ea typeface="Roboto"/>
                <a:cs typeface="Roboto"/>
                <a:sym typeface="Roboto"/>
              </a:rPr>
              <a:t> the terminal</a:t>
            </a:r>
            <a:endParaRPr sz="2400">
              <a:solidFill>
                <a:schemeClr val="dk1"/>
              </a:solidFill>
              <a:latin typeface="Source Code Pro"/>
              <a:ea typeface="Source Code Pro"/>
              <a:cs typeface="Source Code Pro"/>
              <a:sym typeface="Source Code Pro"/>
            </a:endParaRPr>
          </a:p>
          <a:p>
            <a:pPr indent="0" lvl="0" marL="0" rtl="0" algn="l">
              <a:lnSpc>
                <a:spcPct val="115000"/>
              </a:lnSpc>
              <a:spcBef>
                <a:spcPts val="1600"/>
              </a:spcBef>
              <a:spcAft>
                <a:spcPts val="0"/>
              </a:spcAft>
              <a:buSzPts val="1800"/>
              <a:buNone/>
            </a:pPr>
            <a:r>
              <a:t/>
            </a:r>
            <a:endParaRPr sz="3000">
              <a:solidFill>
                <a:schemeClr val="dk1"/>
              </a:solidFill>
              <a:latin typeface="Source Code Pro"/>
              <a:ea typeface="Source Code Pro"/>
              <a:cs typeface="Source Code Pro"/>
              <a:sym typeface="Source Code Pro"/>
            </a:endParaRPr>
          </a:p>
          <a:p>
            <a:pPr indent="0" lvl="0" marL="0" rtl="0" algn="l">
              <a:lnSpc>
                <a:spcPct val="115000"/>
              </a:lnSpc>
              <a:spcBef>
                <a:spcPts val="1600"/>
              </a:spcBef>
              <a:spcAft>
                <a:spcPts val="0"/>
              </a:spcAft>
              <a:buSzPts val="1800"/>
              <a:buNone/>
            </a:pPr>
            <a:r>
              <a:t/>
            </a:r>
            <a:endParaRPr sz="3000">
              <a:solidFill>
                <a:schemeClr val="dk1"/>
              </a:solidFill>
              <a:latin typeface="Source Code Pro"/>
              <a:ea typeface="Source Code Pro"/>
              <a:cs typeface="Source Code Pro"/>
              <a:sym typeface="Source Code Pro"/>
            </a:endParaRPr>
          </a:p>
          <a:p>
            <a:pPr indent="0" lvl="0" marL="0" rtl="0" algn="l">
              <a:lnSpc>
                <a:spcPct val="115000"/>
              </a:lnSpc>
              <a:spcBef>
                <a:spcPts val="1600"/>
              </a:spcBef>
              <a:spcAft>
                <a:spcPts val="0"/>
              </a:spcAft>
              <a:buSzPts val="1800"/>
              <a:buNone/>
            </a:pPr>
            <a:r>
              <a:rPr lang="en" sz="3000">
                <a:solidFill>
                  <a:schemeClr val="dk1"/>
                </a:solidFill>
                <a:latin typeface="Source Code Pro"/>
                <a:ea typeface="Source Code Pro"/>
                <a:cs typeface="Source Code Pro"/>
                <a:sym typeface="Source Code Pro"/>
              </a:rPr>
              <a:t> </a:t>
            </a:r>
            <a:endParaRPr sz="3000">
              <a:solidFill>
                <a:schemeClr val="dk1"/>
              </a:solidFill>
              <a:latin typeface="Source Code Pro"/>
              <a:ea typeface="Source Code Pro"/>
              <a:cs typeface="Source Code Pro"/>
              <a:sym typeface="Source Code Pro"/>
            </a:endParaRPr>
          </a:p>
          <a:p>
            <a:pPr indent="0" lvl="0" marL="0" rtl="0" algn="l">
              <a:lnSpc>
                <a:spcPct val="115000"/>
              </a:lnSpc>
              <a:spcBef>
                <a:spcPts val="1600"/>
              </a:spcBef>
              <a:spcAft>
                <a:spcPts val="1600"/>
              </a:spcAft>
              <a:buSzPts val="1800"/>
              <a:buNone/>
            </a:pPr>
            <a:r>
              <a:t/>
            </a:r>
            <a:endParaRPr sz="3000">
              <a:solidFill>
                <a:schemeClr val="dk1"/>
              </a:solidFill>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A few basic Git commands</a:t>
            </a:r>
            <a:endParaRPr/>
          </a:p>
        </p:txBody>
      </p:sp>
      <p:sp>
        <p:nvSpPr>
          <p:cNvPr id="141" name="Google Shape;141;p31"/>
          <p:cNvSpPr txBox="1"/>
          <p:nvPr>
            <p:ph idx="1" type="body"/>
          </p:nvPr>
        </p:nvSpPr>
        <p:spPr>
          <a:xfrm>
            <a:off x="311700" y="92660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400">
                <a:solidFill>
                  <a:srgbClr val="00FF00"/>
                </a:solidFill>
                <a:latin typeface="Source Code Pro"/>
                <a:ea typeface="Source Code Pro"/>
                <a:cs typeface="Source Code Pro"/>
                <a:sym typeface="Source Code Pro"/>
              </a:rPr>
              <a:t>&gt;</a:t>
            </a:r>
            <a:r>
              <a:rPr lang="en" sz="2400">
                <a:solidFill>
                  <a:schemeClr val="dk1"/>
                </a:solidFill>
                <a:latin typeface="Source Code Pro"/>
                <a:ea typeface="Source Code Pro"/>
                <a:cs typeface="Source Code Pro"/>
                <a:sym typeface="Source Code Pro"/>
              </a:rPr>
              <a:t>git init</a:t>
            </a:r>
            <a:endParaRPr sz="2400">
              <a:solidFill>
                <a:srgbClr val="00FF00"/>
              </a:solidFill>
              <a:latin typeface="Roboto"/>
              <a:ea typeface="Roboto"/>
              <a:cs typeface="Roboto"/>
              <a:sym typeface="Roboto"/>
            </a:endParaRPr>
          </a:p>
          <a:p>
            <a:pPr indent="0" lvl="0" marL="0" rtl="0" algn="l">
              <a:lnSpc>
                <a:spcPct val="115000"/>
              </a:lnSpc>
              <a:spcBef>
                <a:spcPts val="1600"/>
              </a:spcBef>
              <a:spcAft>
                <a:spcPts val="0"/>
              </a:spcAft>
              <a:buSzPts val="1800"/>
              <a:buNone/>
            </a:pPr>
            <a:r>
              <a:rPr lang="en" sz="2400">
                <a:solidFill>
                  <a:srgbClr val="00FF00"/>
                </a:solidFill>
                <a:latin typeface="Source Code Pro"/>
                <a:ea typeface="Source Code Pro"/>
                <a:cs typeface="Source Code Pro"/>
                <a:sym typeface="Source Code Pro"/>
              </a:rPr>
              <a:t>&gt;</a:t>
            </a:r>
            <a:r>
              <a:rPr lang="en" sz="2400">
                <a:solidFill>
                  <a:schemeClr val="dk1"/>
                </a:solidFill>
                <a:latin typeface="Source Code Pro"/>
                <a:ea typeface="Source Code Pro"/>
                <a:cs typeface="Source Code Pro"/>
                <a:sym typeface="Source Code Pro"/>
              </a:rPr>
              <a:t>git status</a:t>
            </a:r>
            <a:endParaRPr sz="2400">
              <a:solidFill>
                <a:schemeClr val="dk1"/>
              </a:solidFill>
              <a:latin typeface="Source Code Pro"/>
              <a:ea typeface="Source Code Pro"/>
              <a:cs typeface="Source Code Pro"/>
              <a:sym typeface="Source Code Pro"/>
            </a:endParaRPr>
          </a:p>
          <a:p>
            <a:pPr indent="0" lvl="0" marL="0" rtl="0" algn="l">
              <a:lnSpc>
                <a:spcPct val="115000"/>
              </a:lnSpc>
              <a:spcBef>
                <a:spcPts val="1600"/>
              </a:spcBef>
              <a:spcAft>
                <a:spcPts val="0"/>
              </a:spcAft>
              <a:buSzPts val="1800"/>
              <a:buNone/>
            </a:pPr>
            <a:r>
              <a:rPr lang="en" sz="2400">
                <a:solidFill>
                  <a:srgbClr val="00FF00"/>
                </a:solidFill>
                <a:latin typeface="Source Code Pro"/>
                <a:ea typeface="Source Code Pro"/>
                <a:cs typeface="Source Code Pro"/>
                <a:sym typeface="Source Code Pro"/>
              </a:rPr>
              <a:t>&gt;</a:t>
            </a:r>
            <a:r>
              <a:rPr lang="en" sz="2400">
                <a:solidFill>
                  <a:schemeClr val="dk1"/>
                </a:solidFill>
                <a:latin typeface="Source Code Pro"/>
                <a:ea typeface="Source Code Pro"/>
                <a:cs typeface="Source Code Pro"/>
                <a:sym typeface="Source Code Pro"/>
              </a:rPr>
              <a:t>git add /path/to/file.txt</a:t>
            </a:r>
            <a:endParaRPr sz="2400">
              <a:solidFill>
                <a:schemeClr val="dk1"/>
              </a:solidFill>
              <a:latin typeface="Source Code Pro"/>
              <a:ea typeface="Source Code Pro"/>
              <a:cs typeface="Source Code Pro"/>
              <a:sym typeface="Source Code Pro"/>
            </a:endParaRPr>
          </a:p>
          <a:p>
            <a:pPr indent="0" lvl="0" marL="0" rtl="0" algn="l">
              <a:lnSpc>
                <a:spcPct val="115000"/>
              </a:lnSpc>
              <a:spcBef>
                <a:spcPts val="1600"/>
              </a:spcBef>
              <a:spcAft>
                <a:spcPts val="0"/>
              </a:spcAft>
              <a:buSzPts val="1800"/>
              <a:buNone/>
            </a:pPr>
            <a:r>
              <a:rPr lang="en" sz="2400">
                <a:solidFill>
                  <a:srgbClr val="00FF00"/>
                </a:solidFill>
                <a:latin typeface="Source Code Pro"/>
                <a:ea typeface="Source Code Pro"/>
                <a:cs typeface="Source Code Pro"/>
                <a:sym typeface="Source Code Pro"/>
              </a:rPr>
              <a:t>&gt;</a:t>
            </a:r>
            <a:r>
              <a:rPr lang="en" sz="2400">
                <a:solidFill>
                  <a:schemeClr val="dk1"/>
                </a:solidFill>
                <a:latin typeface="Source Code Pro"/>
                <a:ea typeface="Source Code Pro"/>
                <a:cs typeface="Source Code Pro"/>
                <a:sym typeface="Source Code Pro"/>
              </a:rPr>
              <a:t>git commit -m “Write a descriptive message regarding what you changed”</a:t>
            </a:r>
            <a:endParaRPr sz="2400">
              <a:solidFill>
                <a:schemeClr val="dk1"/>
              </a:solidFill>
              <a:latin typeface="Source Code Pro"/>
              <a:ea typeface="Source Code Pro"/>
              <a:cs typeface="Source Code Pro"/>
              <a:sym typeface="Source Code Pro"/>
            </a:endParaRPr>
          </a:p>
          <a:p>
            <a:pPr indent="0" lvl="0" marL="0" rtl="0" algn="l">
              <a:lnSpc>
                <a:spcPct val="115000"/>
              </a:lnSpc>
              <a:spcBef>
                <a:spcPts val="1600"/>
              </a:spcBef>
              <a:spcAft>
                <a:spcPts val="0"/>
              </a:spcAft>
              <a:buSzPts val="1800"/>
              <a:buNone/>
            </a:pPr>
            <a:r>
              <a:rPr lang="en" sz="2400">
                <a:solidFill>
                  <a:srgbClr val="00FF00"/>
                </a:solidFill>
                <a:latin typeface="Source Code Pro"/>
                <a:ea typeface="Source Code Pro"/>
                <a:cs typeface="Source Code Pro"/>
                <a:sym typeface="Source Code Pro"/>
              </a:rPr>
              <a:t>&gt;</a:t>
            </a:r>
            <a:r>
              <a:rPr lang="en" sz="2400">
                <a:solidFill>
                  <a:schemeClr val="dk1"/>
                </a:solidFill>
                <a:latin typeface="Source Code Pro"/>
                <a:ea typeface="Source Code Pro"/>
                <a:cs typeface="Source Code Pro"/>
                <a:sym typeface="Source Code Pro"/>
              </a:rPr>
              <a:t>git log</a:t>
            </a:r>
            <a:endParaRPr sz="2400">
              <a:solidFill>
                <a:schemeClr val="dk1"/>
              </a:solidFill>
              <a:latin typeface="Source Code Pro"/>
              <a:ea typeface="Source Code Pro"/>
              <a:cs typeface="Source Code Pro"/>
              <a:sym typeface="Source Code Pro"/>
            </a:endParaRPr>
          </a:p>
          <a:p>
            <a:pPr indent="0" lvl="0" marL="0" rtl="0" algn="l">
              <a:lnSpc>
                <a:spcPct val="115000"/>
              </a:lnSpc>
              <a:spcBef>
                <a:spcPts val="1600"/>
              </a:spcBef>
              <a:spcAft>
                <a:spcPts val="0"/>
              </a:spcAft>
              <a:buSzPts val="1800"/>
              <a:buNone/>
            </a:pPr>
            <a:r>
              <a:t/>
            </a:r>
            <a:endParaRPr sz="3000">
              <a:solidFill>
                <a:schemeClr val="dk1"/>
              </a:solidFill>
              <a:latin typeface="Source Code Pro"/>
              <a:ea typeface="Source Code Pro"/>
              <a:cs typeface="Source Code Pro"/>
              <a:sym typeface="Source Code Pro"/>
            </a:endParaRPr>
          </a:p>
          <a:p>
            <a:pPr indent="0" lvl="0" marL="0" rtl="0" algn="l">
              <a:lnSpc>
                <a:spcPct val="115000"/>
              </a:lnSpc>
              <a:spcBef>
                <a:spcPts val="1600"/>
              </a:spcBef>
              <a:spcAft>
                <a:spcPts val="0"/>
              </a:spcAft>
              <a:buSzPts val="1800"/>
              <a:buNone/>
            </a:pPr>
            <a:r>
              <a:rPr lang="en" sz="3000">
                <a:solidFill>
                  <a:schemeClr val="dk1"/>
                </a:solidFill>
                <a:latin typeface="Source Code Pro"/>
                <a:ea typeface="Source Code Pro"/>
                <a:cs typeface="Source Code Pro"/>
                <a:sym typeface="Source Code Pro"/>
              </a:rPr>
              <a:t> </a:t>
            </a:r>
            <a:endParaRPr sz="3000">
              <a:solidFill>
                <a:schemeClr val="dk1"/>
              </a:solidFill>
              <a:latin typeface="Source Code Pro"/>
              <a:ea typeface="Source Code Pro"/>
              <a:cs typeface="Source Code Pro"/>
              <a:sym typeface="Source Code Pro"/>
            </a:endParaRPr>
          </a:p>
          <a:p>
            <a:pPr indent="0" lvl="0" marL="0" rtl="0" algn="l">
              <a:lnSpc>
                <a:spcPct val="115000"/>
              </a:lnSpc>
              <a:spcBef>
                <a:spcPts val="1600"/>
              </a:spcBef>
              <a:spcAft>
                <a:spcPts val="1600"/>
              </a:spcAft>
              <a:buSzPts val="1800"/>
              <a:buNone/>
            </a:pPr>
            <a:r>
              <a:t/>
            </a:r>
            <a:endParaRPr sz="3000">
              <a:solidFill>
                <a:schemeClr val="dk1"/>
              </a:solidFill>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A few basic Git commands</a:t>
            </a:r>
            <a:endParaRPr/>
          </a:p>
        </p:txBody>
      </p:sp>
      <p:sp>
        <p:nvSpPr>
          <p:cNvPr id="147" name="Google Shape;147;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400">
                <a:solidFill>
                  <a:srgbClr val="00FF00"/>
                </a:solidFill>
                <a:latin typeface="Source Code Pro"/>
                <a:ea typeface="Source Code Pro"/>
                <a:cs typeface="Source Code Pro"/>
                <a:sym typeface="Source Code Pro"/>
              </a:rPr>
              <a:t>&gt;</a:t>
            </a:r>
            <a:r>
              <a:rPr lang="en" sz="2400">
                <a:solidFill>
                  <a:schemeClr val="dk1"/>
                </a:solidFill>
                <a:latin typeface="Source Code Pro"/>
                <a:ea typeface="Source Code Pro"/>
                <a:cs typeface="Source Code Pro"/>
                <a:sym typeface="Source Code Pro"/>
              </a:rPr>
              <a:t>git init </a:t>
            </a:r>
            <a:r>
              <a:rPr lang="en" sz="2400">
                <a:solidFill>
                  <a:schemeClr val="dk1"/>
                </a:solidFill>
                <a:latin typeface="Roboto"/>
                <a:ea typeface="Roboto"/>
                <a:cs typeface="Roboto"/>
                <a:sym typeface="Roboto"/>
              </a:rPr>
              <a:t> -- Initialize a Git repository</a:t>
            </a:r>
            <a:endParaRPr sz="2400">
              <a:solidFill>
                <a:srgbClr val="00FF00"/>
              </a:solidFill>
              <a:latin typeface="Roboto"/>
              <a:ea typeface="Roboto"/>
              <a:cs typeface="Roboto"/>
              <a:sym typeface="Roboto"/>
            </a:endParaRPr>
          </a:p>
          <a:p>
            <a:pPr indent="0" lvl="0" marL="0" rtl="0" algn="l">
              <a:lnSpc>
                <a:spcPct val="115000"/>
              </a:lnSpc>
              <a:spcBef>
                <a:spcPts val="1600"/>
              </a:spcBef>
              <a:spcAft>
                <a:spcPts val="0"/>
              </a:spcAft>
              <a:buSzPts val="1800"/>
              <a:buNone/>
            </a:pPr>
            <a:r>
              <a:rPr lang="en" sz="2400">
                <a:solidFill>
                  <a:srgbClr val="00FF00"/>
                </a:solidFill>
                <a:latin typeface="Source Code Pro"/>
                <a:ea typeface="Source Code Pro"/>
                <a:cs typeface="Source Code Pro"/>
                <a:sym typeface="Source Code Pro"/>
              </a:rPr>
              <a:t>&gt;</a:t>
            </a:r>
            <a:r>
              <a:rPr lang="en" sz="2400">
                <a:solidFill>
                  <a:schemeClr val="dk1"/>
                </a:solidFill>
                <a:latin typeface="Source Code Pro"/>
                <a:ea typeface="Source Code Pro"/>
                <a:cs typeface="Source Code Pro"/>
                <a:sym typeface="Source Code Pro"/>
              </a:rPr>
              <a:t>git status </a:t>
            </a:r>
            <a:r>
              <a:rPr lang="en" sz="2400">
                <a:solidFill>
                  <a:schemeClr val="dk1"/>
                </a:solidFill>
                <a:latin typeface="Roboto"/>
                <a:ea typeface="Roboto"/>
                <a:cs typeface="Roboto"/>
                <a:sym typeface="Roboto"/>
              </a:rPr>
              <a:t> -- Show the status of files</a:t>
            </a:r>
            <a:endParaRPr sz="2400">
              <a:solidFill>
                <a:schemeClr val="dk1"/>
              </a:solidFill>
              <a:latin typeface="Source Code Pro"/>
              <a:ea typeface="Source Code Pro"/>
              <a:cs typeface="Source Code Pro"/>
              <a:sym typeface="Source Code Pro"/>
            </a:endParaRPr>
          </a:p>
          <a:p>
            <a:pPr indent="0" lvl="0" marL="0" rtl="0" algn="l">
              <a:lnSpc>
                <a:spcPct val="115000"/>
              </a:lnSpc>
              <a:spcBef>
                <a:spcPts val="1600"/>
              </a:spcBef>
              <a:spcAft>
                <a:spcPts val="0"/>
              </a:spcAft>
              <a:buSzPts val="1800"/>
              <a:buNone/>
            </a:pPr>
            <a:r>
              <a:rPr lang="en" sz="2400">
                <a:solidFill>
                  <a:srgbClr val="00FF00"/>
                </a:solidFill>
                <a:latin typeface="Source Code Pro"/>
                <a:ea typeface="Source Code Pro"/>
                <a:cs typeface="Source Code Pro"/>
                <a:sym typeface="Source Code Pro"/>
              </a:rPr>
              <a:t>&gt;</a:t>
            </a:r>
            <a:r>
              <a:rPr lang="en" sz="2400">
                <a:solidFill>
                  <a:schemeClr val="dk1"/>
                </a:solidFill>
                <a:latin typeface="Source Code Pro"/>
                <a:ea typeface="Source Code Pro"/>
                <a:cs typeface="Source Code Pro"/>
                <a:sym typeface="Source Code Pro"/>
              </a:rPr>
              <a:t>git add </a:t>
            </a:r>
            <a:r>
              <a:rPr lang="en" sz="2400">
                <a:solidFill>
                  <a:schemeClr val="dk1"/>
                </a:solidFill>
                <a:latin typeface="Roboto"/>
                <a:ea typeface="Roboto"/>
                <a:cs typeface="Roboto"/>
                <a:sym typeface="Roboto"/>
              </a:rPr>
              <a:t> -- Add file contents to staging</a:t>
            </a:r>
            <a:endParaRPr sz="2400">
              <a:solidFill>
                <a:schemeClr val="dk1"/>
              </a:solidFill>
              <a:latin typeface="Source Code Pro"/>
              <a:ea typeface="Source Code Pro"/>
              <a:cs typeface="Source Code Pro"/>
              <a:sym typeface="Source Code Pro"/>
            </a:endParaRPr>
          </a:p>
          <a:p>
            <a:pPr indent="0" lvl="0" marL="0" rtl="0" algn="l">
              <a:lnSpc>
                <a:spcPct val="115000"/>
              </a:lnSpc>
              <a:spcBef>
                <a:spcPts val="1600"/>
              </a:spcBef>
              <a:spcAft>
                <a:spcPts val="0"/>
              </a:spcAft>
              <a:buSzPts val="1800"/>
              <a:buNone/>
            </a:pPr>
            <a:r>
              <a:rPr lang="en" sz="2400">
                <a:solidFill>
                  <a:srgbClr val="00FF00"/>
                </a:solidFill>
                <a:latin typeface="Source Code Pro"/>
                <a:ea typeface="Source Code Pro"/>
                <a:cs typeface="Source Code Pro"/>
                <a:sym typeface="Source Code Pro"/>
              </a:rPr>
              <a:t>&gt;</a:t>
            </a:r>
            <a:r>
              <a:rPr lang="en" sz="2400">
                <a:solidFill>
                  <a:schemeClr val="dk1"/>
                </a:solidFill>
                <a:latin typeface="Source Code Pro"/>
                <a:ea typeface="Source Code Pro"/>
                <a:cs typeface="Source Code Pro"/>
                <a:sym typeface="Source Code Pro"/>
              </a:rPr>
              <a:t>git commit </a:t>
            </a:r>
            <a:r>
              <a:rPr lang="en" sz="2400">
                <a:solidFill>
                  <a:schemeClr val="dk1"/>
                </a:solidFill>
                <a:latin typeface="Roboto"/>
                <a:ea typeface="Roboto"/>
                <a:cs typeface="Roboto"/>
                <a:sym typeface="Roboto"/>
              </a:rPr>
              <a:t> -- Record repository revisions</a:t>
            </a:r>
            <a:endParaRPr sz="2400">
              <a:solidFill>
                <a:schemeClr val="dk1"/>
              </a:solidFill>
              <a:latin typeface="Source Code Pro"/>
              <a:ea typeface="Source Code Pro"/>
              <a:cs typeface="Source Code Pro"/>
              <a:sym typeface="Source Code Pro"/>
            </a:endParaRPr>
          </a:p>
          <a:p>
            <a:pPr indent="0" lvl="0" marL="0" rtl="0" algn="l">
              <a:lnSpc>
                <a:spcPct val="115000"/>
              </a:lnSpc>
              <a:spcBef>
                <a:spcPts val="1600"/>
              </a:spcBef>
              <a:spcAft>
                <a:spcPts val="0"/>
              </a:spcAft>
              <a:buSzPts val="1800"/>
              <a:buNone/>
            </a:pPr>
            <a:r>
              <a:rPr lang="en" sz="2400">
                <a:solidFill>
                  <a:srgbClr val="00FF00"/>
                </a:solidFill>
                <a:latin typeface="Source Code Pro"/>
                <a:ea typeface="Source Code Pro"/>
                <a:cs typeface="Source Code Pro"/>
                <a:sym typeface="Source Code Pro"/>
              </a:rPr>
              <a:t>&gt;</a:t>
            </a:r>
            <a:r>
              <a:rPr lang="en" sz="2400">
                <a:solidFill>
                  <a:schemeClr val="dk1"/>
                </a:solidFill>
                <a:latin typeface="Source Code Pro"/>
                <a:ea typeface="Source Code Pro"/>
                <a:cs typeface="Source Code Pro"/>
                <a:sym typeface="Source Code Pro"/>
              </a:rPr>
              <a:t>git log </a:t>
            </a:r>
            <a:r>
              <a:rPr lang="en" sz="2400">
                <a:solidFill>
                  <a:schemeClr val="dk1"/>
                </a:solidFill>
                <a:latin typeface="Roboto"/>
                <a:ea typeface="Roboto"/>
                <a:cs typeface="Roboto"/>
                <a:sym typeface="Roboto"/>
              </a:rPr>
              <a:t> -- Show the revision history</a:t>
            </a:r>
            <a:endParaRPr sz="2400">
              <a:solidFill>
                <a:schemeClr val="dk1"/>
              </a:solidFill>
              <a:latin typeface="Source Code Pro"/>
              <a:ea typeface="Source Code Pro"/>
              <a:cs typeface="Source Code Pro"/>
              <a:sym typeface="Source Code Pro"/>
            </a:endParaRPr>
          </a:p>
          <a:p>
            <a:pPr indent="0" lvl="0" marL="0" rtl="0" algn="l">
              <a:lnSpc>
                <a:spcPct val="115000"/>
              </a:lnSpc>
              <a:spcBef>
                <a:spcPts val="1600"/>
              </a:spcBef>
              <a:spcAft>
                <a:spcPts val="0"/>
              </a:spcAft>
              <a:buSzPts val="1800"/>
              <a:buNone/>
            </a:pPr>
            <a:r>
              <a:t/>
            </a:r>
            <a:endParaRPr sz="3000">
              <a:solidFill>
                <a:schemeClr val="dk1"/>
              </a:solidFill>
              <a:latin typeface="Source Code Pro"/>
              <a:ea typeface="Source Code Pro"/>
              <a:cs typeface="Source Code Pro"/>
              <a:sym typeface="Source Code Pro"/>
            </a:endParaRPr>
          </a:p>
          <a:p>
            <a:pPr indent="0" lvl="0" marL="0" rtl="0" algn="l">
              <a:lnSpc>
                <a:spcPct val="115000"/>
              </a:lnSpc>
              <a:spcBef>
                <a:spcPts val="1600"/>
              </a:spcBef>
              <a:spcAft>
                <a:spcPts val="0"/>
              </a:spcAft>
              <a:buSzPts val="1800"/>
              <a:buNone/>
            </a:pPr>
            <a:r>
              <a:t/>
            </a:r>
            <a:endParaRPr sz="3000">
              <a:solidFill>
                <a:schemeClr val="dk1"/>
              </a:solidFill>
              <a:latin typeface="Source Code Pro"/>
              <a:ea typeface="Source Code Pro"/>
              <a:cs typeface="Source Code Pro"/>
              <a:sym typeface="Source Code Pro"/>
            </a:endParaRPr>
          </a:p>
          <a:p>
            <a:pPr indent="0" lvl="0" marL="0" rtl="0" algn="l">
              <a:lnSpc>
                <a:spcPct val="115000"/>
              </a:lnSpc>
              <a:spcBef>
                <a:spcPts val="1600"/>
              </a:spcBef>
              <a:spcAft>
                <a:spcPts val="0"/>
              </a:spcAft>
              <a:buSzPts val="1800"/>
              <a:buNone/>
            </a:pPr>
            <a:r>
              <a:rPr lang="en" sz="3000">
                <a:solidFill>
                  <a:schemeClr val="dk1"/>
                </a:solidFill>
                <a:latin typeface="Source Code Pro"/>
                <a:ea typeface="Source Code Pro"/>
                <a:cs typeface="Source Code Pro"/>
                <a:sym typeface="Source Code Pro"/>
              </a:rPr>
              <a:t> </a:t>
            </a:r>
            <a:endParaRPr sz="3000">
              <a:solidFill>
                <a:schemeClr val="dk1"/>
              </a:solidFill>
              <a:latin typeface="Source Code Pro"/>
              <a:ea typeface="Source Code Pro"/>
              <a:cs typeface="Source Code Pro"/>
              <a:sym typeface="Source Code Pro"/>
            </a:endParaRPr>
          </a:p>
          <a:p>
            <a:pPr indent="0" lvl="0" marL="0" rtl="0" algn="l">
              <a:lnSpc>
                <a:spcPct val="115000"/>
              </a:lnSpc>
              <a:spcBef>
                <a:spcPts val="1600"/>
              </a:spcBef>
              <a:spcAft>
                <a:spcPts val="1600"/>
              </a:spcAft>
              <a:buSzPts val="1800"/>
              <a:buNone/>
            </a:pPr>
            <a:r>
              <a:t/>
            </a:r>
            <a:endParaRPr sz="3000">
              <a:solidFill>
                <a:schemeClr val="dk1"/>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33"/>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GitHub</a:t>
            </a:r>
            <a:endParaRPr/>
          </a:p>
          <a:p>
            <a:pPr indent="0" lvl="0" marL="0" rtl="0" algn="ctr">
              <a:lnSpc>
                <a:spcPct val="100000"/>
              </a:lnSpc>
              <a:spcBef>
                <a:spcPts val="0"/>
              </a:spcBef>
              <a:spcAft>
                <a:spcPts val="0"/>
              </a:spcAft>
              <a:buSzPts val="3600"/>
              <a:buNone/>
            </a:pPr>
            <a:r>
              <a:rPr lang="en" sz="2200"/>
              <a:t>A </a:t>
            </a:r>
            <a:r>
              <a:rPr lang="en" sz="2200"/>
              <a:t>centralized cloud-based storag</a:t>
            </a:r>
            <a:r>
              <a:rPr lang="en" sz="2200"/>
              <a:t>e to </a:t>
            </a:r>
            <a:r>
              <a:rPr b="1" lang="en" sz="2200"/>
              <a:t>store</a:t>
            </a:r>
            <a:r>
              <a:rPr lang="en" sz="2200"/>
              <a:t> and </a:t>
            </a:r>
            <a:r>
              <a:rPr b="1" lang="en" sz="2200"/>
              <a:t>share </a:t>
            </a:r>
            <a:r>
              <a:rPr lang="en" sz="2200"/>
              <a:t>your Git repositories</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