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Source Code Pro"/>
      <p:regular r:id="rId47"/>
      <p:bold r:id="rId48"/>
      <p:italic r:id="rId49"/>
      <p:boldItalic r:id="rId50"/>
    </p:embeddedFont>
    <p:embeddedFont>
      <p:font typeface="Average"/>
      <p:regular r:id="rId51"/>
    </p:embeddedFon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SourceCodePr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verage-regular.fntdata"/><Relationship Id="rId50" Type="http://schemas.openxmlformats.org/officeDocument/2006/relationships/font" Target="fonts/SourceCodePro-bold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4e06e456_2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04e06e456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4e06e456_2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704e06e456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4e06e456_2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04e06e456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4e06e456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04e06e456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4e06e456_2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04e06e456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04e06e456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704e06e456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04e06e456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704e06e456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4e06e456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704e06e45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4e06e456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704e06e456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4e06e456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704e06e456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4e06e456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04e06e456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4e06e456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04e06e45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4e06e456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704e06e456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04e06e456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704e06e45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4e06e456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704e06e456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4e06e456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704e06e456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Put the most updated copies to the stage to take a snapshot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04e06e456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704e06e456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Take a snapshot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04e06e456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704e06e456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04e06e45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704e06e45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4e06e456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704e06e456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04e06e456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704e06e456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Copying the snapshot of your most updated folders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04e06e456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704e06e456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4e06e456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704e06e45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04e06e456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704e06e45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04e06e456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704e06e456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04e06e456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704e06e456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04e06e456_6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704e06e456_6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04e06e456_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704e06e456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4e06e456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04e06e45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4e06e45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04e06e45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4e06e456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704e06e45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4e06e456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04e06e456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4e06e456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04e06e45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4e06e456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04e06e456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4e06e456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704e06e45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06" name="Google Shape;106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-scm.com/downloa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markdownguide.org/getting-started" TargetMode="External"/><Relationship Id="rId4" Type="http://schemas.openxmlformats.org/officeDocument/2006/relationships/hyperlink" Target="https://github.com/adam-p/markdown-here/wiki/Markdown-Cheatsheet" TargetMode="External"/><Relationship Id="rId5" Type="http://schemas.openxmlformats.org/officeDocument/2006/relationships/hyperlink" Target="https://www.learnenough.com/command-line-tutorial/basics" TargetMode="External"/><Relationship Id="rId6" Type="http://schemas.openxmlformats.org/officeDocument/2006/relationships/hyperlink" Target="https://git-scm.com/book/be/v2/Git-Branching-Basic-Branching-and-Merg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Git Intro &amp; Hands-on Practice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i="1" lang="en" sz="2400">
                <a:solidFill>
                  <a:srgbClr val="6FA8DC"/>
                </a:solidFill>
              </a:rPr>
              <a:t>How we can better manage projects</a:t>
            </a:r>
            <a:endParaRPr i="1" sz="2400">
              <a:solidFill>
                <a:srgbClr val="6FA8DC"/>
              </a:solidFill>
            </a:endParaRPr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October 17, 2019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Honolulu Women in Tech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vs. GitHub vs. GitLab</a:t>
            </a:r>
            <a:endParaRPr/>
          </a:p>
        </p:txBody>
      </p:sp>
      <p:grpSp>
        <p:nvGrpSpPr>
          <p:cNvPr id="218" name="Google Shape;218;p46"/>
          <p:cNvGrpSpPr/>
          <p:nvPr/>
        </p:nvGrpSpPr>
        <p:grpSpPr>
          <a:xfrm>
            <a:off x="311693" y="1120957"/>
            <a:ext cx="3548786" cy="3215417"/>
            <a:chOff x="431925" y="1304875"/>
            <a:chExt cx="2628925" cy="2794800"/>
          </a:xfrm>
        </p:grpSpPr>
        <p:sp>
          <p:nvSpPr>
            <p:cNvPr id="219" name="Google Shape;219;p4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46"/>
            <p:cNvSpPr/>
            <p:nvPr/>
          </p:nvSpPr>
          <p:spPr>
            <a:xfrm>
              <a:off x="431950" y="1304875"/>
              <a:ext cx="2628900" cy="279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" name="Google Shape;221;p46"/>
          <p:cNvSpPr txBox="1"/>
          <p:nvPr>
            <p:ph idx="4294967295" type="body"/>
          </p:nvPr>
        </p:nvSpPr>
        <p:spPr>
          <a:xfrm>
            <a:off x="412250" y="1121100"/>
            <a:ext cx="3367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6"/>
          <p:cNvSpPr txBox="1"/>
          <p:nvPr>
            <p:ph idx="4294967295" type="body"/>
          </p:nvPr>
        </p:nvSpPr>
        <p:spPr>
          <a:xfrm>
            <a:off x="414800" y="1691181"/>
            <a:ext cx="3345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Repository, tool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" name="Google Shape;223;p46"/>
          <p:cNvGrpSpPr/>
          <p:nvPr/>
        </p:nvGrpSpPr>
        <p:grpSpPr>
          <a:xfrm>
            <a:off x="4463289" y="1152451"/>
            <a:ext cx="4277023" cy="3076468"/>
            <a:chOff x="3320450" y="1304875"/>
            <a:chExt cx="2632500" cy="3416400"/>
          </a:xfrm>
        </p:grpSpPr>
        <p:sp>
          <p:nvSpPr>
            <p:cNvPr id="224" name="Google Shape;224;p4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4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" name="Google Shape;226;p46"/>
          <p:cNvSpPr txBox="1"/>
          <p:nvPr>
            <p:ph idx="4294967295" type="body"/>
          </p:nvPr>
        </p:nvSpPr>
        <p:spPr>
          <a:xfrm>
            <a:off x="4575558" y="1152475"/>
            <a:ext cx="4053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&amp; GitLab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6"/>
          <p:cNvSpPr txBox="1"/>
          <p:nvPr>
            <p:ph idx="4294967295" type="body"/>
          </p:nvPr>
        </p:nvSpPr>
        <p:spPr>
          <a:xfrm>
            <a:off x="4463300" y="1821525"/>
            <a:ext cx="46143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GitHub/GitLab is a website/cloud-based service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Users store and manage code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Make your repository Private/Public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6"/>
          <p:cNvSpPr txBox="1"/>
          <p:nvPr/>
        </p:nvSpPr>
        <p:spPr>
          <a:xfrm>
            <a:off x="414800" y="4388550"/>
            <a:ext cx="7901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000" y="3406025"/>
            <a:ext cx="2403672" cy="100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6950" y="3406025"/>
            <a:ext cx="2713776" cy="10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1475" y="3309375"/>
            <a:ext cx="1059000" cy="1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type="title"/>
          </p:nvPr>
        </p:nvSpPr>
        <p:spPr>
          <a:xfrm>
            <a:off x="290650" y="2026575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Let’s git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675" y="-308650"/>
            <a:ext cx="3102926" cy="31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Shell Scripting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type="title"/>
          </p:nvPr>
        </p:nvSpPr>
        <p:spPr>
          <a:xfrm>
            <a:off x="290650" y="2026575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https://git-scm.com/downloads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368850" y="874475"/>
            <a:ext cx="84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AutoNum type="arabicPeriod"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Download and Install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AutoNum type="arabicPeriod"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Open git bash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few basic scripts (how to communicate with computers)</a:t>
            </a:r>
            <a:endParaRPr/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pwd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Where am I ?</a:t>
            </a:r>
            <a:endParaRPr/>
          </a:p>
        </p:txBody>
      </p:sp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pwd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View the contents of my project folder</a:t>
            </a:r>
            <a:endParaRPr/>
          </a:p>
        </p:txBody>
      </p:sp>
      <p:sp>
        <p:nvSpPr>
          <p:cNvPr id="266" name="Google Shape;26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Create a folder!</a:t>
            </a:r>
            <a:endParaRPr/>
          </a:p>
        </p:txBody>
      </p:sp>
      <p:sp>
        <p:nvSpPr>
          <p:cNvPr id="272" name="Google Shape;27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Clear all the text in my terminal</a:t>
            </a:r>
            <a:endParaRPr/>
          </a:p>
        </p:txBody>
      </p:sp>
      <p:sp>
        <p:nvSpPr>
          <p:cNvPr id="278" name="Google Shape;27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Folder navigation scripts</a:t>
            </a:r>
            <a:endParaRPr/>
          </a:p>
        </p:txBody>
      </p:sp>
      <p:sp>
        <p:nvSpPr>
          <p:cNvPr id="284" name="Google Shape;28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~/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..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sub1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sub1/sub2/sub3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Git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Setup git repository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Shell scriptings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Git play time!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make your project folder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 Git repository?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few basic git commands</a:t>
            </a:r>
            <a:endParaRPr/>
          </a:p>
        </p:txBody>
      </p:sp>
      <p:sp>
        <p:nvSpPr>
          <p:cNvPr id="295" name="Google Shape;29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init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init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Turn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your local project folder into a Git repository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07" name="Google Shape;30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Place your updated copies into a “stage”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13" name="Google Shape;31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to the repository 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use GitHub?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few basic git commands</a:t>
            </a:r>
            <a:endParaRPr/>
          </a:p>
        </p:txBody>
      </p:sp>
      <p:sp>
        <p:nvSpPr>
          <p:cNvPr id="324" name="Google Shape;32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clone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push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30" name="Google Shape;33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push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Upload your most up-to-date copy to remote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36" name="Google Shape;33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clone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Copy a project repository from remote site to local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42" name="Google Shape;34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your local repository with changes from remote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67" name="Google Shape;167;p3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Keeping track of work</a:t>
            </a:r>
            <a:endParaRPr/>
          </a:p>
        </p:txBody>
      </p:sp>
      <p:sp>
        <p:nvSpPr>
          <p:cNvPr id="168" name="Google Shape;168;p39"/>
          <p:cNvSpPr txBox="1"/>
          <p:nvPr>
            <p:ph idx="2" type="body"/>
          </p:nvPr>
        </p:nvSpPr>
        <p:spPr>
          <a:xfrm>
            <a:off x="4939500" y="724200"/>
            <a:ext cx="38706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Centralized storage for projects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Collaborative Workflow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init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your local project folder into a Git repository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few basic git commands</a:t>
            </a:r>
            <a:endParaRPr/>
          </a:p>
        </p:txBody>
      </p:sp>
      <p:sp>
        <p:nvSpPr>
          <p:cNvPr id="354" name="Google Shape;35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log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diff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checkout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60" name="Google Shape;36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log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 your repository’s revision 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66" name="Google Shape;36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diff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 your current changes since the last commit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72" name="Google Shape;37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checkout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a new branch or undo your current changes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78" name="Google Shape;378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Markdown Basics: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https://www.markdownguide.org/getting-started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Markdown Cheatsheet: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https://github.com/adam-p/markdown-here/wiki/Markdown-Cheatsheet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Learn Enough Command Line to Be Dangerous: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https://www.learnenough.com/command-line-tutorial/basics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Git Branching and Merging: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https://git-scm.com/book/be/v2/Git-Branching-Basic-Branching-and-Merging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as a storage: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Centralized Repository</a:t>
            </a:r>
            <a:endParaRPr/>
          </a:p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your projects from centralized storage and get a local copy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projects in centralized storage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Distributed Version Control System (DVCS) - developer’s work copy is a repository with full history of changes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5556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550" y="2493050"/>
            <a:ext cx="4544450" cy="24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as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Project Version Tracking tool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41"/>
          <p:cNvSpPr txBox="1"/>
          <p:nvPr>
            <p:ph idx="1" type="body"/>
          </p:nvPr>
        </p:nvSpPr>
        <p:spPr>
          <a:xfrm>
            <a:off x="311700" y="1125875"/>
            <a:ext cx="45465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"Snapshot" of your project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back to previous versions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Leave a note with each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Keep track of important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250" y="789125"/>
            <a:ext cx="4950600" cy="159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as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Project Version Tracking tool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8" name="Google Shape;188;p42"/>
          <p:cNvSpPr txBox="1"/>
          <p:nvPr>
            <p:ph idx="1" type="body"/>
          </p:nvPr>
        </p:nvSpPr>
        <p:spPr>
          <a:xfrm>
            <a:off x="311700" y="1152475"/>
            <a:ext cx="44268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"Snapshot" of your project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back to previous versions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Leave a note with each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Keep track of important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250" y="789125"/>
            <a:ext cx="4950600" cy="159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9250" y="2354075"/>
            <a:ext cx="4950600" cy="159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as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Project Version Tracking tool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311700" y="1152475"/>
            <a:ext cx="44799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"Snapshot" of your project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back to previous versions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Leave a note with each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Keep track of important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250" y="789125"/>
            <a:ext cx="4950600" cy="159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6337" y="2382750"/>
            <a:ext cx="4976425" cy="216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Inside of Git</a:t>
            </a:r>
            <a:endParaRPr/>
          </a:p>
        </p:txBody>
      </p:sp>
      <p:sp>
        <p:nvSpPr>
          <p:cNvPr id="204" name="Google Shape;204;p44"/>
          <p:cNvSpPr txBox="1"/>
          <p:nvPr>
            <p:ph idx="1" type="body"/>
          </p:nvPr>
        </p:nvSpPr>
        <p:spPr>
          <a:xfrm>
            <a:off x="311700" y="1152475"/>
            <a:ext cx="415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 new features without affecting the released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Merge back into the main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556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5300" y="0"/>
            <a:ext cx="41054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as a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Collaboration tool</a:t>
            </a:r>
            <a:endParaRPr/>
          </a:p>
        </p:txBody>
      </p:sp>
      <p:sp>
        <p:nvSpPr>
          <p:cNvPr id="211" name="Google Shape;211;p45"/>
          <p:cNvSpPr txBox="1"/>
          <p:nvPr>
            <p:ph idx="1" type="body"/>
          </p:nvPr>
        </p:nvSpPr>
        <p:spPr>
          <a:xfrm>
            <a:off x="311700" y="1152475"/>
            <a:ext cx="7465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Simultaneously and independently work on features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556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59475"/>
            <a:ext cx="8839201" cy="22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