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32"/>
  </p:notesMasterIdLst>
  <p:handoutMasterIdLst>
    <p:handoutMasterId r:id="rId33"/>
  </p:handoutMasterIdLst>
  <p:sldIdLst>
    <p:sldId id="535" r:id="rId3"/>
    <p:sldId id="578" r:id="rId4"/>
    <p:sldId id="608" r:id="rId5"/>
    <p:sldId id="620" r:id="rId6"/>
    <p:sldId id="609" r:id="rId7"/>
    <p:sldId id="610" r:id="rId8"/>
    <p:sldId id="612" r:id="rId9"/>
    <p:sldId id="613" r:id="rId10"/>
    <p:sldId id="614" r:id="rId11"/>
    <p:sldId id="615" r:id="rId12"/>
    <p:sldId id="616" r:id="rId13"/>
    <p:sldId id="617" r:id="rId14"/>
    <p:sldId id="622" r:id="rId15"/>
    <p:sldId id="626" r:id="rId16"/>
    <p:sldId id="627" r:id="rId17"/>
    <p:sldId id="628" r:id="rId18"/>
    <p:sldId id="629" r:id="rId19"/>
    <p:sldId id="630" r:id="rId20"/>
    <p:sldId id="631" r:id="rId21"/>
    <p:sldId id="632" r:id="rId22"/>
    <p:sldId id="633" r:id="rId23"/>
    <p:sldId id="618" r:id="rId24"/>
    <p:sldId id="619" r:id="rId25"/>
    <p:sldId id="607" r:id="rId26"/>
    <p:sldId id="623" r:id="rId27"/>
    <p:sldId id="624" r:id="rId28"/>
    <p:sldId id="625" r:id="rId29"/>
    <p:sldId id="581" r:id="rId30"/>
    <p:sldId id="552" r:id="rId31"/>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101"/>
    <a:srgbClr val="00CC00"/>
    <a:srgbClr val="1BBAED"/>
    <a:srgbClr val="000000"/>
    <a:srgbClr val="FF9900"/>
    <a:srgbClr val="FFD54F"/>
    <a:srgbClr val="E1A9A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55" autoAdjust="0"/>
  </p:normalViewPr>
  <p:slideViewPr>
    <p:cSldViewPr>
      <p:cViewPr varScale="1">
        <p:scale>
          <a:sx n="69" d="100"/>
          <a:sy n="69" d="100"/>
        </p:scale>
        <p:origin x="1224" y="44"/>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F310E9FC-51A9-4172-B7C9-5428A48626E0}" type="slidenum">
              <a:rPr lang="en-US"/>
              <a:pPr>
                <a:defRPr/>
              </a:pPr>
              <a:t>‹#›</a:t>
            </a:fld>
            <a:endParaRPr lang="en-US"/>
          </a:p>
        </p:txBody>
      </p:sp>
    </p:spTree>
    <p:extLst>
      <p:ext uri="{BB962C8B-B14F-4D97-AF65-F5344CB8AC3E}">
        <p14:creationId xmlns:p14="http://schemas.microsoft.com/office/powerpoint/2010/main" val="1306981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32016825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92C7E5EC-09E7-477C-B2E1-33B536ED1572}"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386774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https://beginnersbook.com/2013/05/java-interface/</a:t>
            </a:r>
          </a:p>
        </p:txBody>
      </p:sp>
    </p:spTree>
    <p:extLst>
      <p:ext uri="{BB962C8B-B14F-4D97-AF65-F5344CB8AC3E}">
        <p14:creationId xmlns:p14="http://schemas.microsoft.com/office/powerpoint/2010/main" val="4172842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Output: 4 </a:t>
            </a:r>
          </a:p>
          <a:p>
            <a:endParaRPr lang="en-GB" altLang="en-US" smtClean="0">
              <a:cs typeface="Arial" panose="020B0604020202020204" pitchFamily="34" charset="0"/>
            </a:endParaRPr>
          </a:p>
          <a:p>
            <a:endParaRPr lang="en-GB" altLang="en-US" smtClean="0">
              <a:cs typeface="Arial" panose="020B0604020202020204" pitchFamily="34" charset="0"/>
            </a:endParaRPr>
          </a:p>
          <a:p>
            <a:r>
              <a:rPr lang="en-GB" altLang="en-US" smtClean="0">
                <a:cs typeface="Arial" panose="020B0604020202020204" pitchFamily="34" charset="0"/>
              </a:rPr>
              <a:t>https://www.youtube.com/watch?v=OOCneA6FAPY : part 6,33mn</a:t>
            </a:r>
          </a:p>
        </p:txBody>
      </p:sp>
    </p:spTree>
    <p:extLst>
      <p:ext uri="{BB962C8B-B14F-4D97-AF65-F5344CB8AC3E}">
        <p14:creationId xmlns:p14="http://schemas.microsoft.com/office/powerpoint/2010/main" val="210777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Output: 4  1</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80845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Output: 0 0 4</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892407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59673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cs typeface="Arial" panose="020B0604020202020204" pitchFamily="34" charset="0"/>
            </a:endParaRPr>
          </a:p>
        </p:txBody>
      </p:sp>
    </p:spTree>
    <p:extLst>
      <p:ext uri="{BB962C8B-B14F-4D97-AF65-F5344CB8AC3E}">
        <p14:creationId xmlns:p14="http://schemas.microsoft.com/office/powerpoint/2010/main" val="258619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Interface is be able to hold the reference like type </a:t>
            </a:r>
          </a:p>
          <a:p>
            <a:r>
              <a:rPr lang="en-GB" altLang="en-US" smtClean="0">
                <a:cs typeface="Arial" panose="020B0604020202020204" pitchFamily="34" charset="0"/>
              </a:rPr>
              <a:t>===output=====</a:t>
            </a:r>
          </a:p>
          <a:p>
            <a:r>
              <a:rPr lang="en-GB" altLang="en-US" smtClean="0">
                <a:cs typeface="Arial" panose="020B0604020202020204" pitchFamily="34" charset="0"/>
              </a:rPr>
              <a:t>m1 implementation</a:t>
            </a:r>
          </a:p>
          <a:p>
            <a:r>
              <a:rPr lang="en-GB" altLang="en-US" smtClean="0">
                <a:cs typeface="Arial" panose="020B0604020202020204" pitchFamily="34" charset="0"/>
              </a:rPr>
              <a:t>m2 implementation</a:t>
            </a:r>
          </a:p>
          <a:p>
            <a:r>
              <a:rPr lang="en-GB" altLang="en-US" smtClean="0">
                <a:cs typeface="Arial" panose="020B0604020202020204" pitchFamily="34" charset="0"/>
              </a:rPr>
              <a:t>m3 implementation</a:t>
            </a:r>
          </a:p>
        </p:txBody>
      </p:sp>
    </p:spTree>
    <p:extLst>
      <p:ext uri="{BB962C8B-B14F-4D97-AF65-F5344CB8AC3E}">
        <p14:creationId xmlns:p14="http://schemas.microsoft.com/office/powerpoint/2010/main" val="225959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Can’t reduce the visibility of the inheritance class</a:t>
            </a:r>
          </a:p>
          <a:p>
            <a:r>
              <a:rPr lang="en-GB" altLang="en-US" smtClean="0">
                <a:cs typeface="Arial" panose="020B0604020202020204" pitchFamily="34" charset="0"/>
              </a:rPr>
              <a:t>So: public in the base class and it can’t be default in sub class. </a:t>
            </a:r>
          </a:p>
          <a:p>
            <a:r>
              <a:rPr lang="en-GB" altLang="en-US" smtClean="0">
                <a:cs typeface="Arial" panose="020B0604020202020204" pitchFamily="34" charset="0"/>
              </a:rPr>
              <a:t>Remember about the polymorphism rules: we can’t reduce the visibility when doing overriding in sub class</a:t>
            </a:r>
          </a:p>
        </p:txBody>
      </p:sp>
    </p:spTree>
    <p:extLst>
      <p:ext uri="{BB962C8B-B14F-4D97-AF65-F5344CB8AC3E}">
        <p14:creationId xmlns:p14="http://schemas.microsoft.com/office/powerpoint/2010/main" val="225591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m1 in Test</a:t>
            </a:r>
          </a:p>
          <a:p>
            <a:r>
              <a:rPr lang="en-GB" altLang="en-US" smtClean="0">
                <a:cs typeface="Arial" panose="020B0604020202020204" pitchFamily="34" charset="0"/>
              </a:rPr>
              <a:t>m2 in A</a:t>
            </a:r>
          </a:p>
          <a:p>
            <a:r>
              <a:rPr lang="en-GB" altLang="en-US" smtClean="0">
                <a:cs typeface="Arial" panose="020B0604020202020204" pitchFamily="34" charset="0"/>
              </a:rPr>
              <a:t>m3 in A</a:t>
            </a:r>
          </a:p>
          <a:p>
            <a:r>
              <a:rPr lang="en-GB" altLang="en-US" smtClean="0">
                <a:cs typeface="Arial" panose="020B0604020202020204" pitchFamily="34" charset="0"/>
              </a:rPr>
              <a:t>m1 in Test</a:t>
            </a:r>
          </a:p>
          <a:p>
            <a:r>
              <a:rPr lang="en-GB" altLang="en-US" smtClean="0">
                <a:cs typeface="Arial" panose="020B0604020202020204" pitchFamily="34" charset="0"/>
              </a:rPr>
              <a:t>m2 in A</a:t>
            </a:r>
          </a:p>
          <a:p>
            <a:r>
              <a:rPr lang="en-GB" altLang="en-US" smtClean="0">
                <a:cs typeface="Arial" panose="020B0604020202020204" pitchFamily="34" charset="0"/>
              </a:rPr>
              <a:t>m3 in A</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382833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m1 in Test</a:t>
            </a:r>
          </a:p>
          <a:p>
            <a:r>
              <a:rPr lang="en-GB" altLang="en-US" smtClean="0">
                <a:cs typeface="Arial" panose="020B0604020202020204" pitchFamily="34" charset="0"/>
              </a:rPr>
              <a:t>m2 in A</a:t>
            </a:r>
          </a:p>
          <a:p>
            <a:r>
              <a:rPr lang="en-GB" altLang="en-US" smtClean="0">
                <a:cs typeface="Arial" panose="020B0604020202020204" pitchFamily="34" charset="0"/>
              </a:rPr>
              <a:t>m3 in A</a:t>
            </a:r>
          </a:p>
          <a:p>
            <a:r>
              <a:rPr lang="en-GB" altLang="en-US" smtClean="0">
                <a:cs typeface="Arial" panose="020B0604020202020204" pitchFamily="34" charset="0"/>
              </a:rPr>
              <a:t>m1 in Test</a:t>
            </a:r>
          </a:p>
          <a:p>
            <a:r>
              <a:rPr lang="en-GB" altLang="en-US" smtClean="0">
                <a:cs typeface="Arial" panose="020B0604020202020204" pitchFamily="34" charset="0"/>
              </a:rPr>
              <a:t>m2 in A</a:t>
            </a:r>
          </a:p>
          <a:p>
            <a:r>
              <a:rPr lang="en-GB" altLang="en-US" smtClean="0">
                <a:cs typeface="Arial" panose="020B0604020202020204" pitchFamily="34" charset="0"/>
              </a:rPr>
              <a:t>m3 in A</a:t>
            </a:r>
          </a:p>
          <a:p>
            <a:endParaRPr lang="en-GB" altLang="en-US" smtClean="0">
              <a:cs typeface="Arial" panose="020B0604020202020204" pitchFamily="34" charset="0"/>
            </a:endParaRPr>
          </a:p>
        </p:txBody>
      </p:sp>
    </p:spTree>
    <p:extLst>
      <p:ext uri="{BB962C8B-B14F-4D97-AF65-F5344CB8AC3E}">
        <p14:creationId xmlns:p14="http://schemas.microsoft.com/office/powerpoint/2010/main" val="108712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How many methods in Int2???</a:t>
            </a:r>
          </a:p>
          <a:p>
            <a:r>
              <a:rPr lang="en-GB" altLang="en-US" smtClean="0">
                <a:cs typeface="Arial" panose="020B0604020202020204" pitchFamily="34" charset="0"/>
              </a:rPr>
              <a:t>How many methods need to override in B??</a:t>
            </a:r>
          </a:p>
        </p:txBody>
      </p:sp>
    </p:spTree>
    <p:extLst>
      <p:ext uri="{BB962C8B-B14F-4D97-AF65-F5344CB8AC3E}">
        <p14:creationId xmlns:p14="http://schemas.microsoft.com/office/powerpoint/2010/main" val="117592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Can we create a class to implement Int1 or Int??</a:t>
            </a:r>
          </a:p>
        </p:txBody>
      </p:sp>
    </p:spTree>
    <p:extLst>
      <p:ext uri="{BB962C8B-B14F-4D97-AF65-F5344CB8AC3E}">
        <p14:creationId xmlns:p14="http://schemas.microsoft.com/office/powerpoint/2010/main" val="187848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Arial" panose="020B0604020202020204" pitchFamily="34" charset="0"/>
              </a:rPr>
              <a:t>An interface cannot be instantiated.</a:t>
            </a:r>
          </a:p>
          <a:p>
            <a:r>
              <a:rPr lang="en-US" altLang="en-US" smtClean="0">
                <a:cs typeface="Arial" panose="020B0604020202020204" pitchFamily="34" charset="0"/>
              </a:rPr>
              <a:t>An interface cannot have constructors.</a:t>
            </a:r>
          </a:p>
          <a:p>
            <a:r>
              <a:rPr lang="en-US" altLang="en-US" smtClean="0">
                <a:cs typeface="Arial" panose="020B0604020202020204" pitchFamily="34" charset="0"/>
              </a:rPr>
              <a:t>All the methods of an interface are implicitly abstract.</a:t>
            </a:r>
          </a:p>
          <a:p>
            <a:r>
              <a:rPr lang="en-US" altLang="en-US" smtClean="0">
                <a:cs typeface="Arial" panose="020B0604020202020204" pitchFamily="34" charset="0"/>
              </a:rPr>
              <a:t>An interface is not extended but implemented by a class.</a:t>
            </a:r>
          </a:p>
          <a:p>
            <a:r>
              <a:rPr lang="en-US" altLang="en-US" smtClean="0">
                <a:cs typeface="Arial" panose="020B0604020202020204" pitchFamily="34" charset="0"/>
              </a:rPr>
              <a:t>An interface can extend multiple interfaces.</a:t>
            </a:r>
          </a:p>
          <a:p>
            <a:endParaRPr lang="en-US" altLang="en-US" smtClean="0">
              <a:cs typeface="Arial" panose="020B0604020202020204" pitchFamily="34" charset="0"/>
            </a:endParaRPr>
          </a:p>
          <a:p>
            <a:r>
              <a:rPr lang="en-US" altLang="en-US" smtClean="0">
                <a:cs typeface="Arial" panose="020B0604020202020204" pitchFamily="34" charset="0"/>
              </a:rPr>
              <a:t>The fields declared in an interface can be both static or final. In addition, an interface can contain constant declarations. All constant values defined in an interface are implicitly public, static, and final. Once again, you can omit these modifiers</a:t>
            </a:r>
          </a:p>
          <a:p>
            <a:r>
              <a:rPr lang="en-GB" altLang="en-US" smtClean="0">
                <a:cs typeface="Arial" panose="020B0604020202020204" pitchFamily="34" charset="0"/>
              </a:rPr>
              <a:t>And these variable could be use directly within the class that implements the interface without a qualifying class name but it isn’t a good practise</a:t>
            </a:r>
          </a:p>
        </p:txBody>
      </p:sp>
    </p:spTree>
    <p:extLst>
      <p:ext uri="{BB962C8B-B14F-4D97-AF65-F5344CB8AC3E}">
        <p14:creationId xmlns:p14="http://schemas.microsoft.com/office/powerpoint/2010/main" val="1920304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39254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77FB0C93-F084-45A1-A3F1-5D2E37425658}"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BCD78355-FE38-4277-8535-11F25AD69B8D}"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546171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ADD774C2-32D5-45CE-8BA4-9258F28D6EAA}"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6279D481-D415-446B-82D0-2A81E01FA594}"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49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9172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8137C43D-A38D-4460-A9D9-B27793B14CB4}"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3121150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49567871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CD846210-A72D-4DB9-82FF-913E76115838}"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47827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1BCFF313-C3FC-4D8E-85E9-6C988993135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260199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DAC08491-67CB-47ED-9F14-0E3F3653AD8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A3F42E3A-2255-442A-AAE9-1C040AEA383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Chapter09: </a:t>
            </a:r>
            <a:r>
              <a:rPr lang="en-US" dirty="0"/>
              <a:t>Interface</a:t>
            </a:r>
            <a:endParaRPr lang="en-US" dirty="0" smtClean="0"/>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0663"/>
            <a:ext cx="8218488" cy="939800"/>
          </a:xfrm>
        </p:spPr>
        <p:txBody>
          <a:bodyPr/>
          <a:lstStyle/>
          <a:p>
            <a:r>
              <a:rPr lang="en-GB" altLang="en-US" smtClean="0"/>
              <a:t>Interface</a:t>
            </a:r>
          </a:p>
        </p:txBody>
      </p:sp>
      <p:sp>
        <p:nvSpPr>
          <p:cNvPr id="29699" name="Content Placeholder 2"/>
          <p:cNvSpPr>
            <a:spLocks noGrp="1"/>
          </p:cNvSpPr>
          <p:nvPr>
            <p:ph idx="1"/>
          </p:nvPr>
        </p:nvSpPr>
        <p:spPr>
          <a:xfrm>
            <a:off x="457200" y="1066800"/>
            <a:ext cx="8218488" cy="3914775"/>
          </a:xfrm>
        </p:spPr>
        <p:txBody>
          <a:bodyPr/>
          <a:lstStyle/>
          <a:p>
            <a:r>
              <a:rPr lang="en-GB" altLang="en-US" smtClean="0"/>
              <a:t>A class could only extend one parent class no multiple inheritances</a:t>
            </a:r>
          </a:p>
          <a:p>
            <a:r>
              <a:rPr lang="en-GB" altLang="en-US" smtClean="0"/>
              <a:t>An interface could extend multiple interfaces at a time </a:t>
            </a:r>
          </a:p>
        </p:txBody>
      </p:sp>
      <p:pic>
        <p:nvPicPr>
          <p:cNvPr id="2970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4250" y="2828925"/>
            <a:ext cx="29638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900" y="3938588"/>
            <a:ext cx="2128838"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77900" y="5483225"/>
            <a:ext cx="362585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470150"/>
            <a:ext cx="2895600"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20663"/>
            <a:ext cx="8218488" cy="939800"/>
          </a:xfrm>
        </p:spPr>
        <p:txBody>
          <a:bodyPr/>
          <a:lstStyle/>
          <a:p>
            <a:r>
              <a:rPr lang="en-GB" altLang="en-US" smtClean="0"/>
              <a:t>Interface</a:t>
            </a:r>
          </a:p>
        </p:txBody>
      </p:sp>
      <p:sp>
        <p:nvSpPr>
          <p:cNvPr id="31747" name="Content Placeholder 2"/>
          <p:cNvSpPr>
            <a:spLocks noGrp="1"/>
          </p:cNvSpPr>
          <p:nvPr>
            <p:ph idx="1"/>
          </p:nvPr>
        </p:nvSpPr>
        <p:spPr>
          <a:xfrm>
            <a:off x="457200" y="1358900"/>
            <a:ext cx="8218488" cy="3914775"/>
          </a:xfrm>
        </p:spPr>
        <p:txBody>
          <a:bodyPr/>
          <a:lstStyle/>
          <a:p>
            <a:r>
              <a:rPr lang="en-GB" altLang="en-US" smtClean="0"/>
              <a:t>A class could also implement many interfaces at a time</a:t>
            </a:r>
          </a:p>
        </p:txBody>
      </p:sp>
      <p:pic>
        <p:nvPicPr>
          <p:cNvPr id="317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5050"/>
            <a:ext cx="210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351213"/>
            <a:ext cx="17240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2305050"/>
            <a:ext cx="324802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20663"/>
            <a:ext cx="8218488" cy="939800"/>
          </a:xfrm>
        </p:spPr>
        <p:txBody>
          <a:bodyPr/>
          <a:lstStyle/>
          <a:p>
            <a:r>
              <a:rPr lang="en-GB" altLang="en-US" smtClean="0"/>
              <a:t>Interface</a:t>
            </a:r>
          </a:p>
        </p:txBody>
      </p:sp>
      <p:sp>
        <p:nvSpPr>
          <p:cNvPr id="32771" name="Content Placeholder 6"/>
          <p:cNvSpPr>
            <a:spLocks noGrp="1"/>
          </p:cNvSpPr>
          <p:nvPr>
            <p:ph idx="1"/>
          </p:nvPr>
        </p:nvSpPr>
        <p:spPr>
          <a:xfrm>
            <a:off x="457200" y="1358900"/>
            <a:ext cx="8218488" cy="4508500"/>
          </a:xfrm>
        </p:spPr>
        <p:txBody>
          <a:bodyPr/>
          <a:lstStyle/>
          <a:p>
            <a:r>
              <a:rPr lang="en-GB" altLang="en-US" smtClean="0"/>
              <a:t>class extends class</a:t>
            </a:r>
          </a:p>
          <a:p>
            <a:r>
              <a:rPr lang="en-GB" altLang="en-US" smtClean="0"/>
              <a:t>class implements interface(s)</a:t>
            </a:r>
          </a:p>
          <a:p>
            <a:r>
              <a:rPr lang="en-GB" altLang="en-US" smtClean="0"/>
              <a:t>Interface extends interface(s)</a:t>
            </a:r>
          </a:p>
          <a:p>
            <a:endParaRPr lang="en-GB"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20663"/>
            <a:ext cx="8218488" cy="939800"/>
          </a:xfrm>
        </p:spPr>
        <p:txBody>
          <a:bodyPr/>
          <a:lstStyle/>
          <a:p>
            <a:r>
              <a:rPr lang="en-GB" altLang="en-US" smtClean="0"/>
              <a:t>Interface vs Abstract class</a:t>
            </a:r>
          </a:p>
        </p:txBody>
      </p:sp>
      <p:sp>
        <p:nvSpPr>
          <p:cNvPr id="34819" name="Content Placeholder 2"/>
          <p:cNvSpPr>
            <a:spLocks noGrp="1"/>
          </p:cNvSpPr>
          <p:nvPr>
            <p:ph idx="1"/>
          </p:nvPr>
        </p:nvSpPr>
        <p:spPr>
          <a:xfrm>
            <a:off x="457200" y="1358900"/>
            <a:ext cx="8218488" cy="3914775"/>
          </a:xfrm>
        </p:spPr>
        <p:txBody>
          <a:bodyPr/>
          <a:lstStyle/>
          <a:p>
            <a:endParaRPr lang="en-US" altLang="en-US" smtClean="0"/>
          </a:p>
        </p:txBody>
      </p:sp>
      <p:graphicFrame>
        <p:nvGraphicFramePr>
          <p:cNvPr id="4" name="Table 3"/>
          <p:cNvGraphicFramePr>
            <a:graphicFrameLocks noGrp="1"/>
          </p:cNvGraphicFramePr>
          <p:nvPr>
            <p:extLst>
              <p:ext uri="{D42A27DB-BD31-4B8C-83A1-F6EECF244321}">
                <p14:modId xmlns:p14="http://schemas.microsoft.com/office/powerpoint/2010/main" val="1905107648"/>
              </p:ext>
            </p:extLst>
          </p:nvPr>
        </p:nvGraphicFramePr>
        <p:xfrm>
          <a:off x="457200" y="1390650"/>
          <a:ext cx="8458200" cy="4571998"/>
        </p:xfrm>
        <a:graphic>
          <a:graphicData uri="http://schemas.openxmlformats.org/drawingml/2006/table">
            <a:tbl>
              <a:tblPr firstRow="1" bandRow="1">
                <a:tableStyleId>{912C8C85-51F0-491E-9774-3900AFEF0FD7}</a:tableStyleId>
              </a:tblPr>
              <a:tblGrid>
                <a:gridCol w="4438461">
                  <a:extLst>
                    <a:ext uri="{9D8B030D-6E8A-4147-A177-3AD203B41FA5}">
                      <a16:colId xmlns:a16="http://schemas.microsoft.com/office/drawing/2014/main" val="20000"/>
                    </a:ext>
                  </a:extLst>
                </a:gridCol>
                <a:gridCol w="4019739">
                  <a:extLst>
                    <a:ext uri="{9D8B030D-6E8A-4147-A177-3AD203B41FA5}">
                      <a16:colId xmlns:a16="http://schemas.microsoft.com/office/drawing/2014/main" val="20001"/>
                    </a:ext>
                  </a:extLst>
                </a:gridCol>
              </a:tblGrid>
              <a:tr h="446049">
                <a:tc>
                  <a:txBody>
                    <a:bodyPr/>
                    <a:lstStyle/>
                    <a:p>
                      <a:pPr algn="ctr"/>
                      <a:r>
                        <a:rPr lang="en-US" sz="2000" dirty="0" smtClean="0">
                          <a:latin typeface="Segoe UI" panose="020B0502040204020203" pitchFamily="34" charset="0"/>
                          <a:cs typeface="Segoe UI" panose="020B0502040204020203" pitchFamily="34" charset="0"/>
                        </a:rPr>
                        <a:t>Abstract Class</a:t>
                      </a:r>
                      <a:endParaRPr lang="en-US"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a:r>
                        <a:rPr lang="en-US" sz="2000" dirty="0" smtClean="0">
                          <a:latin typeface="Segoe UI" panose="020B0502040204020203" pitchFamily="34" charset="0"/>
                          <a:cs typeface="Segoe UI" panose="020B0502040204020203" pitchFamily="34" charset="0"/>
                        </a:rPr>
                        <a:t>Interface</a:t>
                      </a:r>
                      <a:endParaRPr lang="en-US"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0000"/>
                  </a:ext>
                </a:extLst>
              </a:tr>
              <a:tr h="1003610">
                <a:tc>
                  <a:txBody>
                    <a:bodyPr/>
                    <a:lstStyle/>
                    <a:p>
                      <a:pPr algn="l"/>
                      <a:r>
                        <a:rPr lang="en-US" sz="1800" dirty="0" smtClean="0">
                          <a:latin typeface="Segoe UI" panose="020B0502040204020203" pitchFamily="34" charset="0"/>
                          <a:cs typeface="Segoe UI" panose="020B0502040204020203" pitchFamily="34" charset="0"/>
                        </a:rPr>
                        <a:t>An abstract class can have both abstract and</a:t>
                      </a:r>
                      <a:r>
                        <a:rPr lang="en-US" sz="1800" baseline="0" dirty="0" smtClean="0">
                          <a:latin typeface="Segoe UI" panose="020B0502040204020203" pitchFamily="34" charset="0"/>
                          <a:cs typeface="Segoe UI" panose="020B0502040204020203" pitchFamily="34" charset="0"/>
                        </a:rPr>
                        <a:t> normal </a:t>
                      </a:r>
                      <a:r>
                        <a:rPr lang="en-US" sz="1800" dirty="0" smtClean="0">
                          <a:latin typeface="Segoe UI" panose="020B0502040204020203" pitchFamily="34" charset="0"/>
                          <a:cs typeface="Segoe UI" panose="020B0502040204020203" pitchFamily="34" charset="0"/>
                        </a:rPr>
                        <a:t>methods. </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800" dirty="0" smtClean="0">
                          <a:latin typeface="Segoe UI" panose="020B0502040204020203" pitchFamily="34" charset="0"/>
                          <a:cs typeface="Segoe UI" panose="020B0502040204020203" pitchFamily="34" charset="0"/>
                        </a:rPr>
                        <a:t>An interface can have only abstract methods.</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706243">
                <a:tc>
                  <a:txBody>
                    <a:bodyPr/>
                    <a:lstStyle/>
                    <a:p>
                      <a:pPr algn="l"/>
                      <a:r>
                        <a:rPr lang="en-US" sz="1800" dirty="0" smtClean="0">
                          <a:solidFill>
                            <a:srgbClr val="FF0000"/>
                          </a:solidFill>
                          <a:latin typeface="Segoe UI" panose="020B0502040204020203" pitchFamily="34" charset="0"/>
                          <a:cs typeface="Segoe UI" panose="020B0502040204020203" pitchFamily="34" charset="0"/>
                        </a:rPr>
                        <a:t>An abstract class may have non-final variables.</a:t>
                      </a:r>
                      <a:endParaRPr lang="en-US" sz="1800" dirty="0">
                        <a:solidFill>
                          <a:srgbClr val="FF0000"/>
                        </a:solidFill>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800" dirty="0" smtClean="0">
                          <a:latin typeface="Segoe UI" panose="020B0502040204020203" pitchFamily="34" charset="0"/>
                          <a:cs typeface="Segoe UI" panose="020B0502040204020203" pitchFamily="34" charset="0"/>
                        </a:rPr>
                        <a:t>Variables declared in an interface are implicitly final.</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1003610">
                <a:tc>
                  <a:txBody>
                    <a:bodyPr/>
                    <a:lstStyle/>
                    <a:p>
                      <a:pPr algn="l"/>
                      <a:r>
                        <a:rPr lang="en-US" sz="1800" dirty="0" smtClean="0">
                          <a:solidFill>
                            <a:srgbClr val="FF0000"/>
                          </a:solidFill>
                          <a:latin typeface="Segoe UI" panose="020B0502040204020203" pitchFamily="34" charset="0"/>
                          <a:cs typeface="Segoe UI" panose="020B0502040204020203" pitchFamily="34" charset="0"/>
                        </a:rPr>
                        <a:t>An abstract class may have members with different access</a:t>
                      </a:r>
                      <a:r>
                        <a:rPr lang="en-US" sz="1800" baseline="0" dirty="0" smtClean="0">
                          <a:solidFill>
                            <a:srgbClr val="FF0000"/>
                          </a:solidFill>
                          <a:latin typeface="Segoe UI" panose="020B0502040204020203" pitchFamily="34" charset="0"/>
                          <a:cs typeface="Segoe UI" panose="020B0502040204020203" pitchFamily="34" charset="0"/>
                        </a:rPr>
                        <a:t> modifiers</a:t>
                      </a:r>
                      <a:r>
                        <a:rPr lang="en-US" sz="1800" dirty="0" smtClean="0">
                          <a:solidFill>
                            <a:srgbClr val="FF0000"/>
                          </a:solidFill>
                          <a:latin typeface="Segoe UI" panose="020B0502040204020203" pitchFamily="34" charset="0"/>
                          <a:cs typeface="Segoe UI" panose="020B0502040204020203" pitchFamily="34" charset="0"/>
                        </a:rPr>
                        <a:t> such as private, protected, and so on.</a:t>
                      </a:r>
                      <a:endParaRPr lang="en-US" sz="1800" dirty="0">
                        <a:solidFill>
                          <a:srgbClr val="FF0000"/>
                        </a:solidFill>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800" dirty="0" smtClean="0">
                          <a:latin typeface="Segoe UI" panose="020B0502040204020203" pitchFamily="34" charset="0"/>
                          <a:cs typeface="Segoe UI" panose="020B0502040204020203" pitchFamily="34" charset="0"/>
                        </a:rPr>
                        <a:t>Members of an interface are public by default.</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706243">
                <a:tc>
                  <a:txBody>
                    <a:bodyPr/>
                    <a:lstStyle/>
                    <a:p>
                      <a:pPr algn="l"/>
                      <a:r>
                        <a:rPr lang="en-US" sz="1800" dirty="0" smtClean="0">
                          <a:latin typeface="Segoe UI" panose="020B0502040204020203" pitchFamily="34" charset="0"/>
                          <a:cs typeface="Segoe UI" panose="020B0502040204020203" pitchFamily="34" charset="0"/>
                        </a:rPr>
                        <a:t>An abstract class is inherited using the extends keyword.</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800" dirty="0" smtClean="0">
                          <a:latin typeface="Segoe UI" panose="020B0502040204020203" pitchFamily="34" charset="0"/>
                          <a:cs typeface="Segoe UI" panose="020B0502040204020203" pitchFamily="34" charset="0"/>
                        </a:rPr>
                        <a:t>An interface is implemented using the implements keyword.</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706243">
                <a:tc>
                  <a:txBody>
                    <a:bodyPr/>
                    <a:lstStyle/>
                    <a:p>
                      <a:pPr algn="l"/>
                      <a:r>
                        <a:rPr lang="en-US" sz="1800" dirty="0" smtClean="0">
                          <a:latin typeface="Segoe UI" panose="020B0502040204020203" pitchFamily="34" charset="0"/>
                          <a:cs typeface="Segoe UI" panose="020B0502040204020203" pitchFamily="34" charset="0"/>
                        </a:rPr>
                        <a:t>An abstract class can inherit from another class and implement multiple interfaces.</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1800" dirty="0" smtClean="0">
                          <a:latin typeface="Segoe UI" panose="020B0502040204020203" pitchFamily="34" charset="0"/>
                          <a:cs typeface="Segoe UI" panose="020B0502040204020203" pitchFamily="34" charset="0"/>
                        </a:rPr>
                        <a:t>An interface can extend from one or more interfaces.</a:t>
                      </a:r>
                      <a:endParaRPr lang="en-US" sz="18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20663"/>
            <a:ext cx="8218488" cy="939800"/>
          </a:xfrm>
        </p:spPr>
        <p:txBody>
          <a:bodyPr/>
          <a:lstStyle/>
          <a:p>
            <a:r>
              <a:rPr lang="en-GB" altLang="en-US" b="0" smtClean="0"/>
              <a:t>key points to remember about interfaces</a:t>
            </a:r>
            <a:endParaRPr lang="en-GB" altLang="en-US" smtClean="0"/>
          </a:p>
        </p:txBody>
      </p:sp>
      <p:sp>
        <p:nvSpPr>
          <p:cNvPr id="3" name="Content Placeholder 2"/>
          <p:cNvSpPr>
            <a:spLocks noGrp="1"/>
          </p:cNvSpPr>
          <p:nvPr>
            <p:ph idx="1"/>
          </p:nvPr>
        </p:nvSpPr>
        <p:spPr>
          <a:xfrm>
            <a:off x="457200" y="1358900"/>
            <a:ext cx="8218488" cy="4660900"/>
          </a:xfrm>
        </p:spPr>
        <p:txBody>
          <a:bodyPr>
            <a:normAutofit fontScale="70000" lnSpcReduction="20000"/>
          </a:bodyPr>
          <a:lstStyle/>
          <a:p>
            <a:pPr>
              <a:defRPr/>
            </a:pPr>
            <a:r>
              <a:rPr lang="en-GB" dirty="0"/>
              <a:t>1) </a:t>
            </a:r>
            <a:r>
              <a:rPr lang="en-GB" dirty="0" smtClean="0"/>
              <a:t>Interface </a:t>
            </a:r>
            <a:r>
              <a:rPr lang="en-GB" b="1" dirty="0" smtClean="0"/>
              <a:t>can’t create object</a:t>
            </a:r>
            <a:endParaRPr lang="en-GB" b="1" dirty="0"/>
          </a:p>
          <a:p>
            <a:pPr>
              <a:defRPr/>
            </a:pPr>
            <a:endParaRPr lang="en-GB" dirty="0"/>
          </a:p>
          <a:p>
            <a:pPr>
              <a:defRPr/>
            </a:pPr>
            <a:r>
              <a:rPr lang="en-GB" dirty="0"/>
              <a:t>2) Interface </a:t>
            </a:r>
            <a:r>
              <a:rPr lang="en-GB" dirty="0" smtClean="0"/>
              <a:t>is </a:t>
            </a:r>
            <a:r>
              <a:rPr lang="en-GB" b="1" dirty="0"/>
              <a:t>full </a:t>
            </a:r>
            <a:r>
              <a:rPr lang="en-GB" b="1" dirty="0" smtClean="0"/>
              <a:t>abstraction</a:t>
            </a:r>
            <a:r>
              <a:rPr lang="en-GB" dirty="0" smtClean="0"/>
              <a:t>(methods have no body). Abstract </a:t>
            </a:r>
            <a:r>
              <a:rPr lang="en-GB" dirty="0"/>
              <a:t>class </a:t>
            </a:r>
            <a:r>
              <a:rPr lang="en-GB" dirty="0" smtClean="0"/>
              <a:t>is </a:t>
            </a:r>
            <a:r>
              <a:rPr lang="en-GB" b="1" dirty="0"/>
              <a:t>partial </a:t>
            </a:r>
            <a:r>
              <a:rPr lang="en-GB" b="1" dirty="0" smtClean="0"/>
              <a:t>abstraction</a:t>
            </a:r>
            <a:r>
              <a:rPr lang="en-GB" dirty="0" smtClean="0"/>
              <a:t>(normal and abstract methods).</a:t>
            </a:r>
            <a:endParaRPr lang="en-GB" dirty="0"/>
          </a:p>
          <a:p>
            <a:pPr>
              <a:defRPr/>
            </a:pPr>
            <a:endParaRPr lang="en-GB" dirty="0"/>
          </a:p>
          <a:p>
            <a:pPr>
              <a:defRPr/>
            </a:pPr>
            <a:r>
              <a:rPr lang="en-GB" dirty="0"/>
              <a:t>3) </a:t>
            </a:r>
            <a:r>
              <a:rPr lang="en-GB" dirty="0" smtClean="0"/>
              <a:t>class </a:t>
            </a:r>
            <a:r>
              <a:rPr lang="en-GB" b="1" dirty="0" smtClean="0"/>
              <a:t>implements</a:t>
            </a:r>
            <a:r>
              <a:rPr lang="en-GB" dirty="0" smtClean="0"/>
              <a:t> interface(s).</a:t>
            </a:r>
            <a:endParaRPr lang="en-GB" dirty="0"/>
          </a:p>
          <a:p>
            <a:pPr>
              <a:defRPr/>
            </a:pPr>
            <a:endParaRPr lang="en-GB" dirty="0"/>
          </a:p>
          <a:p>
            <a:pPr>
              <a:defRPr/>
            </a:pPr>
            <a:r>
              <a:rPr lang="en-GB" dirty="0"/>
              <a:t>4) </a:t>
            </a:r>
            <a:r>
              <a:rPr lang="en-GB" dirty="0" smtClean="0"/>
              <a:t>Every method implemented from interface need to be </a:t>
            </a:r>
            <a:r>
              <a:rPr lang="en-GB" b="1" dirty="0" smtClean="0"/>
              <a:t>public</a:t>
            </a:r>
            <a:r>
              <a:rPr lang="en-GB" dirty="0" smtClean="0"/>
              <a:t>.</a:t>
            </a:r>
            <a:endParaRPr lang="en-GB" dirty="0"/>
          </a:p>
          <a:p>
            <a:pPr>
              <a:defRPr/>
            </a:pPr>
            <a:endParaRPr lang="en-GB" dirty="0"/>
          </a:p>
          <a:p>
            <a:pPr>
              <a:defRPr/>
            </a:pPr>
            <a:r>
              <a:rPr lang="en-GB" dirty="0"/>
              <a:t>5) Class that implements any interface must implement all the methods of that interface, else the class should be declared </a:t>
            </a:r>
            <a:r>
              <a:rPr lang="en-GB" b="1" dirty="0"/>
              <a:t>abstract</a:t>
            </a:r>
            <a:r>
              <a:rPr lang="en-GB" dirty="0"/>
              <a:t>.</a:t>
            </a:r>
          </a:p>
          <a:p>
            <a:pPr>
              <a:defRPr/>
            </a:pPr>
            <a:endParaRPr lang="en-GB" dirty="0"/>
          </a:p>
          <a:p>
            <a:pPr>
              <a:defRPr/>
            </a:pPr>
            <a:r>
              <a:rPr lang="en-GB" dirty="0"/>
              <a:t>6) Interface cannot be declared as </a:t>
            </a:r>
            <a:r>
              <a:rPr lang="en-GB" b="1" dirty="0"/>
              <a:t>private</a:t>
            </a:r>
            <a:r>
              <a:rPr lang="en-GB" dirty="0"/>
              <a:t>, </a:t>
            </a:r>
            <a:r>
              <a:rPr lang="en-GB" b="1" dirty="0" smtClean="0"/>
              <a:t>protected</a:t>
            </a:r>
            <a:r>
              <a:rPr lang="en-GB" dirty="0" smtClean="0"/>
              <a:t>.</a:t>
            </a:r>
            <a:endParaRPr lang="en-GB" dirty="0"/>
          </a:p>
          <a:p>
            <a:pPr>
              <a:defRPr/>
            </a:pPr>
            <a:endParaRPr lang="en-GB" dirty="0"/>
          </a:p>
          <a:p>
            <a:pPr>
              <a:defRPr/>
            </a:pPr>
            <a:r>
              <a:rPr lang="en-GB" dirty="0"/>
              <a:t>7) All the interface methods are by </a:t>
            </a:r>
            <a:r>
              <a:rPr lang="en-GB" b="1" dirty="0"/>
              <a:t>default abstract and public</a:t>
            </a:r>
            <a:r>
              <a:rPr lang="en-GB" dirty="0"/>
              <a:t>.</a:t>
            </a:r>
          </a:p>
        </p:txBody>
      </p:sp>
      <p:sp>
        <p:nvSpPr>
          <p:cNvPr id="35844" name="TextBox 3"/>
          <p:cNvSpPr txBox="1">
            <a:spLocks noChangeArrowheads="1"/>
          </p:cNvSpPr>
          <p:nvPr/>
        </p:nvSpPr>
        <p:spPr bwMode="auto">
          <a:xfrm>
            <a:off x="228600" y="6045200"/>
            <a:ext cx="388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r>
              <a:rPr lang="en-GB" altLang="en-US" sz="1400">
                <a:solidFill>
                  <a:srgbClr val="0070C0"/>
                </a:solidFill>
              </a:rPr>
              <a:t>https://beginnersbook.com/2013/05/java-interface/</a:t>
            </a:r>
          </a:p>
          <a:p>
            <a:endParaRPr lang="en-GB" altLang="en-US" sz="140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20663"/>
            <a:ext cx="8218488" cy="939800"/>
          </a:xfrm>
        </p:spPr>
        <p:txBody>
          <a:bodyPr/>
          <a:lstStyle/>
          <a:p>
            <a:endParaRPr lang="en-US" altLang="en-US" smtClean="0"/>
          </a:p>
        </p:txBody>
      </p:sp>
      <p:sp>
        <p:nvSpPr>
          <p:cNvPr id="37891" name="Content Placeholder 2"/>
          <p:cNvSpPr>
            <a:spLocks noGrp="1"/>
          </p:cNvSpPr>
          <p:nvPr>
            <p:ph idx="1"/>
          </p:nvPr>
        </p:nvSpPr>
        <p:spPr>
          <a:xfrm>
            <a:off x="457200" y="1358900"/>
            <a:ext cx="8218488" cy="3914775"/>
          </a:xfrm>
        </p:spPr>
        <p:txBody>
          <a:bodyPr/>
          <a:lstStyle/>
          <a:p>
            <a:r>
              <a:rPr lang="en-GB" altLang="en-US" dirty="0" smtClean="0"/>
              <a:t>8) Variables declared in interface are public, static and final by default.</a:t>
            </a:r>
          </a:p>
          <a:p>
            <a:endParaRPr lang="en-GB" altLang="en-US" dirty="0" smtClean="0"/>
          </a:p>
          <a:p>
            <a:endParaRPr lang="en-GB" altLang="en-US" dirty="0" smtClean="0"/>
          </a:p>
          <a:p>
            <a:endParaRPr lang="en-GB" altLang="en-US" dirty="0" smtClean="0"/>
          </a:p>
          <a:p>
            <a:endParaRPr lang="en-GB" altLang="en-US" dirty="0" smtClean="0"/>
          </a:p>
          <a:p>
            <a:endParaRPr lang="en-GB" altLang="en-US" dirty="0" smtClean="0"/>
          </a:p>
          <a:p>
            <a:endParaRPr lang="en-GB" altLang="en-US" dirty="0" smtClean="0"/>
          </a:p>
          <a:p>
            <a:pPr lvl="1"/>
            <a:r>
              <a:rPr lang="en-GB" altLang="en-US" dirty="0" smtClean="0">
                <a:ea typeface="ＭＳ Ｐゴシック" panose="020B0600070205080204" pitchFamily="34" charset="-128"/>
              </a:rPr>
              <a:t>All of the above statements are identical.</a:t>
            </a:r>
          </a:p>
        </p:txBody>
      </p:sp>
      <p:pic>
        <p:nvPicPr>
          <p:cNvPr id="3789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38608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20663"/>
            <a:ext cx="8218488" cy="939800"/>
          </a:xfrm>
        </p:spPr>
        <p:txBody>
          <a:bodyPr/>
          <a:lstStyle/>
          <a:p>
            <a:endParaRPr lang="en-US" altLang="en-US" smtClean="0"/>
          </a:p>
        </p:txBody>
      </p:sp>
      <p:sp>
        <p:nvSpPr>
          <p:cNvPr id="38915" name="Content Placeholder 2"/>
          <p:cNvSpPr>
            <a:spLocks noGrp="1"/>
          </p:cNvSpPr>
          <p:nvPr>
            <p:ph idx="1"/>
          </p:nvPr>
        </p:nvSpPr>
        <p:spPr>
          <a:xfrm>
            <a:off x="457200" y="1358900"/>
            <a:ext cx="8218488" cy="3914775"/>
          </a:xfrm>
        </p:spPr>
        <p:txBody>
          <a:bodyPr/>
          <a:lstStyle/>
          <a:p>
            <a:r>
              <a:rPr lang="en-GB" altLang="en-US" smtClean="0"/>
              <a:t>9) Interface variables must be initialized at the time of declaration otherwise compiler will throw an error.</a:t>
            </a:r>
          </a:p>
        </p:txBody>
      </p:sp>
      <p:pic>
        <p:nvPicPr>
          <p:cNvPr id="389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4468813"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20663"/>
            <a:ext cx="8218488" cy="939800"/>
          </a:xfrm>
        </p:spPr>
        <p:txBody>
          <a:bodyPr/>
          <a:lstStyle/>
          <a:p>
            <a:endParaRPr lang="en-US" altLang="en-US" smtClean="0"/>
          </a:p>
        </p:txBody>
      </p:sp>
      <p:sp>
        <p:nvSpPr>
          <p:cNvPr id="39939" name="Content Placeholder 2"/>
          <p:cNvSpPr>
            <a:spLocks noGrp="1"/>
          </p:cNvSpPr>
          <p:nvPr>
            <p:ph idx="1"/>
          </p:nvPr>
        </p:nvSpPr>
        <p:spPr>
          <a:xfrm>
            <a:off x="457200" y="1358900"/>
            <a:ext cx="8218488" cy="3914775"/>
          </a:xfrm>
        </p:spPr>
        <p:txBody>
          <a:bodyPr/>
          <a:lstStyle/>
          <a:p>
            <a:r>
              <a:rPr lang="en-GB" altLang="en-US" smtClean="0"/>
              <a:t>10) Inside any implementation class, you cannot change the variables declared in interface because by default, they are public, static and final.</a:t>
            </a:r>
          </a:p>
        </p:txBody>
      </p:sp>
      <p:pic>
        <p:nvPicPr>
          <p:cNvPr id="399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4648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20663"/>
            <a:ext cx="8218488" cy="939800"/>
          </a:xfrm>
        </p:spPr>
        <p:txBody>
          <a:bodyPr/>
          <a:lstStyle/>
          <a:p>
            <a:endParaRPr lang="en-US" altLang="en-US" smtClean="0"/>
          </a:p>
        </p:txBody>
      </p:sp>
      <p:sp>
        <p:nvSpPr>
          <p:cNvPr id="40963" name="Content Placeholder 2"/>
          <p:cNvSpPr>
            <a:spLocks noGrp="1"/>
          </p:cNvSpPr>
          <p:nvPr>
            <p:ph idx="1"/>
          </p:nvPr>
        </p:nvSpPr>
        <p:spPr>
          <a:xfrm>
            <a:off x="457200" y="1358900"/>
            <a:ext cx="8218488" cy="3914775"/>
          </a:xfrm>
        </p:spPr>
        <p:txBody>
          <a:bodyPr/>
          <a:lstStyle/>
          <a:p>
            <a:r>
              <a:rPr lang="en-GB" altLang="en-US" smtClean="0"/>
              <a:t>11) An interface can extend any interface but cannot implement it. Class implements interface and interface extends interface.</a:t>
            </a:r>
          </a:p>
          <a:p>
            <a:r>
              <a:rPr lang="en-GB" altLang="en-US" smtClean="0"/>
              <a:t>12) A </a:t>
            </a:r>
            <a:r>
              <a:rPr lang="en-GB" altLang="en-US" b="1" smtClean="0"/>
              <a:t>class</a:t>
            </a:r>
            <a:r>
              <a:rPr lang="en-GB" altLang="en-US" smtClean="0"/>
              <a:t> can implement any </a:t>
            </a:r>
            <a:r>
              <a:rPr lang="en-GB" altLang="en-US" b="1" smtClean="0"/>
              <a:t>number of interfaces</a:t>
            </a:r>
            <a:r>
              <a:rPr lang="en-GB" altLang="en-US" smtClean="0"/>
              <a:t>.</a:t>
            </a:r>
          </a:p>
          <a:p>
            <a:endParaRPr lang="en-GB"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18488" cy="5867400"/>
          </a:xfrm>
        </p:spPr>
        <p:txBody>
          <a:bodyPr>
            <a:normAutofit fontScale="85000" lnSpcReduction="20000"/>
          </a:bodyPr>
          <a:lstStyle/>
          <a:p>
            <a:pPr>
              <a:defRPr/>
            </a:pPr>
            <a:r>
              <a:rPr lang="en-GB" dirty="0"/>
              <a:t>13) If there are </a:t>
            </a:r>
            <a:r>
              <a:rPr lang="en-GB" b="1" dirty="0"/>
              <a:t>two or more same methods</a:t>
            </a:r>
            <a:r>
              <a:rPr lang="en-GB" dirty="0"/>
              <a:t> in two interfaces and a class implements both interfaces, implementation of the method once is enough</a:t>
            </a:r>
            <a:r>
              <a:rPr lang="en-GB" dirty="0" smtClean="0"/>
              <a:t>.</a:t>
            </a:r>
          </a:p>
          <a:p>
            <a:pPr marL="0" indent="0">
              <a:buFont typeface="Arial" panose="020B0604020202020204" pitchFamily="34" charset="0"/>
              <a:buNone/>
              <a:defRPr/>
            </a:pPr>
            <a:endParaRPr lang="en-GB" dirty="0" smtClean="0"/>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A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Central </a:t>
            </a:r>
            <a:r>
              <a:rPr lang="en-GB" b="1" dirty="0">
                <a:solidFill>
                  <a:srgbClr val="006699"/>
                </a:solidFill>
                <a:latin typeface="Consolas" panose="020B0609020204030204" pitchFamily="49" charset="0"/>
              </a:rPr>
              <a:t>implements</a:t>
            </a:r>
            <a:r>
              <a:rPr lang="en-GB" dirty="0">
                <a:solidFill>
                  <a:srgbClr val="000000"/>
                </a:solidFill>
                <a:latin typeface="Consolas" panose="020B0609020204030204" pitchFamily="49" charset="0"/>
              </a:rPr>
              <a:t> A,B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a:solidFill>
                  <a:srgbClr val="008200"/>
                </a:solidFill>
                <a:latin typeface="Consolas" panose="020B0609020204030204" pitchFamily="49" charset="0"/>
              </a:rPr>
              <a:t>//Any Code here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a:solidFill>
                  <a:srgbClr val="008200"/>
                </a:solidFill>
                <a:latin typeface="Consolas" panose="020B0609020204030204" pitchFamily="49" charset="0"/>
              </a:rPr>
              <a:t>//Statements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defRPr/>
            </a:pP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GB" altLang="en-US" smtClean="0"/>
              <a:t>Abstraction</a:t>
            </a:r>
          </a:p>
        </p:txBody>
      </p:sp>
      <p:sp>
        <p:nvSpPr>
          <p:cNvPr id="15363" name="Content Placeholder 2"/>
          <p:cNvSpPr>
            <a:spLocks noGrp="1"/>
          </p:cNvSpPr>
          <p:nvPr>
            <p:ph idx="1"/>
          </p:nvPr>
        </p:nvSpPr>
        <p:spPr>
          <a:xfrm>
            <a:off x="457200" y="1358900"/>
            <a:ext cx="8218488" cy="3914775"/>
          </a:xfrm>
        </p:spPr>
        <p:txBody>
          <a:bodyPr/>
          <a:lstStyle/>
          <a:p>
            <a:r>
              <a:rPr lang="en-GB" altLang="en-US" smtClean="0">
                <a:ea typeface="ＭＳ Ｐゴシック" panose="020B0600070205080204" pitchFamily="34" charset="-128"/>
              </a:rPr>
              <a:t>Processing of hiding the set of services</a:t>
            </a:r>
          </a:p>
          <a:p>
            <a:r>
              <a:rPr lang="en-GB" altLang="en-US" smtClean="0">
                <a:ea typeface="ＭＳ Ｐゴシック" panose="020B0600070205080204" pitchFamily="34" charset="-128"/>
              </a:rPr>
              <a:t>By using abstract class and interface</a:t>
            </a:r>
          </a:p>
        </p:txBody>
      </p:sp>
      <p:pic>
        <p:nvPicPr>
          <p:cNvPr id="15364" name="Picture 5" descr="Image result for java uml abstrac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82708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18488" cy="5943600"/>
          </a:xfrm>
        </p:spPr>
        <p:txBody>
          <a:bodyPr>
            <a:normAutofit fontScale="70000" lnSpcReduction="20000"/>
          </a:bodyPr>
          <a:lstStyle/>
          <a:p>
            <a:pPr>
              <a:defRPr/>
            </a:pPr>
            <a:r>
              <a:rPr lang="en-GB" dirty="0"/>
              <a:t>14) A class cannot implement two interfaces that have methods with same name but different return type</a:t>
            </a:r>
            <a:r>
              <a:rPr lang="en-GB" dirty="0" smtClean="0"/>
              <a:t>.</a:t>
            </a:r>
          </a:p>
          <a:p>
            <a:pPr marL="0" indent="0">
              <a:buFont typeface="Arial" panose="020B0604020202020204" pitchFamily="34" charset="0"/>
              <a:buNone/>
              <a:defRPr/>
            </a:pPr>
            <a:endParaRPr lang="en-GB" dirty="0"/>
          </a:p>
          <a:p>
            <a:pPr marL="0" indent="0">
              <a:buFont typeface="Arial" panose="020B0604020202020204" pitchFamily="34" charset="0"/>
              <a:buNone/>
              <a:defRPr/>
            </a:pPr>
            <a:endParaRPr lang="en-GB" dirty="0" smtClean="0"/>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A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Central </a:t>
            </a:r>
            <a:r>
              <a:rPr lang="en-GB" b="1" dirty="0">
                <a:solidFill>
                  <a:srgbClr val="006699"/>
                </a:solidFill>
                <a:latin typeface="Consolas" panose="020B0609020204030204" pitchFamily="49" charset="0"/>
              </a:rPr>
              <a:t>implements</a:t>
            </a:r>
            <a:r>
              <a:rPr lang="en-GB" dirty="0">
                <a:solidFill>
                  <a:srgbClr val="000000"/>
                </a:solidFill>
                <a:latin typeface="Consolas" panose="020B0609020204030204" pitchFamily="49" charset="0"/>
              </a:rPr>
              <a:t> A,B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r>
              <a:rPr lang="en-GB" dirty="0">
                <a:solidFill>
                  <a:srgbClr val="008200"/>
                </a:solidFill>
                <a:latin typeface="Consolas" panose="020B0609020204030204" pitchFamily="49" charset="0"/>
              </a:rPr>
              <a:t>// error</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aaa</a:t>
            </a:r>
            <a:r>
              <a:rPr lang="en-GB" dirty="0">
                <a:solidFill>
                  <a:srgbClr val="000000"/>
                </a:solidFill>
                <a:latin typeface="Consolas" panose="020B0609020204030204" pitchFamily="49" charset="0"/>
              </a:rPr>
              <a:t>() </a:t>
            </a:r>
            <a:r>
              <a:rPr lang="en-GB" dirty="0">
                <a:solidFill>
                  <a:srgbClr val="008200"/>
                </a:solidFill>
                <a:latin typeface="Consolas" panose="020B0609020204030204" pitchFamily="49" charset="0"/>
              </a:rPr>
              <a:t>// error</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0" indent="0">
              <a:buFont typeface="Arial" panose="020B0604020202020204" pitchFamily="34" charset="0"/>
              <a:buNone/>
              <a:defRPr/>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18488" cy="5791200"/>
          </a:xfrm>
        </p:spPr>
        <p:txBody>
          <a:bodyPr>
            <a:normAutofit fontScale="85000" lnSpcReduction="20000"/>
          </a:bodyPr>
          <a:lstStyle/>
          <a:p>
            <a:pPr>
              <a:defRPr/>
            </a:pPr>
            <a:r>
              <a:rPr lang="en-GB" dirty="0"/>
              <a:t>15) Variable names conflicts can be resolved by interface name</a:t>
            </a:r>
            <a:r>
              <a:rPr lang="en-GB" dirty="0" smtClean="0"/>
              <a:t>.</a:t>
            </a:r>
          </a:p>
          <a:p>
            <a:pPr>
              <a:defRPr/>
            </a:pPr>
            <a:endParaRPr lang="en-GB" dirty="0" smtClean="0"/>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A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x=</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x=</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Hello </a:t>
            </a:r>
            <a:r>
              <a:rPr lang="en-GB" b="1" dirty="0">
                <a:solidFill>
                  <a:srgbClr val="006699"/>
                </a:solidFill>
                <a:latin typeface="Consolas" panose="020B0609020204030204" pitchFamily="49" charset="0"/>
              </a:rPr>
              <a:t>implements</a:t>
            </a:r>
            <a:r>
              <a:rPr lang="en-GB" dirty="0">
                <a:solidFill>
                  <a:srgbClr val="000000"/>
                </a:solidFill>
                <a:latin typeface="Consolas" panose="020B0609020204030204" pitchFamily="49" charset="0"/>
              </a:rPr>
              <a:t> A,B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a:solidFill>
                  <a:srgbClr val="008200"/>
                </a:solidFill>
                <a:latin typeface="Consolas" panose="020B0609020204030204" pitchFamily="49" charset="0"/>
              </a:rPr>
              <a:t>/* reference to x is ambiguous both variables are x</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8200"/>
                </a:solidFill>
                <a:latin typeface="Consolas" panose="020B0609020204030204" pitchFamily="49" charset="0"/>
              </a:rPr>
              <a:t>        * so we are using interface name to resolve the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8200"/>
                </a:solidFill>
                <a:latin typeface="Consolas" panose="020B0609020204030204" pitchFamily="49" charset="0"/>
              </a:rPr>
              <a:t>        * variable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8200"/>
                </a:solidFill>
                <a:latin typeface="Consolas" panose="020B0609020204030204" pitchFamily="49" charset="0"/>
              </a:rPr>
              <a: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(x);   </a:t>
            </a:r>
            <a:r>
              <a:rPr lang="en-GB" dirty="0" smtClean="0">
                <a:solidFill>
                  <a:srgbClr val="000000"/>
                </a:solidFill>
                <a:latin typeface="Consolas" panose="020B0609020204030204" pitchFamily="49" charset="0"/>
              </a:rPr>
              <a:t>//</a:t>
            </a:r>
            <a:r>
              <a:rPr lang="en-GB" dirty="0" smtClean="0">
                <a:solidFill>
                  <a:srgbClr val="FF0000"/>
                </a:solidFill>
                <a:latin typeface="Consolas" panose="020B0609020204030204" pitchFamily="49" charset="0"/>
              </a:rPr>
              <a:t>error</a:t>
            </a:r>
            <a:endParaRPr lang="en-GB" dirty="0">
              <a:solidFill>
                <a:srgbClr val="FF0000"/>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A.x</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B.x</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lvl="2">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0" indent="0">
              <a:buFont typeface="Arial" panose="020B0604020202020204" pitchFamily="34" charset="0"/>
              <a:buNone/>
              <a:defRPr/>
            </a:pP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20663"/>
            <a:ext cx="8218488" cy="939800"/>
          </a:xfrm>
        </p:spPr>
        <p:txBody>
          <a:bodyPr/>
          <a:lstStyle/>
          <a:p>
            <a:r>
              <a:rPr lang="en-GB" altLang="en-US" smtClean="0"/>
              <a:t>Interface</a:t>
            </a:r>
          </a:p>
        </p:txBody>
      </p:sp>
      <p:sp>
        <p:nvSpPr>
          <p:cNvPr id="7" name="Content Placeholder 6"/>
          <p:cNvSpPr>
            <a:spLocks noGrp="1"/>
          </p:cNvSpPr>
          <p:nvPr>
            <p:ph idx="1"/>
          </p:nvPr>
        </p:nvSpPr>
        <p:spPr>
          <a:xfrm>
            <a:off x="457200" y="1358900"/>
            <a:ext cx="8218488" cy="4889500"/>
          </a:xfrm>
        </p:spPr>
        <p:txBody>
          <a:bodyPr>
            <a:normAutofit fontScale="92500" lnSpcReduction="10000"/>
          </a:bodyPr>
          <a:lstStyle/>
          <a:p>
            <a:pPr>
              <a:defRPr/>
            </a:pPr>
            <a:r>
              <a:rPr lang="en-GB" dirty="0" smtClean="0"/>
              <a:t>class A extends B  -</a:t>
            </a:r>
            <a:r>
              <a:rPr lang="en-GB" dirty="0" smtClean="0">
                <a:sym typeface="Wingdings" panose="05000000000000000000" pitchFamily="2" charset="2"/>
              </a:rPr>
              <a:t>-&gt; Valid or Invalid?</a:t>
            </a:r>
          </a:p>
          <a:p>
            <a:pPr>
              <a:defRPr/>
            </a:pPr>
            <a:r>
              <a:rPr lang="en-GB" dirty="0" smtClean="0">
                <a:sym typeface="Wingdings" panose="05000000000000000000" pitchFamily="2" charset="2"/>
              </a:rPr>
              <a:t>class A extends B,C --&gt; Valid or Invalid?</a:t>
            </a:r>
          </a:p>
          <a:p>
            <a:pPr>
              <a:defRPr/>
            </a:pPr>
            <a:r>
              <a:rPr lang="en-GB" dirty="0" smtClean="0">
                <a:sym typeface="Wingdings" panose="05000000000000000000" pitchFamily="2" charset="2"/>
              </a:rPr>
              <a:t>class A implements It1 --&gt; Valid or Invalid?</a:t>
            </a:r>
          </a:p>
          <a:p>
            <a:pPr>
              <a:defRPr/>
            </a:pPr>
            <a:r>
              <a:rPr lang="en-GB" dirty="0" smtClean="0">
                <a:sym typeface="Wingdings" panose="05000000000000000000" pitchFamily="2" charset="2"/>
              </a:rPr>
              <a:t>class A implements It1,It2 --&gt; Valid or Invalid?</a:t>
            </a:r>
          </a:p>
          <a:p>
            <a:pPr>
              <a:defRPr/>
            </a:pPr>
            <a:r>
              <a:rPr lang="en-GB" dirty="0" smtClean="0">
                <a:sym typeface="Wingdings" panose="05000000000000000000" pitchFamily="2" charset="2"/>
              </a:rPr>
              <a:t>class A extends A --&gt; Valid or Invalid?</a:t>
            </a:r>
          </a:p>
          <a:p>
            <a:pPr>
              <a:defRPr/>
            </a:pPr>
            <a:r>
              <a:rPr lang="en-GB" dirty="0" smtClean="0">
                <a:sym typeface="Wingdings" panose="05000000000000000000" pitchFamily="2" charset="2"/>
              </a:rPr>
              <a:t>interface It1 extends It2 --&gt; Valid or Invalid?</a:t>
            </a:r>
          </a:p>
          <a:p>
            <a:pPr>
              <a:defRPr/>
            </a:pPr>
            <a:r>
              <a:rPr lang="en-GB" dirty="0">
                <a:sym typeface="Wingdings" panose="05000000000000000000" pitchFamily="2" charset="2"/>
              </a:rPr>
              <a:t>interface It1 extends </a:t>
            </a:r>
            <a:r>
              <a:rPr lang="en-GB" dirty="0" smtClean="0">
                <a:sym typeface="Wingdings" panose="05000000000000000000" pitchFamily="2" charset="2"/>
              </a:rPr>
              <a:t>It2,It3 </a:t>
            </a:r>
            <a:r>
              <a:rPr lang="en-GB" dirty="0">
                <a:sym typeface="Wingdings" panose="05000000000000000000" pitchFamily="2" charset="2"/>
              </a:rPr>
              <a:t>--&gt; Valid or Invalid?</a:t>
            </a:r>
          </a:p>
          <a:p>
            <a:pPr>
              <a:defRPr/>
            </a:pPr>
            <a:r>
              <a:rPr lang="en-GB" dirty="0">
                <a:sym typeface="Wingdings" panose="05000000000000000000" pitchFamily="2" charset="2"/>
              </a:rPr>
              <a:t>interface It1 extends A</a:t>
            </a:r>
            <a:r>
              <a:rPr lang="en-GB" dirty="0" smtClean="0">
                <a:sym typeface="Wingdings" panose="05000000000000000000" pitchFamily="2" charset="2"/>
              </a:rPr>
              <a:t> </a:t>
            </a:r>
            <a:r>
              <a:rPr lang="en-GB" dirty="0">
                <a:sym typeface="Wingdings" panose="05000000000000000000" pitchFamily="2" charset="2"/>
              </a:rPr>
              <a:t>--&gt; Valid or Invalid?</a:t>
            </a:r>
          </a:p>
          <a:p>
            <a:pPr>
              <a:defRPr/>
            </a:pPr>
            <a:r>
              <a:rPr lang="en-GB" dirty="0">
                <a:sym typeface="Wingdings" panose="05000000000000000000" pitchFamily="2" charset="2"/>
              </a:rPr>
              <a:t>interface It1 extends </a:t>
            </a:r>
            <a:r>
              <a:rPr lang="en-GB" dirty="0" smtClean="0">
                <a:sym typeface="Wingdings" panose="05000000000000000000" pitchFamily="2" charset="2"/>
              </a:rPr>
              <a:t>It1 </a:t>
            </a:r>
            <a:r>
              <a:rPr lang="en-GB" dirty="0">
                <a:sym typeface="Wingdings" panose="05000000000000000000" pitchFamily="2" charset="2"/>
              </a:rPr>
              <a:t>--&gt; Valid or Invalid</a:t>
            </a:r>
            <a:r>
              <a:rPr lang="en-GB" dirty="0" smtClean="0">
                <a:sym typeface="Wingdings" panose="05000000000000000000" pitchFamily="2" charset="2"/>
              </a:rPr>
              <a:t>?</a:t>
            </a:r>
          </a:p>
          <a:p>
            <a:pPr>
              <a:defRPr/>
            </a:pPr>
            <a:r>
              <a:rPr lang="en-GB" dirty="0"/>
              <a:t>class A extends </a:t>
            </a:r>
            <a:r>
              <a:rPr lang="en-GB" dirty="0" smtClean="0"/>
              <a:t>B implements It1,It2 --&gt; Valid or Invalid?</a:t>
            </a:r>
          </a:p>
          <a:p>
            <a:pPr>
              <a:defRPr/>
            </a:pPr>
            <a:r>
              <a:rPr lang="en-GB" dirty="0"/>
              <a:t>class A </a:t>
            </a:r>
            <a:r>
              <a:rPr lang="en-GB" dirty="0" smtClean="0"/>
              <a:t>implements </a:t>
            </a:r>
            <a:r>
              <a:rPr lang="en-GB" dirty="0"/>
              <a:t>It1,It2 extends B </a:t>
            </a:r>
            <a:r>
              <a:rPr lang="en-GB" dirty="0" smtClean="0"/>
              <a:t>--&gt; </a:t>
            </a:r>
            <a:r>
              <a:rPr lang="en-GB" dirty="0"/>
              <a:t>Valid or Invalid?</a:t>
            </a:r>
          </a:p>
          <a:p>
            <a:pPr>
              <a:defRPr/>
            </a:pPr>
            <a:endParaRPr lang="en-GB" dirty="0">
              <a:sym typeface="Wingdings" panose="05000000000000000000" pitchFamily="2" charset="2"/>
            </a:endParaRPr>
          </a:p>
          <a:p>
            <a:pPr>
              <a:defRPr/>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20663"/>
            <a:ext cx="8218488" cy="939800"/>
          </a:xfrm>
        </p:spPr>
        <p:txBody>
          <a:bodyPr/>
          <a:lstStyle/>
          <a:p>
            <a:r>
              <a:rPr lang="en-GB" altLang="en-US" smtClean="0"/>
              <a:t>Interface</a:t>
            </a:r>
          </a:p>
        </p:txBody>
      </p:sp>
      <p:sp>
        <p:nvSpPr>
          <p:cNvPr id="46083" name="Content Placeholder 6"/>
          <p:cNvSpPr>
            <a:spLocks noGrp="1"/>
          </p:cNvSpPr>
          <p:nvPr>
            <p:ph idx="1"/>
          </p:nvPr>
        </p:nvSpPr>
        <p:spPr>
          <a:xfrm>
            <a:off x="457200" y="1066800"/>
            <a:ext cx="8218488" cy="4889500"/>
          </a:xfrm>
        </p:spPr>
        <p:txBody>
          <a:bodyPr/>
          <a:lstStyle/>
          <a:p>
            <a:r>
              <a:rPr lang="en-GB" altLang="en-US" smtClean="0"/>
              <a:t>class A extends B  </a:t>
            </a:r>
          </a:p>
          <a:p>
            <a:r>
              <a:rPr lang="en-GB" altLang="en-US" smtClean="0">
                <a:sym typeface="Wingdings" panose="05000000000000000000" pitchFamily="2" charset="2"/>
              </a:rPr>
              <a:t>class A extends B,C </a:t>
            </a:r>
          </a:p>
          <a:p>
            <a:r>
              <a:rPr lang="en-GB" altLang="en-US" smtClean="0">
                <a:sym typeface="Wingdings" panose="05000000000000000000" pitchFamily="2" charset="2"/>
              </a:rPr>
              <a:t>class A implements It1 </a:t>
            </a:r>
          </a:p>
          <a:p>
            <a:r>
              <a:rPr lang="en-GB" altLang="en-US" smtClean="0">
                <a:sym typeface="Wingdings" panose="05000000000000000000" pitchFamily="2" charset="2"/>
              </a:rPr>
              <a:t>class A implements It1,It2 </a:t>
            </a:r>
          </a:p>
          <a:p>
            <a:r>
              <a:rPr lang="en-GB" altLang="en-US" smtClean="0">
                <a:sym typeface="Wingdings" panose="05000000000000000000" pitchFamily="2" charset="2"/>
              </a:rPr>
              <a:t>class A extends A </a:t>
            </a:r>
          </a:p>
          <a:p>
            <a:r>
              <a:rPr lang="en-GB" altLang="en-US" smtClean="0">
                <a:sym typeface="Wingdings" panose="05000000000000000000" pitchFamily="2" charset="2"/>
              </a:rPr>
              <a:t>interface It1 extends It2 </a:t>
            </a:r>
          </a:p>
          <a:p>
            <a:r>
              <a:rPr lang="en-GB" altLang="en-US" smtClean="0">
                <a:sym typeface="Wingdings" panose="05000000000000000000" pitchFamily="2" charset="2"/>
              </a:rPr>
              <a:t>interface It1 extends It2,It3 </a:t>
            </a:r>
          </a:p>
          <a:p>
            <a:r>
              <a:rPr lang="en-GB" altLang="en-US" smtClean="0">
                <a:sym typeface="Wingdings" panose="05000000000000000000" pitchFamily="2" charset="2"/>
              </a:rPr>
              <a:t>interface It1 extends A </a:t>
            </a:r>
          </a:p>
          <a:p>
            <a:r>
              <a:rPr lang="en-GB" altLang="en-US" smtClean="0">
                <a:sym typeface="Wingdings" panose="05000000000000000000" pitchFamily="2" charset="2"/>
              </a:rPr>
              <a:t>interface It1 extends It1 </a:t>
            </a:r>
          </a:p>
          <a:p>
            <a:r>
              <a:rPr lang="en-GB" altLang="en-US" smtClean="0"/>
              <a:t>class A extends B implements It1,It2</a:t>
            </a:r>
          </a:p>
          <a:p>
            <a:r>
              <a:rPr lang="en-GB" altLang="en-US" smtClean="0"/>
              <a:t>class A implements It1,It2 extends B</a:t>
            </a:r>
            <a:endParaRPr lang="en-GB" altLang="en-US" smtClean="0">
              <a:sym typeface="Wingdings" panose="05000000000000000000" pitchFamily="2" charset="2"/>
            </a:endParaRPr>
          </a:p>
          <a:p>
            <a:endParaRPr lang="en-GB" altLang="en-US" smtClean="0"/>
          </a:p>
        </p:txBody>
      </p:sp>
      <p:pic>
        <p:nvPicPr>
          <p:cNvPr id="4"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874713"/>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1439863"/>
            <a:ext cx="5000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838" y="1762125"/>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013" y="2273300"/>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525" y="2743200"/>
            <a:ext cx="498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82925"/>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3532188"/>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013" y="4111625"/>
            <a:ext cx="498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338" y="4449763"/>
            <a:ext cx="498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Image result for tick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913" y="4814888"/>
            <a:ext cx="638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763" y="5365750"/>
            <a:ext cx="5000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18488" cy="5562600"/>
          </a:xfrm>
        </p:spPr>
        <p:txBody>
          <a:bodyPr>
            <a:normAutofit fontScale="85000" lnSpcReduction="20000"/>
          </a:bodyPr>
          <a:lstStyle/>
          <a:p>
            <a:pPr>
              <a:buFont typeface="+mj-lt"/>
              <a:buAutoNum type="arabicPeriod"/>
              <a:defRPr/>
            </a:pPr>
            <a:r>
              <a:rPr lang="en-GB" b="1" dirty="0">
                <a:solidFill>
                  <a:srgbClr val="006699"/>
                </a:solidFill>
                <a:latin typeface="Consolas" panose="020B0609020204030204" pitchFamily="49" charset="0"/>
              </a:rPr>
              <a:t>interface</a:t>
            </a:r>
            <a:r>
              <a:rPr lang="en-GB" dirty="0">
                <a:solidFill>
                  <a:srgbClr val="000000"/>
                </a:solidFill>
                <a:latin typeface="Consolas" panose="020B0609020204030204" pitchFamily="49" charset="0"/>
              </a:rPr>
              <a:t> calculate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cal</a:t>
            </a:r>
            <a:r>
              <a:rPr lang="en-GB" dirty="0">
                <a:solidFill>
                  <a:srgbClr val="000000"/>
                </a:solidFill>
                <a:latin typeface="Consolas" panose="020B0609020204030204" pitchFamily="49" charset="0"/>
              </a:rPr>
              <a:t>(</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item);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display </a:t>
            </a:r>
            <a:r>
              <a:rPr lang="en-GB" b="1" dirty="0">
                <a:solidFill>
                  <a:srgbClr val="006699"/>
                </a:solidFill>
                <a:latin typeface="Consolas" panose="020B0609020204030204" pitchFamily="49" charset="0"/>
              </a:rPr>
              <a:t>implements</a:t>
            </a:r>
            <a:r>
              <a:rPr lang="en-GB" dirty="0">
                <a:solidFill>
                  <a:srgbClr val="000000"/>
                </a:solidFill>
                <a:latin typeface="Consolas" panose="020B0609020204030204" pitchFamily="49" charset="0"/>
              </a:rPr>
              <a:t> calculate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x;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cal</a:t>
            </a:r>
            <a:r>
              <a:rPr lang="en-GB" dirty="0">
                <a:solidFill>
                  <a:srgbClr val="000000"/>
                </a:solidFill>
                <a:latin typeface="Consolas" panose="020B0609020204030204" pitchFamily="49" charset="0"/>
              </a:rPr>
              <a:t>(</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item)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x = item * item;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Testinterfaces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display </a:t>
            </a:r>
            <a:r>
              <a:rPr lang="en-GB" dirty="0" err="1">
                <a:solidFill>
                  <a:srgbClr val="000000"/>
                </a:solidFill>
                <a:latin typeface="Consolas" panose="020B0609020204030204" pitchFamily="49" charset="0"/>
              </a:rPr>
              <a:t>arr</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new</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display();</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arr.x</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arr.cal</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2</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arr.x</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defRPr/>
            </a:pPr>
            <a:endParaRPr lang="en-GB"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218488" cy="5867400"/>
          </a:xfrm>
        </p:spPr>
        <p:txBody>
          <a:bodyPr>
            <a:noAutofit/>
          </a:bodyPr>
          <a:lstStyle/>
          <a:p>
            <a:pPr>
              <a:buFont typeface="+mj-lt"/>
              <a:buAutoNum type="arabicPeriod"/>
              <a:defRPr/>
            </a:pPr>
            <a:r>
              <a:rPr lang="en-GB" sz="1300" b="1" dirty="0">
                <a:solidFill>
                  <a:srgbClr val="006699"/>
                </a:solidFill>
                <a:latin typeface="Consolas" panose="020B0609020204030204" pitchFamily="49" charset="0"/>
              </a:rPr>
              <a:t>interface</a:t>
            </a:r>
            <a:r>
              <a:rPr lang="en-GB" sz="1300" dirty="0">
                <a:solidFill>
                  <a:srgbClr val="000000"/>
                </a:solidFill>
                <a:latin typeface="Consolas" panose="020B0609020204030204" pitchFamily="49" charset="0"/>
              </a:rPr>
              <a:t> calculate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void</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cal</a:t>
            </a:r>
            <a:r>
              <a:rPr lang="en-GB" sz="1300" dirty="0">
                <a:solidFill>
                  <a:srgbClr val="000000"/>
                </a:solidFill>
                <a:latin typeface="Consolas" panose="020B0609020204030204" pitchFamily="49" charset="0"/>
              </a:rPr>
              <a:t>(</a:t>
            </a:r>
            <a:r>
              <a:rPr lang="en-GB" sz="1300" b="1" dirty="0" err="1">
                <a:solidFill>
                  <a:srgbClr val="006699"/>
                </a:solidFill>
                <a:latin typeface="Consolas" panose="020B0609020204030204" pitchFamily="49" charset="0"/>
              </a:rPr>
              <a:t>int</a:t>
            </a:r>
            <a:r>
              <a:rPr lang="en-GB" sz="1300" dirty="0">
                <a:solidFill>
                  <a:srgbClr val="000000"/>
                </a:solidFill>
                <a:latin typeface="Consolas" panose="020B0609020204030204" pitchFamily="49" charset="0"/>
              </a:rPr>
              <a:t> item);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b="1" dirty="0">
                <a:solidFill>
                  <a:srgbClr val="006699"/>
                </a:solidFill>
                <a:latin typeface="Consolas" panose="020B0609020204030204" pitchFamily="49" charset="0"/>
              </a:rPr>
              <a:t>class</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displayA</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implements</a:t>
            </a:r>
            <a:r>
              <a:rPr lang="en-GB" sz="1300" dirty="0">
                <a:solidFill>
                  <a:srgbClr val="000000"/>
                </a:solidFill>
                <a:latin typeface="Consolas" panose="020B0609020204030204" pitchFamily="49" charset="0"/>
              </a:rPr>
              <a:t> calculate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err="1">
                <a:solidFill>
                  <a:srgbClr val="006699"/>
                </a:solidFill>
                <a:latin typeface="Consolas" panose="020B0609020204030204" pitchFamily="49" charset="0"/>
              </a:rPr>
              <a:t>int</a:t>
            </a:r>
            <a:r>
              <a:rPr lang="en-GB" sz="1300" dirty="0">
                <a:solidFill>
                  <a:srgbClr val="000000"/>
                </a:solidFill>
                <a:latin typeface="Consolas" panose="020B0609020204030204" pitchFamily="49" charset="0"/>
              </a:rPr>
              <a:t> x;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public</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void</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cal</a:t>
            </a:r>
            <a:r>
              <a:rPr lang="en-GB" sz="1300" dirty="0">
                <a:solidFill>
                  <a:srgbClr val="000000"/>
                </a:solidFill>
                <a:latin typeface="Consolas" panose="020B0609020204030204" pitchFamily="49" charset="0"/>
              </a:rPr>
              <a:t>(</a:t>
            </a:r>
            <a:r>
              <a:rPr lang="en-GB" sz="1300" b="1" dirty="0" err="1">
                <a:solidFill>
                  <a:srgbClr val="006699"/>
                </a:solidFill>
                <a:latin typeface="Consolas" panose="020B0609020204030204" pitchFamily="49" charset="0"/>
              </a:rPr>
              <a:t>int</a:t>
            </a:r>
            <a:r>
              <a:rPr lang="en-GB" sz="1300" dirty="0">
                <a:solidFill>
                  <a:srgbClr val="000000"/>
                </a:solidFill>
                <a:latin typeface="Consolas" panose="020B0609020204030204" pitchFamily="49" charset="0"/>
              </a:rPr>
              <a:t> item)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x = item * item;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b="1" dirty="0">
                <a:solidFill>
                  <a:srgbClr val="006699"/>
                </a:solidFill>
                <a:latin typeface="Consolas" panose="020B0609020204030204" pitchFamily="49" charset="0"/>
              </a:rPr>
              <a:t>class</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displayB</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implements</a:t>
            </a:r>
            <a:r>
              <a:rPr lang="en-GB" sz="1300" dirty="0">
                <a:solidFill>
                  <a:srgbClr val="000000"/>
                </a:solidFill>
                <a:latin typeface="Consolas" panose="020B0609020204030204" pitchFamily="49" charset="0"/>
              </a:rPr>
              <a:t> calculate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err="1">
                <a:solidFill>
                  <a:srgbClr val="006699"/>
                </a:solidFill>
                <a:latin typeface="Consolas" panose="020B0609020204030204" pitchFamily="49" charset="0"/>
              </a:rPr>
              <a:t>int</a:t>
            </a:r>
            <a:r>
              <a:rPr lang="en-GB" sz="1300" dirty="0">
                <a:solidFill>
                  <a:srgbClr val="000000"/>
                </a:solidFill>
                <a:latin typeface="Consolas" panose="020B0609020204030204" pitchFamily="49" charset="0"/>
              </a:rPr>
              <a:t> x;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public</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void</a:t>
            </a: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cal</a:t>
            </a:r>
            <a:r>
              <a:rPr lang="en-GB" sz="1300" dirty="0">
                <a:solidFill>
                  <a:srgbClr val="000000"/>
                </a:solidFill>
                <a:latin typeface="Consolas" panose="020B0609020204030204" pitchFamily="49" charset="0"/>
              </a:rPr>
              <a:t>(</a:t>
            </a:r>
            <a:r>
              <a:rPr lang="en-GB" sz="1300" b="1" dirty="0" err="1">
                <a:solidFill>
                  <a:srgbClr val="006699"/>
                </a:solidFill>
                <a:latin typeface="Consolas" panose="020B0609020204030204" pitchFamily="49" charset="0"/>
              </a:rPr>
              <a:t>int</a:t>
            </a:r>
            <a:r>
              <a:rPr lang="en-GB" sz="1300" dirty="0">
                <a:solidFill>
                  <a:srgbClr val="000000"/>
                </a:solidFill>
                <a:latin typeface="Consolas" panose="020B0609020204030204" pitchFamily="49" charset="0"/>
              </a:rPr>
              <a:t> item)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x = item / item;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b="1" dirty="0">
                <a:solidFill>
                  <a:srgbClr val="006699"/>
                </a:solidFill>
                <a:latin typeface="Consolas" panose="020B0609020204030204" pitchFamily="49" charset="0"/>
              </a:rPr>
              <a:t>class</a:t>
            </a:r>
            <a:r>
              <a:rPr lang="en-GB" sz="1300" dirty="0">
                <a:solidFill>
                  <a:srgbClr val="000000"/>
                </a:solidFill>
                <a:latin typeface="Consolas" panose="020B0609020204030204" pitchFamily="49" charset="0"/>
              </a:rPr>
              <a:t> interfaces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public</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static</a:t>
            </a:r>
            <a:r>
              <a:rPr lang="en-GB" sz="1300" dirty="0">
                <a:solidFill>
                  <a:srgbClr val="000000"/>
                </a:solidFill>
                <a:latin typeface="Consolas" panose="020B0609020204030204" pitchFamily="49" charset="0"/>
              </a:rPr>
              <a:t> </a:t>
            </a:r>
            <a:r>
              <a:rPr lang="en-GB" sz="1300" b="1" dirty="0">
                <a:solidFill>
                  <a:srgbClr val="006699"/>
                </a:solidFill>
                <a:latin typeface="Consolas" panose="020B0609020204030204" pitchFamily="49" charset="0"/>
              </a:rPr>
              <a:t>void</a:t>
            </a:r>
            <a:r>
              <a:rPr lang="en-GB" sz="1300" dirty="0">
                <a:solidFill>
                  <a:srgbClr val="000000"/>
                </a:solidFill>
                <a:latin typeface="Consolas" panose="020B0609020204030204" pitchFamily="49" charset="0"/>
              </a:rPr>
              <a:t> main(String </a:t>
            </a:r>
            <a:r>
              <a:rPr lang="en-GB" sz="1300" dirty="0" err="1">
                <a:solidFill>
                  <a:srgbClr val="000000"/>
                </a:solidFill>
                <a:latin typeface="Consolas" panose="020B0609020204030204" pitchFamily="49" charset="0"/>
              </a:rPr>
              <a:t>args</a:t>
            </a:r>
            <a:r>
              <a:rPr lang="en-GB" sz="1300" dirty="0">
                <a:solidFill>
                  <a:srgbClr val="000000"/>
                </a:solidFill>
                <a:latin typeface="Consolas" panose="020B0609020204030204" pitchFamily="49" charset="0"/>
              </a:rPr>
              <a:t>[])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displayA</a:t>
            </a:r>
            <a:r>
              <a:rPr lang="en-GB" sz="1300" dirty="0">
                <a:solidFill>
                  <a:srgbClr val="000000"/>
                </a:solidFill>
                <a:latin typeface="Consolas" panose="020B0609020204030204" pitchFamily="49" charset="0"/>
              </a:rPr>
              <a:t> arr1 = </a:t>
            </a:r>
            <a:r>
              <a:rPr lang="en-GB" sz="1300" b="1" dirty="0">
                <a:solidFill>
                  <a:srgbClr val="006699"/>
                </a:solidFill>
                <a:latin typeface="Consolas" panose="020B0609020204030204" pitchFamily="49" charset="0"/>
              </a:rPr>
              <a:t>new</a:t>
            </a:r>
            <a:r>
              <a:rPr lang="en-GB" sz="1300" dirty="0">
                <a:solidFill>
                  <a:srgbClr val="000000"/>
                </a:solidFill>
                <a:latin typeface="Consolas" panose="020B0609020204030204" pitchFamily="49" charset="0"/>
              </a:rPr>
              <a:t> </a:t>
            </a:r>
            <a:r>
              <a:rPr lang="en-GB" sz="1300" dirty="0" err="1" smtClean="0">
                <a:solidFill>
                  <a:srgbClr val="000000"/>
                </a:solidFill>
                <a:latin typeface="Consolas" panose="020B0609020204030204" pitchFamily="49" charset="0"/>
              </a:rPr>
              <a:t>displayA</a:t>
            </a:r>
            <a:r>
              <a:rPr lang="en-GB" sz="1300" dirty="0" smtClean="0">
                <a:solidFill>
                  <a:srgbClr val="000000"/>
                </a:solidFill>
                <a:latin typeface="Consolas" panose="020B0609020204030204" pitchFamily="49" charset="0"/>
              </a:rPr>
              <a:t>();</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displayB</a:t>
            </a:r>
            <a:r>
              <a:rPr lang="en-GB" sz="1300" dirty="0">
                <a:solidFill>
                  <a:srgbClr val="000000"/>
                </a:solidFill>
                <a:latin typeface="Consolas" panose="020B0609020204030204" pitchFamily="49" charset="0"/>
              </a:rPr>
              <a:t> arr2 = </a:t>
            </a:r>
            <a:r>
              <a:rPr lang="en-GB" sz="1300" b="1" dirty="0">
                <a:solidFill>
                  <a:srgbClr val="006699"/>
                </a:solidFill>
                <a:latin typeface="Consolas" panose="020B0609020204030204" pitchFamily="49" charset="0"/>
              </a:rPr>
              <a:t>new</a:t>
            </a:r>
            <a:r>
              <a:rPr lang="en-GB" sz="1300" dirty="0">
                <a:solidFill>
                  <a:srgbClr val="000000"/>
                </a:solidFill>
                <a:latin typeface="Consolas" panose="020B0609020204030204" pitchFamily="49" charset="0"/>
              </a:rPr>
              <a:t> </a:t>
            </a:r>
            <a:r>
              <a:rPr lang="en-GB" sz="1300" dirty="0" err="1" smtClean="0">
                <a:solidFill>
                  <a:srgbClr val="000000"/>
                </a:solidFill>
                <a:latin typeface="Consolas" panose="020B0609020204030204" pitchFamily="49" charset="0"/>
              </a:rPr>
              <a:t>displayB</a:t>
            </a:r>
            <a:r>
              <a:rPr lang="en-GB" sz="1300" dirty="0" smtClean="0">
                <a:solidFill>
                  <a:srgbClr val="000000"/>
                </a:solidFill>
                <a:latin typeface="Consolas" panose="020B0609020204030204" pitchFamily="49" charset="0"/>
              </a:rPr>
              <a:t>();</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arr1.x = </a:t>
            </a:r>
            <a:r>
              <a:rPr lang="en-GB" sz="1300" dirty="0">
                <a:solidFill>
                  <a:srgbClr val="C00000"/>
                </a:solidFill>
                <a:latin typeface="Consolas" panose="020B0609020204030204" pitchFamily="49" charset="0"/>
              </a:rPr>
              <a:t>0</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arr2.x = </a:t>
            </a:r>
            <a:r>
              <a:rPr lang="en-GB" sz="1300" dirty="0">
                <a:solidFill>
                  <a:srgbClr val="C00000"/>
                </a:solidFill>
                <a:latin typeface="Consolas" panose="020B0609020204030204" pitchFamily="49" charset="0"/>
              </a:rPr>
              <a:t>0</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arr1.cal(</a:t>
            </a:r>
            <a:r>
              <a:rPr lang="en-GB" sz="1300" dirty="0">
                <a:solidFill>
                  <a:srgbClr val="C00000"/>
                </a:solidFill>
                <a:latin typeface="Consolas" panose="020B0609020204030204" pitchFamily="49" charset="0"/>
              </a:rPr>
              <a:t>2</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arr2.cal(</a:t>
            </a:r>
            <a:r>
              <a:rPr lang="en-GB" sz="1300" dirty="0">
                <a:solidFill>
                  <a:srgbClr val="C00000"/>
                </a:solidFill>
                <a:latin typeface="Consolas" panose="020B0609020204030204" pitchFamily="49" charset="0"/>
              </a:rPr>
              <a:t>2</a:t>
            </a: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r>
              <a:rPr lang="en-GB" sz="1300" dirty="0" err="1">
                <a:solidFill>
                  <a:srgbClr val="000000"/>
                </a:solidFill>
                <a:latin typeface="Consolas" panose="020B0609020204030204" pitchFamily="49" charset="0"/>
              </a:rPr>
              <a:t>System.out.print</a:t>
            </a:r>
            <a:r>
              <a:rPr lang="en-GB" sz="1300" dirty="0">
                <a:solidFill>
                  <a:srgbClr val="000000"/>
                </a:solidFill>
                <a:latin typeface="Consolas" panose="020B0609020204030204" pitchFamily="49" charset="0"/>
              </a:rPr>
              <a:t>(arr1.x + </a:t>
            </a:r>
            <a:r>
              <a:rPr lang="en-GB" sz="1300" dirty="0">
                <a:solidFill>
                  <a:srgbClr val="0000FF"/>
                </a:solidFill>
                <a:latin typeface="Consolas" panose="020B0609020204030204" pitchFamily="49" charset="0"/>
              </a:rPr>
              <a:t>" "</a:t>
            </a:r>
            <a:r>
              <a:rPr lang="en-GB" sz="1300" dirty="0">
                <a:solidFill>
                  <a:srgbClr val="000000"/>
                </a:solidFill>
                <a:latin typeface="Consolas" panose="020B0609020204030204" pitchFamily="49" charset="0"/>
              </a:rPr>
              <a:t> + arr2.x);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  </a:t>
            </a:r>
            <a:endParaRPr lang="en-GB" sz="1300" dirty="0">
              <a:solidFill>
                <a:srgbClr val="5C5C5C"/>
              </a:solidFill>
              <a:latin typeface="Consolas" panose="020B0609020204030204" pitchFamily="49" charset="0"/>
            </a:endParaRPr>
          </a:p>
          <a:p>
            <a:pPr>
              <a:buFont typeface="+mj-lt"/>
              <a:buAutoNum type="arabicPeriod"/>
              <a:defRPr/>
            </a:pPr>
            <a:r>
              <a:rPr lang="en-GB" sz="1300" dirty="0">
                <a:solidFill>
                  <a:srgbClr val="000000"/>
                </a:solidFill>
                <a:latin typeface="Consolas" panose="020B0609020204030204" pitchFamily="49" charset="0"/>
              </a:rPr>
              <a:t>}  </a:t>
            </a:r>
            <a:endParaRPr lang="en-GB" sz="1300" dirty="0">
              <a:solidFill>
                <a:srgbClr val="5C5C5C"/>
              </a:solidFill>
              <a:latin typeface="Consolas" panose="020B0609020204030204" pitchFamily="49" charset="0"/>
            </a:endParaRPr>
          </a:p>
          <a:p>
            <a:pPr marL="0" indent="0">
              <a:buFont typeface="Arial" panose="020B0604020202020204" pitchFamily="34" charset="0"/>
              <a:buNone/>
              <a:defRPr/>
            </a:pPr>
            <a:endParaRPr lang="en-GB" sz="13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925513" y="228600"/>
            <a:ext cx="8218487" cy="6096000"/>
          </a:xfrm>
        </p:spPr>
        <p:txBody>
          <a:bodyPr>
            <a:normAutofit lnSpcReduction="10000"/>
          </a:bodyPr>
          <a:lstStyle/>
          <a:p>
            <a:pPr>
              <a:buFont typeface="Verdana" panose="020B0604030504040204" pitchFamily="34" charset="0"/>
              <a:buAutoNum type="arabicPeriod"/>
            </a:pPr>
            <a:r>
              <a:rPr lang="en-GB" altLang="en-US" sz="1300" b="1" dirty="0" smtClean="0">
                <a:solidFill>
                  <a:srgbClr val="006699"/>
                </a:solidFill>
                <a:latin typeface="Consolas" panose="020B0609020204030204" pitchFamily="49" charset="0"/>
              </a:rPr>
              <a:t>interface</a:t>
            </a:r>
            <a:r>
              <a:rPr lang="en-GB" altLang="en-US" sz="1300" dirty="0" smtClean="0">
                <a:solidFill>
                  <a:srgbClr val="000000"/>
                </a:solidFill>
                <a:latin typeface="Consolas" panose="020B0609020204030204" pitchFamily="49" charset="0"/>
              </a:rPr>
              <a:t> calculate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err="1" smtClean="0">
                <a:solidFill>
                  <a:srgbClr val="006699"/>
                </a:solidFill>
                <a:latin typeface="Consolas" panose="020B0609020204030204" pitchFamily="49" charset="0"/>
              </a:rPr>
              <a:t>int</a:t>
            </a:r>
            <a:r>
              <a:rPr lang="en-GB" altLang="en-US" sz="1300" dirty="0" smtClean="0">
                <a:solidFill>
                  <a:srgbClr val="000000"/>
                </a:solidFill>
                <a:latin typeface="Consolas" panose="020B0609020204030204" pitchFamily="49" charset="0"/>
              </a:rPr>
              <a:t> VAR = </a:t>
            </a:r>
            <a:r>
              <a:rPr lang="en-GB" altLang="en-US" sz="1300" dirty="0" smtClean="0">
                <a:solidFill>
                  <a:srgbClr val="C00000"/>
                </a:solidFill>
                <a:latin typeface="Consolas" panose="020B0609020204030204" pitchFamily="49" charset="0"/>
              </a:rPr>
              <a:t>0</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void</a:t>
            </a: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cal</a:t>
            </a:r>
            <a:r>
              <a:rPr lang="en-GB" altLang="en-US" sz="1300" dirty="0" smtClean="0">
                <a:solidFill>
                  <a:srgbClr val="000000"/>
                </a:solidFill>
                <a:latin typeface="Consolas" panose="020B0609020204030204" pitchFamily="49" charset="0"/>
              </a:rPr>
              <a:t>(</a:t>
            </a:r>
            <a:r>
              <a:rPr lang="en-GB" altLang="en-US" sz="1300" b="1" dirty="0" err="1" smtClean="0">
                <a:solidFill>
                  <a:srgbClr val="006699"/>
                </a:solidFill>
                <a:latin typeface="Consolas" panose="020B0609020204030204" pitchFamily="49" charset="0"/>
              </a:rPr>
              <a:t>int</a:t>
            </a:r>
            <a:r>
              <a:rPr lang="en-GB" altLang="en-US" sz="1300" dirty="0" smtClean="0">
                <a:solidFill>
                  <a:srgbClr val="000000"/>
                </a:solidFill>
                <a:latin typeface="Consolas" panose="020B0609020204030204" pitchFamily="49" charset="0"/>
              </a:rPr>
              <a:t> item);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b="1" dirty="0" smtClean="0">
                <a:solidFill>
                  <a:srgbClr val="006699"/>
                </a:solidFill>
                <a:latin typeface="Consolas" panose="020B0609020204030204" pitchFamily="49" charset="0"/>
              </a:rPr>
              <a:t>class</a:t>
            </a:r>
            <a:r>
              <a:rPr lang="en-GB" altLang="en-US" sz="1300" dirty="0" smtClean="0">
                <a:solidFill>
                  <a:srgbClr val="000000"/>
                </a:solidFill>
                <a:latin typeface="Consolas" panose="020B0609020204030204" pitchFamily="49" charset="0"/>
              </a:rPr>
              <a:t> display </a:t>
            </a:r>
            <a:r>
              <a:rPr lang="en-GB" altLang="en-US" sz="1300" b="1" dirty="0" smtClean="0">
                <a:solidFill>
                  <a:srgbClr val="006699"/>
                </a:solidFill>
                <a:latin typeface="Consolas" panose="020B0609020204030204" pitchFamily="49" charset="0"/>
              </a:rPr>
              <a:t>implements</a:t>
            </a:r>
            <a:r>
              <a:rPr lang="en-GB" altLang="en-US" sz="1300" dirty="0" smtClean="0">
                <a:solidFill>
                  <a:srgbClr val="000000"/>
                </a:solidFill>
                <a:latin typeface="Consolas" panose="020B0609020204030204" pitchFamily="49" charset="0"/>
              </a:rPr>
              <a:t> calculate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err="1" smtClean="0">
                <a:solidFill>
                  <a:srgbClr val="006699"/>
                </a:solidFill>
                <a:latin typeface="Consolas" panose="020B0609020204030204" pitchFamily="49" charset="0"/>
              </a:rPr>
              <a:t>int</a:t>
            </a:r>
            <a:r>
              <a:rPr lang="en-GB" altLang="en-US" sz="1300" dirty="0" smtClean="0">
                <a:solidFill>
                  <a:srgbClr val="000000"/>
                </a:solidFill>
                <a:latin typeface="Consolas" panose="020B0609020204030204" pitchFamily="49" charset="0"/>
              </a:rPr>
              <a:t> x;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public</a:t>
            </a: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void</a:t>
            </a: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cal</a:t>
            </a:r>
            <a:r>
              <a:rPr lang="en-GB" altLang="en-US" sz="1300" dirty="0" smtClean="0">
                <a:solidFill>
                  <a:srgbClr val="000000"/>
                </a:solidFill>
                <a:latin typeface="Consolas" panose="020B0609020204030204" pitchFamily="49" charset="0"/>
              </a:rPr>
              <a:t>(</a:t>
            </a:r>
            <a:r>
              <a:rPr lang="en-GB" altLang="en-US" sz="1300" b="1" dirty="0" err="1" smtClean="0">
                <a:solidFill>
                  <a:srgbClr val="006699"/>
                </a:solidFill>
                <a:latin typeface="Consolas" panose="020B0609020204030204" pitchFamily="49" charset="0"/>
              </a:rPr>
              <a:t>int</a:t>
            </a:r>
            <a:r>
              <a:rPr lang="en-GB" altLang="en-US" sz="1300" dirty="0" smtClean="0">
                <a:solidFill>
                  <a:srgbClr val="000000"/>
                </a:solidFill>
                <a:latin typeface="Consolas" panose="020B0609020204030204" pitchFamily="49" charset="0"/>
              </a:rPr>
              <a:t> item)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if</a:t>
            </a:r>
            <a:r>
              <a:rPr lang="en-GB" altLang="en-US" sz="1300" dirty="0" smtClean="0">
                <a:solidFill>
                  <a:srgbClr val="000000"/>
                </a:solidFill>
                <a:latin typeface="Consolas" panose="020B0609020204030204" pitchFamily="49" charset="0"/>
              </a:rPr>
              <a:t> (item&lt;</a:t>
            </a:r>
            <a:r>
              <a:rPr lang="en-GB" altLang="en-US" sz="1300" dirty="0" smtClean="0">
                <a:solidFill>
                  <a:srgbClr val="C00000"/>
                </a:solidFill>
                <a:latin typeface="Consolas" panose="020B0609020204030204" pitchFamily="49" charset="0"/>
              </a:rPr>
              <a:t>2</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x = VAR;  </a:t>
            </a:r>
          </a:p>
          <a:p>
            <a:pPr>
              <a:buFont typeface="Verdana" panose="020B0604030504040204" pitchFamily="34" charset="0"/>
              <a:buAutoNum type="arabicPeriod"/>
            </a:pPr>
            <a:r>
              <a:rPr lang="en-GB" altLang="en-US" sz="1300" dirty="0">
                <a:solidFill>
                  <a:srgbClr val="000000"/>
                </a:solidFill>
                <a:latin typeface="Consolas" panose="020B0609020204030204" pitchFamily="49" charset="0"/>
              </a:rPr>
              <a:t> </a:t>
            </a: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else{</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x = item * item;     </a:t>
            </a:r>
          </a:p>
          <a:p>
            <a:pPr>
              <a:buFont typeface="Verdana" panose="020B0604030504040204" pitchFamily="34" charset="0"/>
              <a:buAutoNum type="arabicPeriod"/>
            </a:pPr>
            <a:r>
              <a:rPr lang="en-GB" altLang="en-US" sz="1300" dirty="0">
                <a:solidFill>
                  <a:srgbClr val="000000"/>
                </a:solidFill>
                <a:latin typeface="Consolas" panose="020B0609020204030204" pitchFamily="49" charset="0"/>
              </a:rPr>
              <a:t> </a:t>
            </a: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class</a:t>
            </a:r>
            <a:r>
              <a:rPr lang="en-GB" altLang="en-US" sz="1300" dirty="0" smtClean="0">
                <a:solidFill>
                  <a:srgbClr val="000000"/>
                </a:solidFill>
                <a:latin typeface="Consolas" panose="020B0609020204030204" pitchFamily="49" charset="0"/>
              </a:rPr>
              <a:t> interfaces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public</a:t>
            </a: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static</a:t>
            </a: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void</a:t>
            </a:r>
            <a:r>
              <a:rPr lang="en-GB" altLang="en-US" sz="1300" dirty="0" smtClean="0">
                <a:solidFill>
                  <a:srgbClr val="000000"/>
                </a:solidFill>
                <a:latin typeface="Consolas" panose="020B0609020204030204" pitchFamily="49" charset="0"/>
              </a:rPr>
              <a:t> main(String </a:t>
            </a:r>
            <a:r>
              <a:rPr lang="en-GB" altLang="en-US" sz="1300" dirty="0" err="1" smtClean="0">
                <a:solidFill>
                  <a:srgbClr val="000000"/>
                </a:solidFill>
                <a:latin typeface="Consolas" panose="020B0609020204030204" pitchFamily="49" charset="0"/>
              </a:rPr>
              <a:t>args</a:t>
            </a: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display[]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b="1" dirty="0" smtClean="0">
                <a:solidFill>
                  <a:srgbClr val="006699"/>
                </a:solidFill>
                <a:latin typeface="Consolas" panose="020B0609020204030204" pitchFamily="49" charset="0"/>
              </a:rPr>
              <a:t>new</a:t>
            </a:r>
            <a:r>
              <a:rPr lang="en-GB" altLang="en-US" sz="1300" dirty="0" smtClean="0">
                <a:solidFill>
                  <a:srgbClr val="000000"/>
                </a:solidFill>
                <a:latin typeface="Consolas" panose="020B0609020204030204" pitchFamily="49" charset="0"/>
              </a:rPr>
              <a:t> display[</a:t>
            </a:r>
            <a:r>
              <a:rPr lang="en-GB" altLang="en-US" sz="1300" dirty="0" smtClean="0">
                <a:solidFill>
                  <a:srgbClr val="C00000"/>
                </a:solidFill>
                <a:latin typeface="Consolas" panose="020B0609020204030204" pitchFamily="49" charset="0"/>
              </a:rPr>
              <a:t>3</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b="1" dirty="0" smtClean="0">
                <a:solidFill>
                  <a:srgbClr val="006699"/>
                </a:solidFill>
                <a:latin typeface="Consolas" panose="020B0609020204030204" pitchFamily="49" charset="0"/>
              </a:rPr>
              <a:t>for</a:t>
            </a:r>
            <a:r>
              <a:rPr lang="en-GB" altLang="en-US" sz="1300" dirty="0" smtClean="0">
                <a:solidFill>
                  <a:srgbClr val="000000"/>
                </a:solidFill>
                <a:latin typeface="Consolas" panose="020B0609020204030204" pitchFamily="49" charset="0"/>
              </a:rPr>
              <a:t>(</a:t>
            </a:r>
            <a:r>
              <a:rPr lang="en-GB" altLang="en-US" sz="1300" b="1" dirty="0" err="1" smtClean="0">
                <a:solidFill>
                  <a:srgbClr val="006699"/>
                </a:solidFill>
                <a:latin typeface="Consolas" panose="020B0609020204030204" pitchFamily="49" charset="0"/>
              </a:rPr>
              <a:t>int</a:t>
            </a: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i</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0</a:t>
            </a:r>
            <a:r>
              <a:rPr lang="en-GB" altLang="en-US" sz="1300" dirty="0" smtClean="0">
                <a:solidFill>
                  <a:srgbClr val="000000"/>
                </a:solidFill>
                <a:latin typeface="Consolas" panose="020B0609020204030204" pitchFamily="49" charset="0"/>
              </a:rPr>
              <a:t>;i&lt;</a:t>
            </a:r>
            <a:r>
              <a:rPr lang="en-GB" altLang="en-US" sz="1300" dirty="0" smtClean="0">
                <a:solidFill>
                  <a:srgbClr val="C00000"/>
                </a:solidFill>
                <a:latin typeface="Consolas" panose="020B0609020204030204" pitchFamily="49" charset="0"/>
              </a:rPr>
              <a:t>3</a:t>
            </a:r>
            <a:r>
              <a:rPr lang="en-GB" altLang="en-US" sz="1300" dirty="0" smtClean="0">
                <a:solidFill>
                  <a:srgbClr val="000000"/>
                </a:solidFill>
                <a:latin typeface="Consolas" panose="020B0609020204030204" pitchFamily="49" charset="0"/>
              </a:rPr>
              <a:t>;i++) </a:t>
            </a:r>
            <a:r>
              <a:rPr lang="en-GB" altLang="en-US" sz="1300" b="1" dirty="0" smtClean="0">
                <a:solidFill>
                  <a:srgbClr val="000000"/>
                </a:solidFill>
                <a:latin typeface="Consolas" panose="020B0609020204030204" pitchFamily="49" charset="0"/>
              </a:rPr>
              <a:t>{</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err="1" smtClean="0">
                <a:solidFill>
                  <a:srgbClr val="000000"/>
                </a:solidFill>
                <a:latin typeface="Consolas" panose="020B0609020204030204" pitchFamily="49" charset="0"/>
              </a:rPr>
              <a:t>i</a:t>
            </a:r>
            <a:r>
              <a:rPr lang="en-GB" altLang="en-US" sz="1300" dirty="0" smtClean="0">
                <a:solidFill>
                  <a:srgbClr val="000000"/>
                </a:solidFill>
                <a:latin typeface="Consolas" panose="020B0609020204030204" pitchFamily="49" charset="0"/>
              </a:rPr>
              <a:t>]=</a:t>
            </a:r>
            <a:r>
              <a:rPr lang="en-GB" altLang="en-US" sz="1300" b="1" dirty="0" smtClean="0">
                <a:solidFill>
                  <a:srgbClr val="006699"/>
                </a:solidFill>
                <a:latin typeface="Consolas" panose="020B0609020204030204" pitchFamily="49" charset="0"/>
              </a:rPr>
              <a:t>new</a:t>
            </a:r>
            <a:r>
              <a:rPr lang="en-GB" altLang="en-US" sz="1300" dirty="0" smtClean="0">
                <a:solidFill>
                  <a:srgbClr val="000000"/>
                </a:solidFill>
                <a:latin typeface="Consolas" panose="020B0609020204030204" pitchFamily="49" charset="0"/>
              </a:rPr>
              <a:t> display();  </a:t>
            </a:r>
          </a:p>
          <a:p>
            <a:pPr>
              <a:buFont typeface="Verdana" panose="020B0604030504040204" pitchFamily="34" charset="0"/>
              <a:buAutoNum type="arabicPeriod"/>
            </a:pPr>
            <a:r>
              <a:rPr lang="en-GB" altLang="en-US" sz="1300" dirty="0" smtClean="0">
                <a:solidFill>
                  <a:srgbClr val="5C5C5C"/>
                </a:solidFill>
                <a:latin typeface="Consolas" panose="020B0609020204030204" pitchFamily="49" charset="0"/>
              </a:rPr>
              <a:t>          </a:t>
            </a:r>
            <a:r>
              <a:rPr lang="en-GB" altLang="en-US" sz="1300" b="1" dirty="0" smtClean="0">
                <a:solidFill>
                  <a:srgbClr val="5C5C5C"/>
                </a:solidFill>
                <a:latin typeface="Consolas" panose="020B0609020204030204" pitchFamily="49" charset="0"/>
              </a:rPr>
              <a:t>}</a:t>
            </a: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0</a:t>
            </a:r>
            <a:r>
              <a:rPr lang="en-GB" altLang="en-US" sz="1300" dirty="0" smtClean="0">
                <a:solidFill>
                  <a:srgbClr val="000000"/>
                </a:solidFill>
                <a:latin typeface="Consolas" panose="020B0609020204030204" pitchFamily="49" charset="0"/>
              </a:rPr>
              <a:t>].</a:t>
            </a:r>
            <a:r>
              <a:rPr lang="en-GB" altLang="en-US" sz="1300" dirty="0" err="1" smtClean="0">
                <a:solidFill>
                  <a:srgbClr val="000000"/>
                </a:solidFill>
                <a:latin typeface="Consolas" panose="020B0609020204030204" pitchFamily="49" charset="0"/>
              </a:rPr>
              <a:t>cal</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0</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1</a:t>
            </a:r>
            <a:r>
              <a:rPr lang="en-GB" altLang="en-US" sz="1300" dirty="0" smtClean="0">
                <a:solidFill>
                  <a:srgbClr val="000000"/>
                </a:solidFill>
                <a:latin typeface="Consolas" panose="020B0609020204030204" pitchFamily="49" charset="0"/>
              </a:rPr>
              <a:t>].</a:t>
            </a:r>
            <a:r>
              <a:rPr lang="en-GB" altLang="en-US" sz="1300" dirty="0" err="1" smtClean="0">
                <a:solidFill>
                  <a:srgbClr val="000000"/>
                </a:solidFill>
                <a:latin typeface="Consolas" panose="020B0609020204030204" pitchFamily="49" charset="0"/>
              </a:rPr>
              <a:t>cal</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1</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2</a:t>
            </a:r>
            <a:r>
              <a:rPr lang="en-GB" altLang="en-US" sz="1300" dirty="0" smtClean="0">
                <a:solidFill>
                  <a:srgbClr val="000000"/>
                </a:solidFill>
                <a:latin typeface="Consolas" panose="020B0609020204030204" pitchFamily="49" charset="0"/>
              </a:rPr>
              <a:t>].</a:t>
            </a:r>
            <a:r>
              <a:rPr lang="en-GB" altLang="en-US" sz="1300" dirty="0" err="1" smtClean="0">
                <a:solidFill>
                  <a:srgbClr val="000000"/>
                </a:solidFill>
                <a:latin typeface="Consolas" panose="020B0609020204030204" pitchFamily="49" charset="0"/>
              </a:rPr>
              <a:t>cal</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2</a:t>
            </a:r>
            <a:r>
              <a:rPr lang="en-GB" altLang="en-US" sz="1300" dirty="0" smtClean="0">
                <a:solidFill>
                  <a:srgbClr val="000000"/>
                </a:solidFill>
                <a:latin typeface="Consolas" panose="020B0609020204030204" pitchFamily="49" charset="0"/>
              </a:rPr>
              <a:t>);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a:t>
            </a:r>
            <a:r>
              <a:rPr lang="en-GB" altLang="en-US" sz="1300" dirty="0" err="1" smtClean="0">
                <a:solidFill>
                  <a:srgbClr val="000000"/>
                </a:solidFill>
                <a:latin typeface="Consolas" panose="020B0609020204030204" pitchFamily="49" charset="0"/>
              </a:rPr>
              <a:t>System.out.print</a:t>
            </a:r>
            <a:r>
              <a:rPr lang="en-GB" altLang="en-US" sz="1300" dirty="0" smtClean="0">
                <a:solidFill>
                  <a:srgbClr val="000000"/>
                </a:solidFill>
                <a:latin typeface="Consolas" panose="020B0609020204030204" pitchFamily="49" charset="0"/>
              </a:rPr>
              <a:t>(</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0</a:t>
            </a:r>
            <a:r>
              <a:rPr lang="en-GB" altLang="en-US" sz="1300" dirty="0" smtClean="0">
                <a:solidFill>
                  <a:srgbClr val="000000"/>
                </a:solidFill>
                <a:latin typeface="Consolas" panose="020B0609020204030204" pitchFamily="49" charset="0"/>
              </a:rPr>
              <a:t>].x+</a:t>
            </a:r>
            <a:r>
              <a:rPr lang="en-GB" altLang="en-US" sz="1300" dirty="0" smtClean="0">
                <a:solidFill>
                  <a:srgbClr val="0000FF"/>
                </a:solidFill>
                <a:latin typeface="Consolas" panose="020B0609020204030204" pitchFamily="49" charset="0"/>
              </a:rPr>
              <a:t>" "</a:t>
            </a:r>
            <a:r>
              <a:rPr lang="en-GB" altLang="en-US" sz="1300" dirty="0" smtClean="0">
                <a:solidFill>
                  <a:srgbClr val="000000"/>
                </a:solidFill>
                <a:latin typeface="Consolas" panose="020B0609020204030204" pitchFamily="49" charset="0"/>
              </a:rPr>
              <a:t> +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1</a:t>
            </a:r>
            <a:r>
              <a:rPr lang="en-GB" altLang="en-US" sz="1300" dirty="0" smtClean="0">
                <a:solidFill>
                  <a:srgbClr val="000000"/>
                </a:solidFill>
                <a:latin typeface="Consolas" panose="020B0609020204030204" pitchFamily="49" charset="0"/>
              </a:rPr>
              <a:t>].x + </a:t>
            </a:r>
            <a:r>
              <a:rPr lang="en-GB" altLang="en-US" sz="1300" dirty="0" smtClean="0">
                <a:solidFill>
                  <a:srgbClr val="0000FF"/>
                </a:solidFill>
                <a:latin typeface="Consolas" panose="020B0609020204030204" pitchFamily="49" charset="0"/>
              </a:rPr>
              <a:t>" "</a:t>
            </a:r>
            <a:r>
              <a:rPr lang="en-GB" altLang="en-US" sz="1300" dirty="0" smtClean="0">
                <a:solidFill>
                  <a:srgbClr val="000000"/>
                </a:solidFill>
                <a:latin typeface="Consolas" panose="020B0609020204030204" pitchFamily="49" charset="0"/>
              </a:rPr>
              <a:t> + </a:t>
            </a:r>
            <a:r>
              <a:rPr lang="en-GB" altLang="en-US" sz="1300" dirty="0" err="1" smtClean="0">
                <a:solidFill>
                  <a:srgbClr val="000000"/>
                </a:solidFill>
                <a:latin typeface="Consolas" panose="020B0609020204030204" pitchFamily="49" charset="0"/>
              </a:rPr>
              <a:t>arr</a:t>
            </a:r>
            <a:r>
              <a:rPr lang="en-GB" altLang="en-US" sz="1300" dirty="0" smtClean="0">
                <a:solidFill>
                  <a:srgbClr val="000000"/>
                </a:solidFill>
                <a:latin typeface="Consolas" panose="020B0609020204030204" pitchFamily="49" charset="0"/>
              </a:rPr>
              <a:t>[</a:t>
            </a:r>
            <a:r>
              <a:rPr lang="en-GB" altLang="en-US" sz="1300" dirty="0" smtClean="0">
                <a:solidFill>
                  <a:srgbClr val="C00000"/>
                </a:solidFill>
                <a:latin typeface="Consolas" panose="020B0609020204030204" pitchFamily="49" charset="0"/>
              </a:rPr>
              <a:t>2</a:t>
            </a:r>
            <a:r>
              <a:rPr lang="en-GB" altLang="en-US" sz="1300" dirty="0" smtClean="0">
                <a:solidFill>
                  <a:srgbClr val="000000"/>
                </a:solidFill>
                <a:latin typeface="Consolas" panose="020B0609020204030204" pitchFamily="49" charset="0"/>
              </a:rPr>
              <a:t>].x);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pPr>
              <a:buFont typeface="Verdana" panose="020B0604030504040204" pitchFamily="34" charset="0"/>
              <a:buAutoNum type="arabicPeriod"/>
            </a:pPr>
            <a:r>
              <a:rPr lang="en-GB" altLang="en-US" sz="1300" dirty="0" smtClean="0">
                <a:solidFill>
                  <a:srgbClr val="000000"/>
                </a:solidFill>
                <a:latin typeface="Consolas" panose="020B0609020204030204" pitchFamily="49" charset="0"/>
              </a:rPr>
              <a:t> } </a:t>
            </a:r>
            <a:endParaRPr lang="en-GB" altLang="en-US" sz="1300" dirty="0" smtClean="0">
              <a:solidFill>
                <a:srgbClr val="5C5C5C"/>
              </a:solidFill>
              <a:latin typeface="Consolas" panose="020B0609020204030204" pitchFamily="49" charset="0"/>
            </a:endParaRPr>
          </a:p>
          <a:p>
            <a:endParaRPr lang="en-GB" altLang="en-US" sz="13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20663"/>
            <a:ext cx="8218488" cy="939800"/>
          </a:xfrm>
        </p:spPr>
        <p:txBody>
          <a:bodyPr/>
          <a:lstStyle/>
          <a:p>
            <a:r>
              <a:rPr lang="en-US" altLang="en-US" smtClean="0"/>
              <a:t>Exercise</a:t>
            </a:r>
            <a:endParaRPr lang="en-GB" altLang="en-US" smtClean="0"/>
          </a:p>
        </p:txBody>
      </p:sp>
      <p:sp>
        <p:nvSpPr>
          <p:cNvPr id="53251" name="Content Placeholder 2"/>
          <p:cNvSpPr>
            <a:spLocks noGrp="1"/>
          </p:cNvSpPr>
          <p:nvPr>
            <p:ph idx="1"/>
          </p:nvPr>
        </p:nvSpPr>
        <p:spPr>
          <a:xfrm>
            <a:off x="457200" y="1358900"/>
            <a:ext cx="8218488" cy="3914775"/>
          </a:xfrm>
        </p:spPr>
        <p:txBody>
          <a:bodyPr/>
          <a:lstStyle/>
          <a:p>
            <a:r>
              <a:rPr lang="en-GB" altLang="en-US" dirty="0" smtClean="0"/>
              <a:t>Create an interface called </a:t>
            </a:r>
            <a:r>
              <a:rPr lang="en-GB" altLang="en-US" i="1" dirty="0" err="1" smtClean="0"/>
              <a:t>IPlayable</a:t>
            </a:r>
            <a:r>
              <a:rPr lang="en-GB" altLang="en-US" dirty="0" smtClean="0"/>
              <a:t>. The interface has an abstract method called play() that displays a message describing the meaning of “play” to the class. Create classes called Child, Musician, and Actor that all implement </a:t>
            </a:r>
            <a:r>
              <a:rPr lang="en-GB" altLang="en-US" i="1" dirty="0" err="1"/>
              <a:t>IPlayable</a:t>
            </a:r>
            <a:r>
              <a:rPr lang="en-GB" altLang="en-US" dirty="0" smtClean="0"/>
              <a:t>. Create an application that demonstrates the use of the classes.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33400" y="2667000"/>
            <a:ext cx="8218488" cy="941388"/>
          </a:xfrm>
        </p:spPr>
        <p:txBody>
          <a:bodyPr/>
          <a:lstStyle/>
          <a:p>
            <a:r>
              <a:rPr lang="en-GB" altLang="en-US" sz="11500" smtClean="0">
                <a:solidFill>
                  <a:srgbClr val="00B050"/>
                </a:solidFill>
              </a:rPr>
              <a:t>What have you learned?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Interface</a:t>
            </a:r>
          </a:p>
        </p:txBody>
      </p:sp>
      <p:sp>
        <p:nvSpPr>
          <p:cNvPr id="17411" name="Content Placeholder 2"/>
          <p:cNvSpPr>
            <a:spLocks noGrp="1"/>
          </p:cNvSpPr>
          <p:nvPr>
            <p:ph idx="1"/>
          </p:nvPr>
        </p:nvSpPr>
        <p:spPr>
          <a:xfrm>
            <a:off x="457200" y="1358900"/>
            <a:ext cx="8218488" cy="3914775"/>
          </a:xfrm>
        </p:spPr>
        <p:txBody>
          <a:bodyPr/>
          <a:lstStyle/>
          <a:p>
            <a:r>
              <a:rPr lang="en-GB" altLang="en-US" dirty="0" smtClean="0"/>
              <a:t>Extension of abstract class</a:t>
            </a:r>
          </a:p>
          <a:p>
            <a:r>
              <a:rPr lang="en-GB" altLang="en-US" dirty="0" smtClean="0"/>
              <a:t>Declare interface by using </a:t>
            </a:r>
            <a:r>
              <a:rPr lang="en-GB" altLang="en-US" b="1" dirty="0" smtClean="0"/>
              <a:t>interface</a:t>
            </a:r>
            <a:r>
              <a:rPr lang="en-GB" altLang="en-US" dirty="0" smtClean="0"/>
              <a:t> keyword</a:t>
            </a:r>
          </a:p>
          <a:p>
            <a:r>
              <a:rPr lang="en-GB" altLang="en-US" dirty="0" smtClean="0"/>
              <a:t>Interface allows only abstract methods (100% pure abstract class)</a:t>
            </a:r>
          </a:p>
          <a:p>
            <a:pPr lvl="1"/>
            <a:r>
              <a:rPr lang="en-GB" altLang="en-US" dirty="0" smtClean="0">
                <a:ea typeface="ＭＳ Ｐゴシック" panose="020B0600070205080204" pitchFamily="34" charset="-128"/>
              </a:rPr>
              <a:t>By default all methods are </a:t>
            </a:r>
            <a:r>
              <a:rPr lang="en-GB" altLang="en-US" b="1" dirty="0" smtClean="0">
                <a:ea typeface="ＭＳ Ｐゴシック" panose="020B0600070205080204" pitchFamily="34" charset="-128"/>
              </a:rPr>
              <a:t>public abstract</a:t>
            </a:r>
          </a:p>
          <a:p>
            <a:pPr lvl="1"/>
            <a:r>
              <a:rPr lang="en-GB" altLang="en-US" dirty="0" smtClean="0">
                <a:ea typeface="ＭＳ Ｐゴシック" panose="020B0600070205080204" pitchFamily="34" charset="-128"/>
              </a:rPr>
              <a:t>By default interface is </a:t>
            </a:r>
            <a:r>
              <a:rPr lang="en-GB" altLang="en-US" b="1" dirty="0" smtClean="0">
                <a:ea typeface="ＭＳ Ｐゴシック" panose="020B0600070205080204" pitchFamily="34" charset="-128"/>
              </a:rPr>
              <a:t>abstract</a:t>
            </a:r>
          </a:p>
          <a:p>
            <a:pPr lvl="1"/>
            <a:r>
              <a:rPr lang="en-GB" altLang="en-US" dirty="0" smtClean="0">
                <a:ea typeface="ＭＳ Ｐゴシック" panose="020B0600070205080204" pitchFamily="34" charset="-128"/>
              </a:rPr>
              <a:t>By default interface </a:t>
            </a:r>
            <a:r>
              <a:rPr lang="en-GB" altLang="en-US" b="1" dirty="0" smtClean="0">
                <a:ea typeface="ＭＳ Ｐゴシック" panose="020B0600070205080204" pitchFamily="34" charset="-128"/>
              </a:rPr>
              <a:t>can’t create object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20663"/>
            <a:ext cx="8218488" cy="939800"/>
          </a:xfrm>
        </p:spPr>
        <p:txBody>
          <a:bodyPr/>
          <a:lstStyle/>
          <a:p>
            <a:r>
              <a:rPr lang="en-GB" altLang="en-US" smtClean="0"/>
              <a:t>Interface</a:t>
            </a:r>
          </a:p>
        </p:txBody>
      </p:sp>
      <p:sp>
        <p:nvSpPr>
          <p:cNvPr id="18435" name="Content Placeholder 2"/>
          <p:cNvSpPr>
            <a:spLocks noGrp="1"/>
          </p:cNvSpPr>
          <p:nvPr>
            <p:ph idx="1"/>
          </p:nvPr>
        </p:nvSpPr>
        <p:spPr>
          <a:xfrm>
            <a:off x="457200" y="1358900"/>
            <a:ext cx="8218488" cy="3914775"/>
          </a:xfrm>
        </p:spPr>
        <p:txBody>
          <a:bodyPr/>
          <a:lstStyle/>
          <a:p>
            <a:r>
              <a:rPr lang="en-US" altLang="en-US" smtClean="0"/>
              <a:t>Naming conventions</a:t>
            </a:r>
          </a:p>
          <a:p>
            <a:pPr lvl="1"/>
            <a:r>
              <a:rPr lang="en-US" altLang="en-US" smtClean="0">
                <a:ea typeface="ＭＳ Ｐゴシック" panose="020B0600070205080204" pitchFamily="34" charset="-128"/>
              </a:rPr>
              <a:t>In Java, interface names are written in CamelCase, that is, first letter of each word is capitalized. </a:t>
            </a:r>
          </a:p>
          <a:p>
            <a:pPr lvl="1"/>
            <a:r>
              <a:rPr lang="en-US" altLang="en-US" smtClean="0">
                <a:ea typeface="ＭＳ Ｐゴシック" panose="020B0600070205080204" pitchFamily="34" charset="-128"/>
              </a:rPr>
              <a:t>Some programmers prefix the letter ‘I’ with the interface name to distinguish interfaces from classes.</a:t>
            </a:r>
          </a:p>
        </p:txBody>
      </p:sp>
      <p:grpSp>
        <p:nvGrpSpPr>
          <p:cNvPr id="18436" name="Group 1"/>
          <p:cNvGrpSpPr>
            <a:grpSpLocks/>
          </p:cNvGrpSpPr>
          <p:nvPr/>
        </p:nvGrpSpPr>
        <p:grpSpPr bwMode="auto">
          <a:xfrm>
            <a:off x="1143000" y="3505200"/>
            <a:ext cx="7324725" cy="1439863"/>
            <a:chOff x="1133290" y="3505200"/>
            <a:chExt cx="7324910" cy="1439862"/>
          </a:xfrm>
        </p:grpSpPr>
        <p:grpSp>
          <p:nvGrpSpPr>
            <p:cNvPr id="4" name="Group 3"/>
            <p:cNvGrpSpPr/>
            <p:nvPr/>
          </p:nvGrpSpPr>
          <p:grpSpPr>
            <a:xfrm>
              <a:off x="1133290" y="3505200"/>
              <a:ext cx="1295400" cy="381000"/>
              <a:chOff x="0" y="267999"/>
              <a:chExt cx="6096000" cy="936000"/>
            </a:xfrm>
            <a:solidFill>
              <a:schemeClr val="accent2"/>
            </a:solidFill>
            <a:scene3d>
              <a:camera prst="orthographicFront"/>
              <a:lightRig rig="threePt" dir="t">
                <a:rot lat="0" lon="0" rev="7500000"/>
              </a:lightRig>
            </a:scene3d>
          </p:grpSpPr>
          <p:sp>
            <p:nvSpPr>
              <p:cNvPr id="5" name="Rounded Rectangle 4"/>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lIns="152400" tIns="152400" rIns="152400" bIns="152400" spcCol="1270" anchor="ctr"/>
              <a:lstStyle/>
              <a:p>
                <a:pPr algn="ctr" defTabSz="1778000">
                  <a:lnSpc>
                    <a:spcPct val="90000"/>
                  </a:lnSpc>
                  <a:spcAft>
                    <a:spcPct val="35000"/>
                  </a:spcAft>
                  <a:defRPr/>
                </a:pPr>
                <a:r>
                  <a:rPr lang="en-IN" sz="2400" b="1" dirty="0">
                    <a:solidFill>
                      <a:schemeClr val="bg1"/>
                    </a:solidFill>
                    <a:latin typeface="Calibri" pitchFamily="34" charset="0"/>
                    <a:cs typeface="Calibri" pitchFamily="34" charset="0"/>
                  </a:rPr>
                  <a:t>Snippet</a:t>
                </a:r>
              </a:p>
            </p:txBody>
          </p:sp>
        </p:grpSp>
        <p:sp>
          <p:nvSpPr>
            <p:cNvPr id="7" name="Rectangle 6"/>
            <p:cNvSpPr/>
            <p:nvPr/>
          </p:nvSpPr>
          <p:spPr>
            <a:xfrm>
              <a:off x="1142815" y="4114800"/>
              <a:ext cx="7315385" cy="830262"/>
            </a:xfrm>
            <a:prstGeom prst="rect">
              <a:avLst/>
            </a:prstGeom>
            <a:solidFill>
              <a:schemeClr val="accent6">
                <a:lumMod val="40000"/>
                <a:lumOff val="60000"/>
              </a:schemeClr>
            </a:solidFill>
            <a:ln w="12700"/>
          </p:spPr>
          <p:style>
            <a:lnRef idx="2">
              <a:schemeClr val="accent6">
                <a:shade val="50000"/>
              </a:schemeClr>
            </a:lnRef>
            <a:fillRef idx="1">
              <a:schemeClr val="accent6"/>
            </a:fillRef>
            <a:effectRef idx="0">
              <a:schemeClr val="accent6"/>
            </a:effectRef>
            <a:fontRef idx="minor">
              <a:schemeClr val="lt1"/>
            </a:fontRef>
          </p:style>
          <p:txBody>
            <a:bodyPr anchor="ctr"/>
            <a:lstStyle/>
            <a:p>
              <a:pPr>
                <a:defRPr/>
              </a:pPr>
              <a:r>
                <a:rPr lang="en-US" b="1" dirty="0">
                  <a:solidFill>
                    <a:schemeClr val="tx1">
                      <a:lumMod val="85000"/>
                      <a:lumOff val="15000"/>
                    </a:schemeClr>
                  </a:solidFill>
                  <a:latin typeface="Courier New" panose="02070309020205020404" pitchFamily="49" charset="0"/>
                  <a:cs typeface="Courier New" panose="02070309020205020404" pitchFamily="49" charset="0"/>
                </a:rPr>
                <a:t>interface </a:t>
              </a:r>
              <a:r>
                <a:rPr lang="en-US" b="1" dirty="0" err="1">
                  <a:solidFill>
                    <a:schemeClr val="tx1">
                      <a:lumMod val="85000"/>
                      <a:lumOff val="15000"/>
                    </a:schemeClr>
                  </a:solidFill>
                  <a:latin typeface="Courier New" panose="02070309020205020404" pitchFamily="49" charset="0"/>
                  <a:cs typeface="Courier New" panose="02070309020205020404" pitchFamily="49" charset="0"/>
                </a:rPr>
                <a:t>IEnumerable</a:t>
              </a:r>
              <a:endParaRPr lang="en-US" b="1" dirty="0">
                <a:solidFill>
                  <a:schemeClr val="tx1">
                    <a:lumMod val="85000"/>
                    <a:lumOff val="15000"/>
                  </a:schemeClr>
                </a:solidFill>
                <a:latin typeface="Courier New" panose="02070309020205020404" pitchFamily="49" charset="0"/>
                <a:cs typeface="Courier New" panose="02070309020205020404" pitchFamily="49" charset="0"/>
              </a:endParaRPr>
            </a:p>
            <a:p>
              <a:pPr>
                <a:defRPr/>
              </a:pPr>
              <a:r>
                <a:rPr lang="en-US" b="1" dirty="0">
                  <a:solidFill>
                    <a:schemeClr val="tx1">
                      <a:lumMod val="85000"/>
                      <a:lumOff val="15000"/>
                    </a:schemeClr>
                  </a:solidFill>
                  <a:latin typeface="Courier New" panose="02070309020205020404" pitchFamily="49" charset="0"/>
                  <a:cs typeface="Courier New" panose="02070309020205020404" pitchFamily="49" charset="0"/>
                </a:rPr>
                <a:t>interface </a:t>
              </a:r>
              <a:r>
                <a:rPr lang="en-US" b="1" dirty="0" err="1">
                  <a:solidFill>
                    <a:schemeClr val="tx1">
                      <a:lumMod val="85000"/>
                      <a:lumOff val="15000"/>
                    </a:schemeClr>
                  </a:solidFill>
                  <a:latin typeface="Courier New" panose="02070309020205020404" pitchFamily="49" charset="0"/>
                  <a:cs typeface="Courier New" panose="02070309020205020404" pitchFamily="49" charset="0"/>
                </a:rPr>
                <a:t>Icomparable</a:t>
              </a:r>
              <a:endParaRPr lang="en-US" b="1" dirty="0">
                <a:solidFill>
                  <a:schemeClr val="tx1">
                    <a:lumMod val="85000"/>
                    <a:lumOff val="15000"/>
                  </a:schemeClr>
                </a:solidFill>
                <a:latin typeface="Courier New" panose="02070309020205020404" pitchFamily="49" charset="0"/>
                <a:cs typeface="Courier New" panose="02070309020205020404"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95313" y="260350"/>
            <a:ext cx="8220075" cy="941388"/>
          </a:xfrm>
        </p:spPr>
        <p:txBody>
          <a:bodyPr/>
          <a:lstStyle/>
          <a:p>
            <a:r>
              <a:rPr lang="en-GB" altLang="en-US" smtClean="0"/>
              <a:t>Interface</a:t>
            </a:r>
          </a:p>
        </p:txBody>
      </p:sp>
      <p:pic>
        <p:nvPicPr>
          <p:cNvPr id="1945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295400"/>
            <a:ext cx="2819400" cy="1190625"/>
          </a:xfrm>
        </p:spPr>
      </p:pic>
      <p:pic>
        <p:nvPicPr>
          <p:cNvPr id="1946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304925"/>
            <a:ext cx="4191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210050"/>
            <a:ext cx="38671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638300" y="1143000"/>
            <a:ext cx="18669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ectangle 7"/>
          <p:cNvSpPr/>
          <p:nvPr/>
        </p:nvSpPr>
        <p:spPr>
          <a:xfrm>
            <a:off x="5638800" y="1143000"/>
            <a:ext cx="1600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1" name="Group 10"/>
          <p:cNvGrpSpPr>
            <a:grpSpLocks/>
          </p:cNvGrpSpPr>
          <p:nvPr/>
        </p:nvGrpSpPr>
        <p:grpSpPr bwMode="auto">
          <a:xfrm>
            <a:off x="1077913" y="1497013"/>
            <a:ext cx="2590800" cy="1462087"/>
            <a:chOff x="1077310" y="1496739"/>
            <a:chExt cx="2590800" cy="1462652"/>
          </a:xfrm>
        </p:grpSpPr>
        <p:sp>
          <p:nvSpPr>
            <p:cNvPr id="9" name="TextBox 8"/>
            <p:cNvSpPr txBox="1"/>
            <p:nvPr/>
          </p:nvSpPr>
          <p:spPr>
            <a:xfrm>
              <a:off x="1077310" y="2621123"/>
              <a:ext cx="2590800" cy="338268"/>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a:defRPr/>
              </a:pPr>
              <a:r>
                <a:rPr lang="en-GB" dirty="0">
                  <a:latin typeface="OCR A Std" panose="020F0609000104060307" pitchFamily="49" charset="0"/>
                </a:rPr>
                <a:t>public abstract</a:t>
              </a:r>
            </a:p>
          </p:txBody>
        </p:sp>
        <p:sp>
          <p:nvSpPr>
            <p:cNvPr id="10" name="Line Callout 2 9"/>
            <p:cNvSpPr/>
            <p:nvPr/>
          </p:nvSpPr>
          <p:spPr>
            <a:xfrm>
              <a:off x="1251935" y="1496739"/>
              <a:ext cx="1295400" cy="781352"/>
            </a:xfrm>
            <a:prstGeom prst="borderCallout2">
              <a:avLst>
                <a:gd name="adj1" fmla="val 44990"/>
                <a:gd name="adj2" fmla="val 101201"/>
                <a:gd name="adj3" fmla="val 44991"/>
                <a:gd name="adj4" fmla="val 136680"/>
                <a:gd name="adj5" fmla="val 146815"/>
                <a:gd name="adj6" fmla="val 9572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0663"/>
            <a:ext cx="8218488" cy="939800"/>
          </a:xfrm>
        </p:spPr>
        <p:txBody>
          <a:bodyPr/>
          <a:lstStyle/>
          <a:p>
            <a:r>
              <a:rPr lang="en-GB" altLang="en-US" smtClean="0"/>
              <a:t>Interface</a:t>
            </a:r>
          </a:p>
        </p:txBody>
      </p:sp>
      <p:sp>
        <p:nvSpPr>
          <p:cNvPr id="21507" name="Content Placeholder 2"/>
          <p:cNvSpPr>
            <a:spLocks noGrp="1"/>
          </p:cNvSpPr>
          <p:nvPr>
            <p:ph idx="1"/>
          </p:nvPr>
        </p:nvSpPr>
        <p:spPr>
          <a:xfrm>
            <a:off x="457200" y="1358900"/>
            <a:ext cx="8218488" cy="3914775"/>
          </a:xfrm>
        </p:spPr>
        <p:txBody>
          <a:bodyPr/>
          <a:lstStyle/>
          <a:p>
            <a:endParaRPr lang="en-US" altLang="en-US" smtClean="0"/>
          </a:p>
        </p:txBody>
      </p:sp>
      <p:pic>
        <p:nvPicPr>
          <p:cNvPr id="2150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11238"/>
            <a:ext cx="247967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395413"/>
            <a:ext cx="48450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549775"/>
            <a:ext cx="4378325"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1100" y="2295525"/>
            <a:ext cx="1752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725488" y="2574925"/>
            <a:ext cx="7777162" cy="155733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lst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sz="1800" kern="12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buFont typeface="Arial" panose="020B0604020202020204" pitchFamily="34" charset="0"/>
              <a:buNone/>
              <a:defRPr/>
            </a:pPr>
            <a:r>
              <a:rPr lang="en-GB" altLang="en-US" sz="4400" dirty="0" smtClean="0">
                <a:solidFill>
                  <a:schemeClr val="tx1">
                    <a:lumMod val="95000"/>
                    <a:lumOff val="5000"/>
                  </a:schemeClr>
                </a:solidFill>
              </a:rPr>
              <a:t>The implementation methods need to be </a:t>
            </a:r>
            <a:r>
              <a:rPr lang="en-GB" altLang="en-US" sz="4400" dirty="0" smtClean="0">
                <a:solidFill>
                  <a:schemeClr val="bg1"/>
                </a:solidFill>
              </a:rPr>
              <a:t>public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0663"/>
            <a:ext cx="8218488" cy="939800"/>
          </a:xfrm>
        </p:spPr>
        <p:txBody>
          <a:bodyPr/>
          <a:lstStyle/>
          <a:p>
            <a:r>
              <a:rPr lang="en-GB" altLang="en-US" smtClean="0"/>
              <a:t>Interface</a:t>
            </a:r>
          </a:p>
        </p:txBody>
      </p:sp>
      <p:sp>
        <p:nvSpPr>
          <p:cNvPr id="23555" name="Content Placeholder 2"/>
          <p:cNvSpPr>
            <a:spLocks noGrp="1"/>
          </p:cNvSpPr>
          <p:nvPr>
            <p:ph idx="1"/>
          </p:nvPr>
        </p:nvSpPr>
        <p:spPr>
          <a:xfrm>
            <a:off x="457200" y="1358900"/>
            <a:ext cx="8218488" cy="3914775"/>
          </a:xfrm>
        </p:spPr>
        <p:txBody>
          <a:bodyPr/>
          <a:lstStyle/>
          <a:p>
            <a:endParaRPr lang="en-US" altLang="en-US" smtClean="0"/>
          </a:p>
        </p:txBody>
      </p:sp>
      <p:pic>
        <p:nvPicPr>
          <p:cNvPr id="235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11250"/>
            <a:ext cx="2589213"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0" y="1303338"/>
            <a:ext cx="44624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03713" y="2800350"/>
            <a:ext cx="3978275"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0688" y="3551238"/>
            <a:ext cx="38385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20663"/>
            <a:ext cx="8218488" cy="939800"/>
          </a:xfrm>
        </p:spPr>
        <p:txBody>
          <a:bodyPr/>
          <a:lstStyle/>
          <a:p>
            <a:r>
              <a:rPr lang="en-GB" altLang="en-US" smtClean="0"/>
              <a:t>Interface</a:t>
            </a:r>
          </a:p>
        </p:txBody>
      </p:sp>
      <p:sp>
        <p:nvSpPr>
          <p:cNvPr id="25603" name="Content Placeholder 2"/>
          <p:cNvSpPr>
            <a:spLocks noGrp="1"/>
          </p:cNvSpPr>
          <p:nvPr>
            <p:ph idx="1"/>
          </p:nvPr>
        </p:nvSpPr>
        <p:spPr>
          <a:xfrm>
            <a:off x="457200" y="1358900"/>
            <a:ext cx="8218488" cy="3914775"/>
          </a:xfrm>
        </p:spPr>
        <p:txBody>
          <a:bodyPr/>
          <a:lstStyle/>
          <a:p>
            <a:r>
              <a:rPr lang="en-GB" altLang="en-US" smtClean="0"/>
              <a:t>All methods in the sub class that implements the interface must be implemented otherwise declared as abstract. And let the other class extends it to implement the rest methods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20663"/>
            <a:ext cx="8218488" cy="939800"/>
          </a:xfrm>
        </p:spPr>
        <p:txBody>
          <a:bodyPr/>
          <a:lstStyle/>
          <a:p>
            <a:r>
              <a:rPr lang="en-GB" altLang="en-US" smtClean="0"/>
              <a:t>Interface</a:t>
            </a:r>
          </a:p>
        </p:txBody>
      </p:sp>
      <p:sp>
        <p:nvSpPr>
          <p:cNvPr id="27651" name="Content Placeholder 2"/>
          <p:cNvSpPr>
            <a:spLocks noGrp="1"/>
          </p:cNvSpPr>
          <p:nvPr>
            <p:ph idx="1"/>
          </p:nvPr>
        </p:nvSpPr>
        <p:spPr>
          <a:xfrm>
            <a:off x="457200" y="1066800"/>
            <a:ext cx="8218488" cy="3914775"/>
          </a:xfrm>
        </p:spPr>
        <p:txBody>
          <a:bodyPr/>
          <a:lstStyle/>
          <a:p>
            <a:r>
              <a:rPr lang="en-GB" altLang="en-US" smtClean="0"/>
              <a:t>Inheritance is possible with interface</a:t>
            </a:r>
          </a:p>
        </p:txBody>
      </p:sp>
      <p:pic>
        <p:nvPicPr>
          <p:cNvPr id="2765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25796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752600"/>
            <a:ext cx="47228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5013" y="3079750"/>
            <a:ext cx="292417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17127</TotalTime>
  <Words>1025</Words>
  <Application>Microsoft Office PowerPoint</Application>
  <PresentationFormat>On-screen Show (4:3)</PresentationFormat>
  <Paragraphs>284</Paragraphs>
  <Slides>29</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ＭＳ Ｐゴシック</vt:lpstr>
      <vt:lpstr>Arial</vt:lpstr>
      <vt:lpstr>Arial Unicode MS</vt:lpstr>
      <vt:lpstr>Calibri</vt:lpstr>
      <vt:lpstr>Consolas</vt:lpstr>
      <vt:lpstr>Courier New</vt:lpstr>
      <vt:lpstr>OCR A Std</vt:lpstr>
      <vt:lpstr>Segoe UI</vt:lpstr>
      <vt:lpstr>Times New Roman</vt:lpstr>
      <vt:lpstr>Verdana</vt:lpstr>
      <vt:lpstr>Wingdings</vt:lpstr>
      <vt:lpstr>1_Thème Office</vt:lpstr>
      <vt:lpstr>Thème Office</vt:lpstr>
      <vt:lpstr>Passerelles numériques</vt:lpstr>
      <vt:lpstr>Abstraction</vt:lpstr>
      <vt:lpstr>Interface</vt:lpstr>
      <vt:lpstr>Interface</vt:lpstr>
      <vt:lpstr>Interface</vt:lpstr>
      <vt:lpstr>Interface</vt:lpstr>
      <vt:lpstr>Interface</vt:lpstr>
      <vt:lpstr>Interface</vt:lpstr>
      <vt:lpstr>Interface</vt:lpstr>
      <vt:lpstr>Interface</vt:lpstr>
      <vt:lpstr>Interface</vt:lpstr>
      <vt:lpstr>Interface</vt:lpstr>
      <vt:lpstr>Interface vs Abstract class</vt:lpstr>
      <vt:lpstr>key points to remember about 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vt:lpstr>
      <vt:lpstr>Interface</vt:lpstr>
      <vt:lpstr>PowerPoint Presentation</vt:lpstr>
      <vt:lpstr>PowerPoint Presentation</vt:lpstr>
      <vt:lpstr>PowerPoint Presentation</vt:lpstr>
      <vt:lpstr>Exercise</vt:lpstr>
      <vt:lpstr>What have you learned?</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rady y</cp:lastModifiedBy>
  <cp:revision>1157</cp:revision>
  <cp:lastPrinted>2015-02-25T02:13:57Z</cp:lastPrinted>
  <dcterms:modified xsi:type="dcterms:W3CDTF">2020-01-17T23:33:24Z</dcterms:modified>
</cp:coreProperties>
</file>