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9" r:id="rId1"/>
    <p:sldMasterId id="2147484113" r:id="rId2"/>
  </p:sldMasterIdLst>
  <p:notesMasterIdLst>
    <p:notesMasterId r:id="rId51"/>
  </p:notesMasterIdLst>
  <p:handoutMasterIdLst>
    <p:handoutMasterId r:id="rId52"/>
  </p:handoutMasterIdLst>
  <p:sldIdLst>
    <p:sldId id="535" r:id="rId3"/>
    <p:sldId id="575" r:id="rId4"/>
    <p:sldId id="594" r:id="rId5"/>
    <p:sldId id="595" r:id="rId6"/>
    <p:sldId id="596" r:id="rId7"/>
    <p:sldId id="614" r:id="rId8"/>
    <p:sldId id="597" r:id="rId9"/>
    <p:sldId id="615" r:id="rId10"/>
    <p:sldId id="598" r:id="rId11"/>
    <p:sldId id="599" r:id="rId12"/>
    <p:sldId id="601" r:id="rId13"/>
    <p:sldId id="602" r:id="rId14"/>
    <p:sldId id="600" r:id="rId15"/>
    <p:sldId id="603" r:id="rId16"/>
    <p:sldId id="604" r:id="rId17"/>
    <p:sldId id="605" r:id="rId18"/>
    <p:sldId id="606" r:id="rId19"/>
    <p:sldId id="607" r:id="rId20"/>
    <p:sldId id="608" r:id="rId21"/>
    <p:sldId id="609" r:id="rId22"/>
    <p:sldId id="611" r:id="rId23"/>
    <p:sldId id="616" r:id="rId24"/>
    <p:sldId id="610" r:id="rId25"/>
    <p:sldId id="612" r:id="rId26"/>
    <p:sldId id="613" r:id="rId27"/>
    <p:sldId id="617" r:id="rId28"/>
    <p:sldId id="618" r:id="rId29"/>
    <p:sldId id="619" r:id="rId30"/>
    <p:sldId id="624" r:id="rId31"/>
    <p:sldId id="620" r:id="rId32"/>
    <p:sldId id="621" r:id="rId33"/>
    <p:sldId id="622" r:id="rId34"/>
    <p:sldId id="623" r:id="rId35"/>
    <p:sldId id="625" r:id="rId36"/>
    <p:sldId id="631" r:id="rId37"/>
    <p:sldId id="632" r:id="rId38"/>
    <p:sldId id="626" r:id="rId39"/>
    <p:sldId id="633" r:id="rId40"/>
    <p:sldId id="627" r:id="rId41"/>
    <p:sldId id="628" r:id="rId42"/>
    <p:sldId id="629" r:id="rId43"/>
    <p:sldId id="630" r:id="rId44"/>
    <p:sldId id="634" r:id="rId45"/>
    <p:sldId id="635" r:id="rId46"/>
    <p:sldId id="636" r:id="rId47"/>
    <p:sldId id="637" r:id="rId48"/>
    <p:sldId id="638" r:id="rId49"/>
    <p:sldId id="552" r:id="rId50"/>
  </p:sldIdLst>
  <p:sldSz cx="9144000" cy="6858000" type="screen4x3"/>
  <p:notesSz cx="9945688" cy="6815138"/>
  <p:defaultTextStyle>
    <a:defPPr>
      <a:defRPr lang="en-GB"/>
    </a:defPPr>
    <a:lvl1pPr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4">
          <p15:clr>
            <a:srgbClr val="A4A3A4"/>
          </p15:clr>
        </p15:guide>
        <p15:guide id="2" pos="30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BAED"/>
    <a:srgbClr val="FF0101"/>
    <a:srgbClr val="000000"/>
    <a:srgbClr val="FF9900"/>
    <a:srgbClr val="FFD54F"/>
    <a:srgbClr val="E1A9A9"/>
    <a:srgbClr val="00CC0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4" autoAdjust="0"/>
    <p:restoredTop sz="93955" autoAdjust="0"/>
  </p:normalViewPr>
  <p:slideViewPr>
    <p:cSldViewPr>
      <p:cViewPr varScale="1">
        <p:scale>
          <a:sx n="64" d="100"/>
          <a:sy n="64" d="100"/>
        </p:scale>
        <p:origin x="1648" y="32"/>
      </p:cViewPr>
      <p:guideLst>
        <p:guide orient="horz" pos="2160"/>
        <p:guide pos="2880"/>
      </p:guideLst>
    </p:cSldViewPr>
  </p:slideViewPr>
  <p:outlineViewPr>
    <p:cViewPr>
      <p:scale>
        <a:sx n="33" d="100"/>
        <a:sy n="33" d="100"/>
      </p:scale>
      <p:origin x="-780" y="-84"/>
    </p:cViewPr>
  </p:outlineViewPr>
  <p:notesTextViewPr>
    <p:cViewPr>
      <p:scale>
        <a:sx n="200" d="100"/>
        <a:sy n="200" d="100"/>
      </p:scale>
      <p:origin x="0" y="0"/>
    </p:cViewPr>
  </p:notesTextViewPr>
  <p:sorterViewPr>
    <p:cViewPr>
      <p:scale>
        <a:sx n="66" d="100"/>
        <a:sy n="66" d="100"/>
      </p:scale>
      <p:origin x="0" y="2328"/>
    </p:cViewPr>
  </p:sorterViewPr>
  <p:notesViewPr>
    <p:cSldViewPr>
      <p:cViewPr varScale="1">
        <p:scale>
          <a:sx n="59" d="100"/>
          <a:sy n="59" d="100"/>
        </p:scale>
        <p:origin x="-1752" y="-72"/>
      </p:cViewPr>
      <p:guideLst>
        <p:guide orient="horz" pos="2134"/>
        <p:guide pos="305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7" name="Rectangle 3"/>
          <p:cNvSpPr>
            <a:spLocks noGrp="1" noChangeArrowheads="1"/>
          </p:cNvSpPr>
          <p:nvPr>
            <p:ph type="dt" sz="quarter" idx="1"/>
          </p:nvPr>
        </p:nvSpPr>
        <p:spPr bwMode="auto">
          <a:xfrm>
            <a:off x="563245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8" name="Rectangle 4"/>
          <p:cNvSpPr>
            <a:spLocks noGrp="1" noChangeArrowheads="1"/>
          </p:cNvSpPr>
          <p:nvPr>
            <p:ph type="ftr" sz="quarter" idx="2"/>
          </p:nvPr>
        </p:nvSpPr>
        <p:spPr bwMode="auto">
          <a:xfrm>
            <a:off x="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9" name="Rectangle 5"/>
          <p:cNvSpPr>
            <a:spLocks noGrp="1" noChangeArrowheads="1"/>
          </p:cNvSpPr>
          <p:nvPr>
            <p:ph type="sldNum" sz="quarter" idx="3"/>
          </p:nvPr>
        </p:nvSpPr>
        <p:spPr bwMode="auto">
          <a:xfrm>
            <a:off x="563245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defRPr>
            </a:lvl1pPr>
          </a:lstStyle>
          <a:p>
            <a:pPr>
              <a:defRPr/>
            </a:pPr>
            <a:fld id="{87A143A6-BEB8-4501-A7EE-9C842B73303A}" type="slidenum">
              <a:rPr lang="en-US"/>
              <a:pPr>
                <a:defRPr/>
              </a:pPr>
              <a:t>‹#›</a:t>
            </a:fld>
            <a:endParaRPr lang="en-US"/>
          </a:p>
        </p:txBody>
      </p:sp>
    </p:spTree>
    <p:extLst>
      <p:ext uri="{BB962C8B-B14F-4D97-AF65-F5344CB8AC3E}">
        <p14:creationId xmlns:p14="http://schemas.microsoft.com/office/powerpoint/2010/main" val="3117093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0" y="0"/>
            <a:ext cx="9945688" cy="6815138"/>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925" tIns="45962" rIns="91925" bIns="45962"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000000"/>
              </a:buClr>
              <a:buSzPct val="100000"/>
              <a:buFont typeface="Times New Roman" panose="02020603050405020304" pitchFamily="18" charset="0"/>
              <a:buNone/>
              <a:defRPr/>
            </a:pPr>
            <a:endParaRPr lang="fr-FR" sz="2400" smtClean="0"/>
          </a:p>
        </p:txBody>
      </p:sp>
      <p:sp>
        <p:nvSpPr>
          <p:cNvPr id="11267" name="Rectangle 2"/>
          <p:cNvSpPr>
            <a:spLocks noGrp="1" noRot="1" noChangeAspect="1" noChangeArrowheads="1"/>
          </p:cNvSpPr>
          <p:nvPr>
            <p:ph type="sldImg"/>
          </p:nvPr>
        </p:nvSpPr>
        <p:spPr bwMode="auto">
          <a:xfrm>
            <a:off x="3276600" y="515938"/>
            <a:ext cx="3395663" cy="2546350"/>
          </a:xfrm>
          <a:prstGeom prst="rect">
            <a:avLst/>
          </a:prstGeom>
          <a:solidFill>
            <a:srgbClr val="FFFFFF"/>
          </a:solidFill>
          <a:ln w="12600">
            <a:solidFill>
              <a:srgbClr val="000000"/>
            </a:solidFill>
            <a:miter lim="800000"/>
            <a:headEnd/>
            <a:tailEnd/>
          </a:ln>
        </p:spPr>
      </p:sp>
      <p:sp>
        <p:nvSpPr>
          <p:cNvPr id="3075" name="Rectangle 3"/>
          <p:cNvSpPr>
            <a:spLocks noGrp="1" noChangeArrowheads="1"/>
          </p:cNvSpPr>
          <p:nvPr>
            <p:ph type="body"/>
          </p:nvPr>
        </p:nvSpPr>
        <p:spPr bwMode="auto">
          <a:xfrm>
            <a:off x="1328738" y="3236913"/>
            <a:ext cx="7288212" cy="3065462"/>
          </a:xfrm>
          <a:prstGeom prst="rect">
            <a:avLst/>
          </a:prstGeom>
          <a:noFill/>
          <a:ln w="9525">
            <a:noFill/>
            <a:round/>
            <a:headEnd/>
            <a:tailEnd/>
          </a:ln>
          <a:effectLst/>
        </p:spPr>
        <p:txBody>
          <a:bodyPr vert="horz" wrap="square" lIns="91925" tIns="45239" rIns="91925" bIns="45239"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7435357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1433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smtClean="0">
              <a:ea typeface="ＭＳ Ｐゴシック" panose="020B0600070205080204" pitchFamily="34" charset="-128"/>
              <a:cs typeface="Arial" panose="020B0604020202020204" pitchFamily="34" charset="0"/>
            </a:endParaRPr>
          </a:p>
        </p:txBody>
      </p:sp>
      <p:sp>
        <p:nvSpPr>
          <p:cNvPr id="14340"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9pPr>
          </a:lstStyle>
          <a:p>
            <a:pPr>
              <a:spcBef>
                <a:spcPct val="0"/>
              </a:spcBef>
              <a:buClrTx/>
              <a:buSzTx/>
              <a:buFontTx/>
              <a:buNone/>
            </a:pPr>
            <a:fld id="{138B9AA3-FF7E-4BF6-A25D-907E8DD43022}" type="slidenum">
              <a:rPr lang="ja-JP" altLang="fr-FR">
                <a:latin typeface="Calibri" panose="020F0502020204030204" pitchFamily="34" charset="0"/>
                <a:ea typeface="ＭＳ Ｐゴシック" panose="020B0600070205080204" pitchFamily="34" charset="-128"/>
                <a:cs typeface="Arial Unicode MS" panose="020B0604020202020204" pitchFamily="34" charset="-128"/>
              </a:rPr>
              <a:pPr>
                <a:spcBef>
                  <a:spcPct val="0"/>
                </a:spcBef>
                <a:buClrTx/>
                <a:buSzTx/>
                <a:buFontTx/>
                <a:buNone/>
              </a:pPr>
              <a:t>1</a:t>
            </a:fld>
            <a:endParaRPr lang="fr-FR" altLang="ja-JP">
              <a:latin typeface="Calibri" panose="020F0502020204030204" pitchFamily="34" charset="0"/>
              <a:ea typeface="ＭＳ Ｐゴシック" panose="020B0600070205080204" pitchFamily="34" charset="-128"/>
              <a:cs typeface="Arial Unicode MS" panose="020B0604020202020204" pitchFamily="34" charset="-128"/>
            </a:endParaRPr>
          </a:p>
        </p:txBody>
      </p:sp>
    </p:spTree>
    <p:extLst>
      <p:ext uri="{BB962C8B-B14F-4D97-AF65-F5344CB8AC3E}">
        <p14:creationId xmlns:p14="http://schemas.microsoft.com/office/powerpoint/2010/main" val="304909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smtClean="0">
                <a:cs typeface="Arial" panose="020B0604020202020204" pitchFamily="34" charset="0"/>
              </a:rPr>
              <a:t>int</a:t>
            </a:r>
            <a:r>
              <a:rPr lang="en-GB" altLang="en-US" dirty="0" smtClean="0">
                <a:cs typeface="Arial" panose="020B0604020202020204" pitchFamily="34" charset="0"/>
              </a:rPr>
              <a:t> and double are the most often data type used </a:t>
            </a:r>
          </a:p>
        </p:txBody>
      </p:sp>
    </p:spTree>
    <p:extLst>
      <p:ext uri="{BB962C8B-B14F-4D97-AF65-F5344CB8AC3E}">
        <p14:creationId xmlns:p14="http://schemas.microsoft.com/office/powerpoint/2010/main" val="293110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These types will be studied in the next chapter </a:t>
            </a:r>
          </a:p>
        </p:txBody>
      </p:sp>
    </p:spTree>
    <p:extLst>
      <p:ext uri="{BB962C8B-B14F-4D97-AF65-F5344CB8AC3E}">
        <p14:creationId xmlns:p14="http://schemas.microsoft.com/office/powerpoint/2010/main" val="15184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8" charset="0"/>
                <a:ea typeface="+mn-ea"/>
                <a:cs typeface="Arial" charset="0"/>
              </a:rPr>
              <a:t>Primitives are stored in the call stack, which require less storage spaces and are cheaper to manipulate. On the other hand, objects are stored in the program heap, which require complex memory management and more storage spaces.</a:t>
            </a:r>
            <a:endParaRPr lang="en-GB" dirty="0"/>
          </a:p>
        </p:txBody>
      </p:sp>
    </p:spTree>
    <p:extLst>
      <p:ext uri="{BB962C8B-B14F-4D97-AF65-F5344CB8AC3E}">
        <p14:creationId xmlns:p14="http://schemas.microsoft.com/office/powerpoint/2010/main" val="429486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-char storing</a:t>
            </a:r>
            <a:r>
              <a:rPr lang="en-GB" baseline="0" dirty="0" smtClean="0"/>
              <a:t> a character value. can’t assign more than a character. if we assign integer value it will convert into character based on asci code </a:t>
            </a:r>
            <a:endParaRPr lang="en-GB" dirty="0" smtClean="0"/>
          </a:p>
          <a:p>
            <a:r>
              <a:rPr lang="en-GB" dirty="0" smtClean="0"/>
              <a:t>-byte/short is similar</a:t>
            </a:r>
            <a:r>
              <a:rPr lang="en-GB" baseline="0" dirty="0" smtClean="0"/>
              <a:t> to </a:t>
            </a:r>
            <a:r>
              <a:rPr lang="en-GB" baseline="0" dirty="0" err="1" smtClean="0"/>
              <a:t>int</a:t>
            </a:r>
            <a:r>
              <a:rPr lang="en-GB" baseline="0" dirty="0" smtClean="0"/>
              <a:t>, different in the term of memory storing space </a:t>
            </a:r>
          </a:p>
          <a:p>
            <a:r>
              <a:rPr lang="en-GB" baseline="0" dirty="0" smtClean="0"/>
              <a:t>-double: decimal number, </a:t>
            </a:r>
            <a:r>
              <a:rPr lang="en-GB" sz="1200" b="0" i="0" kern="1200" dirty="0" smtClean="0">
                <a:solidFill>
                  <a:srgbClr val="000000"/>
                </a:solidFill>
                <a:effectLst/>
                <a:latin typeface="Times New Roman" pitchFamily="18" charset="0"/>
                <a:ea typeface="+mn-ea"/>
                <a:cs typeface="Arial" charset="0"/>
              </a:rPr>
              <a:t>this data type is generally the default choice</a:t>
            </a:r>
          </a:p>
          <a:p>
            <a:r>
              <a:rPr lang="en-GB" baseline="0" dirty="0" smtClean="0"/>
              <a:t>-float: to save memory</a:t>
            </a:r>
          </a:p>
          <a:p>
            <a:endParaRPr lang="en-GB" dirty="0"/>
          </a:p>
        </p:txBody>
      </p:sp>
    </p:spTree>
    <p:extLst>
      <p:ext uri="{BB962C8B-B14F-4D97-AF65-F5344CB8AC3E}">
        <p14:creationId xmlns:p14="http://schemas.microsoft.com/office/powerpoint/2010/main" val="271136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1" kern="1200" dirty="0" smtClean="0">
                <a:solidFill>
                  <a:srgbClr val="000000"/>
                </a:solidFill>
                <a:latin typeface="Times New Roman" pitchFamily="18" charset="0"/>
                <a:ea typeface="+mn-ea"/>
                <a:cs typeface="Arial" charset="0"/>
              </a:rPr>
              <a:t>char gender = 'F';</a:t>
            </a:r>
          </a:p>
          <a:p>
            <a:r>
              <a:rPr lang="en-GB" sz="1200" b="1" kern="1200" dirty="0" err="1" smtClean="0">
                <a:solidFill>
                  <a:srgbClr val="000000"/>
                </a:solidFill>
                <a:latin typeface="Times New Roman" pitchFamily="18" charset="0"/>
                <a:ea typeface="+mn-ea"/>
                <a:cs typeface="Arial" charset="0"/>
              </a:rPr>
              <a:t>int</a:t>
            </a:r>
            <a:r>
              <a:rPr lang="en-GB" sz="1200" b="1" kern="1200" dirty="0" smtClean="0">
                <a:solidFill>
                  <a:srgbClr val="000000"/>
                </a:solidFill>
                <a:latin typeface="Times New Roman" pitchFamily="18" charset="0"/>
                <a:ea typeface="+mn-ea"/>
                <a:cs typeface="Arial" charset="0"/>
              </a:rPr>
              <a:t> age = 21;</a:t>
            </a:r>
          </a:p>
          <a:p>
            <a:r>
              <a:rPr lang="en-GB" sz="1200" b="1" kern="1200" dirty="0" smtClean="0">
                <a:solidFill>
                  <a:srgbClr val="000000"/>
                </a:solidFill>
                <a:latin typeface="Times New Roman" pitchFamily="18" charset="0"/>
                <a:ea typeface="+mn-ea"/>
                <a:cs typeface="Arial" charset="0"/>
              </a:rPr>
              <a:t>float pi = 3.14f;</a:t>
            </a:r>
          </a:p>
          <a:p>
            <a:r>
              <a:rPr lang="en-GB" sz="1200" b="1" kern="1200" dirty="0" smtClean="0">
                <a:solidFill>
                  <a:srgbClr val="000000"/>
                </a:solidFill>
                <a:latin typeface="Times New Roman" pitchFamily="18" charset="0"/>
                <a:ea typeface="+mn-ea"/>
                <a:cs typeface="Arial" charset="0"/>
              </a:rPr>
              <a:t>double cost = 5.8;</a:t>
            </a:r>
          </a:p>
          <a:p>
            <a:r>
              <a:rPr lang="en-GB" sz="1200" kern="1200" dirty="0" smtClean="0">
                <a:solidFill>
                  <a:srgbClr val="000000"/>
                </a:solidFill>
                <a:latin typeface="Times New Roman" pitchFamily="18" charset="0"/>
                <a:ea typeface="+mn-ea"/>
                <a:cs typeface="Arial" charset="0"/>
              </a:rPr>
              <a:t>String name = "</a:t>
            </a:r>
            <a:r>
              <a:rPr lang="en-GB" sz="1200" kern="1200" dirty="0" err="1" smtClean="0">
                <a:solidFill>
                  <a:srgbClr val="000000"/>
                </a:solidFill>
                <a:latin typeface="Times New Roman" pitchFamily="18" charset="0"/>
                <a:ea typeface="+mn-ea"/>
                <a:cs typeface="Arial" charset="0"/>
              </a:rPr>
              <a:t>Veha</a:t>
            </a:r>
            <a:r>
              <a:rPr lang="en-GB" sz="1200" kern="1200" dirty="0" smtClean="0">
                <a:solidFill>
                  <a:srgbClr val="000000"/>
                </a:solidFill>
                <a:latin typeface="Times New Roman" pitchFamily="18" charset="0"/>
                <a:ea typeface="+mn-ea"/>
                <a:cs typeface="Arial" charset="0"/>
              </a:rPr>
              <a:t>";</a:t>
            </a:r>
          </a:p>
          <a:p>
            <a:r>
              <a:rPr lang="en-GB" sz="1200" b="1" kern="1200" dirty="0" err="1" smtClean="0">
                <a:solidFill>
                  <a:srgbClr val="000000"/>
                </a:solidFill>
                <a:latin typeface="Times New Roman" pitchFamily="18" charset="0"/>
                <a:ea typeface="+mn-ea"/>
                <a:cs typeface="Arial" charset="0"/>
              </a:rPr>
              <a:t>boolean</a:t>
            </a:r>
            <a:r>
              <a:rPr lang="en-GB" sz="1200" b="1" kern="1200" dirty="0" smtClean="0">
                <a:solidFill>
                  <a:srgbClr val="000000"/>
                </a:solidFill>
                <a:latin typeface="Times New Roman" pitchFamily="18" charset="0"/>
                <a:ea typeface="+mn-ea"/>
                <a:cs typeface="Arial" charset="0"/>
              </a:rPr>
              <a:t> </a:t>
            </a:r>
            <a:r>
              <a:rPr lang="en-GB" sz="1200" b="1" kern="1200" dirty="0" err="1" smtClean="0">
                <a:solidFill>
                  <a:srgbClr val="000000"/>
                </a:solidFill>
                <a:latin typeface="Times New Roman" pitchFamily="18" charset="0"/>
                <a:ea typeface="+mn-ea"/>
                <a:cs typeface="Arial" charset="0"/>
              </a:rPr>
              <a:t>isAvailable</a:t>
            </a:r>
            <a:r>
              <a:rPr lang="en-GB" sz="1200" b="1" kern="1200" dirty="0" smtClean="0">
                <a:solidFill>
                  <a:srgbClr val="000000"/>
                </a:solidFill>
                <a:latin typeface="Times New Roman" pitchFamily="18" charset="0"/>
                <a:ea typeface="+mn-ea"/>
                <a:cs typeface="Arial" charset="0"/>
              </a:rPr>
              <a:t> = false;</a:t>
            </a:r>
          </a:p>
          <a:p>
            <a:endParaRPr lang="en-GB" sz="1200" kern="1200" dirty="0" smtClean="0">
              <a:solidFill>
                <a:srgbClr val="000000"/>
              </a:solidFill>
              <a:latin typeface="Times New Roman" pitchFamily="18" charset="0"/>
              <a:ea typeface="+mn-ea"/>
              <a:cs typeface="Arial" charset="0"/>
            </a:endParaRP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("Gender is "+gender);</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("Age is "+age);</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("Pi is "+pi);</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("Cost is "+cost);</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("Name is "+name);</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("Available is "+</a:t>
            </a:r>
            <a:r>
              <a:rPr lang="en-GB" sz="1200" b="1" i="1" kern="1200" dirty="0" err="1" smtClean="0">
                <a:solidFill>
                  <a:srgbClr val="000000"/>
                </a:solidFill>
                <a:latin typeface="Times New Roman" pitchFamily="18" charset="0"/>
                <a:ea typeface="+mn-ea"/>
                <a:cs typeface="Arial" charset="0"/>
              </a:rPr>
              <a:t>isAvailable</a:t>
            </a:r>
            <a:r>
              <a:rPr lang="en-GB" sz="1200" b="1" i="1" kern="1200" dirty="0" smtClean="0">
                <a:solidFill>
                  <a:srgbClr val="000000"/>
                </a:solidFill>
                <a:latin typeface="Times New Roman" pitchFamily="18" charset="0"/>
                <a:ea typeface="+mn-ea"/>
                <a:cs typeface="Arial" charset="0"/>
              </a:rPr>
              <a:t>);</a:t>
            </a:r>
            <a:endParaRPr lang="en-GB" altLang="en-US" dirty="0" smtClean="0">
              <a:cs typeface="Arial" panose="020B0604020202020204" pitchFamily="34" charset="0"/>
            </a:endParaRPr>
          </a:p>
        </p:txBody>
      </p:sp>
    </p:spTree>
    <p:extLst>
      <p:ext uri="{BB962C8B-B14F-4D97-AF65-F5344CB8AC3E}">
        <p14:creationId xmlns:p14="http://schemas.microsoft.com/office/powerpoint/2010/main" val="370511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cs typeface="Arial" panose="020B0604020202020204" pitchFamily="34" charset="0"/>
            </a:endParaRPr>
          </a:p>
        </p:txBody>
      </p:sp>
    </p:spTree>
    <p:extLst>
      <p:ext uri="{BB962C8B-B14F-4D97-AF65-F5344CB8AC3E}">
        <p14:creationId xmlns:p14="http://schemas.microsoft.com/office/powerpoint/2010/main" val="414222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3834598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Rectangle 19"/>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21" name="Rectangle 20"/>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2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2"/>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23"/>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5" name="Oval 24"/>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6" name="Oval 25"/>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7" name="Oval 26"/>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8" name="Oval 27"/>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9"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304476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61D3350E-4DD0-42FC-8257-55A480F500E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5" name="Rectangle 1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1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58378850-88D1-4C90-B43B-8B1EDFC6BE35}"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8" name="Oval 1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0" name="Oval 1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1" name="Oval 2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376394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1C67464E-0F11-40AE-8593-A33FAA7AD9C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sp>
        <p:nvSpPr>
          <p:cNvPr id="15" name="Rectangle 14"/>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0DE0E517-85CC-4D1B-BA3E-A9FC95F8EF38}"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7"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8"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1"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137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5" name="Rectangle 4"/>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6" name="Rectangle 5"/>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7" name="Rectangle 6"/>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1" name="Oval 10"/>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2" name="Oval 11"/>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5" name="Oval 14"/>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Oval 15"/>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17"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fr-FR" dirty="0" smtClean="0"/>
              <a:t>Cliquez pour modifier le style du titre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74348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de section">
    <p:spTree>
      <p:nvGrpSpPr>
        <p:cNvPr id="1" name=""/>
        <p:cNvGrpSpPr/>
        <p:nvPr/>
      </p:nvGrpSpPr>
      <p:grpSpPr>
        <a:xfrm>
          <a:off x="0" y="0"/>
          <a:ext cx="0" cy="0"/>
          <a:chOff x="0" y="0"/>
          <a:chExt cx="0" cy="0"/>
        </a:xfrm>
      </p:grpSpPr>
      <p:sp>
        <p:nvSpPr>
          <p:cNvPr id="4" name="Rectangle 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 name="Rectangle 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1A1E5098-18CA-4957-8723-5ADB4CB93905}"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Oval 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1" name="Oval 1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Tree>
    <p:extLst>
      <p:ext uri="{BB962C8B-B14F-4D97-AF65-F5344CB8AC3E}">
        <p14:creationId xmlns:p14="http://schemas.microsoft.com/office/powerpoint/2010/main" val="102113643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13863273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5314975-945B-4FCD-9B25-8C9E908D1FBB}"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9266484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918DBF6C-EBAF-4F42-91CE-81C77E42D047}"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80612858"/>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49B497FD-F1A7-446A-95EF-C8D241E8978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89" r:id="rId1"/>
    <p:sldLayoutId id="2147484590" r:id="rId2"/>
    <p:sldLayoutId id="2147484591" r:id="rId3"/>
    <p:sldLayoutId id="2147484592" r:id="rId4"/>
    <p:sldLayoutId id="2147484593" r:id="rId5"/>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E7C2BC59-0790-45F3-8579-949AFA43E7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331913" y="4762500"/>
            <a:ext cx="6408737" cy="503238"/>
          </a:xfrm>
        </p:spPr>
        <p:txBody>
          <a:bodyPr/>
          <a:lstStyle/>
          <a:p>
            <a:pPr eaLnBrk="1" hangingPunct="1">
              <a:defRPr/>
            </a:pPr>
            <a:r>
              <a:rPr lang="fr-FR" smtClean="0"/>
              <a:t>Passerelles numériques</a:t>
            </a:r>
          </a:p>
        </p:txBody>
      </p:sp>
      <p:sp>
        <p:nvSpPr>
          <p:cNvPr id="7171" name="Espace réservé du texte 2"/>
          <p:cNvSpPr>
            <a:spLocks noGrp="1"/>
          </p:cNvSpPr>
          <p:nvPr>
            <p:ph type="body" sz="quarter" idx="10"/>
          </p:nvPr>
        </p:nvSpPr>
        <p:spPr>
          <a:xfrm>
            <a:off x="1349375" y="5608638"/>
            <a:ext cx="6408738" cy="431800"/>
          </a:xfrm>
        </p:spPr>
        <p:txBody>
          <a:bodyPr/>
          <a:lstStyle/>
          <a:p>
            <a:pPr eaLnBrk="1" hangingPunct="1">
              <a:defRPr/>
            </a:pPr>
            <a:r>
              <a:rPr lang="en-US" dirty="0" smtClean="0"/>
              <a:t>03-</a:t>
            </a:r>
            <a:r>
              <a:rPr lang="en-US" dirty="0"/>
              <a:t>Get started with Java Programming</a:t>
            </a:r>
            <a:endParaRPr lang="en-US" dirty="0" smtClean="0"/>
          </a:p>
        </p:txBody>
      </p:sp>
      <p:sp>
        <p:nvSpPr>
          <p:cNvPr id="13316" name="Espace réservé du texte 3"/>
          <p:cNvSpPr>
            <a:spLocks noGrp="1"/>
          </p:cNvSpPr>
          <p:nvPr>
            <p:ph type="body" sz="quarter" idx="11"/>
          </p:nvPr>
        </p:nvSpPr>
        <p:spPr>
          <a:xfrm>
            <a:off x="1331913" y="5157788"/>
            <a:ext cx="6408737" cy="431800"/>
          </a:xfrm>
        </p:spPr>
        <p:txBody>
          <a:bodyPr/>
          <a:lstStyle/>
          <a:p>
            <a:pPr eaLnBrk="1" hangingPunct="1"/>
            <a:r>
              <a:rPr lang="fr-FR" altLang="fr-FR" smtClean="0"/>
              <a:t>A Gateway for Life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19256" cy="940966"/>
          </a:xfrm>
        </p:spPr>
        <p:txBody>
          <a:bodyPr/>
          <a:lstStyle/>
          <a:p>
            <a:r>
              <a:rPr lang="en-GB" sz="9600" dirty="0" smtClean="0"/>
              <a:t>Operator</a:t>
            </a:r>
            <a:endParaRPr lang="en-GB" sz="9600" dirty="0"/>
          </a:p>
        </p:txBody>
      </p:sp>
      <p:pic>
        <p:nvPicPr>
          <p:cNvPr id="4" name="Picture 2" descr="https://theaccessbuddy.files.wordpress.com/2012/10/image1.png?w=498&amp;h=420"/>
          <p:cNvPicPr>
            <a:picLocks noChangeAspect="1" noChangeArrowheads="1"/>
          </p:cNvPicPr>
          <p:nvPr/>
        </p:nvPicPr>
        <p:blipFill rotWithShape="1">
          <a:blip r:embed="rId2">
            <a:extLst>
              <a:ext uri="{28A0092B-C50C-407E-A947-70E740481C1C}">
                <a14:useLocalDpi xmlns:a14="http://schemas.microsoft.com/office/drawing/2010/main" val="0"/>
              </a:ext>
            </a:extLst>
          </a:blip>
          <a:srcRect l="4667" t="34643" b="12024"/>
          <a:stretch/>
        </p:blipFill>
        <p:spPr bwMode="auto">
          <a:xfrm>
            <a:off x="2133600" y="3200400"/>
            <a:ext cx="516808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50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a:t>
            </a:r>
            <a:r>
              <a:rPr lang="en-GB" dirty="0" smtClean="0"/>
              <a:t>Operators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159194364"/>
              </p:ext>
            </p:extLst>
          </p:nvPr>
        </p:nvGraphicFramePr>
        <p:xfrm>
          <a:off x="457968" y="1524000"/>
          <a:ext cx="8218488" cy="2225040"/>
        </p:xfrm>
        <a:graphic>
          <a:graphicData uri="http://schemas.openxmlformats.org/drawingml/2006/table">
            <a:tbl>
              <a:tblPr firstRow="1" bandRow="1">
                <a:tableStyleId>{5C22544A-7EE6-4342-B048-85BDC9FD1C3A}</a:tableStyleId>
              </a:tblPr>
              <a:tblGrid>
                <a:gridCol w="4109244">
                  <a:extLst>
                    <a:ext uri="{9D8B030D-6E8A-4147-A177-3AD203B41FA5}">
                      <a16:colId xmlns:a16="http://schemas.microsoft.com/office/drawing/2014/main" val="20000"/>
                    </a:ext>
                  </a:extLst>
                </a:gridCol>
                <a:gridCol w="4109244">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Addition</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Subtraction </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Multiplication</a:t>
                      </a:r>
                      <a:endParaRPr lang="en-GB" dirty="0"/>
                    </a:p>
                  </a:txBody>
                  <a:tcPr/>
                </a:tc>
                <a:extLst>
                  <a:ext uri="{0D108BD9-81ED-4DB2-BD59-A6C34878D82A}">
                    <a16:rowId xmlns:a16="http://schemas.microsoft.com/office/drawing/2014/main" val="10003"/>
                  </a:ext>
                </a:extLst>
              </a:tr>
              <a:tr h="370840">
                <a:tc>
                  <a:txBody>
                    <a:bodyPr/>
                    <a:lstStyle/>
                    <a:p>
                      <a:r>
                        <a:rPr lang="en-GB" dirty="0" smtClean="0"/>
                        <a:t>/</a:t>
                      </a:r>
                      <a:endParaRPr lang="en-GB" dirty="0"/>
                    </a:p>
                  </a:txBody>
                  <a:tcPr/>
                </a:tc>
                <a:tc>
                  <a:txBody>
                    <a:bodyPr/>
                    <a:lstStyle/>
                    <a:p>
                      <a:r>
                        <a:rPr lang="en-GB" dirty="0" smtClean="0"/>
                        <a:t>Division</a:t>
                      </a:r>
                      <a:endParaRPr lang="en-GB" dirty="0"/>
                    </a:p>
                  </a:txBody>
                  <a:tcPr/>
                </a:tc>
                <a:extLst>
                  <a:ext uri="{0D108BD9-81ED-4DB2-BD59-A6C34878D82A}">
                    <a16:rowId xmlns:a16="http://schemas.microsoft.com/office/drawing/2014/main" val="10004"/>
                  </a:ext>
                </a:extLst>
              </a:tr>
              <a:tr h="370840">
                <a:tc>
                  <a:txBody>
                    <a:bodyPr/>
                    <a:lstStyle/>
                    <a:p>
                      <a:r>
                        <a:rPr lang="en-GB" dirty="0" smtClean="0"/>
                        <a:t>%</a:t>
                      </a:r>
                      <a:endParaRPr lang="en-GB" dirty="0"/>
                    </a:p>
                  </a:txBody>
                  <a:tcPr/>
                </a:tc>
                <a:tc>
                  <a:txBody>
                    <a:bodyPr/>
                    <a:lstStyle/>
                    <a:p>
                      <a:r>
                        <a:rPr lang="en-GB" dirty="0" smtClean="0"/>
                        <a:t>Modulus</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5800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ArithmeticOperatorDemo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100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5" name="Picture 4"/>
          <p:cNvPicPr>
            <a:picLocks noChangeAspect="1"/>
          </p:cNvPicPr>
          <p:nvPr/>
        </p:nvPicPr>
        <p:blipFill>
          <a:blip r:embed="rId2"/>
          <a:stretch>
            <a:fillRect/>
          </a:stretch>
        </p:blipFill>
        <p:spPr>
          <a:xfrm>
            <a:off x="2038145" y="4308691"/>
            <a:ext cx="5057365" cy="1929969"/>
          </a:xfrm>
          <a:prstGeom prst="rect">
            <a:avLst/>
          </a:prstGeom>
        </p:spPr>
      </p:pic>
    </p:spTree>
    <p:extLst>
      <p:ext uri="{BB962C8B-B14F-4D97-AF65-F5344CB8AC3E}">
        <p14:creationId xmlns:p14="http://schemas.microsoft.com/office/powerpoint/2010/main" val="16502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t>
            </a:r>
            <a:r>
              <a:rPr lang="en-GB" dirty="0" smtClean="0"/>
              <a:t>Operators</a:t>
            </a:r>
            <a:endParaRPr lang="en-GB" dirty="0"/>
          </a:p>
        </p:txBody>
      </p:sp>
      <p:sp>
        <p:nvSpPr>
          <p:cNvPr id="5" name="Content Placeholder 4"/>
          <p:cNvSpPr>
            <a:spLocks noGrp="1"/>
          </p:cNvSpPr>
          <p:nvPr>
            <p:ph idx="1"/>
          </p:nvPr>
        </p:nvSpPr>
        <p:spPr/>
        <p:txBody>
          <a:bodyPr/>
          <a:lstStyle/>
          <a:p>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2595360308"/>
              </p:ext>
            </p:extLst>
          </p:nvPr>
        </p:nvGraphicFramePr>
        <p:xfrm>
          <a:off x="457968" y="1524000"/>
          <a:ext cx="8218487" cy="2595880"/>
        </p:xfrm>
        <a:graphic>
          <a:graphicData uri="http://schemas.openxmlformats.org/drawingml/2006/table">
            <a:tbl>
              <a:tblPr firstRow="1" bandRow="1">
                <a:tableStyleId>{5C22544A-7EE6-4342-B048-85BDC9FD1C3A}</a:tableStyleId>
              </a:tblPr>
              <a:tblGrid>
                <a:gridCol w="1599432">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4714055">
                  <a:extLst>
                    <a:ext uri="{9D8B030D-6E8A-4147-A177-3AD203B41FA5}">
                      <a16:colId xmlns:a16="http://schemas.microsoft.com/office/drawing/2014/main" val="20002"/>
                    </a:ext>
                  </a:extLst>
                </a:gridCol>
              </a:tblGrid>
              <a:tr h="370840">
                <a:tc>
                  <a:txBody>
                    <a:bodyPr/>
                    <a:lstStyle/>
                    <a:p>
                      <a:r>
                        <a:rPr lang="en-GB" dirty="0" smtClean="0"/>
                        <a:t>Operators</a:t>
                      </a:r>
                      <a:endParaRPr lang="en-GB" dirty="0"/>
                    </a:p>
                  </a:txBody>
                  <a:tcPr/>
                </a:tc>
                <a:tc>
                  <a:txBody>
                    <a:bodyPr/>
                    <a:lstStyle/>
                    <a:p>
                      <a:r>
                        <a:rPr lang="en-GB" dirty="0" smtClean="0"/>
                        <a:t>Example </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Assign value 1 to count</a:t>
                      </a:r>
                      <a:r>
                        <a:rPr lang="en-GB" baseline="0" dirty="0" smtClean="0"/>
                        <a:t> variable </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count</a:t>
                      </a:r>
                      <a:r>
                        <a:rPr lang="en-GB" baseline="0" dirty="0" smtClean="0"/>
                        <a:t> = count+1</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count</a:t>
                      </a:r>
                      <a:r>
                        <a:rPr lang="en-GB" baseline="0" dirty="0" smtClean="0"/>
                        <a:t> = count-1</a:t>
                      </a:r>
                      <a:endParaRPr lang="en-GB" dirty="0"/>
                    </a:p>
                  </a:txBody>
                  <a:tcPr/>
                </a:tc>
                <a:extLst>
                  <a:ext uri="{0D108BD9-81ED-4DB2-BD59-A6C34878D82A}">
                    <a16:rowId xmlns:a16="http://schemas.microsoft.com/office/drawing/2014/main" val="10003"/>
                  </a:ext>
                </a:extLst>
              </a:tr>
              <a:tr h="370840">
                <a:tc>
                  <a:txBody>
                    <a:bodyPr/>
                    <a:lstStyle/>
                    <a:p>
                      <a:r>
                        <a:rPr lang="en-GB" dirty="0" smtClean="0"/>
                        <a:t>*=</a:t>
                      </a:r>
                      <a:endParaRPr lang="en-GB" dirty="0"/>
                    </a:p>
                  </a:txBody>
                  <a:tcPr/>
                </a:tc>
                <a:tc>
                  <a:txBody>
                    <a:bodyPr/>
                    <a:lstStyle/>
                    <a:p>
                      <a:r>
                        <a:rPr lang="en-GB" dirty="0" smtClean="0"/>
                        <a:t>count*=2</a:t>
                      </a:r>
                      <a:endParaRPr lang="en-GB" dirty="0"/>
                    </a:p>
                  </a:txBody>
                  <a:tcPr/>
                </a:tc>
                <a:tc>
                  <a:txBody>
                    <a:bodyPr/>
                    <a:lstStyle/>
                    <a:p>
                      <a:r>
                        <a:rPr lang="en-GB" dirty="0" smtClean="0"/>
                        <a:t>count</a:t>
                      </a:r>
                      <a:r>
                        <a:rPr lang="en-GB" baseline="0" dirty="0" smtClean="0"/>
                        <a:t> = count*2</a:t>
                      </a:r>
                      <a:endParaRPr lang="en-GB" dirty="0"/>
                    </a:p>
                  </a:txBody>
                  <a:tcPr/>
                </a:tc>
                <a:extLst>
                  <a:ext uri="{0D108BD9-81ED-4DB2-BD59-A6C34878D82A}">
                    <a16:rowId xmlns:a16="http://schemas.microsoft.com/office/drawing/2014/main" val="10004"/>
                  </a:ext>
                </a:extLst>
              </a:tr>
              <a:tr h="370840">
                <a:tc>
                  <a:txBody>
                    <a:bodyPr/>
                    <a:lstStyle/>
                    <a:p>
                      <a:r>
                        <a:rPr lang="en-GB" dirty="0" smtClean="0"/>
                        <a:t>/=</a:t>
                      </a:r>
                      <a:endParaRPr lang="en-GB" dirty="0"/>
                    </a:p>
                  </a:txBody>
                  <a:tcPr/>
                </a:tc>
                <a:tc>
                  <a:txBody>
                    <a:bodyPr/>
                    <a:lstStyle/>
                    <a:p>
                      <a:r>
                        <a:rPr lang="en-GB" dirty="0" smtClean="0"/>
                        <a:t>count/=4</a:t>
                      </a:r>
                      <a:endParaRPr lang="en-GB" dirty="0"/>
                    </a:p>
                  </a:txBody>
                  <a:tcPr/>
                </a:tc>
                <a:tc>
                  <a:txBody>
                    <a:bodyPr/>
                    <a:lstStyle/>
                    <a:p>
                      <a:r>
                        <a:rPr lang="en-GB" dirty="0" smtClean="0"/>
                        <a:t>count</a:t>
                      </a:r>
                      <a:r>
                        <a:rPr lang="en-GB" baseline="0" dirty="0" smtClean="0"/>
                        <a:t> = count/4</a:t>
                      </a:r>
                      <a:endParaRPr lang="en-GB" dirty="0"/>
                    </a:p>
                  </a:txBody>
                  <a:tcPr/>
                </a:tc>
                <a:extLst>
                  <a:ext uri="{0D108BD9-81ED-4DB2-BD59-A6C34878D82A}">
                    <a16:rowId xmlns:a16="http://schemas.microsoft.com/office/drawing/2014/main" val="10005"/>
                  </a:ext>
                </a:extLst>
              </a:tr>
              <a:tr h="370840">
                <a:tc>
                  <a:txBody>
                    <a:bodyPr/>
                    <a:lstStyle/>
                    <a:p>
                      <a:r>
                        <a:rPr lang="en-GB" dirty="0" smtClean="0"/>
                        <a:t>%=</a:t>
                      </a:r>
                      <a:endParaRPr lang="en-GB" dirty="0"/>
                    </a:p>
                  </a:txBody>
                  <a:tcPr/>
                </a:tc>
                <a:tc>
                  <a:txBody>
                    <a:bodyPr/>
                    <a:lstStyle/>
                    <a:p>
                      <a:r>
                        <a:rPr lang="en-GB" dirty="0" smtClean="0"/>
                        <a:t>count%=2</a:t>
                      </a:r>
                      <a:endParaRPr lang="en-GB" dirty="0"/>
                    </a:p>
                  </a:txBody>
                  <a:tcPr/>
                </a:tc>
                <a:tc>
                  <a:txBody>
                    <a:bodyPr/>
                    <a:lstStyle/>
                    <a:p>
                      <a:r>
                        <a:rPr lang="en-GB" dirty="0" smtClean="0"/>
                        <a:t>count</a:t>
                      </a:r>
                      <a:r>
                        <a:rPr lang="en-GB" baseline="0" dirty="0" smtClean="0"/>
                        <a:t> = count%2</a:t>
                      </a:r>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8560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358280"/>
            <a:ext cx="8219256" cy="4890120"/>
          </a:xfrm>
        </p:spPr>
        <p:txBody>
          <a:bodyPr>
            <a:normAutofit fontScale="55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AssignmentOperatorDemo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10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5065285" y="3124200"/>
            <a:ext cx="4056944" cy="1905000"/>
          </a:xfrm>
          <a:prstGeom prst="rect">
            <a:avLst/>
          </a:prstGeom>
        </p:spPr>
      </p:pic>
    </p:spTree>
    <p:extLst>
      <p:ext uri="{BB962C8B-B14F-4D97-AF65-F5344CB8AC3E}">
        <p14:creationId xmlns:p14="http://schemas.microsoft.com/office/powerpoint/2010/main" val="27137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Unary Operators</a:t>
            </a:r>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452213710"/>
              </p:ext>
            </p:extLst>
          </p:nvPr>
        </p:nvGraphicFramePr>
        <p:xfrm>
          <a:off x="457968" y="1524000"/>
          <a:ext cx="8218488" cy="1112520"/>
        </p:xfrm>
        <a:graphic>
          <a:graphicData uri="http://schemas.openxmlformats.org/drawingml/2006/table">
            <a:tbl>
              <a:tblPr firstRow="1" bandRow="1">
                <a:tableStyleId>{5C22544A-7EE6-4342-B048-85BDC9FD1C3A}</a:tableStyleId>
              </a:tblPr>
              <a:tblGrid>
                <a:gridCol w="3733032">
                  <a:extLst>
                    <a:ext uri="{9D8B030D-6E8A-4147-A177-3AD203B41FA5}">
                      <a16:colId xmlns:a16="http://schemas.microsoft.com/office/drawing/2014/main" val="20000"/>
                    </a:ext>
                  </a:extLst>
                </a:gridCol>
                <a:gridCol w="4485456">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Increment</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Decrement</a:t>
                      </a:r>
                      <a:endParaRPr lang="en-GB"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12923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UnaryOperatorDemo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2057400" y="4518539"/>
            <a:ext cx="5027481" cy="1905000"/>
          </a:xfrm>
          <a:prstGeom prst="rect">
            <a:avLst/>
          </a:prstGeom>
        </p:spPr>
      </p:pic>
    </p:spTree>
    <p:extLst>
      <p:ext uri="{BB962C8B-B14F-4D97-AF65-F5344CB8AC3E}">
        <p14:creationId xmlns:p14="http://schemas.microsoft.com/office/powerpoint/2010/main" val="245450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Operators</a:t>
            </a:r>
            <a:endParaRPr lang="en-GB" dirty="0"/>
          </a:p>
        </p:txBody>
      </p:sp>
      <p:sp>
        <p:nvSpPr>
          <p:cNvPr id="3" name="Content Placeholder 2"/>
          <p:cNvSpPr>
            <a:spLocks noGrp="1"/>
          </p:cNvSpPr>
          <p:nvPr>
            <p:ph idx="1"/>
          </p:nvPr>
        </p:nvSpPr>
        <p:spPr/>
        <p:txBody>
          <a:bodyPr/>
          <a:lstStyle/>
          <a:p>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956241691"/>
              </p:ext>
            </p:extLst>
          </p:nvPr>
        </p:nvGraphicFramePr>
        <p:xfrm>
          <a:off x="457968" y="1524000"/>
          <a:ext cx="8218488" cy="2865120"/>
        </p:xfrm>
        <a:graphic>
          <a:graphicData uri="http://schemas.openxmlformats.org/drawingml/2006/table">
            <a:tbl>
              <a:tblPr firstRow="1" bandRow="1">
                <a:tableStyleId>{5C22544A-7EE6-4342-B048-85BDC9FD1C3A}</a:tableStyleId>
              </a:tblPr>
              <a:tblGrid>
                <a:gridCol w="1523232">
                  <a:extLst>
                    <a:ext uri="{9D8B030D-6E8A-4147-A177-3AD203B41FA5}">
                      <a16:colId xmlns:a16="http://schemas.microsoft.com/office/drawing/2014/main" val="20000"/>
                    </a:ext>
                  </a:extLst>
                </a:gridCol>
                <a:gridCol w="6695256">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sz="1800" b="0" i="0" kern="1200" dirty="0" smtClean="0">
                          <a:solidFill>
                            <a:schemeClr val="dk1"/>
                          </a:solidFill>
                          <a:effectLst/>
                          <a:latin typeface="+mn-lt"/>
                          <a:ea typeface="+mn-ea"/>
                          <a:cs typeface="+mn-cs"/>
                        </a:rPr>
                        <a:t>returns true if both the left side and right side are equal</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not equal to the right side</a:t>
                      </a:r>
                      <a:endParaRPr lang="en-GB" dirty="0"/>
                    </a:p>
                  </a:txBody>
                  <a:tcPr/>
                </a:tc>
                <a:extLst>
                  <a:ext uri="{0D108BD9-81ED-4DB2-BD59-A6C34878D82A}">
                    <a16:rowId xmlns:a16="http://schemas.microsoft.com/office/drawing/2014/main" val="10002"/>
                  </a:ext>
                </a:extLst>
              </a:tr>
              <a:tr h="370840">
                <a:tc>
                  <a:txBody>
                    <a:bodyPr/>
                    <a:lstStyle/>
                    <a:p>
                      <a:r>
                        <a:rPr lang="en-GB" dirty="0" smtClean="0"/>
                        <a:t>&gt;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greater than right</a:t>
                      </a:r>
                      <a:endParaRPr lang="en-GB" dirty="0"/>
                    </a:p>
                  </a:txBody>
                  <a:tcPr/>
                </a:tc>
                <a:extLst>
                  <a:ext uri="{0D108BD9-81ED-4DB2-BD59-A6C34878D82A}">
                    <a16:rowId xmlns:a16="http://schemas.microsoft.com/office/drawing/2014/main" val="10003"/>
                  </a:ext>
                </a:extLst>
              </a:tr>
              <a:tr h="370840">
                <a:tc>
                  <a:txBody>
                    <a:bodyPr/>
                    <a:lstStyle/>
                    <a:p>
                      <a:r>
                        <a:rPr lang="en-GB" dirty="0" smtClean="0"/>
                        <a:t>&lt;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less than right side</a:t>
                      </a:r>
                      <a:endParaRPr lang="en-GB" dirty="0"/>
                    </a:p>
                  </a:txBody>
                  <a:tcPr/>
                </a:tc>
                <a:extLst>
                  <a:ext uri="{0D108BD9-81ED-4DB2-BD59-A6C34878D82A}">
                    <a16:rowId xmlns:a16="http://schemas.microsoft.com/office/drawing/2014/main" val="10004"/>
                  </a:ext>
                </a:extLst>
              </a:tr>
              <a:tr h="370840">
                <a:tc>
                  <a:txBody>
                    <a:bodyPr/>
                    <a:lstStyle/>
                    <a:p>
                      <a:r>
                        <a:rPr lang="en-GB" dirty="0" smtClean="0"/>
                        <a:t>&gt;=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greater than or equal to right side</a:t>
                      </a:r>
                      <a:endParaRPr lang="en-GB" dirty="0"/>
                    </a:p>
                  </a:txBody>
                  <a:tcPr/>
                </a:tc>
                <a:extLst>
                  <a:ext uri="{0D108BD9-81ED-4DB2-BD59-A6C34878D82A}">
                    <a16:rowId xmlns:a16="http://schemas.microsoft.com/office/drawing/2014/main" val="10005"/>
                  </a:ext>
                </a:extLst>
              </a:tr>
              <a:tr h="370840">
                <a:tc>
                  <a:txBody>
                    <a:bodyPr/>
                    <a:lstStyle/>
                    <a:p>
                      <a:r>
                        <a:rPr lang="en-GB" dirty="0" smtClean="0"/>
                        <a:t>&lt;=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less than or equal to right side</a:t>
                      </a:r>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2535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625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ComparisionOperatorDemo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30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a:t>
            </a:r>
            <a:r>
              <a:rPr lang="en-GB" dirty="0">
                <a:solidFill>
                  <a:srgbClr val="000000"/>
                </a:solidFill>
                <a:latin typeface="Consolas" panose="020B0609020204030204" pitchFamily="49" charset="0"/>
              </a:rPr>
              <a:t>+num1+</a:t>
            </a:r>
            <a:r>
              <a:rPr lang="en-GB" dirty="0">
                <a:solidFill>
                  <a:srgbClr val="0000FF"/>
                </a:solidFill>
                <a:latin typeface="Consolas" panose="020B0609020204030204" pitchFamily="49" charset="0"/>
              </a:rPr>
              <a:t>",num2="</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num1==num2? "</a:t>
            </a:r>
            <a:r>
              <a:rPr lang="en-GB" dirty="0">
                <a:solidFill>
                  <a:srgbClr val="000000"/>
                </a:solidFill>
                <a:latin typeface="Consolas" panose="020B0609020204030204" pitchFamily="49" charset="0"/>
              </a:rPr>
              <a:t>+(num1==num2));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num1!=num2? "</a:t>
            </a:r>
            <a:r>
              <a:rPr lang="en-GB" dirty="0">
                <a:solidFill>
                  <a:srgbClr val="000000"/>
                </a:solidFill>
                <a:latin typeface="Consolas" panose="020B0609020204030204" pitchFamily="49" charset="0"/>
              </a:rPr>
              <a:t>+(num1!=num2));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num1&gt;num2? "</a:t>
            </a:r>
            <a:r>
              <a:rPr lang="en-GB" dirty="0">
                <a:solidFill>
                  <a:srgbClr val="000000"/>
                </a:solidFill>
                <a:latin typeface="Consolas" panose="020B0609020204030204" pitchFamily="49" charset="0"/>
              </a:rPr>
              <a:t>+(num1&gt;num2));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num1&lt;num2? "</a:t>
            </a:r>
            <a:r>
              <a:rPr lang="en-GB" dirty="0">
                <a:solidFill>
                  <a:srgbClr val="000000"/>
                </a:solidFill>
                <a:latin typeface="Consolas" panose="020B0609020204030204" pitchFamily="49" charset="0"/>
              </a:rPr>
              <a:t>+(num1&lt;num2));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num1&gt;=num2? "</a:t>
            </a:r>
            <a:r>
              <a:rPr lang="en-GB" dirty="0">
                <a:solidFill>
                  <a:srgbClr val="000000"/>
                </a:solidFill>
                <a:latin typeface="Consolas" panose="020B0609020204030204" pitchFamily="49" charset="0"/>
              </a:rPr>
              <a:t>+(num1&gt;=num2));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num1&lt;=num2? "</a:t>
            </a:r>
            <a:r>
              <a:rPr lang="en-GB" dirty="0">
                <a:solidFill>
                  <a:srgbClr val="000000"/>
                </a:solidFill>
                <a:latin typeface="Consolas" panose="020B0609020204030204" pitchFamily="49" charset="0"/>
              </a:rPr>
              <a:t>+(num1&lt;=num2));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2573926" y="4259743"/>
            <a:ext cx="3985803" cy="2027865"/>
          </a:xfrm>
          <a:prstGeom prst="rect">
            <a:avLst/>
          </a:prstGeom>
        </p:spPr>
      </p:pic>
    </p:spTree>
    <p:extLst>
      <p:ext uri="{BB962C8B-B14F-4D97-AF65-F5344CB8AC3E}">
        <p14:creationId xmlns:p14="http://schemas.microsoft.com/office/powerpoint/2010/main" val="22413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a:t>
            </a:r>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3367408261"/>
              </p:ext>
            </p:extLst>
          </p:nvPr>
        </p:nvGraphicFramePr>
        <p:xfrm>
          <a:off x="952884" y="1524000"/>
          <a:ext cx="7238232" cy="1483360"/>
        </p:xfrm>
        <a:graphic>
          <a:graphicData uri="http://schemas.openxmlformats.org/drawingml/2006/table">
            <a:tbl>
              <a:tblPr firstRow="1" bandRow="1">
                <a:tableStyleId>{5C22544A-7EE6-4342-B048-85BDC9FD1C3A}</a:tableStyleId>
              </a:tblPr>
              <a:tblGrid>
                <a:gridCol w="2415330">
                  <a:extLst>
                    <a:ext uri="{9D8B030D-6E8A-4147-A177-3AD203B41FA5}">
                      <a16:colId xmlns:a16="http://schemas.microsoft.com/office/drawing/2014/main" val="20000"/>
                    </a:ext>
                  </a:extLst>
                </a:gridCol>
                <a:gridCol w="4822902">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&amp;&amp;</a:t>
                      </a:r>
                      <a:endParaRPr lang="en-GB" dirty="0"/>
                    </a:p>
                  </a:txBody>
                  <a:tcPr/>
                </a:tc>
                <a:tc>
                  <a:txBody>
                    <a:bodyPr/>
                    <a:lstStyle/>
                    <a:p>
                      <a:r>
                        <a:rPr lang="en-GB" dirty="0" smtClean="0"/>
                        <a:t>AND operator</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OR operator</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NOT</a:t>
                      </a:r>
                      <a:r>
                        <a:rPr lang="en-GB" baseline="0" dirty="0" smtClean="0"/>
                        <a:t> operator</a:t>
                      </a:r>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211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0663"/>
            <a:ext cx="8218488" cy="939800"/>
          </a:xfrm>
        </p:spPr>
        <p:txBody>
          <a:bodyPr/>
          <a:lstStyle/>
          <a:p>
            <a:r>
              <a:rPr lang="en-US" altLang="en-US" smtClean="0"/>
              <a:t>Outline</a:t>
            </a:r>
          </a:p>
        </p:txBody>
      </p:sp>
      <p:sp>
        <p:nvSpPr>
          <p:cNvPr id="15363" name="Content Placeholder 2"/>
          <p:cNvSpPr>
            <a:spLocks noGrp="1"/>
          </p:cNvSpPr>
          <p:nvPr>
            <p:ph idx="1"/>
          </p:nvPr>
        </p:nvSpPr>
        <p:spPr>
          <a:xfrm>
            <a:off x="457200" y="1358900"/>
            <a:ext cx="8218488" cy="3914775"/>
          </a:xfrm>
        </p:spPr>
        <p:txBody>
          <a:bodyPr/>
          <a:lstStyle/>
          <a:p>
            <a:r>
              <a:rPr lang="en-GB" altLang="en-US" dirty="0" smtClean="0"/>
              <a:t>Datatypes</a:t>
            </a:r>
          </a:p>
          <a:p>
            <a:r>
              <a:rPr lang="en-GB" altLang="en-US" dirty="0" smtClean="0"/>
              <a:t>Operators</a:t>
            </a:r>
          </a:p>
          <a:p>
            <a:r>
              <a:rPr lang="en-GB" altLang="en-US" dirty="0" smtClean="0"/>
              <a:t>Control Statement</a:t>
            </a:r>
          </a:p>
          <a:p>
            <a:r>
              <a:rPr lang="en-GB" altLang="en-US" dirty="0" smtClean="0"/>
              <a:t>Loop</a:t>
            </a:r>
          </a:p>
          <a:p>
            <a:endParaRPr lang="en-GB"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LogicalOperatorDemo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boolean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 </a:t>
            </a:r>
            <a:r>
              <a:rPr lang="en-GB" b="1" dirty="0">
                <a:solidFill>
                  <a:srgbClr val="006699"/>
                </a:solidFill>
                <a:latin typeface="Consolas" panose="020B0609020204030204" pitchFamily="49" charset="0"/>
              </a:rPr>
              <a:t>true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boolean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 </a:t>
            </a:r>
            <a:r>
              <a:rPr lang="en-GB" b="1" dirty="0">
                <a:solidFill>
                  <a:srgbClr val="006699"/>
                </a:solidFill>
                <a:latin typeface="Consolas" panose="020B0609020204030204" pitchFamily="49" charset="0"/>
              </a:rPr>
              <a:t>false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&amp;&amp; </a:t>
            </a:r>
            <a:r>
              <a:rPr lang="en-GB" dirty="0" err="1">
                <a:solidFill>
                  <a:srgbClr val="0000FF"/>
                </a:solidFill>
                <a:latin typeface="Consolas" panose="020B0609020204030204" pitchFamily="49" charset="0"/>
              </a:rPr>
              <a:t>isOff</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&amp;&amp;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 </a:t>
            </a:r>
            <a:r>
              <a:rPr lang="en-GB" dirty="0" err="1">
                <a:solidFill>
                  <a:srgbClr val="0000FF"/>
                </a:solidFill>
                <a:latin typeface="Consolas" panose="020B0609020204030204" pitchFamily="49" charset="0"/>
              </a:rPr>
              <a:t>isOff</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1828800" y="4601346"/>
            <a:ext cx="5473481" cy="1739386"/>
          </a:xfrm>
          <a:prstGeom prst="rect">
            <a:avLst/>
          </a:prstGeom>
        </p:spPr>
      </p:pic>
    </p:spTree>
    <p:extLst>
      <p:ext uri="{BB962C8B-B14F-4D97-AF65-F5344CB8AC3E}">
        <p14:creationId xmlns:p14="http://schemas.microsoft.com/office/powerpoint/2010/main" val="38761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r>
              <a:rPr lang="en-GB" altLang="en-US" dirty="0" smtClean="0"/>
              <a:t>Activity#2</a:t>
            </a:r>
          </a:p>
        </p:txBody>
      </p:sp>
      <p:sp>
        <p:nvSpPr>
          <p:cNvPr id="22531" name="Content Placeholder 2"/>
          <p:cNvSpPr>
            <a:spLocks noGrp="1"/>
          </p:cNvSpPr>
          <p:nvPr>
            <p:ph idx="1"/>
          </p:nvPr>
        </p:nvSpPr>
        <p:spPr>
          <a:xfrm>
            <a:off x="457200" y="1358900"/>
            <a:ext cx="8218488" cy="3914775"/>
          </a:xfrm>
        </p:spPr>
        <p:txBody>
          <a:bodyPr>
            <a:normAutofit/>
          </a:bodyPr>
          <a:lstStyle/>
          <a:p>
            <a:r>
              <a:rPr lang="en-GB" altLang="en-US" dirty="0"/>
              <a:t>Answer the following</a:t>
            </a:r>
          </a:p>
          <a:p>
            <a:pPr lvl="1"/>
            <a:r>
              <a:rPr lang="en-GB" altLang="en-US" dirty="0" smtClean="0"/>
              <a:t>if </a:t>
            </a:r>
            <a:r>
              <a:rPr lang="en-GB" altLang="en-US" dirty="0"/>
              <a:t>x = 50 and y = 100 then what is y after y += x; </a:t>
            </a:r>
            <a:r>
              <a:rPr lang="en-GB" altLang="en-US" dirty="0" smtClean="0"/>
              <a:t>?</a:t>
            </a:r>
            <a:endParaRPr lang="en-GB" altLang="en-US" dirty="0"/>
          </a:p>
          <a:p>
            <a:pPr lvl="1"/>
            <a:r>
              <a:rPr lang="en-GB" altLang="en-US" dirty="0" smtClean="0"/>
              <a:t>if </a:t>
            </a:r>
            <a:r>
              <a:rPr lang="en-GB" altLang="en-US" dirty="0"/>
              <a:t>x = 50 and y = 100 then what is y after y - = x; </a:t>
            </a:r>
            <a:r>
              <a:rPr lang="en-GB" altLang="en-US" dirty="0" smtClean="0"/>
              <a:t>? </a:t>
            </a:r>
            <a:endParaRPr lang="en-GB" altLang="en-US" dirty="0"/>
          </a:p>
          <a:p>
            <a:pPr lvl="1"/>
            <a:r>
              <a:rPr lang="en-GB" altLang="en-US" dirty="0" smtClean="0"/>
              <a:t>if </a:t>
            </a:r>
            <a:r>
              <a:rPr lang="en-GB" altLang="en-US" dirty="0"/>
              <a:t>x = 50 and y = 100 then what is y after y *= x</a:t>
            </a:r>
            <a:r>
              <a:rPr lang="en-GB" altLang="en-US" dirty="0" smtClean="0"/>
              <a:t>;?</a:t>
            </a:r>
            <a:r>
              <a:rPr lang="en-GB" altLang="en-US" dirty="0"/>
              <a:t>	</a:t>
            </a:r>
          </a:p>
          <a:p>
            <a:pPr lvl="1"/>
            <a:r>
              <a:rPr lang="en-GB" altLang="en-US" dirty="0" smtClean="0"/>
              <a:t>if </a:t>
            </a:r>
            <a:r>
              <a:rPr lang="en-GB" altLang="en-US" dirty="0"/>
              <a:t>x = 50 and y = 100 then what is y after y /= x;? </a:t>
            </a:r>
          </a:p>
          <a:p>
            <a:pPr lvl="1"/>
            <a:r>
              <a:rPr lang="en-GB" altLang="en-US" dirty="0" smtClean="0"/>
              <a:t>if </a:t>
            </a:r>
            <a:r>
              <a:rPr lang="en-GB" altLang="en-US" dirty="0"/>
              <a:t>a = 2, b = 3, and c = 4 then what is c after c *= a + b; </a:t>
            </a:r>
            <a:r>
              <a:rPr lang="en-GB" altLang="en-US" dirty="0" smtClean="0"/>
              <a:t>?</a:t>
            </a:r>
          </a:p>
          <a:p>
            <a:r>
              <a:rPr lang="en-GB" altLang="en-US" dirty="0" smtClean="0"/>
              <a:t>Then write Java code to verify your answer</a:t>
            </a:r>
            <a:endParaRPr lang="en-GB" altLang="en-US" dirty="0"/>
          </a:p>
          <a:p>
            <a:endParaRPr lang="en-US" altLang="en-US" dirty="0" smtClean="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a:t>
            </a:r>
            <a:r>
              <a:rPr lang="en-GB" sz="4000" b="1" dirty="0"/>
              <a:t>0</a:t>
            </a:r>
            <a:r>
              <a:rPr lang="en-GB" sz="4000" b="1" dirty="0" smtClean="0"/>
              <a:t>mn</a:t>
            </a:r>
            <a:endParaRPr lang="en-GB" sz="4000" b="1" dirty="0"/>
          </a:p>
        </p:txBody>
      </p:sp>
    </p:spTree>
    <p:extLst>
      <p:ext uri="{BB962C8B-B14F-4D97-AF65-F5344CB8AC3E}">
        <p14:creationId xmlns:p14="http://schemas.microsoft.com/office/powerpoint/2010/main" val="3727335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Activity#3</a:t>
            </a:r>
            <a:endParaRPr lang="en-GB" dirty="0"/>
          </a:p>
        </p:txBody>
      </p:sp>
      <p:sp>
        <p:nvSpPr>
          <p:cNvPr id="3" name="Content Placeholder 2"/>
          <p:cNvSpPr>
            <a:spLocks noGrp="1"/>
          </p:cNvSpPr>
          <p:nvPr>
            <p:ph idx="1"/>
          </p:nvPr>
        </p:nvSpPr>
        <p:spPr/>
        <p:txBody>
          <a:bodyPr/>
          <a:lstStyle/>
          <a:p>
            <a:r>
              <a:rPr lang="en-GB" dirty="0" smtClean="0"/>
              <a:t>What is the output? </a:t>
            </a:r>
            <a:endParaRPr lang="en-GB" dirty="0"/>
          </a:p>
          <a:p>
            <a:pPr marL="400050" lvl="1" indent="0">
              <a:buNone/>
            </a:pPr>
            <a:r>
              <a:rPr lang="en-GB" b="1" dirty="0">
                <a:solidFill>
                  <a:srgbClr val="006699"/>
                </a:solidFill>
                <a:latin typeface="Consolas" panose="020B0609020204030204" pitchFamily="49" charset="0"/>
              </a:rPr>
              <a:t>double</a:t>
            </a:r>
            <a:r>
              <a:rPr lang="en-GB" dirty="0">
                <a:solidFill>
                  <a:srgbClr val="000000"/>
                </a:solidFill>
                <a:latin typeface="Consolas" panose="020B0609020204030204" pitchFamily="49" charset="0"/>
              </a:rPr>
              <a:t> x;  </a:t>
            </a:r>
            <a:endParaRPr lang="en-GB" dirty="0">
              <a:solidFill>
                <a:srgbClr val="5C5C5C"/>
              </a:solidFill>
              <a:latin typeface="Consolas" panose="020B0609020204030204" pitchFamily="49" charset="0"/>
            </a:endParaRPr>
          </a:p>
          <a:p>
            <a:pPr marL="400050" lvl="1" indent="0">
              <a:buNone/>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y;  </a:t>
            </a:r>
            <a:endParaRPr lang="en-GB" dirty="0">
              <a:solidFill>
                <a:srgbClr val="5C5C5C"/>
              </a:solidFill>
              <a:latin typeface="Consolas" panose="020B0609020204030204" pitchFamily="49" charset="0"/>
            </a:endParaRPr>
          </a:p>
          <a:p>
            <a:pPr marL="400050" lvl="1" indent="0">
              <a:buNone/>
            </a:pPr>
            <a:r>
              <a:rPr lang="en-GB" dirty="0">
                <a:solidFill>
                  <a:srgbClr val="000000"/>
                </a:solidFill>
                <a:latin typeface="Consolas" panose="020B0609020204030204" pitchFamily="49" charset="0"/>
              </a:rPr>
              <a:t>x = </a:t>
            </a:r>
            <a:r>
              <a:rPr lang="en-GB" dirty="0">
                <a:solidFill>
                  <a:srgbClr val="C00000"/>
                </a:solidFill>
                <a:latin typeface="Consolas" panose="020B0609020204030204" pitchFamily="49" charset="0"/>
              </a:rPr>
              <a:t>4.36</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400050" lvl="1" indent="0">
              <a:buNone/>
            </a:pPr>
            <a:r>
              <a:rPr lang="en-GB" dirty="0">
                <a:solidFill>
                  <a:srgbClr val="000000"/>
                </a:solidFill>
                <a:latin typeface="Consolas" panose="020B0609020204030204" pitchFamily="49" charset="0"/>
              </a:rPr>
              <a:t>y =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100</a:t>
            </a:r>
            <a:r>
              <a:rPr lang="en-GB" dirty="0">
                <a:solidFill>
                  <a:srgbClr val="000000"/>
                </a:solidFill>
                <a:latin typeface="Consolas" panose="020B0609020204030204" pitchFamily="49" charset="0"/>
              </a:rPr>
              <a:t>*x);     </a:t>
            </a:r>
            <a:endParaRPr lang="en-GB" dirty="0">
              <a:solidFill>
                <a:srgbClr val="5C5C5C"/>
              </a:solidFill>
              <a:latin typeface="Consolas" panose="020B0609020204030204" pitchFamily="49" charset="0"/>
            </a:endParaRPr>
          </a:p>
          <a:p>
            <a:pPr marL="400050" lvl="1" indent="0">
              <a:buNone/>
            </a:pP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"x = "</a:t>
            </a:r>
            <a:r>
              <a:rPr lang="en-GB" dirty="0">
                <a:solidFill>
                  <a:srgbClr val="000000"/>
                </a:solidFill>
                <a:latin typeface="Consolas" panose="020B0609020204030204" pitchFamily="49" charset="0"/>
              </a:rPr>
              <a:t> + x + </a:t>
            </a:r>
            <a:r>
              <a:rPr lang="en-GB" dirty="0">
                <a:solidFill>
                  <a:srgbClr val="0000FF"/>
                </a:solidFill>
                <a:latin typeface="Consolas" panose="020B0609020204030204" pitchFamily="49" charset="0"/>
              </a:rPr>
              <a:t>"  and  100 times x = "</a:t>
            </a:r>
            <a:r>
              <a:rPr lang="en-GB" dirty="0">
                <a:solidFill>
                  <a:srgbClr val="000000"/>
                </a:solidFill>
                <a:latin typeface="Consolas" panose="020B0609020204030204" pitchFamily="49" charset="0"/>
              </a:rPr>
              <a:t> + y); </a:t>
            </a:r>
            <a:endParaRPr lang="en-GB" dirty="0">
              <a:solidFill>
                <a:srgbClr val="5C5C5C"/>
              </a:solidFill>
              <a:latin typeface="Consolas" panose="020B0609020204030204" pitchFamily="49" charset="0"/>
            </a:endParaRPr>
          </a:p>
          <a:p>
            <a:r>
              <a:rPr lang="en-GB" dirty="0" smtClean="0"/>
              <a:t>Then write Java code to verify your answer.</a:t>
            </a:r>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281336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72" y="2514600"/>
            <a:ext cx="8219256" cy="940966"/>
          </a:xfrm>
        </p:spPr>
        <p:txBody>
          <a:bodyPr/>
          <a:lstStyle/>
          <a:p>
            <a:r>
              <a:rPr lang="en-GB" sz="9600" dirty="0" smtClean="0"/>
              <a:t>Control Statement</a:t>
            </a:r>
            <a:endParaRPr lang="en-GB" sz="9600" dirty="0"/>
          </a:p>
        </p:txBody>
      </p:sp>
    </p:spTree>
    <p:extLst>
      <p:ext uri="{BB962C8B-B14F-4D97-AF65-F5344CB8AC3E}">
        <p14:creationId xmlns:p14="http://schemas.microsoft.com/office/powerpoint/2010/main" val="1573160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 statement</a:t>
            </a:r>
            <a:endParaRPr lang="en-GB" dirty="0"/>
          </a:p>
        </p:txBody>
      </p:sp>
      <p:sp>
        <p:nvSpPr>
          <p:cNvPr id="3" name="Content Placeholder 2"/>
          <p:cNvSpPr>
            <a:spLocks noGrp="1"/>
          </p:cNvSpPr>
          <p:nvPr>
            <p:ph idx="1"/>
          </p:nvPr>
        </p:nvSpPr>
        <p:spPr>
          <a:xfrm>
            <a:off x="457200" y="1358280"/>
            <a:ext cx="8219256" cy="4585320"/>
          </a:xfrm>
        </p:spPr>
        <p:txBody>
          <a:bodyPr>
            <a:normAutofit/>
          </a:bodyPr>
          <a:lstStyle/>
          <a:p>
            <a:r>
              <a:rPr lang="en-GB" b="1" dirty="0" smtClean="0"/>
              <a:t>Syntax</a:t>
            </a:r>
          </a:p>
          <a:p>
            <a:endParaRPr lang="en-GB" dirty="0"/>
          </a:p>
          <a:p>
            <a:endParaRPr lang="en-GB" dirty="0" smtClean="0"/>
          </a:p>
          <a:p>
            <a:endParaRPr lang="en-GB" dirty="0"/>
          </a:p>
          <a:p>
            <a:endParaRPr lang="en-GB" dirty="0" smtClean="0"/>
          </a:p>
          <a:p>
            <a:pPr>
              <a:lnSpc>
                <a:spcPct val="150000"/>
              </a:lnSpc>
            </a:pPr>
            <a:r>
              <a:rPr lang="en-GB" dirty="0" smtClean="0"/>
              <a:t>If the                     is </a:t>
            </a:r>
            <a:r>
              <a:rPr lang="en-GB" b="1" dirty="0" smtClean="0"/>
              <a:t>True</a:t>
            </a:r>
            <a:r>
              <a:rPr lang="en-GB" dirty="0" smtClean="0"/>
              <a:t>, Statement(s) in side if block is/are executed</a:t>
            </a:r>
            <a:endParaRPr lang="en-GB" sz="2800" dirty="0">
              <a:solidFill>
                <a:srgbClr val="000000"/>
              </a:solidFill>
              <a:latin typeface="Consolas" panose="020B0609020204030204" pitchFamily="49" charset="0"/>
              <a:ea typeface="Arial Unicode MS" panose="020B0604020202020204" pitchFamily="34" charset="-128"/>
              <a:cs typeface="Arial Unicode MS" panose="020B0604020202020204" pitchFamily="34" charset="-128"/>
            </a:endParaRPr>
          </a:p>
          <a:p>
            <a:pPr>
              <a:lnSpc>
                <a:spcPct val="150000"/>
              </a:lnSpc>
            </a:pPr>
            <a:r>
              <a:rPr lang="en-GB" dirty="0"/>
              <a:t>If the                     is </a:t>
            </a:r>
            <a:r>
              <a:rPr lang="en-GB" b="1" dirty="0" smtClean="0"/>
              <a:t>False</a:t>
            </a:r>
            <a:r>
              <a:rPr lang="en-GB" dirty="0"/>
              <a:t>, Statement(s) in side if block </a:t>
            </a:r>
            <a:r>
              <a:rPr lang="en-GB" dirty="0" smtClean="0"/>
              <a:t>isn’t/aren’t </a:t>
            </a:r>
            <a:r>
              <a:rPr lang="en-GB" dirty="0"/>
              <a:t>executed</a:t>
            </a:r>
            <a:endParaRPr lang="en-GB" sz="2800" dirty="0">
              <a:solidFill>
                <a:srgbClr val="000000"/>
              </a:solidFill>
              <a:latin typeface="Consolas" panose="020B0609020204030204" pitchFamily="49" charset="0"/>
              <a:ea typeface="Arial Unicode MS" panose="020B0604020202020204" pitchFamily="34" charset="-128"/>
              <a:cs typeface="Arial Unicode MS" panose="020B0604020202020204" pitchFamily="34" charset="-128"/>
            </a:endParaRPr>
          </a:p>
          <a:p>
            <a:endParaRPr lang="en-GB" dirty="0"/>
          </a:p>
        </p:txBody>
      </p:sp>
      <p:sp>
        <p:nvSpPr>
          <p:cNvPr id="4" name="TextBox 3"/>
          <p:cNvSpPr txBox="1"/>
          <p:nvPr/>
        </p:nvSpPr>
        <p:spPr>
          <a:xfrm>
            <a:off x="914400" y="1930983"/>
            <a:ext cx="4038600" cy="1384995"/>
          </a:xfrm>
          <a:prstGeom prst="rect">
            <a:avLst/>
          </a:prstGeom>
          <a:noFill/>
          <a:ln>
            <a:solidFill>
              <a:schemeClr val="tx2"/>
            </a:solidFill>
          </a:ln>
        </p:spPr>
        <p:txBody>
          <a:bodyPr wrap="square" rtlCol="0">
            <a:spAutoFit/>
          </a:bodyPr>
          <a:lstStyle/>
          <a:p>
            <a:r>
              <a:rPr lang="en-GB" sz="2800" b="1" dirty="0">
                <a:solidFill>
                  <a:srgbClr val="006699"/>
                </a:solidFill>
                <a:latin typeface="Consolas" panose="020B0609020204030204" pitchFamily="49" charset="0"/>
              </a:rPr>
              <a:t>if</a:t>
            </a:r>
            <a:r>
              <a:rPr lang="en-GB" sz="2800" dirty="0">
                <a:solidFill>
                  <a:srgbClr val="000000"/>
                </a:solidFill>
                <a:latin typeface="Consolas" panose="020B0609020204030204" pitchFamily="49" charset="0"/>
              </a:rPr>
              <a:t>(condition){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Statement(s);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a:t>
            </a:r>
            <a:endParaRPr lang="en-GB" sz="2800" b="0" i="0" dirty="0">
              <a:solidFill>
                <a:srgbClr val="5C5C5C"/>
              </a:solidFill>
              <a:effectLst/>
              <a:latin typeface="Consolas" panose="020B0609020204030204" pitchFamily="49" charset="0"/>
            </a:endParaRPr>
          </a:p>
        </p:txBody>
      </p:sp>
      <p:sp>
        <p:nvSpPr>
          <p:cNvPr id="5" name="TextBox 4"/>
          <p:cNvSpPr txBox="1"/>
          <p:nvPr/>
        </p:nvSpPr>
        <p:spPr>
          <a:xfrm>
            <a:off x="1747158" y="3656752"/>
            <a:ext cx="2209800" cy="523220"/>
          </a:xfrm>
          <a:prstGeom prst="rect">
            <a:avLst/>
          </a:prstGeom>
          <a:solidFill>
            <a:schemeClr val="tx2">
              <a:lumMod val="20000"/>
              <a:lumOff val="80000"/>
            </a:schemeClr>
          </a:solidFill>
        </p:spPr>
        <p:txBody>
          <a:bodyPr wrap="square" rtlCol="0">
            <a:spAutoFit/>
          </a:bodyPr>
          <a:lstStyle/>
          <a:p>
            <a:pPr algn="ctr"/>
            <a:r>
              <a:rPr lang="en-GB" sz="2800" dirty="0">
                <a:solidFill>
                  <a:srgbClr val="000000"/>
                </a:solidFill>
                <a:latin typeface="Consolas" panose="020B0609020204030204" pitchFamily="49" charset="0"/>
              </a:rPr>
              <a:t>condition</a:t>
            </a:r>
            <a:endParaRPr lang="en-GB" sz="2800" dirty="0"/>
          </a:p>
        </p:txBody>
      </p:sp>
      <p:sp>
        <p:nvSpPr>
          <p:cNvPr id="6" name="TextBox 5"/>
          <p:cNvSpPr txBox="1"/>
          <p:nvPr/>
        </p:nvSpPr>
        <p:spPr>
          <a:xfrm>
            <a:off x="1747158" y="4800176"/>
            <a:ext cx="2209800" cy="523220"/>
          </a:xfrm>
          <a:prstGeom prst="rect">
            <a:avLst/>
          </a:prstGeom>
          <a:solidFill>
            <a:schemeClr val="tx2">
              <a:lumMod val="20000"/>
              <a:lumOff val="80000"/>
            </a:schemeClr>
          </a:solidFill>
        </p:spPr>
        <p:txBody>
          <a:bodyPr wrap="square" rtlCol="0">
            <a:spAutoFit/>
          </a:bodyPr>
          <a:lstStyle/>
          <a:p>
            <a:pPr algn="ctr"/>
            <a:r>
              <a:rPr lang="en-GB" sz="2800" dirty="0">
                <a:solidFill>
                  <a:srgbClr val="000000"/>
                </a:solidFill>
                <a:latin typeface="Consolas" panose="020B0609020204030204" pitchFamily="49" charset="0"/>
              </a:rPr>
              <a:t>condition</a:t>
            </a:r>
            <a:endParaRPr lang="en-GB" sz="2800" dirty="0"/>
          </a:p>
        </p:txBody>
      </p:sp>
    </p:spTree>
    <p:extLst>
      <p:ext uri="{BB962C8B-B14F-4D97-AF65-F5344CB8AC3E}">
        <p14:creationId xmlns:p14="http://schemas.microsoft.com/office/powerpoint/2010/main" val="1456379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if a given number is lesser than 100</a:t>
            </a:r>
            <a:endParaRPr lang="en-GB" sz="2400" b="0" dirty="0"/>
          </a:p>
        </p:txBody>
      </p:sp>
      <p:sp>
        <p:nvSpPr>
          <p:cNvPr id="3" name="Content Placeholder 2"/>
          <p:cNvSpPr>
            <a:spLocks noGrp="1"/>
          </p:cNvSpPr>
          <p:nvPr>
            <p:ph idx="1"/>
          </p:nvPr>
        </p:nvSpPr>
        <p:spPr/>
        <p:txBody>
          <a:bodyPr>
            <a:noAutofit/>
          </a:bodyPr>
          <a:lstStyle/>
          <a:p>
            <a:pPr>
              <a:buFont typeface="+mj-lt"/>
              <a:buAutoNum type="arabicPeriod"/>
            </a:pPr>
            <a:r>
              <a:rPr lang="en-GB" sz="1800" b="1" dirty="0">
                <a:solidFill>
                  <a:srgbClr val="006699"/>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IfStatementExample</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static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void</a:t>
            </a:r>
            <a:r>
              <a:rPr lang="en-GB" sz="1800" dirty="0">
                <a:solidFill>
                  <a:srgbClr val="000000"/>
                </a:solidFill>
                <a:latin typeface="Consolas" panose="020B0609020204030204" pitchFamily="49" charset="0"/>
              </a:rPr>
              <a:t> main(String[] </a:t>
            </a:r>
            <a:r>
              <a:rPr lang="en-GB" sz="1800" dirty="0" err="1">
                <a:solidFill>
                  <a:srgbClr val="000000"/>
                </a:solidFill>
                <a:latin typeface="Consolas" panose="020B0609020204030204" pitchFamily="49" charset="0"/>
              </a:rPr>
              <a:t>args</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err="1">
                <a:solidFill>
                  <a:srgbClr val="006699"/>
                </a:solidFill>
                <a:latin typeface="Consolas" panose="020B0609020204030204" pitchFamily="49" charset="0"/>
              </a:rPr>
              <a:t>int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a:t>
            </a:r>
            <a:r>
              <a:rPr lang="en-GB" sz="1800" dirty="0">
                <a:solidFill>
                  <a:srgbClr val="C00000"/>
                </a:solidFill>
                <a:latin typeface="Consolas" panose="020B0609020204030204" pitchFamily="49" charset="0"/>
              </a:rPr>
              <a:t>70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if</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 &lt; </a:t>
            </a:r>
            <a:r>
              <a:rPr lang="en-GB" sz="1800" dirty="0">
                <a:solidFill>
                  <a:srgbClr val="C00000"/>
                </a:solidFill>
                <a:latin typeface="Consolas" panose="020B0609020204030204" pitchFamily="49" charset="0"/>
              </a:rPr>
              <a:t>100</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dirty="0">
                <a:solidFill>
                  <a:srgbClr val="008200"/>
                </a:solidFill>
                <a:latin typeface="Consolas" panose="020B0609020204030204" pitchFamily="49" charset="0"/>
              </a:rPr>
              <a:t>//This </a:t>
            </a:r>
            <a:r>
              <a:rPr lang="en-GB" sz="1800" dirty="0" err="1">
                <a:solidFill>
                  <a:srgbClr val="008200"/>
                </a:solidFill>
                <a:latin typeface="Consolas" panose="020B0609020204030204" pitchFamily="49" charset="0"/>
              </a:rPr>
              <a:t>println</a:t>
            </a:r>
            <a:r>
              <a:rPr lang="en-GB" sz="1800" dirty="0">
                <a:solidFill>
                  <a:srgbClr val="008200"/>
                </a:solidFill>
                <a:latin typeface="Consolas" panose="020B0609020204030204" pitchFamily="49" charset="0"/>
              </a:rPr>
              <a:t> statement will only </a:t>
            </a:r>
            <a:r>
              <a:rPr lang="en-GB" sz="1800" dirty="0" smtClean="0">
                <a:solidFill>
                  <a:srgbClr val="008200"/>
                </a:solidFill>
                <a:latin typeface="Consolas" panose="020B0609020204030204" pitchFamily="49" charset="0"/>
              </a:rPr>
              <a:t>execute, if</a:t>
            </a:r>
            <a:r>
              <a:rPr lang="en-GB" sz="1800" dirty="0">
                <a:solidFill>
                  <a:srgbClr val="008200"/>
                </a:solidFill>
                <a:latin typeface="Consolas" panose="020B0609020204030204" pitchFamily="49" charset="0"/>
              </a:rPr>
              <a:t> the above condition is true        </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System.out.println</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"number is less than 100"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endParaRPr lang="en-GB" sz="1800" dirty="0"/>
          </a:p>
        </p:txBody>
      </p:sp>
      <p:pic>
        <p:nvPicPr>
          <p:cNvPr id="4" name="Picture 3"/>
          <p:cNvPicPr>
            <a:picLocks noChangeAspect="1"/>
          </p:cNvPicPr>
          <p:nvPr/>
        </p:nvPicPr>
        <p:blipFill>
          <a:blip r:embed="rId2"/>
          <a:stretch>
            <a:fillRect/>
          </a:stretch>
        </p:blipFill>
        <p:spPr>
          <a:xfrm>
            <a:off x="1781357" y="4597204"/>
            <a:ext cx="5570942" cy="1352943"/>
          </a:xfrm>
          <a:prstGeom prst="rect">
            <a:avLst/>
          </a:prstGeom>
        </p:spPr>
      </p:pic>
    </p:spTree>
    <p:extLst>
      <p:ext uri="{BB962C8B-B14F-4D97-AF65-F5344CB8AC3E}">
        <p14:creationId xmlns:p14="http://schemas.microsoft.com/office/powerpoint/2010/main" val="15931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Activity#4</a:t>
            </a:r>
            <a:endParaRPr lang="en-GB" dirty="0"/>
          </a:p>
        </p:txBody>
      </p:sp>
      <p:sp>
        <p:nvSpPr>
          <p:cNvPr id="3" name="Content Placeholder 2"/>
          <p:cNvSpPr>
            <a:spLocks noGrp="1"/>
          </p:cNvSpPr>
          <p:nvPr>
            <p:ph idx="1"/>
          </p:nvPr>
        </p:nvSpPr>
        <p:spPr/>
        <p:txBody>
          <a:bodyPr/>
          <a:lstStyle/>
          <a:p>
            <a:r>
              <a:rPr lang="en-GB" dirty="0" smtClean="0"/>
              <a:t>Write Java to check if a given number is positive.</a:t>
            </a:r>
          </a:p>
          <a:p>
            <a:r>
              <a:rPr lang="en-GB" dirty="0" smtClean="0"/>
              <a:t>If the number is 9</a:t>
            </a:r>
            <a:endParaRPr lang="en-GB" dirty="0"/>
          </a:p>
          <a:p>
            <a:endParaRPr lang="en-GB" dirty="0" smtClean="0"/>
          </a:p>
          <a:p>
            <a:endParaRPr lang="en-GB" dirty="0"/>
          </a:p>
          <a:p>
            <a:r>
              <a:rPr lang="en-GB" dirty="0" smtClean="0"/>
              <a:t>If the number is -9</a:t>
            </a:r>
            <a:endParaRPr lang="en-GB" dirty="0"/>
          </a:p>
        </p:txBody>
      </p:sp>
      <p:pic>
        <p:nvPicPr>
          <p:cNvPr id="4" name="Picture 3"/>
          <p:cNvPicPr>
            <a:picLocks noChangeAspect="1"/>
          </p:cNvPicPr>
          <p:nvPr/>
        </p:nvPicPr>
        <p:blipFill>
          <a:blip r:embed="rId2"/>
          <a:stretch>
            <a:fillRect/>
          </a:stretch>
        </p:blipFill>
        <p:spPr>
          <a:xfrm>
            <a:off x="838200" y="2362200"/>
            <a:ext cx="4343400" cy="723900"/>
          </a:xfrm>
          <a:prstGeom prst="rect">
            <a:avLst/>
          </a:prstGeom>
        </p:spPr>
      </p:pic>
      <p:pic>
        <p:nvPicPr>
          <p:cNvPr id="5" name="Picture 4"/>
          <p:cNvPicPr>
            <a:picLocks noChangeAspect="1"/>
          </p:cNvPicPr>
          <p:nvPr/>
        </p:nvPicPr>
        <p:blipFill>
          <a:blip r:embed="rId3"/>
          <a:stretch>
            <a:fillRect/>
          </a:stretch>
        </p:blipFill>
        <p:spPr>
          <a:xfrm>
            <a:off x="832757" y="3695216"/>
            <a:ext cx="2062843" cy="525441"/>
          </a:xfrm>
          <a:prstGeom prst="rect">
            <a:avLst/>
          </a:prstGeom>
        </p:spPr>
      </p:pic>
      <p:sp>
        <p:nvSpPr>
          <p:cNvPr id="6" name="TextBox 5"/>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14257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 else</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914400" y="1930983"/>
            <a:ext cx="7162800" cy="3816429"/>
          </a:xfrm>
          <a:prstGeom prst="rect">
            <a:avLst/>
          </a:prstGeom>
          <a:noFill/>
          <a:ln>
            <a:solidFill>
              <a:schemeClr val="tx2"/>
            </a:solidFill>
          </a:ln>
        </p:spPr>
        <p:txBody>
          <a:bodyPr wrap="square" rtlCol="0">
            <a:spAutoFit/>
          </a:bodyPr>
          <a:lstStyle/>
          <a:p>
            <a:r>
              <a:rPr lang="en-GB" sz="2800" b="1" dirty="0">
                <a:solidFill>
                  <a:srgbClr val="006699"/>
                </a:solidFill>
                <a:latin typeface="Consolas" panose="020B0609020204030204" pitchFamily="49" charset="0"/>
              </a:rPr>
              <a:t>if</a:t>
            </a:r>
            <a:r>
              <a:rPr lang="en-GB" sz="2800" dirty="0">
                <a:solidFill>
                  <a:srgbClr val="000000"/>
                </a:solidFill>
                <a:latin typeface="Consolas" panose="020B0609020204030204" pitchFamily="49" charset="0"/>
              </a:rPr>
              <a:t>(condition){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Statement(s</a:t>
            </a:r>
            <a:r>
              <a:rPr lang="en-GB" sz="2800" dirty="0" smtClean="0">
                <a:solidFill>
                  <a:srgbClr val="000000"/>
                </a:solidFill>
                <a:latin typeface="Consolas" panose="020B0609020204030204" pitchFamily="49" charset="0"/>
              </a:rPr>
              <a:t>);</a:t>
            </a:r>
            <a:r>
              <a:rPr lang="en-GB" sz="2800" dirty="0">
                <a:solidFill>
                  <a:srgbClr val="008200"/>
                </a:solidFill>
                <a:latin typeface="Consolas" panose="020B0609020204030204" pitchFamily="49" charset="0"/>
              </a:rPr>
              <a:t> </a:t>
            </a:r>
            <a:r>
              <a:rPr lang="en-GB" sz="2800" dirty="0" smtClean="0">
                <a:solidFill>
                  <a:srgbClr val="008200"/>
                </a:solidFill>
                <a:latin typeface="Consolas" panose="020B0609020204030204" pitchFamily="49" charset="0"/>
              </a:rPr>
              <a:t>	</a:t>
            </a:r>
            <a:r>
              <a:rPr lang="en-GB" sz="1800" dirty="0" smtClean="0">
                <a:solidFill>
                  <a:srgbClr val="008200"/>
                </a:solidFill>
                <a:latin typeface="Consolas" panose="020B0609020204030204" pitchFamily="49" charset="0"/>
              </a:rPr>
              <a:t>//</a:t>
            </a:r>
            <a:r>
              <a:rPr lang="en-GB" sz="1800" dirty="0">
                <a:solidFill>
                  <a:srgbClr val="008200"/>
                </a:solidFill>
                <a:latin typeface="Consolas" panose="020B0609020204030204" pitchFamily="49" charset="0"/>
              </a:rPr>
              <a:t>This </a:t>
            </a:r>
            <a:r>
              <a:rPr lang="en-GB" sz="1800" dirty="0" smtClean="0">
                <a:solidFill>
                  <a:srgbClr val="008200"/>
                </a:solidFill>
                <a:latin typeface="Consolas" panose="020B0609020204030204" pitchFamily="49" charset="0"/>
              </a:rPr>
              <a:t>statement(s)</a:t>
            </a:r>
            <a:r>
              <a:rPr lang="en-GB" sz="1800" dirty="0">
                <a:solidFill>
                  <a:srgbClr val="008200"/>
                </a:solidFill>
                <a:latin typeface="Consolas" panose="020B0609020204030204" pitchFamily="49" charset="0"/>
              </a:rPr>
              <a:t> will only execute, </a:t>
            </a:r>
            <a:r>
              <a:rPr lang="en-GB" sz="1800" dirty="0" smtClean="0">
                <a:solidFill>
                  <a:srgbClr val="008200"/>
                </a:solidFill>
                <a:latin typeface="Consolas" panose="020B0609020204030204" pitchFamily="49" charset="0"/>
              </a:rPr>
              <a:t>   	if</a:t>
            </a:r>
            <a:r>
              <a:rPr lang="en-GB" sz="1800" dirty="0">
                <a:solidFill>
                  <a:srgbClr val="008200"/>
                </a:solidFill>
                <a:latin typeface="Consolas" panose="020B0609020204030204" pitchFamily="49" charset="0"/>
              </a:rPr>
              <a:t> the above condition is </a:t>
            </a:r>
            <a:r>
              <a:rPr lang="en-GB" sz="2000" b="1" dirty="0">
                <a:solidFill>
                  <a:srgbClr val="008200"/>
                </a:solidFill>
                <a:latin typeface="Consolas" panose="020B0609020204030204" pitchFamily="49" charset="0"/>
              </a:rPr>
              <a:t>true</a:t>
            </a:r>
            <a:r>
              <a:rPr lang="en-GB" sz="2000" dirty="0">
                <a:solidFill>
                  <a:srgbClr val="008200"/>
                </a:solidFill>
                <a:latin typeface="Consolas" panose="020B0609020204030204" pitchFamily="49" charset="0"/>
              </a:rPr>
              <a:t> </a:t>
            </a:r>
            <a:r>
              <a:rPr lang="en-GB" sz="2800" dirty="0">
                <a:solidFill>
                  <a:srgbClr val="000000"/>
                </a:solidFill>
                <a:latin typeface="Consolas" panose="020B0609020204030204" pitchFamily="49" charset="0"/>
              </a:rPr>
              <a:t>  </a:t>
            </a:r>
            <a:endParaRPr lang="en-GB" sz="2800" dirty="0">
              <a:solidFill>
                <a:srgbClr val="5C5C5C"/>
              </a:solidFill>
              <a:latin typeface="Consolas" panose="020B0609020204030204" pitchFamily="49" charset="0"/>
            </a:endParaRPr>
          </a:p>
          <a:p>
            <a:r>
              <a:rPr lang="en-GB" sz="2800" dirty="0" smtClean="0">
                <a:solidFill>
                  <a:srgbClr val="000000"/>
                </a:solidFill>
                <a:latin typeface="Consolas" panose="020B0609020204030204" pitchFamily="49" charset="0"/>
              </a:rPr>
              <a:t>}</a:t>
            </a:r>
            <a:r>
              <a:rPr lang="en-GB" sz="2800" b="1" dirty="0">
                <a:solidFill>
                  <a:srgbClr val="006699"/>
                </a:solidFill>
                <a:latin typeface="Consolas" panose="020B0609020204030204" pitchFamily="49" charset="0"/>
              </a:rPr>
              <a:t>e</a:t>
            </a:r>
            <a:r>
              <a:rPr lang="en-GB" sz="2800" b="1" dirty="0" smtClean="0">
                <a:solidFill>
                  <a:srgbClr val="006699"/>
                </a:solidFill>
                <a:latin typeface="Consolas" panose="020B0609020204030204" pitchFamily="49" charset="0"/>
              </a:rPr>
              <a:t>lse</a:t>
            </a:r>
            <a:r>
              <a:rPr lang="en-GB" sz="2800" dirty="0" smtClean="0">
                <a:solidFill>
                  <a:srgbClr val="000000"/>
                </a:solidFill>
                <a:latin typeface="Consolas" panose="020B0609020204030204" pitchFamily="49" charset="0"/>
              </a:rPr>
              <a:t>{</a:t>
            </a:r>
          </a:p>
          <a:p>
            <a:r>
              <a:rPr lang="en-GB" sz="2800" dirty="0">
                <a:solidFill>
                  <a:srgbClr val="000000"/>
                </a:solidFill>
                <a:latin typeface="Consolas" panose="020B0609020204030204" pitchFamily="49" charset="0"/>
              </a:rPr>
              <a:t> </a:t>
            </a:r>
            <a:r>
              <a:rPr lang="en-GB" sz="2800" dirty="0" smtClean="0">
                <a:solidFill>
                  <a:srgbClr val="000000"/>
                </a:solidFill>
                <a:latin typeface="Consolas" panose="020B0609020204030204" pitchFamily="49" charset="0"/>
              </a:rPr>
              <a:t> Statement(s);</a:t>
            </a:r>
          </a:p>
          <a:p>
            <a:r>
              <a:rPr lang="en-GB" sz="1800" dirty="0" smtClean="0">
                <a:solidFill>
                  <a:srgbClr val="008200"/>
                </a:solidFill>
                <a:latin typeface="Consolas" panose="020B0609020204030204" pitchFamily="49" charset="0"/>
              </a:rPr>
              <a:t>	//</a:t>
            </a:r>
            <a:r>
              <a:rPr lang="en-GB" sz="1800" dirty="0">
                <a:solidFill>
                  <a:srgbClr val="008200"/>
                </a:solidFill>
                <a:latin typeface="Consolas" panose="020B0609020204030204" pitchFamily="49" charset="0"/>
              </a:rPr>
              <a:t>This statement(s) will only execute,    	if the above condition is </a:t>
            </a:r>
            <a:r>
              <a:rPr lang="en-GB" sz="2000" b="1" dirty="0" smtClean="0">
                <a:solidFill>
                  <a:srgbClr val="008200"/>
                </a:solidFill>
                <a:latin typeface="Consolas" panose="020B0609020204030204" pitchFamily="49" charset="0"/>
              </a:rPr>
              <a:t>false</a:t>
            </a:r>
            <a:r>
              <a:rPr lang="en-GB" sz="2000" dirty="0" smtClean="0">
                <a:solidFill>
                  <a:srgbClr val="008200"/>
                </a:solidFill>
                <a:latin typeface="Consolas" panose="020B0609020204030204" pitchFamily="49" charset="0"/>
              </a:rPr>
              <a:t> </a:t>
            </a:r>
            <a:r>
              <a:rPr lang="en-GB" sz="2800" dirty="0">
                <a:solidFill>
                  <a:srgbClr val="000000"/>
                </a:solidFill>
                <a:latin typeface="Consolas" panose="020B0609020204030204" pitchFamily="49" charset="0"/>
              </a:rPr>
              <a:t> </a:t>
            </a:r>
            <a:endParaRPr lang="en-GB" sz="2800" dirty="0" smtClean="0">
              <a:solidFill>
                <a:srgbClr val="000000"/>
              </a:solidFill>
              <a:latin typeface="Consolas" panose="020B0609020204030204" pitchFamily="49" charset="0"/>
            </a:endParaRPr>
          </a:p>
          <a:p>
            <a:r>
              <a:rPr lang="en-GB" sz="2800" dirty="0" smtClean="0">
                <a:solidFill>
                  <a:srgbClr val="000000"/>
                </a:solidFill>
                <a:latin typeface="Consolas" panose="020B0609020204030204" pitchFamily="49" charset="0"/>
              </a:rPr>
              <a:t>}</a:t>
            </a:r>
            <a:r>
              <a:rPr lang="en-GB" sz="2800" dirty="0">
                <a:solidFill>
                  <a:srgbClr val="000000"/>
                </a:solidFill>
                <a:latin typeface="Consolas" panose="020B0609020204030204" pitchFamily="49" charset="0"/>
              </a:rPr>
              <a:t>  </a:t>
            </a:r>
            <a:endParaRPr lang="en-GB" sz="28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022927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if a given number is lesser or greater than 100</a:t>
            </a:r>
            <a:endParaRPr lang="en-GB" b="0" dirty="0"/>
          </a:p>
        </p:txBody>
      </p:sp>
      <p:sp>
        <p:nvSpPr>
          <p:cNvPr id="3" name="Content Placeholder 2"/>
          <p:cNvSpPr>
            <a:spLocks noGrp="1"/>
          </p:cNvSpPr>
          <p:nvPr>
            <p:ph idx="1"/>
          </p:nvPr>
        </p:nvSpPr>
        <p:spPr>
          <a:xfrm>
            <a:off x="457200" y="1358280"/>
            <a:ext cx="8219256" cy="4813920"/>
          </a:xfrm>
        </p:spPr>
        <p:txBody>
          <a:bodyPr>
            <a:normAutofit/>
          </a:bodyPr>
          <a:lstStyle/>
          <a:p>
            <a:pPr>
              <a:buFont typeface="+mj-lt"/>
              <a:buAutoNum type="arabicPeriod"/>
            </a:pPr>
            <a:r>
              <a:rPr lang="en-GB" sz="2000" b="1" dirty="0" err="1">
                <a:solidFill>
                  <a:srgbClr val="006699"/>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num</a:t>
            </a:r>
            <a:r>
              <a:rPr lang="en-GB" sz="2000" dirty="0">
                <a:solidFill>
                  <a:srgbClr val="000000"/>
                </a:solidFill>
                <a:latin typeface="Consolas" panose="020B0609020204030204" pitchFamily="49" charset="0"/>
              </a:rPr>
              <a:t>=</a:t>
            </a:r>
            <a:r>
              <a:rPr lang="en-GB" sz="2000" dirty="0">
                <a:solidFill>
                  <a:srgbClr val="C00000"/>
                </a:solidFill>
                <a:latin typeface="Consolas" panose="020B0609020204030204" pitchFamily="49" charset="0"/>
              </a:rPr>
              <a:t>70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num</a:t>
            </a:r>
            <a:r>
              <a:rPr lang="en-GB" sz="2000" dirty="0">
                <a:solidFill>
                  <a:srgbClr val="000000"/>
                </a:solidFill>
                <a:latin typeface="Consolas" panose="020B0609020204030204" pitchFamily="49" charset="0"/>
              </a:rPr>
              <a:t> &lt; </a:t>
            </a:r>
            <a:r>
              <a:rPr lang="en-GB" sz="2000" dirty="0">
                <a:solidFill>
                  <a:srgbClr val="C00000"/>
                </a:solidFill>
                <a:latin typeface="Consolas" panose="020B0609020204030204" pitchFamily="49" charset="0"/>
              </a:rPr>
              <a:t>100</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//This </a:t>
            </a:r>
            <a:r>
              <a:rPr lang="en-GB" sz="1400" dirty="0" err="1">
                <a:solidFill>
                  <a:srgbClr val="008200"/>
                </a:solidFill>
                <a:latin typeface="Consolas" panose="020B0609020204030204" pitchFamily="49" charset="0"/>
              </a:rPr>
              <a:t>println</a:t>
            </a:r>
            <a:r>
              <a:rPr lang="en-GB" sz="1400" dirty="0">
                <a:solidFill>
                  <a:srgbClr val="008200"/>
                </a:solidFill>
                <a:latin typeface="Consolas" panose="020B0609020204030204" pitchFamily="49" charset="0"/>
              </a:rPr>
              <a:t> statement will only </a:t>
            </a:r>
            <a:r>
              <a:rPr lang="en-GB" sz="1400" dirty="0" err="1">
                <a:solidFill>
                  <a:srgbClr val="008200"/>
                </a:solidFill>
                <a:latin typeface="Consolas" panose="020B0609020204030204" pitchFamily="49" charset="0"/>
              </a:rPr>
              <a:t>execute,if</a:t>
            </a:r>
            <a:r>
              <a:rPr lang="en-GB" sz="1400" dirty="0">
                <a:solidFill>
                  <a:srgbClr val="008200"/>
                </a:solidFill>
                <a:latin typeface="Consolas" panose="020B0609020204030204" pitchFamily="49" charset="0"/>
              </a:rPr>
              <a:t> the above condition is </a:t>
            </a:r>
            <a:r>
              <a:rPr lang="en-GB" sz="1400" dirty="0" smtClean="0">
                <a:solidFill>
                  <a:srgbClr val="008200"/>
                </a:solidFill>
                <a:latin typeface="Consolas" panose="020B0609020204030204" pitchFamily="49" charset="0"/>
              </a:rPr>
              <a:t>true</a:t>
            </a:r>
            <a:r>
              <a:rPr lang="en-GB" sz="2000" dirty="0">
                <a:solidFill>
                  <a:srgbClr val="008200"/>
                </a:solidFill>
                <a:latin typeface="Consolas" panose="020B0609020204030204" pitchFamily="49" charset="0"/>
              </a:rPr>
              <a:t> </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"number is less than 100"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1600" dirty="0">
                <a:solidFill>
                  <a:srgbClr val="008200"/>
                </a:solidFill>
                <a:latin typeface="Consolas" panose="020B0609020204030204" pitchFamily="49" charset="0"/>
              </a:rPr>
              <a:t>//Execute if the condition is false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"number is greater than 100"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endParaRPr lang="en-GB" sz="2000" dirty="0"/>
          </a:p>
        </p:txBody>
      </p:sp>
      <p:pic>
        <p:nvPicPr>
          <p:cNvPr id="4" name="Picture 3"/>
          <p:cNvPicPr>
            <a:picLocks noChangeAspect="1"/>
          </p:cNvPicPr>
          <p:nvPr/>
        </p:nvPicPr>
        <p:blipFill>
          <a:blip r:embed="rId2"/>
          <a:stretch>
            <a:fillRect/>
          </a:stretch>
        </p:blipFill>
        <p:spPr>
          <a:xfrm>
            <a:off x="838200" y="4495800"/>
            <a:ext cx="6190247" cy="1371600"/>
          </a:xfrm>
          <a:prstGeom prst="rect">
            <a:avLst/>
          </a:prstGeom>
        </p:spPr>
      </p:pic>
    </p:spTree>
    <p:extLst>
      <p:ext uri="{BB962C8B-B14F-4D97-AF65-F5344CB8AC3E}">
        <p14:creationId xmlns:p14="http://schemas.microsoft.com/office/powerpoint/2010/main" val="267669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Font typeface="+mj-lt"/>
              <a:buAutoNum type="arabicPeriod"/>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70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err="1" smtClean="0">
                <a:solidFill>
                  <a:srgbClr val="000000"/>
                </a:solidFill>
                <a:latin typeface="Consolas" panose="020B0609020204030204" pitchFamily="49" charset="0"/>
              </a:rPr>
              <a:t>System.out.println</a:t>
            </a:r>
            <a:r>
              <a:rPr lang="en-GB" dirty="0" smtClean="0">
                <a:solidFill>
                  <a:srgbClr val="000000"/>
                </a:solidFill>
                <a:latin typeface="Consolas" panose="020B0609020204030204" pitchFamily="49" charset="0"/>
              </a:rPr>
              <a:t>(</a:t>
            </a:r>
            <a:r>
              <a:rPr lang="en-GB" dirty="0" err="1" smtClean="0">
                <a:solidFill>
                  <a:srgbClr val="000000"/>
                </a:solidFill>
                <a:latin typeface="Consolas" panose="020B0609020204030204" pitchFamily="49" charset="0"/>
              </a:rPr>
              <a:t>num</a:t>
            </a:r>
            <a:r>
              <a:rPr lang="en-GB" dirty="0" smtClean="0">
                <a:solidFill>
                  <a:srgbClr val="000000"/>
                </a:solidFill>
                <a:latin typeface="Consolas" panose="020B0609020204030204" pitchFamily="49" charset="0"/>
              </a:rPr>
              <a:t>&lt;</a:t>
            </a:r>
            <a:r>
              <a:rPr lang="en-GB" dirty="0" smtClean="0">
                <a:solidFill>
                  <a:srgbClr val="C00000"/>
                </a:solidFill>
                <a:latin typeface="Consolas" panose="020B0609020204030204" pitchFamily="49" charset="0"/>
              </a:rPr>
              <a:t>100</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"number is less than 100"</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"number is greater than 100"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rotWithShape="1">
          <a:blip r:embed="rId2"/>
          <a:srcRect t="8547" b="4274"/>
          <a:stretch/>
        </p:blipFill>
        <p:spPr>
          <a:xfrm>
            <a:off x="1595028" y="2819400"/>
            <a:ext cx="5943600" cy="3886200"/>
          </a:xfrm>
          <a:prstGeom prst="rect">
            <a:avLst/>
          </a:prstGeom>
        </p:spPr>
      </p:pic>
    </p:spTree>
    <p:extLst>
      <p:ext uri="{BB962C8B-B14F-4D97-AF65-F5344CB8AC3E}">
        <p14:creationId xmlns:p14="http://schemas.microsoft.com/office/powerpoint/2010/main" val="182198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0663"/>
            <a:ext cx="8218488" cy="939800"/>
          </a:xfrm>
        </p:spPr>
        <p:txBody>
          <a:bodyPr/>
          <a:lstStyle/>
          <a:p>
            <a:r>
              <a:rPr lang="en-GB" altLang="en-US" smtClean="0"/>
              <a:t>Datatype </a:t>
            </a:r>
          </a:p>
        </p:txBody>
      </p:sp>
      <p:sp>
        <p:nvSpPr>
          <p:cNvPr id="16387" name="Content Placeholder 2"/>
          <p:cNvSpPr>
            <a:spLocks noGrp="1"/>
          </p:cNvSpPr>
          <p:nvPr>
            <p:ph idx="1"/>
          </p:nvPr>
        </p:nvSpPr>
        <p:spPr>
          <a:xfrm>
            <a:off x="457200" y="1358900"/>
            <a:ext cx="8218488" cy="3914775"/>
          </a:xfrm>
        </p:spPr>
        <p:txBody>
          <a:bodyPr/>
          <a:lstStyle/>
          <a:p>
            <a:r>
              <a:rPr lang="en-GB" altLang="en-US" dirty="0" smtClean="0"/>
              <a:t>Primitive data type</a:t>
            </a:r>
          </a:p>
          <a:p>
            <a:r>
              <a:rPr lang="en-US" altLang="en-US" dirty="0" smtClean="0"/>
              <a:t>Reference data type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Activity#5</a:t>
            </a:r>
            <a:endParaRPr lang="en-GB" dirty="0"/>
          </a:p>
        </p:txBody>
      </p:sp>
      <p:sp>
        <p:nvSpPr>
          <p:cNvPr id="3" name="Content Placeholder 2"/>
          <p:cNvSpPr>
            <a:spLocks noGrp="1"/>
          </p:cNvSpPr>
          <p:nvPr>
            <p:ph idx="1"/>
          </p:nvPr>
        </p:nvSpPr>
        <p:spPr/>
        <p:txBody>
          <a:bodyPr/>
          <a:lstStyle/>
          <a:p>
            <a:r>
              <a:rPr lang="en-GB" dirty="0"/>
              <a:t>Write Java to check if a given number is </a:t>
            </a:r>
            <a:r>
              <a:rPr lang="en-GB" dirty="0" smtClean="0"/>
              <a:t>positive or negative</a:t>
            </a:r>
          </a:p>
          <a:p>
            <a:r>
              <a:rPr lang="en-GB" dirty="0" smtClean="0"/>
              <a:t>If number is 10</a:t>
            </a:r>
          </a:p>
          <a:p>
            <a:endParaRPr lang="en-GB" dirty="0"/>
          </a:p>
          <a:p>
            <a:endParaRPr lang="en-GB" dirty="0" smtClean="0"/>
          </a:p>
          <a:p>
            <a:r>
              <a:rPr lang="en-GB" dirty="0" smtClean="0"/>
              <a:t>If number is -1</a:t>
            </a:r>
          </a:p>
          <a:p>
            <a:endParaRPr lang="en-GB" dirty="0" smtClean="0"/>
          </a:p>
          <a:p>
            <a:endParaRPr lang="en-GB" dirty="0" smtClean="0"/>
          </a:p>
          <a:p>
            <a:endParaRPr lang="en-GB" dirty="0"/>
          </a:p>
        </p:txBody>
      </p:sp>
      <p:pic>
        <p:nvPicPr>
          <p:cNvPr id="4" name="Picture 3"/>
          <p:cNvPicPr>
            <a:picLocks noChangeAspect="1"/>
          </p:cNvPicPr>
          <p:nvPr/>
        </p:nvPicPr>
        <p:blipFill>
          <a:blip r:embed="rId2"/>
          <a:stretch>
            <a:fillRect/>
          </a:stretch>
        </p:blipFill>
        <p:spPr>
          <a:xfrm>
            <a:off x="914400" y="2743200"/>
            <a:ext cx="3295185" cy="685800"/>
          </a:xfrm>
          <a:prstGeom prst="rect">
            <a:avLst/>
          </a:prstGeom>
        </p:spPr>
      </p:pic>
      <p:pic>
        <p:nvPicPr>
          <p:cNvPr id="5" name="Picture 4"/>
          <p:cNvPicPr>
            <a:picLocks noChangeAspect="1"/>
          </p:cNvPicPr>
          <p:nvPr/>
        </p:nvPicPr>
        <p:blipFill>
          <a:blip r:embed="rId3"/>
          <a:stretch>
            <a:fillRect/>
          </a:stretch>
        </p:blipFill>
        <p:spPr>
          <a:xfrm>
            <a:off x="914400" y="4156075"/>
            <a:ext cx="3144820" cy="657845"/>
          </a:xfrm>
          <a:prstGeom prst="rect">
            <a:avLst/>
          </a:prstGeom>
        </p:spPr>
      </p:pic>
      <p:sp>
        <p:nvSpPr>
          <p:cNvPr id="6" name="TextBox 5"/>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4087289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else if</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914400" y="1930983"/>
            <a:ext cx="7162800" cy="4401205"/>
          </a:xfrm>
          <a:prstGeom prst="rect">
            <a:avLst/>
          </a:prstGeom>
          <a:noFill/>
          <a:ln>
            <a:solidFill>
              <a:schemeClr val="tx2"/>
            </a:solidFill>
          </a:ln>
        </p:spPr>
        <p:txBody>
          <a:bodyPr wrap="square" rtlCol="0">
            <a:spAutoFit/>
          </a:bodyPr>
          <a:lstStyle/>
          <a:p>
            <a:r>
              <a:rPr lang="en-GB" sz="1800" b="1" dirty="0" smtClean="0">
                <a:solidFill>
                  <a:srgbClr val="006699"/>
                </a:solidFill>
                <a:latin typeface="Consolas" panose="020B0609020204030204" pitchFamily="49" charset="0"/>
              </a:rPr>
              <a:t>if</a:t>
            </a:r>
            <a:r>
              <a:rPr lang="en-GB" sz="1800" dirty="0" smtClean="0">
                <a:solidFill>
                  <a:srgbClr val="000000"/>
                </a:solidFill>
                <a:latin typeface="Consolas" panose="020B0609020204030204" pitchFamily="49" charset="0"/>
              </a:rPr>
              <a:t>(condition1){</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r>
              <a:rPr lang="en-GB" sz="1800" dirty="0">
                <a:solidFill>
                  <a:srgbClr val="000000"/>
                </a:solidFill>
                <a:latin typeface="Consolas" panose="020B0609020204030204" pitchFamily="49" charset="0"/>
              </a:rPr>
              <a:t>  Statement(s</a:t>
            </a:r>
            <a:r>
              <a:rPr lang="en-GB" sz="1800" dirty="0" smtClean="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r>
              <a:rPr lang="en-GB" sz="1800" dirty="0" smtClean="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t>
            </a:r>
            <a:r>
              <a:rPr lang="en-GB" sz="1400" dirty="0">
                <a:solidFill>
                  <a:srgbClr val="008200"/>
                </a:solidFill>
                <a:latin typeface="Consolas" panose="020B0609020204030204" pitchFamily="49" charset="0"/>
              </a:rPr>
              <a:t>This </a:t>
            </a:r>
            <a:r>
              <a:rPr lang="en-GB" sz="1400" dirty="0" smtClean="0">
                <a:solidFill>
                  <a:srgbClr val="008200"/>
                </a:solidFill>
                <a:latin typeface="Consolas" panose="020B0609020204030204" pitchFamily="49" charset="0"/>
              </a:rPr>
              <a:t>statement(s)</a:t>
            </a:r>
            <a:r>
              <a:rPr lang="en-GB" sz="1400" dirty="0">
                <a:solidFill>
                  <a:srgbClr val="008200"/>
                </a:solidFill>
                <a:latin typeface="Consolas" panose="020B0609020204030204" pitchFamily="49" charset="0"/>
              </a:rPr>
              <a:t> will only execute,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the above condition is </a:t>
            </a:r>
            <a:r>
              <a:rPr lang="en-GB" b="1" dirty="0">
                <a:solidFill>
                  <a:srgbClr val="008200"/>
                </a:solidFill>
                <a:latin typeface="Consolas" panose="020B0609020204030204" pitchFamily="49" charset="0"/>
              </a:rPr>
              <a:t>true</a:t>
            </a:r>
            <a:r>
              <a:rPr lang="en-GB" dirty="0">
                <a:solidFill>
                  <a:srgbClr val="008200"/>
                </a:solidFill>
                <a:latin typeface="Consolas" panose="020B0609020204030204" pitchFamily="49" charset="0"/>
              </a:rPr>
              <a:t> </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smtClean="0">
                <a:solidFill>
                  <a:srgbClr val="006699"/>
                </a:solidFill>
                <a:latin typeface="Consolas" panose="020B0609020204030204" pitchFamily="49" charset="0"/>
              </a:rPr>
              <a:t>else </a:t>
            </a:r>
            <a:r>
              <a:rPr lang="en-GB" sz="1800" b="1" dirty="0">
                <a:solidFill>
                  <a:srgbClr val="006699"/>
                </a:solidFill>
                <a:latin typeface="Consolas" panose="020B0609020204030204" pitchFamily="49" charset="0"/>
              </a:rPr>
              <a:t>if</a:t>
            </a:r>
            <a:r>
              <a:rPr lang="en-GB" sz="1800" dirty="0">
                <a:solidFill>
                  <a:srgbClr val="000000"/>
                </a:solidFill>
                <a:latin typeface="Consolas" panose="020B0609020204030204" pitchFamily="49" charset="0"/>
              </a:rPr>
              <a:t>(condition2){</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p>
          <a:p>
            <a:r>
              <a:rPr lang="en-GB" sz="1200" dirty="0" smtClean="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t>
            </a:r>
            <a:r>
              <a:rPr lang="en-GB" sz="1400" dirty="0">
                <a:solidFill>
                  <a:srgbClr val="008200"/>
                </a:solidFill>
                <a:latin typeface="Consolas" panose="020B0609020204030204" pitchFamily="49" charset="0"/>
              </a:rPr>
              <a:t>This statement(s) will only </a:t>
            </a:r>
            <a:r>
              <a:rPr lang="en-GB" sz="1400" dirty="0" smtClean="0">
                <a:solidFill>
                  <a:srgbClr val="008200"/>
                </a:solidFill>
                <a:latin typeface="Consolas" panose="020B0609020204030204" pitchFamily="49" charset="0"/>
              </a:rPr>
              <a:t>execute,	</a:t>
            </a: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 condition1</a:t>
            </a:r>
            <a:r>
              <a:rPr lang="en-GB" sz="1400" dirty="0">
                <a:solidFill>
                  <a:srgbClr val="008200"/>
                </a:solidFill>
                <a:latin typeface="Consolas" panose="020B0609020204030204" pitchFamily="49" charset="0"/>
              </a:rPr>
              <a:t> is </a:t>
            </a:r>
            <a:r>
              <a:rPr lang="en-GB" b="1" dirty="0" smtClean="0">
                <a:solidFill>
                  <a:srgbClr val="008200"/>
                </a:solidFill>
                <a:latin typeface="Consolas" panose="020B0609020204030204" pitchFamily="49" charset="0"/>
              </a:rPr>
              <a:t>false </a:t>
            </a:r>
            <a:r>
              <a:rPr lang="en-GB" dirty="0" smtClean="0">
                <a:solidFill>
                  <a:srgbClr val="008200"/>
                </a:solidFill>
                <a:latin typeface="Consolas" panose="020B0609020204030204" pitchFamily="49" charset="0"/>
              </a:rPr>
              <a:t>and condition2 is</a:t>
            </a:r>
            <a:r>
              <a:rPr lang="en-GB" b="1" dirty="0" smtClean="0">
                <a:solidFill>
                  <a:srgbClr val="008200"/>
                </a:solidFill>
                <a:latin typeface="Consolas" panose="020B0609020204030204" pitchFamily="49" charset="0"/>
              </a:rPr>
              <a:t> true</a:t>
            </a:r>
            <a:r>
              <a:rPr lang="en-GB" dirty="0" smtClean="0">
                <a:solidFill>
                  <a:srgbClr val="008200"/>
                </a:solidFill>
                <a:latin typeface="Consolas" panose="020B0609020204030204" pitchFamily="49" charset="0"/>
              </a:rPr>
              <a:t> </a:t>
            </a:r>
            <a:r>
              <a:rPr lang="en-GB" sz="1800" dirty="0">
                <a:solidFill>
                  <a:srgbClr val="000000"/>
                </a:solidFill>
                <a:latin typeface="Consolas" panose="020B0609020204030204" pitchFamily="49" charset="0"/>
              </a:rPr>
              <a:t> </a:t>
            </a:r>
            <a:endParaRPr lang="en-GB" sz="1800" dirty="0" smtClean="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a:solidFill>
                  <a:srgbClr val="006699"/>
                </a:solidFill>
                <a:latin typeface="Consolas" panose="020B0609020204030204" pitchFamily="49" charset="0"/>
              </a:rPr>
              <a:t>else</a:t>
            </a:r>
            <a:r>
              <a:rPr lang="en-GB" sz="1800" dirty="0" smtClean="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if</a:t>
            </a:r>
            <a:r>
              <a:rPr lang="en-GB" sz="1800" dirty="0" smtClean="0">
                <a:solidFill>
                  <a:srgbClr val="000000"/>
                </a:solidFill>
                <a:latin typeface="Consolas" panose="020B0609020204030204" pitchFamily="49" charset="0"/>
              </a:rPr>
              <a:t>(condition3){</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r>
              <a:rPr lang="en-GB" sz="1800" dirty="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endParaRPr lang="en-GB" sz="1800" dirty="0" smtClean="0">
              <a:solidFill>
                <a:srgbClr val="008200"/>
              </a:solidFill>
              <a:latin typeface="Consolas" panose="020B0609020204030204" pitchFamily="49" charset="0"/>
            </a:endParaRPr>
          </a:p>
          <a:p>
            <a:r>
              <a:rPr lang="en-GB" sz="1400" dirty="0" smtClean="0">
                <a:solidFill>
                  <a:srgbClr val="008200"/>
                </a:solidFill>
                <a:latin typeface="Consolas" panose="020B0609020204030204" pitchFamily="49" charset="0"/>
              </a:rPr>
              <a:t>    //</a:t>
            </a:r>
            <a:r>
              <a:rPr lang="en-GB" sz="1400" dirty="0">
                <a:solidFill>
                  <a:srgbClr val="008200"/>
                </a:solidFill>
                <a:latin typeface="Consolas" panose="020B0609020204030204" pitchFamily="49" charset="0"/>
              </a:rPr>
              <a:t>This statement(s) will only </a:t>
            </a:r>
            <a:r>
              <a:rPr lang="en-GB" sz="1400" dirty="0" smtClean="0">
                <a:solidFill>
                  <a:srgbClr val="008200"/>
                </a:solidFill>
                <a:latin typeface="Consolas" panose="020B0609020204030204" pitchFamily="49" charset="0"/>
              </a:rPr>
              <a:t>execute,</a:t>
            </a: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condition2</a:t>
            </a:r>
            <a:r>
              <a:rPr lang="en-GB" sz="1400" dirty="0">
                <a:solidFill>
                  <a:srgbClr val="008200"/>
                </a:solidFill>
                <a:latin typeface="Consolas" panose="020B0609020204030204" pitchFamily="49" charset="0"/>
              </a:rPr>
              <a:t> is </a:t>
            </a:r>
            <a:r>
              <a:rPr lang="en-GB" sz="1400" b="1" dirty="0">
                <a:solidFill>
                  <a:srgbClr val="008200"/>
                </a:solidFill>
                <a:latin typeface="Consolas" panose="020B0609020204030204" pitchFamily="49" charset="0"/>
              </a:rPr>
              <a:t>false </a:t>
            </a:r>
            <a:r>
              <a:rPr lang="en-GB" sz="1400" dirty="0">
                <a:solidFill>
                  <a:srgbClr val="008200"/>
                </a:solidFill>
                <a:latin typeface="Consolas" panose="020B0609020204030204" pitchFamily="49" charset="0"/>
              </a:rPr>
              <a:t>and </a:t>
            </a:r>
            <a:r>
              <a:rPr lang="en-GB" sz="1400" dirty="0" smtClean="0">
                <a:solidFill>
                  <a:srgbClr val="008200"/>
                </a:solidFill>
                <a:latin typeface="Consolas" panose="020B0609020204030204" pitchFamily="49" charset="0"/>
              </a:rPr>
              <a:t>condition3 </a:t>
            </a:r>
            <a:r>
              <a:rPr lang="en-GB" sz="1400" dirty="0">
                <a:solidFill>
                  <a:srgbClr val="008200"/>
                </a:solidFill>
                <a:latin typeface="Consolas" panose="020B0609020204030204" pitchFamily="49" charset="0"/>
              </a:rPr>
              <a:t>is</a:t>
            </a:r>
            <a:r>
              <a:rPr lang="en-GB" sz="1400" b="1" dirty="0">
                <a:solidFill>
                  <a:srgbClr val="008200"/>
                </a:solidFill>
                <a:latin typeface="Consolas" panose="020B0609020204030204" pitchFamily="49" charset="0"/>
              </a:rPr>
              <a:t> true</a:t>
            </a:r>
            <a:endParaRPr lang="en-GB" sz="1400" dirty="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a:solidFill>
                  <a:srgbClr val="006699"/>
                </a:solidFill>
                <a:latin typeface="Consolas" panose="020B0609020204030204" pitchFamily="49" charset="0"/>
              </a:rPr>
              <a:t>else</a:t>
            </a:r>
            <a:r>
              <a:rPr lang="en-GB" sz="1800" dirty="0" smtClean="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r>
              <a:rPr lang="en-GB" sz="1800" dirty="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endParaRPr lang="en-GB" sz="1800" dirty="0" smtClean="0">
              <a:solidFill>
                <a:srgbClr val="008200"/>
              </a:solidFill>
              <a:latin typeface="Consolas" panose="020B0609020204030204" pitchFamily="49" charset="0"/>
            </a:endParaRPr>
          </a:p>
          <a:p>
            <a:r>
              <a:rPr lang="en-GB" sz="1800" dirty="0">
                <a:solidFill>
                  <a:srgbClr val="008200"/>
                </a:solidFill>
                <a:latin typeface="Consolas" panose="020B0609020204030204" pitchFamily="49" charset="0"/>
              </a:rPr>
              <a:t>	</a:t>
            </a:r>
            <a:r>
              <a:rPr lang="en-GB" sz="1400" dirty="0">
                <a:solidFill>
                  <a:srgbClr val="008200"/>
                </a:solidFill>
                <a:latin typeface="Consolas" panose="020B0609020204030204" pitchFamily="49" charset="0"/>
              </a:rPr>
              <a:t> //This statement(s) will only execute,	</a:t>
            </a:r>
            <a:endParaRPr lang="en-GB" sz="1400" dirty="0" smtClean="0">
              <a:solidFill>
                <a:srgbClr val="008200"/>
              </a:solidFill>
              <a:latin typeface="Consolas" panose="020B0609020204030204" pitchFamily="49" charset="0"/>
            </a:endParaRP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all the above</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conditions</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are</a:t>
            </a:r>
            <a:r>
              <a:rPr lang="en-GB" sz="1400" dirty="0">
                <a:solidFill>
                  <a:srgbClr val="008200"/>
                </a:solidFill>
                <a:latin typeface="Consolas" panose="020B0609020204030204" pitchFamily="49" charset="0"/>
              </a:rPr>
              <a:t> </a:t>
            </a:r>
            <a:r>
              <a:rPr lang="en-GB" sz="1400" b="1" dirty="0">
                <a:solidFill>
                  <a:srgbClr val="008200"/>
                </a:solidFill>
                <a:latin typeface="Consolas" panose="020B0609020204030204" pitchFamily="49" charset="0"/>
              </a:rPr>
              <a:t>false </a:t>
            </a:r>
            <a:r>
              <a:rPr lang="en-GB" sz="1400" dirty="0" smtClean="0">
                <a:solidFill>
                  <a:srgbClr val="008200"/>
                </a:solidFill>
                <a:latin typeface="Consolas" panose="020B0609020204030204" pitchFamily="49" charset="0"/>
              </a:rPr>
              <a:t> </a:t>
            </a:r>
            <a:endParaRPr lang="en-GB" sz="1400" dirty="0" smtClean="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endParaRPr lang="en-GB" sz="18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272883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is a given number is 0 or positive or negative</a:t>
            </a:r>
            <a:endParaRPr lang="en-GB" b="0" dirty="0"/>
          </a:p>
        </p:txBody>
      </p:sp>
      <p:sp>
        <p:nvSpPr>
          <p:cNvPr id="3" name="Content Placeholder 2"/>
          <p:cNvSpPr>
            <a:spLocks noGrp="1"/>
          </p:cNvSpPr>
          <p:nvPr>
            <p:ph idx="1"/>
          </p:nvPr>
        </p:nvSpPr>
        <p:spPr/>
        <p:txBody>
          <a:bodyPr>
            <a:normAutofit/>
          </a:bodyPr>
          <a:lstStyle/>
          <a:p>
            <a:pPr>
              <a:buFont typeface="+mj-lt"/>
              <a:buAutoNum type="arabicPeriod"/>
            </a:pPr>
            <a:r>
              <a:rPr lang="en-GB" sz="2000" b="1" dirty="0" err="1">
                <a:solidFill>
                  <a:srgbClr val="006699"/>
                </a:solidFill>
                <a:latin typeface="Consolas" panose="020B0609020204030204" pitchFamily="49" charset="0"/>
              </a:rPr>
              <a:t>int</a:t>
            </a:r>
            <a:r>
              <a:rPr lang="en-GB" sz="2000" dirty="0">
                <a:solidFill>
                  <a:srgbClr val="000000"/>
                </a:solidFill>
                <a:latin typeface="Consolas" panose="020B0609020204030204" pitchFamily="49" charset="0"/>
              </a:rPr>
              <a:t> number = </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(number==</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Zero"</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a:t>
            </a: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(number&gt;</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Positive"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Negative"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endParaRPr lang="en-GB" sz="2000" dirty="0"/>
          </a:p>
        </p:txBody>
      </p:sp>
      <p:pic>
        <p:nvPicPr>
          <p:cNvPr id="4" name="Picture 3"/>
          <p:cNvPicPr>
            <a:picLocks noChangeAspect="1"/>
          </p:cNvPicPr>
          <p:nvPr/>
        </p:nvPicPr>
        <p:blipFill>
          <a:blip r:embed="rId2"/>
          <a:stretch>
            <a:fillRect/>
          </a:stretch>
        </p:blipFill>
        <p:spPr>
          <a:xfrm>
            <a:off x="1219199" y="4628696"/>
            <a:ext cx="5121143" cy="1086303"/>
          </a:xfrm>
          <a:prstGeom prst="rect">
            <a:avLst/>
          </a:prstGeom>
        </p:spPr>
      </p:pic>
    </p:spTree>
    <p:extLst>
      <p:ext uri="{BB962C8B-B14F-4D97-AF65-F5344CB8AC3E}">
        <p14:creationId xmlns:p14="http://schemas.microsoft.com/office/powerpoint/2010/main" val="4517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Activity#6</a:t>
            </a:r>
            <a:endParaRPr lang="en-GB" dirty="0"/>
          </a:p>
        </p:txBody>
      </p:sp>
      <p:sp>
        <p:nvSpPr>
          <p:cNvPr id="3" name="Content Placeholder 2"/>
          <p:cNvSpPr>
            <a:spLocks noGrp="1"/>
          </p:cNvSpPr>
          <p:nvPr>
            <p:ph idx="1"/>
          </p:nvPr>
        </p:nvSpPr>
        <p:spPr/>
        <p:txBody>
          <a:bodyPr/>
          <a:lstStyle/>
          <a:p>
            <a:r>
              <a:rPr lang="en-GB" dirty="0" smtClean="0"/>
              <a:t>Write Java to check your score</a:t>
            </a:r>
          </a:p>
          <a:p>
            <a:r>
              <a:rPr lang="en-GB" dirty="0" smtClean="0"/>
              <a:t>If score less than 50 output “You Fail” to console</a:t>
            </a:r>
          </a:p>
          <a:p>
            <a:r>
              <a:rPr lang="en-GB" dirty="0" smtClean="0"/>
              <a:t>If score between 50 and 90 output “You Pass” to console</a:t>
            </a:r>
          </a:p>
          <a:p>
            <a:r>
              <a:rPr lang="en-GB" dirty="0" smtClean="0"/>
              <a:t>If score is greater than 90 output “Congratulation!!” to console</a:t>
            </a:r>
          </a:p>
          <a:p>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15mn</a:t>
            </a:r>
            <a:endParaRPr lang="en-GB" sz="4000" b="1" dirty="0"/>
          </a:p>
        </p:txBody>
      </p:sp>
    </p:spTree>
    <p:extLst>
      <p:ext uri="{BB962C8B-B14F-4D97-AF65-F5344CB8AC3E}">
        <p14:creationId xmlns:p14="http://schemas.microsoft.com/office/powerpoint/2010/main" val="1883232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838200" y="1905000"/>
            <a:ext cx="3429000" cy="4524315"/>
          </a:xfrm>
          <a:prstGeom prst="rect">
            <a:avLst/>
          </a:prstGeom>
          <a:noFill/>
          <a:ln>
            <a:solidFill>
              <a:schemeClr val="tx2">
                <a:lumMod val="75000"/>
              </a:schemeClr>
            </a:solidFill>
          </a:ln>
        </p:spPr>
        <p:txBody>
          <a:bodyPr wrap="square" rtlCol="0">
            <a:spAutoFit/>
          </a:bodyPr>
          <a:lstStyle/>
          <a:p>
            <a:r>
              <a:rPr lang="en-GB" sz="1800" b="1">
                <a:solidFill>
                  <a:srgbClr val="006699"/>
                </a:solidFill>
                <a:latin typeface="Consolas" panose="020B0609020204030204" pitchFamily="49" charset="0"/>
              </a:rPr>
              <a:t>switch</a:t>
            </a:r>
            <a:r>
              <a:rPr lang="en-GB" sz="1800">
                <a:solidFill>
                  <a:srgbClr val="000000"/>
                </a:solidFill>
                <a:latin typeface="Consolas" panose="020B0609020204030204" pitchFamily="49" charset="0"/>
              </a:rPr>
              <a:t> (expression)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value1: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 </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value2: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valueN: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 </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default</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endParaRPr lang="en-GB" sz="1800" b="0" i="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697576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 output the size description bases on char</a:t>
            </a:r>
            <a:endParaRPr lang="en-GB" dirty="0"/>
          </a:p>
        </p:txBody>
      </p:sp>
      <p:sp>
        <p:nvSpPr>
          <p:cNvPr id="3" name="Content Placeholder 2"/>
          <p:cNvSpPr>
            <a:spLocks noGrp="1"/>
          </p:cNvSpPr>
          <p:nvPr>
            <p:ph idx="1"/>
          </p:nvPr>
        </p:nvSpPr>
        <p:spPr>
          <a:xfrm>
            <a:off x="457200" y="1358280"/>
            <a:ext cx="8219256" cy="4585320"/>
          </a:xfrm>
        </p:spPr>
        <p:txBody>
          <a:bodyPr>
            <a:normAutofit fontScale="62500" lnSpcReduction="20000"/>
          </a:bodyPr>
          <a:lstStyle/>
          <a:p>
            <a:pPr>
              <a:buFont typeface="+mj-lt"/>
              <a:buAutoNum type="arabicPeriod"/>
            </a:pPr>
            <a:r>
              <a:rPr lang="en-GB" b="1" dirty="0">
                <a:solidFill>
                  <a:srgbClr val="006699"/>
                </a:solidFill>
                <a:latin typeface="Consolas" panose="020B0609020204030204" pitchFamily="49" charset="0"/>
              </a:rPr>
              <a:t>char</a:t>
            </a:r>
            <a:r>
              <a:rPr lang="en-GB" dirty="0">
                <a:solidFill>
                  <a:srgbClr val="000000"/>
                </a:solidFill>
                <a:latin typeface="Consolas" panose="020B0609020204030204" pitchFamily="49" charset="0"/>
              </a:rPr>
              <a:t> size=</a:t>
            </a:r>
            <a:r>
              <a:rPr lang="en-GB" dirty="0">
                <a:solidFill>
                  <a:srgbClr val="0000FF"/>
                </a:solidFill>
                <a:latin typeface="Consolas" panose="020B0609020204030204" pitchFamily="49" charset="0"/>
              </a:rPr>
              <a:t>'S'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String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b="1" dirty="0">
                <a:solidFill>
                  <a:srgbClr val="006699"/>
                </a:solidFill>
                <a:latin typeface="Consolas" panose="020B0609020204030204" pitchFamily="49" charset="0"/>
              </a:rPr>
              <a:t>switch</a:t>
            </a:r>
            <a:r>
              <a:rPr lang="en-GB" dirty="0">
                <a:solidFill>
                  <a:srgbClr val="000000"/>
                </a:solidFill>
                <a:latin typeface="Consolas" panose="020B0609020204030204" pitchFamily="49" charset="0"/>
              </a:rPr>
              <a:t> (size)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"Small"</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"Medium"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'L'</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"Large"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default</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"Not in the stock"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(size+</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685799" y="5586412"/>
            <a:ext cx="4356991" cy="966788"/>
          </a:xfrm>
          <a:prstGeom prst="rect">
            <a:avLst/>
          </a:prstGeom>
        </p:spPr>
      </p:pic>
    </p:spTree>
    <p:extLst>
      <p:ext uri="{BB962C8B-B14F-4D97-AF65-F5344CB8AC3E}">
        <p14:creationId xmlns:p14="http://schemas.microsoft.com/office/powerpoint/2010/main" val="415940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Activity#7</a:t>
            </a:r>
            <a:endParaRPr lang="en-GB" dirty="0"/>
          </a:p>
        </p:txBody>
      </p:sp>
      <p:sp>
        <p:nvSpPr>
          <p:cNvPr id="3" name="Content Placeholder 2"/>
          <p:cNvSpPr>
            <a:spLocks noGrp="1"/>
          </p:cNvSpPr>
          <p:nvPr>
            <p:ph idx="1"/>
          </p:nvPr>
        </p:nvSpPr>
        <p:spPr/>
        <p:txBody>
          <a:bodyPr/>
          <a:lstStyle/>
          <a:p>
            <a:r>
              <a:rPr lang="en-GB" dirty="0" smtClean="0"/>
              <a:t>Add price to previous example</a:t>
            </a:r>
          </a:p>
          <a:p>
            <a:pPr lvl="1"/>
            <a:r>
              <a:rPr lang="en-US" altLang="en-US" dirty="0">
                <a:ea typeface="ＭＳ Ｐゴシック" panose="020B0600070205080204" pitchFamily="34" charset="-128"/>
              </a:rPr>
              <a:t>S: price is 5$</a:t>
            </a:r>
          </a:p>
          <a:p>
            <a:pPr lvl="1"/>
            <a:r>
              <a:rPr lang="en-US" altLang="en-US" dirty="0">
                <a:ea typeface="ＭＳ Ｐゴシック" panose="020B0600070205080204" pitchFamily="34" charset="-128"/>
              </a:rPr>
              <a:t>M: price is 5.5$</a:t>
            </a:r>
          </a:p>
          <a:p>
            <a:pPr lvl="1"/>
            <a:r>
              <a:rPr lang="en-US" altLang="en-US" dirty="0">
                <a:ea typeface="ＭＳ Ｐゴシック" panose="020B0600070205080204" pitchFamily="34" charset="-128"/>
              </a:rPr>
              <a:t>L: price is 6$</a:t>
            </a:r>
          </a:p>
          <a:p>
            <a:pPr lvl="1"/>
            <a:endParaRPr lang="en-GB" dirty="0"/>
          </a:p>
        </p:txBody>
      </p:sp>
      <p:pic>
        <p:nvPicPr>
          <p:cNvPr id="4" name="Picture 3"/>
          <p:cNvPicPr>
            <a:picLocks noChangeAspect="1"/>
          </p:cNvPicPr>
          <p:nvPr/>
        </p:nvPicPr>
        <p:blipFill>
          <a:blip r:embed="rId2"/>
          <a:stretch>
            <a:fillRect/>
          </a:stretch>
        </p:blipFill>
        <p:spPr>
          <a:xfrm>
            <a:off x="838200" y="3581400"/>
            <a:ext cx="6095567" cy="1485900"/>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15mn</a:t>
            </a:r>
            <a:endParaRPr lang="en-GB" sz="4000" b="1" dirty="0"/>
          </a:p>
        </p:txBody>
      </p:sp>
    </p:spTree>
    <p:extLst>
      <p:ext uri="{BB962C8B-B14F-4D97-AF65-F5344CB8AC3E}">
        <p14:creationId xmlns:p14="http://schemas.microsoft.com/office/powerpoint/2010/main" val="3977958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19256" cy="940966"/>
          </a:xfrm>
        </p:spPr>
        <p:txBody>
          <a:bodyPr/>
          <a:lstStyle/>
          <a:p>
            <a:r>
              <a:rPr lang="en-GB" sz="19900" dirty="0" smtClean="0"/>
              <a:t>Loop</a:t>
            </a:r>
            <a:endParaRPr lang="en-GB" sz="19900" dirty="0"/>
          </a:p>
        </p:txBody>
      </p:sp>
    </p:spTree>
    <p:extLst>
      <p:ext uri="{BB962C8B-B14F-4D97-AF65-F5344CB8AC3E}">
        <p14:creationId xmlns:p14="http://schemas.microsoft.com/office/powerpoint/2010/main" val="97020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for()</a:t>
            </a:r>
          </a:p>
          <a:p>
            <a:r>
              <a:rPr lang="en-GB" dirty="0" smtClean="0"/>
              <a:t>while()</a:t>
            </a:r>
          </a:p>
          <a:p>
            <a:r>
              <a:rPr lang="en-GB" dirty="0" smtClean="0"/>
              <a:t>do{}while()</a:t>
            </a:r>
            <a:endParaRPr lang="en-GB" dirty="0"/>
          </a:p>
        </p:txBody>
      </p:sp>
    </p:spTree>
    <p:extLst>
      <p:ext uri="{BB962C8B-B14F-4D97-AF65-F5344CB8AC3E}">
        <p14:creationId xmlns:p14="http://schemas.microsoft.com/office/powerpoint/2010/main" val="1069468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or()</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762000" y="1981200"/>
            <a:ext cx="7609656" cy="1323439"/>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000" b="1" dirty="0">
                <a:solidFill>
                  <a:srgbClr val="006699"/>
                </a:solidFill>
                <a:latin typeface="Consolas" panose="020B0609020204030204" pitchFamily="49" charset="0"/>
              </a:rPr>
              <a:t>for</a:t>
            </a:r>
            <a:r>
              <a:rPr lang="en-GB" sz="2000" dirty="0">
                <a:solidFill>
                  <a:srgbClr val="000000"/>
                </a:solidFill>
                <a:latin typeface="Consolas" panose="020B0609020204030204" pitchFamily="49" charset="0"/>
              </a:rPr>
              <a:t>(initialization; condition ; increment/decrement</a:t>
            </a:r>
            <a:r>
              <a:rPr lang="en-GB" sz="2000" dirty="0" smtClean="0">
                <a:solidFill>
                  <a:srgbClr val="000000"/>
                </a:solidFill>
                <a:latin typeface="Consolas" panose="020B0609020204030204" pitchFamily="49" charset="0"/>
              </a:rPr>
              <a:t>)</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statement(s);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06654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0663"/>
            <a:ext cx="8218488" cy="939800"/>
          </a:xfrm>
        </p:spPr>
        <p:txBody>
          <a:bodyPr/>
          <a:lstStyle/>
          <a:p>
            <a:r>
              <a:rPr lang="en-GB" altLang="en-US" smtClean="0"/>
              <a:t>Primitive data type</a:t>
            </a:r>
          </a:p>
        </p:txBody>
      </p:sp>
      <p:pic>
        <p:nvPicPr>
          <p:cNvPr id="17411" name="Content Placeholder 3" descr="Figure 3.5.tif"/>
          <p:cNvPicPr>
            <a:picLocks noGrp="1" noChangeAspect="1"/>
          </p:cNvPicPr>
          <p:nvPr>
            <p:ph idx="1"/>
          </p:nvPr>
        </p:nvPicPr>
        <p:blipFill>
          <a:blip r:embed="rId3">
            <a:extLst>
              <a:ext uri="{28A0092B-C50C-407E-A947-70E740481C1C}">
                <a14:useLocalDpi xmlns:a14="http://schemas.microsoft.com/office/drawing/2010/main" val="0"/>
              </a:ext>
            </a:extLst>
          </a:blip>
          <a:srcRect t="46266"/>
          <a:stretch>
            <a:fillRect/>
          </a:stretch>
        </p:blipFill>
        <p:spPr>
          <a:xfrm>
            <a:off x="746125" y="1447800"/>
            <a:ext cx="7642225" cy="1752600"/>
          </a:xfrm>
          <a:ln w="12700">
            <a:solidFill>
              <a:schemeClr val="accent1"/>
            </a:solidFill>
            <a:miter lim="800000"/>
            <a:headEnd/>
            <a:tailEnd/>
          </a:ln>
        </p:spPr>
      </p:pic>
      <p:pic>
        <p:nvPicPr>
          <p:cNvPr id="17412" name="Picture 2" descr="C:\Users\Quadview\AppData\Local\Temp\SNAGHTML7715a62.PNG"/>
          <p:cNvPicPr>
            <a:picLocks noChangeAspect="1" noChangeArrowheads="1"/>
          </p:cNvPicPr>
          <p:nvPr/>
        </p:nvPicPr>
        <p:blipFill>
          <a:blip r:embed="rId4">
            <a:extLst>
              <a:ext uri="{28A0092B-C50C-407E-A947-70E740481C1C}">
                <a14:useLocalDpi xmlns:a14="http://schemas.microsoft.com/office/drawing/2010/main" val="0"/>
              </a:ext>
            </a:extLst>
          </a:blip>
          <a:srcRect l="5135" r="54584" b="10612"/>
          <a:stretch>
            <a:fillRect/>
          </a:stretch>
        </p:blipFill>
        <p:spPr bwMode="auto">
          <a:xfrm>
            <a:off x="746125" y="3657600"/>
            <a:ext cx="2895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descr="C:\Users\Quadview\AppData\Local\Temp\SNAGHTML7715a62.PNG"/>
          <p:cNvPicPr>
            <a:picLocks noChangeAspect="1" noChangeArrowheads="1"/>
          </p:cNvPicPr>
          <p:nvPr/>
        </p:nvPicPr>
        <p:blipFill>
          <a:blip r:embed="rId4">
            <a:extLst>
              <a:ext uri="{28A0092B-C50C-407E-A947-70E740481C1C}">
                <a14:useLocalDpi xmlns:a14="http://schemas.microsoft.com/office/drawing/2010/main" val="0"/>
              </a:ext>
            </a:extLst>
          </a:blip>
          <a:srcRect l="68201"/>
          <a:stretch>
            <a:fillRect/>
          </a:stretch>
        </p:blipFill>
        <p:spPr bwMode="auto">
          <a:xfrm>
            <a:off x="3794125" y="3657600"/>
            <a:ext cx="22621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2362200" y="2590800"/>
            <a:ext cx="685800" cy="609600"/>
          </a:xfrm>
          <a:prstGeom prst="ellipse">
            <a:avLst/>
          </a:prstGeom>
          <a:noFill/>
          <a:ln>
            <a:solidFill>
              <a:srgbClr val="1BBAE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664075" y="2590800"/>
            <a:ext cx="974725" cy="609600"/>
          </a:xfrm>
          <a:prstGeom prst="ellipse">
            <a:avLst/>
          </a:prstGeom>
          <a:noFill/>
          <a:ln>
            <a:solidFill>
              <a:srgbClr val="1BBAE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output to console number 1 to 10</a:t>
            </a:r>
            <a:endParaRPr lang="en-GB" sz="2400" b="0" dirty="0"/>
          </a:p>
        </p:txBody>
      </p:sp>
      <p:sp>
        <p:nvSpPr>
          <p:cNvPr id="3" name="Content Placeholder 2"/>
          <p:cNvSpPr>
            <a:spLocks noGrp="1"/>
          </p:cNvSpPr>
          <p:nvPr>
            <p:ph idx="1"/>
          </p:nvPr>
        </p:nvSpPr>
        <p:spPr>
          <a:xfrm>
            <a:off x="609600" y="1358280"/>
            <a:ext cx="8219256" cy="3915396"/>
          </a:xfrm>
        </p:spPr>
        <p:txBody>
          <a:bodyPr/>
          <a:lstStyle/>
          <a:p>
            <a:pPr>
              <a:buFont typeface="+mj-lt"/>
              <a:buAutoNum type="arabicPeriod"/>
            </a:pPr>
            <a:r>
              <a:rPr lang="en-GB" b="1" dirty="0">
                <a:solidFill>
                  <a:srgbClr val="006699"/>
                </a:solidFill>
                <a:latin typeface="Consolas" panose="020B0609020204030204" pitchFamily="49" charset="0"/>
              </a:rPr>
              <a:t>for</a:t>
            </a:r>
            <a:r>
              <a:rPr lang="en-GB" dirty="0">
                <a:solidFill>
                  <a:srgbClr val="000000"/>
                </a:solidFill>
                <a:latin typeface="Consolas" panose="020B0609020204030204" pitchFamily="49" charset="0"/>
              </a:rPr>
              <a:t>(</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1</a:t>
            </a:r>
            <a:r>
              <a:rPr lang="en-GB" dirty="0">
                <a:solidFill>
                  <a:srgbClr val="000000"/>
                </a:solidFill>
                <a:latin typeface="Consolas" panose="020B0609020204030204" pitchFamily="49" charset="0"/>
              </a:rPr>
              <a:t>;i&lt;=</a:t>
            </a:r>
            <a:r>
              <a:rPr lang="en-GB" dirty="0">
                <a:solidFill>
                  <a:srgbClr val="C00000"/>
                </a:solidFill>
                <a:latin typeface="Consolas" panose="020B0609020204030204" pitchFamily="49" charset="0"/>
              </a:rPr>
              <a:t>10</a:t>
            </a:r>
            <a:r>
              <a:rPr lang="en-GB" dirty="0">
                <a:solidFill>
                  <a:srgbClr val="000000"/>
                </a:solidFill>
                <a:latin typeface="Consolas" panose="020B0609020204030204" pitchFamily="49" charset="0"/>
              </a:rPr>
              <a:t>;i++)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1066800" y="3315978"/>
            <a:ext cx="6405426" cy="1408422"/>
          </a:xfrm>
          <a:prstGeom prst="rect">
            <a:avLst/>
          </a:prstGeom>
        </p:spPr>
      </p:pic>
    </p:spTree>
    <p:extLst>
      <p:ext uri="{BB962C8B-B14F-4D97-AF65-F5344CB8AC3E}">
        <p14:creationId xmlns:p14="http://schemas.microsoft.com/office/powerpoint/2010/main" val="1775807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Activity#8</a:t>
            </a:r>
            <a:endParaRPr lang="en-GB" dirty="0"/>
          </a:p>
        </p:txBody>
      </p:sp>
      <p:sp>
        <p:nvSpPr>
          <p:cNvPr id="3" name="Content Placeholder 2"/>
          <p:cNvSpPr>
            <a:spLocks noGrp="1"/>
          </p:cNvSpPr>
          <p:nvPr>
            <p:ph idx="1"/>
          </p:nvPr>
        </p:nvSpPr>
        <p:spPr/>
        <p:txBody>
          <a:bodyPr/>
          <a:lstStyle/>
          <a:p>
            <a:r>
              <a:rPr lang="en-GB" dirty="0" smtClean="0"/>
              <a:t>Write Java program to output number from 10 to 1 to console using for loop</a:t>
            </a:r>
            <a:endParaRPr lang="en-GB" dirty="0"/>
          </a:p>
        </p:txBody>
      </p:sp>
      <p:pic>
        <p:nvPicPr>
          <p:cNvPr id="4" name="Picture 3"/>
          <p:cNvPicPr>
            <a:picLocks noChangeAspect="1"/>
          </p:cNvPicPr>
          <p:nvPr/>
        </p:nvPicPr>
        <p:blipFill>
          <a:blip r:embed="rId2"/>
          <a:stretch>
            <a:fillRect/>
          </a:stretch>
        </p:blipFill>
        <p:spPr>
          <a:xfrm>
            <a:off x="914400" y="2438400"/>
            <a:ext cx="6610350" cy="1219200"/>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397281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while()</a:t>
            </a:r>
            <a:endParaRPr lang="en-GB" dirty="0"/>
          </a:p>
        </p:txBody>
      </p:sp>
      <p:sp>
        <p:nvSpPr>
          <p:cNvPr id="3" name="Content Placeholder 2"/>
          <p:cNvSpPr>
            <a:spLocks noGrp="1"/>
          </p:cNvSpPr>
          <p:nvPr>
            <p:ph idx="1"/>
          </p:nvPr>
        </p:nvSpPr>
        <p:spPr/>
        <p:txBody>
          <a:bodyPr/>
          <a:lstStyle/>
          <a:p>
            <a:r>
              <a:rPr lang="en-GB" b="1" dirty="0" smtClean="0"/>
              <a:t>Syntax</a:t>
            </a:r>
          </a:p>
          <a:p>
            <a:endParaRPr lang="en-GB" b="1" dirty="0"/>
          </a:p>
          <a:p>
            <a:endParaRPr lang="en-GB" b="1" dirty="0" smtClean="0"/>
          </a:p>
          <a:p>
            <a:endParaRPr lang="en-GB" b="1" dirty="0"/>
          </a:p>
          <a:p>
            <a:r>
              <a:rPr lang="en-GB" dirty="0"/>
              <a:t>condition is evaluated first and </a:t>
            </a:r>
            <a:endParaRPr lang="en-GB" dirty="0" smtClean="0"/>
          </a:p>
          <a:p>
            <a:pPr lvl="1"/>
            <a:r>
              <a:rPr lang="en-GB" dirty="0" smtClean="0"/>
              <a:t>if </a:t>
            </a:r>
            <a:r>
              <a:rPr lang="en-GB" dirty="0"/>
              <a:t>it returns </a:t>
            </a:r>
            <a:r>
              <a:rPr lang="en-GB" b="1" dirty="0"/>
              <a:t>true</a:t>
            </a:r>
            <a:r>
              <a:rPr lang="en-GB" dirty="0"/>
              <a:t> then the statements inside while loop execute. </a:t>
            </a:r>
            <a:endParaRPr lang="en-GB" dirty="0" smtClean="0"/>
          </a:p>
          <a:p>
            <a:pPr lvl="1"/>
            <a:r>
              <a:rPr lang="en-GB" dirty="0" smtClean="0"/>
              <a:t>When </a:t>
            </a:r>
            <a:r>
              <a:rPr lang="en-GB" dirty="0"/>
              <a:t>condition returns </a:t>
            </a:r>
            <a:r>
              <a:rPr lang="en-GB" b="1" dirty="0"/>
              <a:t>false</a:t>
            </a:r>
            <a:r>
              <a:rPr lang="en-GB" dirty="0"/>
              <a:t>, the control comes out of loop and jumps to the next statement after while loop.</a:t>
            </a:r>
            <a:endParaRPr lang="en-GB" b="1" dirty="0" smtClean="0"/>
          </a:p>
        </p:txBody>
      </p:sp>
      <p:sp>
        <p:nvSpPr>
          <p:cNvPr id="4" name="TextBox 3"/>
          <p:cNvSpPr txBox="1"/>
          <p:nvPr/>
        </p:nvSpPr>
        <p:spPr>
          <a:xfrm>
            <a:off x="914400" y="1992539"/>
            <a:ext cx="3352800" cy="1015663"/>
          </a:xfrm>
          <a:prstGeom prst="rect">
            <a:avLst/>
          </a:prstGeom>
          <a:noFill/>
          <a:ln>
            <a:solidFill>
              <a:schemeClr val="tx2">
                <a:lumMod val="75000"/>
              </a:schemeClr>
            </a:solidFill>
          </a:ln>
        </p:spPr>
        <p:txBody>
          <a:bodyPr wrap="square" rtlCol="0">
            <a:spAutoFit/>
          </a:bodyPr>
          <a:lstStyle/>
          <a:p>
            <a:r>
              <a:rPr lang="en-GB" sz="2000" b="1" dirty="0">
                <a:solidFill>
                  <a:srgbClr val="006699"/>
                </a:solidFill>
                <a:latin typeface="Consolas" panose="020B0609020204030204" pitchFamily="49" charset="0"/>
              </a:rPr>
              <a:t>while</a:t>
            </a:r>
            <a:r>
              <a:rPr lang="en-GB" sz="2000" dirty="0">
                <a:solidFill>
                  <a:srgbClr val="000000"/>
                </a:solidFill>
                <a:latin typeface="Consolas" panose="020B0609020204030204" pitchFamily="49" charset="0"/>
              </a:rPr>
              <a:t> </a:t>
            </a:r>
            <a:r>
              <a:rPr lang="en-GB" sz="2000" dirty="0" smtClean="0">
                <a:solidFill>
                  <a:srgbClr val="000000"/>
                </a:solidFill>
                <a:latin typeface="Consolas" panose="020B0609020204030204" pitchFamily="49" charset="0"/>
              </a:rPr>
              <a:t>(condition)</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a:solidFill>
                  <a:srgbClr val="008200"/>
                </a:solidFill>
                <a:latin typeface="Consolas" panose="020B0609020204030204" pitchFamily="49" charset="0"/>
              </a:rPr>
              <a:t>//statement(s) </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251523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 output number from 0 to 10 to console</a:t>
            </a:r>
            <a:endParaRPr lang="en-GB" dirty="0"/>
          </a:p>
        </p:txBody>
      </p:sp>
      <p:sp>
        <p:nvSpPr>
          <p:cNvPr id="3" name="Content Placeholder 2"/>
          <p:cNvSpPr>
            <a:spLocks noGrp="1"/>
          </p:cNvSpPr>
          <p:nvPr>
            <p:ph idx="1"/>
          </p:nvPr>
        </p:nvSpPr>
        <p:spPr/>
        <p:txBody>
          <a:bodyPr/>
          <a:lstStyle/>
          <a:p>
            <a:pPr>
              <a:buFont typeface="+mj-lt"/>
              <a:buAutoNum type="arabicPeriod"/>
            </a:pPr>
            <a:r>
              <a:rPr lang="nn-NO" b="1" dirty="0">
                <a:solidFill>
                  <a:srgbClr val="006699"/>
                </a:solidFill>
                <a:latin typeface="Consolas" panose="020B0609020204030204" pitchFamily="49" charset="0"/>
              </a:rPr>
              <a:t>int</a:t>
            </a:r>
            <a:r>
              <a:rPr lang="nn-NO" dirty="0">
                <a:solidFill>
                  <a:srgbClr val="000000"/>
                </a:solidFill>
                <a:latin typeface="Consolas" panose="020B0609020204030204" pitchFamily="49" charset="0"/>
              </a:rPr>
              <a:t> i=</a:t>
            </a:r>
            <a:r>
              <a:rPr lang="nn-NO" dirty="0">
                <a:solidFill>
                  <a:srgbClr val="C00000"/>
                </a:solidFill>
                <a:latin typeface="Consolas" panose="020B0609020204030204" pitchFamily="49" charset="0"/>
              </a:rPr>
              <a:t>0</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b="1" dirty="0">
                <a:solidFill>
                  <a:srgbClr val="006699"/>
                </a:solidFill>
                <a:latin typeface="Consolas" panose="020B0609020204030204" pitchFamily="49" charset="0"/>
              </a:rPr>
              <a:t>while</a:t>
            </a:r>
            <a:r>
              <a:rPr lang="nn-NO" dirty="0">
                <a:solidFill>
                  <a:srgbClr val="000000"/>
                </a:solidFill>
                <a:latin typeface="Consolas" panose="020B0609020204030204" pitchFamily="49" charset="0"/>
              </a:rPr>
              <a:t>(i&lt;=</a:t>
            </a:r>
            <a:r>
              <a:rPr lang="nn-NO" dirty="0">
                <a:solidFill>
                  <a:srgbClr val="C00000"/>
                </a:solidFill>
                <a:latin typeface="Consolas" panose="020B0609020204030204" pitchFamily="49" charset="0"/>
              </a:rPr>
              <a:t>10</a:t>
            </a:r>
            <a:r>
              <a:rPr lang="nn-NO" dirty="0">
                <a:solidFill>
                  <a:srgbClr val="000000"/>
                </a:solidFill>
                <a:latin typeface="Consolas" panose="020B0609020204030204" pitchFamily="49" charset="0"/>
              </a:rPr>
              <a:t>) {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System.out.print(i+</a:t>
            </a:r>
            <a:r>
              <a:rPr lang="nn-NO" dirty="0">
                <a:solidFill>
                  <a:srgbClr val="0000FF"/>
                </a:solidFill>
                <a:latin typeface="Consolas" panose="020B0609020204030204" pitchFamily="49" charset="0"/>
              </a:rPr>
              <a:t>" "</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i++;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762000" y="3926569"/>
            <a:ext cx="6050882" cy="1352550"/>
          </a:xfrm>
          <a:prstGeom prst="rect">
            <a:avLst/>
          </a:prstGeom>
        </p:spPr>
      </p:pic>
    </p:spTree>
    <p:extLst>
      <p:ext uri="{BB962C8B-B14F-4D97-AF65-F5344CB8AC3E}">
        <p14:creationId xmlns:p14="http://schemas.microsoft.com/office/powerpoint/2010/main" val="232591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Activity#9</a:t>
            </a:r>
            <a:endParaRPr lang="en-GB" dirty="0"/>
          </a:p>
        </p:txBody>
      </p:sp>
      <p:sp>
        <p:nvSpPr>
          <p:cNvPr id="3" name="Content Placeholder 2"/>
          <p:cNvSpPr>
            <a:spLocks noGrp="1"/>
          </p:cNvSpPr>
          <p:nvPr>
            <p:ph idx="1"/>
          </p:nvPr>
        </p:nvSpPr>
        <p:spPr/>
        <p:txBody>
          <a:bodyPr/>
          <a:lstStyle/>
          <a:p>
            <a:r>
              <a:rPr lang="en-GB" dirty="0"/>
              <a:t>Write Java program to output number from 10 to </a:t>
            </a:r>
            <a:r>
              <a:rPr lang="en-GB" dirty="0" smtClean="0"/>
              <a:t>0 </a:t>
            </a:r>
            <a:r>
              <a:rPr lang="en-GB" dirty="0"/>
              <a:t>to console using for </a:t>
            </a:r>
            <a:r>
              <a:rPr lang="en-GB" dirty="0" smtClean="0"/>
              <a:t>while</a:t>
            </a:r>
            <a:endParaRPr lang="en-GB" dirty="0"/>
          </a:p>
          <a:p>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pic>
        <p:nvPicPr>
          <p:cNvPr id="5" name="Picture 4"/>
          <p:cNvPicPr>
            <a:picLocks noChangeAspect="1"/>
          </p:cNvPicPr>
          <p:nvPr/>
        </p:nvPicPr>
        <p:blipFill>
          <a:blip r:embed="rId2"/>
          <a:stretch>
            <a:fillRect/>
          </a:stretch>
        </p:blipFill>
        <p:spPr>
          <a:xfrm>
            <a:off x="1017587" y="2943778"/>
            <a:ext cx="5351691" cy="1423988"/>
          </a:xfrm>
          <a:prstGeom prst="rect">
            <a:avLst/>
          </a:prstGeom>
        </p:spPr>
      </p:pic>
    </p:spTree>
    <p:extLst>
      <p:ext uri="{BB962C8B-B14F-4D97-AF65-F5344CB8AC3E}">
        <p14:creationId xmlns:p14="http://schemas.microsoft.com/office/powerpoint/2010/main" val="411553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do{}while()</a:t>
            </a:r>
            <a:endParaRPr lang="en-GB" dirty="0"/>
          </a:p>
        </p:txBody>
      </p:sp>
      <p:sp>
        <p:nvSpPr>
          <p:cNvPr id="3" name="Content Placeholder 2"/>
          <p:cNvSpPr>
            <a:spLocks noGrp="1"/>
          </p:cNvSpPr>
          <p:nvPr>
            <p:ph idx="1"/>
          </p:nvPr>
        </p:nvSpPr>
        <p:spPr/>
        <p:txBody>
          <a:bodyPr/>
          <a:lstStyle/>
          <a:p>
            <a:r>
              <a:rPr lang="en-GB" b="1" dirty="0" smtClean="0"/>
              <a:t>Syntax</a:t>
            </a:r>
          </a:p>
          <a:p>
            <a:endParaRPr lang="en-GB" b="1" dirty="0"/>
          </a:p>
          <a:p>
            <a:endParaRPr lang="en-GB" b="1" dirty="0" smtClean="0"/>
          </a:p>
          <a:p>
            <a:endParaRPr lang="en-GB" b="1" dirty="0"/>
          </a:p>
          <a:p>
            <a:endParaRPr lang="en-GB" b="1" dirty="0" smtClean="0"/>
          </a:p>
          <a:p>
            <a:r>
              <a:rPr lang="en-GB" sz="2000" dirty="0" smtClean="0"/>
              <a:t>Statement(s) is/are executed first then check the condition. If the condition is true repeating execution. </a:t>
            </a:r>
            <a:endParaRPr lang="en-GB" sz="2000" dirty="0"/>
          </a:p>
          <a:p>
            <a:r>
              <a:rPr lang="en-GB" sz="2000" dirty="0" smtClean="0"/>
              <a:t>Loop is executed at least once</a:t>
            </a:r>
          </a:p>
        </p:txBody>
      </p:sp>
      <p:sp>
        <p:nvSpPr>
          <p:cNvPr id="4" name="TextBox 3"/>
          <p:cNvSpPr txBox="1"/>
          <p:nvPr/>
        </p:nvSpPr>
        <p:spPr>
          <a:xfrm>
            <a:off x="914400" y="1992539"/>
            <a:ext cx="3352800" cy="1323439"/>
          </a:xfrm>
          <a:prstGeom prst="rect">
            <a:avLst/>
          </a:prstGeom>
          <a:noFill/>
          <a:ln>
            <a:solidFill>
              <a:schemeClr val="tx2">
                <a:lumMod val="75000"/>
              </a:schemeClr>
            </a:solidFill>
          </a:ln>
        </p:spPr>
        <p:txBody>
          <a:bodyPr wrap="square" rtlCol="0">
            <a:spAutoFit/>
          </a:bodyPr>
          <a:lstStyle/>
          <a:p>
            <a:r>
              <a:rPr lang="en-GB" sz="2000" b="1" dirty="0">
                <a:solidFill>
                  <a:srgbClr val="006699"/>
                </a:solidFill>
                <a:latin typeface="Consolas" panose="020B0609020204030204" pitchFamily="49" charset="0"/>
              </a:rPr>
              <a:t>do</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a:solidFill>
                  <a:srgbClr val="008200"/>
                </a:solidFill>
                <a:latin typeface="Consolas" panose="020B0609020204030204" pitchFamily="49" charset="0"/>
              </a:rPr>
              <a:t>//statement(s)</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b="1" dirty="0">
                <a:solidFill>
                  <a:srgbClr val="006699"/>
                </a:solidFill>
                <a:latin typeface="Consolas" panose="020B0609020204030204" pitchFamily="49" charset="0"/>
              </a:rPr>
              <a:t>while</a:t>
            </a:r>
            <a:r>
              <a:rPr lang="en-GB" sz="2000" dirty="0">
                <a:solidFill>
                  <a:srgbClr val="000000"/>
                </a:solidFill>
                <a:latin typeface="Consolas" panose="020B0609020204030204" pitchFamily="49" charset="0"/>
              </a:rPr>
              <a:t> (condition);  </a:t>
            </a:r>
            <a:endParaRPr lang="en-GB" sz="2000" dirty="0">
              <a:solidFill>
                <a:srgbClr val="5C5C5C"/>
              </a:solidFill>
              <a:latin typeface="Consolas" panose="020B0609020204030204" pitchFamily="49" charset="0"/>
            </a:endParaRPr>
          </a:p>
          <a:p>
            <a:r>
              <a:rPr lang="en-GB" sz="2000" dirty="0" smtClean="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210320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t>
            </a:r>
            <a:r>
              <a:rPr lang="en-GB" dirty="0" smtClean="0"/>
              <a:t>: output </a:t>
            </a:r>
            <a:r>
              <a:rPr lang="en-GB" dirty="0"/>
              <a:t>number from 0 to 10 to console</a:t>
            </a:r>
          </a:p>
        </p:txBody>
      </p:sp>
      <p:sp>
        <p:nvSpPr>
          <p:cNvPr id="3" name="Content Placeholder 2"/>
          <p:cNvSpPr>
            <a:spLocks noGrp="1"/>
          </p:cNvSpPr>
          <p:nvPr>
            <p:ph idx="1"/>
          </p:nvPr>
        </p:nvSpPr>
        <p:spPr/>
        <p:txBody>
          <a:bodyPr/>
          <a:lstStyle/>
          <a:p>
            <a:pPr>
              <a:buFont typeface="+mj-lt"/>
              <a:buAutoNum type="arabicPeriod"/>
            </a:pPr>
            <a:r>
              <a:rPr lang="nn-NO" b="1" dirty="0">
                <a:solidFill>
                  <a:srgbClr val="006699"/>
                </a:solidFill>
                <a:latin typeface="Consolas" panose="020B0609020204030204" pitchFamily="49" charset="0"/>
              </a:rPr>
              <a:t>int</a:t>
            </a:r>
            <a:r>
              <a:rPr lang="nn-NO" dirty="0">
                <a:solidFill>
                  <a:srgbClr val="000000"/>
                </a:solidFill>
                <a:latin typeface="Consolas" panose="020B0609020204030204" pitchFamily="49" charset="0"/>
              </a:rPr>
              <a:t> i=</a:t>
            </a:r>
            <a:r>
              <a:rPr lang="nn-NO" dirty="0">
                <a:solidFill>
                  <a:srgbClr val="C00000"/>
                </a:solidFill>
                <a:latin typeface="Consolas" panose="020B0609020204030204" pitchFamily="49" charset="0"/>
              </a:rPr>
              <a:t>0</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b="1" dirty="0">
                <a:solidFill>
                  <a:srgbClr val="006699"/>
                </a:solidFill>
                <a:latin typeface="Consolas" panose="020B0609020204030204" pitchFamily="49" charset="0"/>
              </a:rPr>
              <a:t>do</a:t>
            </a:r>
            <a:r>
              <a:rPr lang="nn-NO" dirty="0">
                <a:solidFill>
                  <a:srgbClr val="000000"/>
                </a:solidFill>
                <a:latin typeface="Consolas" panose="020B0609020204030204" pitchFamily="49" charset="0"/>
              </a:rPr>
              <a:t> {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System.out.print(i+</a:t>
            </a:r>
            <a:r>
              <a:rPr lang="nn-NO" dirty="0">
                <a:solidFill>
                  <a:srgbClr val="0000FF"/>
                </a:solidFill>
                <a:latin typeface="Consolas" panose="020B0609020204030204" pitchFamily="49" charset="0"/>
              </a:rPr>
              <a:t>" "</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i++;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a:t>
            </a:r>
            <a:r>
              <a:rPr lang="nn-NO" b="1" dirty="0">
                <a:solidFill>
                  <a:srgbClr val="006699"/>
                </a:solidFill>
                <a:latin typeface="Consolas" panose="020B0609020204030204" pitchFamily="49" charset="0"/>
              </a:rPr>
              <a:t>while</a:t>
            </a:r>
            <a:r>
              <a:rPr lang="nn-NO" dirty="0">
                <a:solidFill>
                  <a:srgbClr val="000000"/>
                </a:solidFill>
                <a:latin typeface="Consolas" panose="020B0609020204030204" pitchFamily="49" charset="0"/>
              </a:rPr>
              <a:t> (i&lt;=</a:t>
            </a:r>
            <a:r>
              <a:rPr lang="nn-NO" dirty="0">
                <a:solidFill>
                  <a:srgbClr val="C00000"/>
                </a:solidFill>
                <a:latin typeface="Consolas" panose="020B0609020204030204" pitchFamily="49" charset="0"/>
              </a:rPr>
              <a:t>10</a:t>
            </a:r>
            <a:r>
              <a:rPr lang="nn-NO" dirty="0">
                <a:solidFill>
                  <a:srgbClr val="000000"/>
                </a:solidFill>
                <a:latin typeface="Consolas" panose="020B0609020204030204" pitchFamily="49" charset="0"/>
              </a:rPr>
              <a:t>);</a:t>
            </a:r>
            <a:endParaRPr lang="nn-NO"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762000" y="4118489"/>
            <a:ext cx="6050882" cy="1352550"/>
          </a:xfrm>
          <a:prstGeom prst="rect">
            <a:avLst/>
          </a:prstGeom>
        </p:spPr>
      </p:pic>
    </p:spTree>
    <p:extLst>
      <p:ext uri="{BB962C8B-B14F-4D97-AF65-F5344CB8AC3E}">
        <p14:creationId xmlns:p14="http://schemas.microsoft.com/office/powerpoint/2010/main" val="10444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Activity#10</a:t>
            </a:r>
            <a:endParaRPr lang="en-GB" dirty="0"/>
          </a:p>
        </p:txBody>
      </p:sp>
      <p:sp>
        <p:nvSpPr>
          <p:cNvPr id="3" name="Content Placeholder 2"/>
          <p:cNvSpPr>
            <a:spLocks noGrp="1"/>
          </p:cNvSpPr>
          <p:nvPr>
            <p:ph idx="1"/>
          </p:nvPr>
        </p:nvSpPr>
        <p:spPr/>
        <p:txBody>
          <a:bodyPr/>
          <a:lstStyle/>
          <a:p>
            <a:r>
              <a:rPr lang="en-GB" dirty="0"/>
              <a:t>Write Java program to output number from 10 to 0 to console using for </a:t>
            </a:r>
            <a:r>
              <a:rPr lang="en-GB" dirty="0" smtClean="0"/>
              <a:t>do while</a:t>
            </a:r>
            <a:endParaRPr lang="en-GB" dirty="0"/>
          </a:p>
          <a:p>
            <a:endParaRPr lang="en-GB" dirty="0"/>
          </a:p>
        </p:txBody>
      </p:sp>
      <p:pic>
        <p:nvPicPr>
          <p:cNvPr id="4" name="Picture 3"/>
          <p:cNvPicPr>
            <a:picLocks noChangeAspect="1"/>
          </p:cNvPicPr>
          <p:nvPr/>
        </p:nvPicPr>
        <p:blipFill>
          <a:blip r:embed="rId2"/>
          <a:stretch>
            <a:fillRect/>
          </a:stretch>
        </p:blipFill>
        <p:spPr>
          <a:xfrm>
            <a:off x="1017587" y="2943778"/>
            <a:ext cx="5351691" cy="1423988"/>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4057374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09800"/>
            <a:ext cx="8218488" cy="939800"/>
          </a:xfrm>
        </p:spPr>
        <p:txBody>
          <a:bodyPr/>
          <a:lstStyle/>
          <a:p>
            <a:pPr eaLnBrk="1" hangingPunct="1"/>
            <a:r>
              <a:rPr lang="en-US" altLang="en-US" sz="16600" smtClean="0"/>
              <a:t>Q&amp;A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20663"/>
            <a:ext cx="8218488" cy="939800"/>
          </a:xfrm>
        </p:spPr>
        <p:txBody>
          <a:bodyPr/>
          <a:lstStyle/>
          <a:p>
            <a:r>
              <a:rPr lang="en-US" altLang="en-US" smtClean="0"/>
              <a:t>Reference data type </a:t>
            </a:r>
            <a:endParaRPr lang="en-GB" altLang="en-US" smtClean="0"/>
          </a:p>
        </p:txBody>
      </p:sp>
      <p:pic>
        <p:nvPicPr>
          <p:cNvPr id="19459" name="Content Placeholder 3" descr="Figure 3.7.t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85988" y="1524000"/>
            <a:ext cx="4762500" cy="24431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a:t>
            </a:r>
            <a:endParaRPr lang="en-GB" dirty="0"/>
          </a:p>
        </p:txBody>
      </p:sp>
      <p:sp>
        <p:nvSpPr>
          <p:cNvPr id="3" name="Content Placeholder 2"/>
          <p:cNvSpPr>
            <a:spLocks noGrp="1"/>
          </p:cNvSpPr>
          <p:nvPr>
            <p:ph idx="1"/>
          </p:nvPr>
        </p:nvSpPr>
        <p:spPr/>
        <p:txBody>
          <a:bodyPr/>
          <a:lstStyle/>
          <a:p>
            <a:r>
              <a:rPr lang="en-GB" dirty="0"/>
              <a:t>Java's String is designed to be in between a primitive and a </a:t>
            </a:r>
            <a:r>
              <a:rPr lang="en-GB" dirty="0" smtClean="0"/>
              <a:t>class</a:t>
            </a:r>
          </a:p>
          <a:p>
            <a:r>
              <a:rPr lang="en-GB" dirty="0" smtClean="0"/>
              <a:t>Ex: </a:t>
            </a:r>
          </a:p>
          <a:p>
            <a:pPr marL="400050" lvl="1" indent="0">
              <a:buNone/>
            </a:pPr>
            <a:r>
              <a:rPr lang="en-GB" sz="1400" dirty="0">
                <a:solidFill>
                  <a:srgbClr val="000000"/>
                </a:solidFill>
                <a:latin typeface="Consolas" panose="020B0609020204030204" pitchFamily="49" charset="0"/>
              </a:rPr>
              <a:t>String welcome = </a:t>
            </a:r>
            <a:r>
              <a:rPr lang="en-GB" sz="1400" dirty="0">
                <a:solidFill>
                  <a:srgbClr val="0000FF"/>
                </a:solidFill>
                <a:latin typeface="Consolas" panose="020B0609020204030204" pitchFamily="49" charset="0"/>
              </a:rPr>
              <a:t>"Welcome WEP2019"</a:t>
            </a:r>
            <a:r>
              <a:rPr lang="en-GB" sz="14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//String literal</a:t>
            </a:r>
            <a:r>
              <a:rPr lang="en-GB" sz="1400" dirty="0">
                <a:solidFill>
                  <a:srgbClr val="000000"/>
                </a:solidFill>
                <a:latin typeface="Consolas" panose="020B0609020204030204" pitchFamily="49" charset="0"/>
              </a:rPr>
              <a:t>  </a:t>
            </a:r>
            <a:endParaRPr lang="en-GB" sz="1400" dirty="0">
              <a:solidFill>
                <a:srgbClr val="5C5C5C"/>
              </a:solidFill>
              <a:latin typeface="Consolas" panose="020B0609020204030204" pitchFamily="49" charset="0"/>
            </a:endParaRPr>
          </a:p>
          <a:p>
            <a:pPr marL="400050" lvl="1" indent="0">
              <a:buNone/>
            </a:pPr>
            <a:r>
              <a:rPr lang="en-GB" sz="1400" dirty="0">
                <a:solidFill>
                  <a:srgbClr val="000000"/>
                </a:solidFill>
                <a:latin typeface="Consolas" panose="020B0609020204030204" pitchFamily="49" charset="0"/>
              </a:rPr>
              <a:t>String hello = </a:t>
            </a:r>
            <a:r>
              <a:rPr lang="en-GB" sz="1400" b="1" dirty="0">
                <a:solidFill>
                  <a:srgbClr val="006699"/>
                </a:solidFill>
                <a:latin typeface="Consolas" panose="020B0609020204030204" pitchFamily="49" charset="0"/>
              </a:rPr>
              <a:t>new</a:t>
            </a:r>
            <a:r>
              <a:rPr lang="en-GB" sz="1400" dirty="0">
                <a:solidFill>
                  <a:srgbClr val="000000"/>
                </a:solidFill>
                <a:latin typeface="Consolas" panose="020B0609020204030204" pitchFamily="49" charset="0"/>
              </a:rPr>
              <a:t> String(</a:t>
            </a:r>
            <a:r>
              <a:rPr lang="en-GB" sz="1400" dirty="0">
                <a:solidFill>
                  <a:srgbClr val="0000FF"/>
                </a:solidFill>
                <a:latin typeface="Consolas" panose="020B0609020204030204" pitchFamily="49" charset="0"/>
              </a:rPr>
              <a:t>"Hello WEP2019"</a:t>
            </a:r>
            <a:r>
              <a:rPr lang="en-GB" sz="14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//String object</a:t>
            </a:r>
            <a:r>
              <a:rPr lang="en-GB" sz="1400" dirty="0">
                <a:solidFill>
                  <a:srgbClr val="000000"/>
                </a:solidFill>
                <a:latin typeface="Consolas" panose="020B0609020204030204" pitchFamily="49" charset="0"/>
              </a:rPr>
              <a:t> </a:t>
            </a:r>
            <a:endParaRPr lang="en-GB" sz="1400" dirty="0">
              <a:solidFill>
                <a:srgbClr val="5C5C5C"/>
              </a:solidFill>
              <a:latin typeface="Consolas" panose="020B0609020204030204" pitchFamily="49" charset="0"/>
            </a:endParaRPr>
          </a:p>
          <a:p>
            <a:endParaRPr lang="en-GB" dirty="0" smtClean="0"/>
          </a:p>
        </p:txBody>
      </p:sp>
    </p:spTree>
    <p:extLst>
      <p:ext uri="{BB962C8B-B14F-4D97-AF65-F5344CB8AC3E}">
        <p14:creationId xmlns:p14="http://schemas.microsoft.com/office/powerpoint/2010/main" val="2723712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20663"/>
            <a:ext cx="8218488" cy="939800"/>
          </a:xfrm>
        </p:spPr>
        <p:txBody>
          <a:bodyPr/>
          <a:lstStyle/>
          <a:p>
            <a:r>
              <a:rPr lang="en-GB" altLang="en-US" smtClean="0"/>
              <a:t>Example</a:t>
            </a:r>
          </a:p>
        </p:txBody>
      </p:sp>
      <p:sp>
        <p:nvSpPr>
          <p:cNvPr id="3" name="Content Placeholder 2"/>
          <p:cNvSpPr>
            <a:spLocks noGrp="1"/>
          </p:cNvSpPr>
          <p:nvPr>
            <p:ph idx="1"/>
          </p:nvPr>
        </p:nvSpPr>
        <p:spPr>
          <a:xfrm>
            <a:off x="457200" y="1358900"/>
            <a:ext cx="8218488" cy="4813300"/>
          </a:xfrm>
        </p:spPr>
        <p:txBody>
          <a:bodyPr>
            <a:normAutofit fontScale="70000" lnSpcReduction="20000"/>
          </a:bodyPr>
          <a:lstStyle/>
          <a:p>
            <a:pPr>
              <a:buFont typeface="+mj-lt"/>
              <a:buAutoNum type="arabicPeriod"/>
              <a:defRPr/>
            </a:pPr>
            <a:r>
              <a:rPr lang="en-GB" dirty="0">
                <a:solidFill>
                  <a:srgbClr val="008200"/>
                </a:solidFill>
                <a:latin typeface="Consolas" panose="020B0609020204030204" pitchFamily="49" charset="0"/>
              </a:rPr>
              <a:t>// declaring character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char</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character</a:t>
            </a:r>
            <a:r>
              <a:rPr lang="en-GB" dirty="0">
                <a:solidFill>
                  <a:srgbClr val="000000"/>
                </a:solidFill>
                <a:latin typeface="Consolas" panose="020B0609020204030204" pitchFamily="49" charset="0"/>
              </a:rPr>
              <a:t> = </a:t>
            </a:r>
            <a:r>
              <a:rPr lang="en-GB" dirty="0">
                <a:solidFill>
                  <a:srgbClr val="0000FF"/>
                </a:solidFill>
                <a:latin typeface="Consolas" panose="020B0609020204030204" pitchFamily="49" charset="0"/>
              </a:rPr>
              <a:t>'G'</a:t>
            </a:r>
            <a:r>
              <a:rPr lang="en-GB" dirty="0">
                <a:solidFill>
                  <a:srgbClr val="000000"/>
                </a:solidFill>
                <a:latin typeface="Consolas" panose="020B0609020204030204" pitchFamily="49" charset="0"/>
              </a:rPr>
              <a:t>; </a:t>
            </a:r>
            <a:endParaRPr lang="en-GB" dirty="0" smtClean="0">
              <a:solidFill>
                <a:srgbClr val="000000"/>
              </a:solidFill>
              <a:latin typeface="Consolas" panose="020B0609020204030204" pitchFamily="49" charset="0"/>
            </a:endParaRPr>
          </a:p>
          <a:p>
            <a:pPr>
              <a:buFont typeface="+mj-lt"/>
              <a:buAutoNum type="arabicPeriod"/>
              <a:defRPr/>
            </a:pPr>
            <a:r>
              <a:rPr lang="en-GB" dirty="0" smtClean="0">
                <a:solidFill>
                  <a:srgbClr val="008200"/>
                </a:solidFill>
                <a:latin typeface="Consolas" panose="020B0609020204030204" pitchFamily="49" charset="0"/>
              </a:rPr>
              <a:t>// declaring</a:t>
            </a:r>
            <a:r>
              <a:rPr lang="en-GB" dirty="0">
                <a:solidFill>
                  <a:srgbClr val="008200"/>
                </a:solidFill>
                <a:latin typeface="Consolas" panose="020B0609020204030204" pitchFamily="49" charset="0"/>
              </a:rPr>
              <a:t> </a:t>
            </a:r>
            <a:r>
              <a:rPr lang="en-GB" dirty="0" err="1" smtClean="0">
                <a:solidFill>
                  <a:srgbClr val="008200"/>
                </a:solidFill>
                <a:latin typeface="Consolas" panose="020B0609020204030204" pitchFamily="49" charset="0"/>
              </a:rPr>
              <a:t>boolean</a:t>
            </a:r>
            <a:r>
              <a:rPr lang="en-GB" dirty="0">
                <a:solidFill>
                  <a:srgbClr val="008200"/>
                </a:solidFill>
                <a:latin typeface="Consolas" panose="020B0609020204030204" pitchFamily="49" charset="0"/>
              </a:rPr>
              <a:t> </a:t>
            </a:r>
            <a:endParaRPr lang="en-GB" dirty="0" smtClean="0">
              <a:solidFill>
                <a:srgbClr val="000000"/>
              </a:solidFill>
              <a:latin typeface="Consolas" panose="020B0609020204030204" pitchFamily="49" charset="0"/>
            </a:endParaRPr>
          </a:p>
          <a:p>
            <a:pPr>
              <a:buFont typeface="+mj-lt"/>
              <a:buAutoNum type="arabicPeriod"/>
              <a:defRPr/>
            </a:pPr>
            <a:r>
              <a:rPr lang="en-GB" b="1" dirty="0" err="1">
                <a:solidFill>
                  <a:srgbClr val="006699"/>
                </a:solidFill>
                <a:latin typeface="Consolas" panose="020B0609020204030204" pitchFamily="49" charset="0"/>
              </a:rPr>
              <a:t>boolean</a:t>
            </a:r>
            <a:r>
              <a:rPr lang="en-GB" dirty="0" smtClean="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isOpen</a:t>
            </a:r>
            <a:r>
              <a:rPr lang="en-GB" dirty="0">
                <a:solidFill>
                  <a:srgbClr val="000000"/>
                </a:solidFill>
                <a:latin typeface="Consolas" panose="020B0609020204030204" pitchFamily="49" charset="0"/>
              </a:rPr>
              <a:t> = false;</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Integer data type is </a:t>
            </a:r>
            <a:r>
              <a:rPr lang="en-GB" dirty="0" smtClean="0">
                <a:solidFill>
                  <a:srgbClr val="008200"/>
                </a:solidFill>
                <a:latin typeface="Consolas" panose="020B0609020204030204" pitchFamily="49" charset="0"/>
              </a:rPr>
              <a:t>generally </a:t>
            </a:r>
            <a:r>
              <a:rPr lang="en-GB" dirty="0">
                <a:solidFill>
                  <a:srgbClr val="008200"/>
                </a:solidFill>
                <a:latin typeface="Consolas" panose="020B0609020204030204" pitchFamily="49" charset="0"/>
              </a:rPr>
              <a:t>used for numeric values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iNumber</a:t>
            </a:r>
            <a:r>
              <a:rPr lang="en-GB" dirty="0" smtClean="0">
                <a:solidFill>
                  <a:srgbClr val="000000"/>
                </a:solidFill>
                <a:latin typeface="Consolas" panose="020B0609020204030204" pitchFamily="49" charset="0"/>
              </a:rPr>
              <a:t>=</a:t>
            </a:r>
            <a:r>
              <a:rPr lang="en-GB" dirty="0" smtClean="0">
                <a:solidFill>
                  <a:srgbClr val="C00000"/>
                </a:solidFill>
                <a:latin typeface="Consolas" panose="020B0609020204030204" pitchFamily="49" charset="0"/>
              </a:rPr>
              <a:t>89</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use byte and short if memory is a constraint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byte</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byteNumber</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4</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short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shortNumber</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56</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by default fraction value is double in java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double</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data</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4.355453532</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for float use 'f' as suffix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float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fData</a:t>
            </a:r>
            <a:r>
              <a:rPr lang="en-GB" dirty="0">
                <a:solidFill>
                  <a:srgbClr val="000000"/>
                </a:solidFill>
                <a:latin typeface="Consolas" panose="020B0609020204030204" pitchFamily="49" charset="0"/>
              </a:rPr>
              <a:t> = </a:t>
            </a:r>
            <a:r>
              <a:rPr lang="en-GB" dirty="0" smtClean="0">
                <a:solidFill>
                  <a:srgbClr val="C00000"/>
                </a:solidFill>
                <a:latin typeface="Consolas" panose="020B0609020204030204" pitchFamily="49" charset="0"/>
              </a:rPr>
              <a:t>4</a:t>
            </a:r>
            <a:r>
              <a:rPr lang="en-GB" dirty="0" smtClean="0">
                <a:solidFill>
                  <a:srgbClr val="000000"/>
                </a:solidFill>
                <a:latin typeface="Consolas" panose="020B0609020204030204" pitchFamily="49" charset="0"/>
              </a:rPr>
              <a:t>.733f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defRPr/>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 Casting</a:t>
            </a:r>
            <a:endParaRPr lang="en-GB" dirty="0"/>
          </a:p>
        </p:txBody>
      </p:sp>
      <p:sp>
        <p:nvSpPr>
          <p:cNvPr id="3" name="Content Placeholder 2"/>
          <p:cNvSpPr>
            <a:spLocks noGrp="1"/>
          </p:cNvSpPr>
          <p:nvPr>
            <p:ph idx="1"/>
          </p:nvPr>
        </p:nvSpPr>
        <p:spPr>
          <a:xfrm>
            <a:off x="457200" y="1358280"/>
            <a:ext cx="8219256" cy="4432920"/>
          </a:xfrm>
        </p:spPr>
        <p:txBody>
          <a:bodyPr>
            <a:normAutofit/>
          </a:bodyPr>
          <a:lstStyle/>
          <a:p>
            <a:r>
              <a:rPr lang="en-GB" b="1" dirty="0" smtClean="0"/>
              <a:t>Implicit</a:t>
            </a:r>
          </a:p>
          <a:p>
            <a:endParaRPr lang="en-GB" dirty="0"/>
          </a:p>
          <a:p>
            <a:pPr marL="0" indent="0">
              <a:buNone/>
            </a:pPr>
            <a:r>
              <a:rPr lang="en-GB" sz="1800" b="1" dirty="0" err="1">
                <a:solidFill>
                  <a:srgbClr val="006699"/>
                </a:solidFill>
                <a:latin typeface="Consolas" panose="020B0609020204030204" pitchFamily="49" charset="0"/>
              </a:rPr>
              <a:t>int</a:t>
            </a:r>
            <a:r>
              <a:rPr lang="en-GB" sz="1800" dirty="0">
                <a:solidFill>
                  <a:srgbClr val="000000"/>
                </a:solidFill>
                <a:latin typeface="Consolas" panose="020B0609020204030204" pitchFamily="49" charset="0"/>
              </a:rPr>
              <a:t> number = </a:t>
            </a:r>
            <a:r>
              <a:rPr lang="en-GB" sz="1800" dirty="0">
                <a:solidFill>
                  <a:srgbClr val="C00000"/>
                </a:solidFill>
                <a:latin typeface="Consolas" panose="020B0609020204030204" pitchFamily="49" charset="0"/>
              </a:rPr>
              <a:t>300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marL="0" indent="0">
              <a:buNone/>
            </a:pPr>
            <a:r>
              <a:rPr lang="en-GB" sz="1800" b="1" dirty="0">
                <a:solidFill>
                  <a:srgbClr val="006699"/>
                </a:solidFill>
                <a:latin typeface="Consolas" panose="020B0609020204030204" pitchFamily="49" charset="0"/>
              </a:rPr>
              <a:t>double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dNumber</a:t>
            </a:r>
            <a:r>
              <a:rPr lang="en-GB" sz="1800" dirty="0">
                <a:solidFill>
                  <a:srgbClr val="000000"/>
                </a:solidFill>
                <a:latin typeface="Consolas" panose="020B0609020204030204" pitchFamily="49" charset="0"/>
              </a:rPr>
              <a:t> = number; </a:t>
            </a:r>
            <a:r>
              <a:rPr lang="en-GB" sz="1800" dirty="0">
                <a:solidFill>
                  <a:srgbClr val="008200"/>
                </a:solidFill>
                <a:latin typeface="Consolas" panose="020B0609020204030204" pitchFamily="49" charset="0"/>
              </a:rPr>
              <a:t>//implicit casting or automatic casting</a:t>
            </a:r>
            <a:r>
              <a:rPr lang="en-GB" sz="1800" dirty="0">
                <a:solidFill>
                  <a:srgbClr val="000000"/>
                </a:solidFill>
                <a:latin typeface="Consolas" panose="020B0609020204030204" pitchFamily="49" charset="0"/>
              </a:rPr>
              <a:t> </a:t>
            </a:r>
            <a:endParaRPr lang="en-GB" sz="1800" dirty="0" smtClean="0"/>
          </a:p>
          <a:p>
            <a:endParaRPr lang="en-GB" dirty="0" smtClean="0"/>
          </a:p>
          <a:p>
            <a:r>
              <a:rPr lang="en-GB" b="1" dirty="0" smtClean="0"/>
              <a:t>Explicit</a:t>
            </a:r>
          </a:p>
          <a:p>
            <a:endParaRPr lang="en-GB" dirty="0" smtClean="0"/>
          </a:p>
          <a:p>
            <a:endParaRPr lang="en-GB" dirty="0"/>
          </a:p>
          <a:p>
            <a:pPr marL="0" indent="0">
              <a:buNone/>
            </a:pPr>
            <a:r>
              <a:rPr lang="en-GB" sz="2200" b="1" dirty="0" err="1">
                <a:solidFill>
                  <a:srgbClr val="006699"/>
                </a:solidFill>
                <a:latin typeface="Consolas" panose="020B0609020204030204" pitchFamily="49" charset="0"/>
              </a:rPr>
              <a:t>int</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iNumber</a:t>
            </a:r>
            <a:r>
              <a:rPr lang="en-GB" sz="2200" dirty="0">
                <a:solidFill>
                  <a:srgbClr val="000000"/>
                </a:solidFill>
                <a:latin typeface="Consolas" panose="020B0609020204030204" pitchFamily="49" charset="0"/>
              </a:rPr>
              <a:t> = </a:t>
            </a:r>
            <a:r>
              <a:rPr lang="en-GB" sz="2200" dirty="0">
                <a:solidFill>
                  <a:srgbClr val="C00000"/>
                </a:solidFill>
                <a:latin typeface="Consolas" panose="020B0609020204030204" pitchFamily="49" charset="0"/>
              </a:rPr>
              <a:t>20</a:t>
            </a:r>
            <a:r>
              <a:rPr lang="en-GB" sz="2200" dirty="0">
                <a:solidFill>
                  <a:srgbClr val="000000"/>
                </a:solidFill>
                <a:latin typeface="Consolas" panose="020B0609020204030204" pitchFamily="49" charset="0"/>
              </a:rPr>
              <a:t>;  </a:t>
            </a:r>
            <a:endParaRPr lang="en-GB" sz="2200" dirty="0">
              <a:solidFill>
                <a:srgbClr val="5C5C5C"/>
              </a:solidFill>
              <a:latin typeface="Consolas" panose="020B0609020204030204" pitchFamily="49" charset="0"/>
            </a:endParaRPr>
          </a:p>
          <a:p>
            <a:pPr marL="0" indent="0">
              <a:buNone/>
            </a:pPr>
            <a:r>
              <a:rPr lang="en-GB" sz="2200" b="1" dirty="0">
                <a:solidFill>
                  <a:srgbClr val="006699"/>
                </a:solidFill>
                <a:latin typeface="Consolas" panose="020B0609020204030204" pitchFamily="49" charset="0"/>
              </a:rPr>
              <a:t>byte</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bNumber</a:t>
            </a:r>
            <a:r>
              <a:rPr lang="en-GB" sz="2200" dirty="0">
                <a:solidFill>
                  <a:srgbClr val="000000"/>
                </a:solidFill>
                <a:latin typeface="Consolas" panose="020B0609020204030204" pitchFamily="49" charset="0"/>
              </a:rPr>
              <a:t> = (</a:t>
            </a:r>
            <a:r>
              <a:rPr lang="en-GB" sz="2200" b="1" dirty="0">
                <a:solidFill>
                  <a:srgbClr val="006699"/>
                </a:solidFill>
                <a:latin typeface="Consolas" panose="020B0609020204030204" pitchFamily="49" charset="0"/>
              </a:rPr>
              <a:t>byte</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iNumber</a:t>
            </a:r>
            <a:r>
              <a:rPr lang="en-GB" sz="2200" dirty="0">
                <a:solidFill>
                  <a:srgbClr val="000000"/>
                </a:solidFill>
                <a:latin typeface="Consolas" panose="020B0609020204030204" pitchFamily="49" charset="0"/>
              </a:rPr>
              <a:t>; </a:t>
            </a:r>
            <a:r>
              <a:rPr lang="en-GB" sz="2200" dirty="0">
                <a:solidFill>
                  <a:srgbClr val="008200"/>
                </a:solidFill>
                <a:latin typeface="Consolas" panose="020B0609020204030204" pitchFamily="49" charset="0"/>
              </a:rPr>
              <a:t>//explicit casting</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0" indent="0">
              <a:buNone/>
            </a:pPr>
            <a:endParaRPr lang="en-GB" dirty="0" smtClean="0"/>
          </a:p>
        </p:txBody>
      </p:sp>
      <p:pic>
        <p:nvPicPr>
          <p:cNvPr id="1026" name="Picture 2" descr="widening-type-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16956"/>
            <a:ext cx="52387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819400" y="3315978"/>
            <a:ext cx="5238750" cy="1371600"/>
          </a:xfrm>
          <a:prstGeom prst="rect">
            <a:avLst/>
          </a:prstGeom>
        </p:spPr>
      </p:pic>
    </p:spTree>
    <p:extLst>
      <p:ext uri="{BB962C8B-B14F-4D97-AF65-F5344CB8AC3E}">
        <p14:creationId xmlns:p14="http://schemas.microsoft.com/office/powerpoint/2010/main" val="1657133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r>
              <a:rPr lang="en-GB" altLang="en-US" smtClean="0"/>
              <a:t>Activity#1</a:t>
            </a:r>
          </a:p>
        </p:txBody>
      </p:sp>
      <p:sp>
        <p:nvSpPr>
          <p:cNvPr id="22531" name="Content Placeholder 2"/>
          <p:cNvSpPr>
            <a:spLocks noGrp="1"/>
          </p:cNvSpPr>
          <p:nvPr>
            <p:ph idx="1"/>
          </p:nvPr>
        </p:nvSpPr>
        <p:spPr>
          <a:xfrm>
            <a:off x="457200" y="1358900"/>
            <a:ext cx="8218488" cy="3914775"/>
          </a:xfrm>
        </p:spPr>
        <p:txBody>
          <a:bodyPr/>
          <a:lstStyle/>
          <a:p>
            <a:r>
              <a:rPr lang="en-US" altLang="en-US" dirty="0" smtClean="0"/>
              <a:t>Create </a:t>
            </a:r>
            <a:r>
              <a:rPr lang="en-US" altLang="en-US" sz="2800" b="1" dirty="0" smtClean="0"/>
              <a:t>variables</a:t>
            </a:r>
            <a:r>
              <a:rPr lang="en-US" altLang="en-US" sz="2800" dirty="0" smtClean="0"/>
              <a:t> </a:t>
            </a:r>
            <a:r>
              <a:rPr lang="en-US" altLang="en-US" dirty="0" smtClean="0"/>
              <a:t>as following and display their </a:t>
            </a:r>
            <a:r>
              <a:rPr lang="en-US" altLang="en-US" sz="2800" b="1" dirty="0" smtClean="0"/>
              <a:t>values</a:t>
            </a:r>
            <a:r>
              <a:rPr lang="en-US" altLang="en-US" sz="2800" dirty="0" smtClean="0"/>
              <a:t> </a:t>
            </a:r>
            <a:r>
              <a:rPr lang="en-US" altLang="en-US" dirty="0" smtClean="0"/>
              <a:t>on </a:t>
            </a:r>
            <a:r>
              <a:rPr lang="en-US" altLang="en-US" sz="2800" b="1" dirty="0" smtClean="0"/>
              <a:t>console</a:t>
            </a:r>
          </a:p>
          <a:p>
            <a:pPr marL="0" indent="0">
              <a:buNone/>
            </a:pPr>
            <a:endParaRPr lang="en-US" altLang="en-US" sz="2800" b="1" dirty="0"/>
          </a:p>
          <a:p>
            <a:pPr lvl="1"/>
            <a:r>
              <a:rPr lang="en-US" altLang="en-US" b="1" dirty="0"/>
              <a:t>g</a:t>
            </a:r>
            <a:r>
              <a:rPr lang="en-US" altLang="en-US" b="1" dirty="0" smtClean="0"/>
              <a:t>ender</a:t>
            </a:r>
            <a:r>
              <a:rPr lang="en-US" altLang="en-US" dirty="0" smtClean="0"/>
              <a:t> = F</a:t>
            </a:r>
          </a:p>
          <a:p>
            <a:pPr lvl="1"/>
            <a:r>
              <a:rPr lang="en-US" altLang="en-US" b="1" dirty="0"/>
              <a:t>age</a:t>
            </a:r>
            <a:r>
              <a:rPr lang="en-US" altLang="en-US" dirty="0" smtClean="0"/>
              <a:t> = 21</a:t>
            </a:r>
          </a:p>
          <a:p>
            <a:pPr lvl="1"/>
            <a:r>
              <a:rPr lang="en-US" altLang="en-US" b="1" dirty="0"/>
              <a:t>pi</a:t>
            </a:r>
            <a:r>
              <a:rPr lang="en-US" altLang="en-US" dirty="0" smtClean="0"/>
              <a:t> </a:t>
            </a:r>
            <a:r>
              <a:rPr lang="en-US" altLang="en-US" dirty="0"/>
              <a:t>=</a:t>
            </a:r>
            <a:r>
              <a:rPr lang="en-US" altLang="en-US" dirty="0" smtClean="0"/>
              <a:t> 3.14f</a:t>
            </a:r>
          </a:p>
          <a:p>
            <a:pPr lvl="1"/>
            <a:r>
              <a:rPr lang="en-US" altLang="en-US" b="1" dirty="0"/>
              <a:t>cost</a:t>
            </a:r>
            <a:r>
              <a:rPr lang="en-US" altLang="en-US" dirty="0" smtClean="0"/>
              <a:t> = 5.8</a:t>
            </a:r>
          </a:p>
          <a:p>
            <a:pPr lvl="1"/>
            <a:r>
              <a:rPr lang="en-US" altLang="en-US" b="1" dirty="0"/>
              <a:t>name</a:t>
            </a:r>
            <a:r>
              <a:rPr lang="en-US" altLang="en-US" dirty="0" smtClean="0"/>
              <a:t> = “</a:t>
            </a:r>
            <a:r>
              <a:rPr lang="en-US" altLang="en-US" dirty="0" err="1" smtClean="0"/>
              <a:t>Veha</a:t>
            </a:r>
            <a:r>
              <a:rPr lang="en-US" altLang="en-US" dirty="0" smtClean="0"/>
              <a:t>”</a:t>
            </a:r>
          </a:p>
          <a:p>
            <a:pPr lvl="1"/>
            <a:r>
              <a:rPr lang="en-US" altLang="en-US" b="1" dirty="0" err="1"/>
              <a:t>isAvailable</a:t>
            </a:r>
            <a:r>
              <a:rPr lang="en-US" altLang="en-US" dirty="0" smtClean="0"/>
              <a:t> = false</a:t>
            </a:r>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a:t>1</a:t>
            </a:r>
            <a:r>
              <a:rPr lang="en-GB" sz="4000" b="1" dirty="0" smtClean="0"/>
              <a:t>0mn</a:t>
            </a:r>
            <a:endParaRPr lang="en-GB" sz="4000" b="1" dirty="0"/>
          </a:p>
        </p:txBody>
      </p:sp>
      <p:pic>
        <p:nvPicPr>
          <p:cNvPr id="2" name="Picture 1"/>
          <p:cNvPicPr>
            <a:picLocks noChangeAspect="1"/>
          </p:cNvPicPr>
          <p:nvPr/>
        </p:nvPicPr>
        <p:blipFill>
          <a:blip r:embed="rId3"/>
          <a:stretch>
            <a:fillRect/>
          </a:stretch>
        </p:blipFill>
        <p:spPr>
          <a:xfrm>
            <a:off x="4025104" y="2554984"/>
            <a:ext cx="5336737" cy="2590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PN_Presentation_Template_10YEARS_ENG</Template>
  <TotalTime>21305</TotalTime>
  <Words>906</Words>
  <Application>Microsoft Office PowerPoint</Application>
  <PresentationFormat>On-screen Show (4:3)</PresentationFormat>
  <Paragraphs>432</Paragraphs>
  <Slides>48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ＭＳ Ｐゴシック</vt:lpstr>
      <vt:lpstr>Arial</vt:lpstr>
      <vt:lpstr>Arial Unicode MS</vt:lpstr>
      <vt:lpstr>Calibri</vt:lpstr>
      <vt:lpstr>Consolas</vt:lpstr>
      <vt:lpstr>Times New Roman</vt:lpstr>
      <vt:lpstr>Verdana</vt:lpstr>
      <vt:lpstr>Wingdings</vt:lpstr>
      <vt:lpstr>1_Thème Office</vt:lpstr>
      <vt:lpstr>Thème Office</vt:lpstr>
      <vt:lpstr>Passerelles numériques</vt:lpstr>
      <vt:lpstr>Outline</vt:lpstr>
      <vt:lpstr>Datatype </vt:lpstr>
      <vt:lpstr>Primitive data type</vt:lpstr>
      <vt:lpstr>Reference data type </vt:lpstr>
      <vt:lpstr>String</vt:lpstr>
      <vt:lpstr>Example</vt:lpstr>
      <vt:lpstr>Type Casting</vt:lpstr>
      <vt:lpstr>Activity#1</vt:lpstr>
      <vt:lpstr>Operator</vt:lpstr>
      <vt:lpstr>Arithmetic Operators</vt:lpstr>
      <vt:lpstr>PowerPoint Presentation</vt:lpstr>
      <vt:lpstr>Assignment Operators</vt:lpstr>
      <vt:lpstr>PowerPoint Presentation</vt:lpstr>
      <vt:lpstr>Unary Operators</vt:lpstr>
      <vt:lpstr>PowerPoint Presentation</vt:lpstr>
      <vt:lpstr>Comparison Operators</vt:lpstr>
      <vt:lpstr>PowerPoint Presentation</vt:lpstr>
      <vt:lpstr>Logical Operators</vt:lpstr>
      <vt:lpstr>PowerPoint Presentation</vt:lpstr>
      <vt:lpstr>Activity#2</vt:lpstr>
      <vt:lpstr>Activity#3</vt:lpstr>
      <vt:lpstr>Control Statement</vt:lpstr>
      <vt:lpstr>if statement</vt:lpstr>
      <vt:lpstr>Example: check if a given number is lesser than 100</vt:lpstr>
      <vt:lpstr>Activity#4</vt:lpstr>
      <vt:lpstr>if else</vt:lpstr>
      <vt:lpstr>Example: check if a given number is lesser or greater than 100</vt:lpstr>
      <vt:lpstr>PowerPoint Presentation</vt:lpstr>
      <vt:lpstr>Activity#5</vt:lpstr>
      <vt:lpstr>If else if</vt:lpstr>
      <vt:lpstr>Example: check is a given number is 0 or positive or negative</vt:lpstr>
      <vt:lpstr>Activity#6</vt:lpstr>
      <vt:lpstr>Switch</vt:lpstr>
      <vt:lpstr>Ex: output the size description bases on char</vt:lpstr>
      <vt:lpstr>Activity#7</vt:lpstr>
      <vt:lpstr>Loop</vt:lpstr>
      <vt:lpstr>PowerPoint Presentation</vt:lpstr>
      <vt:lpstr>for()</vt:lpstr>
      <vt:lpstr>Example: output to console number 1 to 10</vt:lpstr>
      <vt:lpstr>Activity#8</vt:lpstr>
      <vt:lpstr>while()</vt:lpstr>
      <vt:lpstr>Ex: output number from 0 to 10 to console</vt:lpstr>
      <vt:lpstr>Activity#9</vt:lpstr>
      <vt:lpstr>do{}while()</vt:lpstr>
      <vt:lpstr>Ex: output number from 0 to 10 to console</vt:lpstr>
      <vt:lpstr>Activity#10</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Seb</dc:creator>
  <cp:lastModifiedBy>Channak CHHON</cp:lastModifiedBy>
  <cp:revision>1158</cp:revision>
  <cp:lastPrinted>2015-02-25T02:13:57Z</cp:lastPrinted>
  <dcterms:modified xsi:type="dcterms:W3CDTF">2019-10-17T04:33:25Z</dcterms:modified>
</cp:coreProperties>
</file>