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09" r:id="rId1"/>
    <p:sldMasterId id="2147484113" r:id="rId2"/>
  </p:sldMasterIdLst>
  <p:notesMasterIdLst>
    <p:notesMasterId r:id="rId29"/>
  </p:notesMasterIdLst>
  <p:handoutMasterIdLst>
    <p:handoutMasterId r:id="rId30"/>
  </p:handoutMasterIdLst>
  <p:sldIdLst>
    <p:sldId id="535" r:id="rId3"/>
    <p:sldId id="575" r:id="rId4"/>
    <p:sldId id="587" r:id="rId5"/>
    <p:sldId id="576" r:id="rId6"/>
    <p:sldId id="583" r:id="rId7"/>
    <p:sldId id="585" r:id="rId8"/>
    <p:sldId id="584" r:id="rId9"/>
    <p:sldId id="586" r:id="rId10"/>
    <p:sldId id="578" r:id="rId11"/>
    <p:sldId id="588" r:id="rId12"/>
    <p:sldId id="589" r:id="rId13"/>
    <p:sldId id="581" r:id="rId14"/>
    <p:sldId id="590" r:id="rId15"/>
    <p:sldId id="591" r:id="rId16"/>
    <p:sldId id="592" r:id="rId17"/>
    <p:sldId id="579" r:id="rId18"/>
    <p:sldId id="580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552" r:id="rId28"/>
  </p:sldIdLst>
  <p:sldSz cx="9144000" cy="6858000" type="screen4x3"/>
  <p:notesSz cx="9945688" cy="6815138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4">
          <p15:clr>
            <a:srgbClr val="A4A3A4"/>
          </p15:clr>
        </p15:guide>
        <p15:guide id="2" pos="30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BAED"/>
    <a:srgbClr val="FF0101"/>
    <a:srgbClr val="000000"/>
    <a:srgbClr val="FF9900"/>
    <a:srgbClr val="FFD54F"/>
    <a:srgbClr val="E1A9A9"/>
    <a:srgbClr val="00CC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8815" autoAdjust="0"/>
  </p:normalViewPr>
  <p:slideViewPr>
    <p:cSldViewPr>
      <p:cViewPr varScale="1">
        <p:scale>
          <a:sx n="69" d="100"/>
          <a:sy n="69" d="100"/>
        </p:scale>
        <p:origin x="6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28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134"/>
        <p:guide pos="305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16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450" y="0"/>
            <a:ext cx="43116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2238"/>
            <a:ext cx="43116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450" y="6472238"/>
            <a:ext cx="43116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5" tIns="45962" rIns="91925" bIns="45962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7A143A6-BEB8-4501-A7EE-9C842B733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3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"/>
          <p:cNvSpPr>
            <a:spLocks noChangeArrowheads="1"/>
          </p:cNvSpPr>
          <p:nvPr/>
        </p:nvSpPr>
        <p:spPr bwMode="auto">
          <a:xfrm>
            <a:off x="0" y="0"/>
            <a:ext cx="9945688" cy="68151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925" tIns="45962" rIns="91925" bIns="45962" anchor="ctr"/>
          <a:lstStyle>
            <a:lvl1pPr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r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sz="2400" smtClean="0"/>
          </a:p>
        </p:txBody>
      </p:sp>
      <p:sp>
        <p:nvSpPr>
          <p:cNvPr id="1126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76600" y="515938"/>
            <a:ext cx="3395663" cy="254635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1328738" y="3236913"/>
            <a:ext cx="7288212" cy="3065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925" tIns="45239" rIns="91925" bIns="4523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743535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10/docs/api/java/util/Arrays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340" name="Espace réservé du numéro de diapositiv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8B9AA3-FF7E-4BF6-A25D-907E8DD43022}" type="slidenum">
              <a:rPr lang="ja-JP" altLang="fr-FR">
                <a:latin typeface="Calibri" panose="020F0502020204030204" pitchFamily="34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fr-FR" altLang="ja-JP">
              <a:latin typeface="Calibri" panose="020F0502020204030204" pitchFamily="34" charset="0"/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09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Little bit of</a:t>
            </a:r>
            <a:r>
              <a:rPr lang="en-GB" baseline="0" dirty="0" smtClean="0"/>
              <a:t> introduction to array maybe </a:t>
            </a:r>
          </a:p>
          <a:p>
            <a:r>
              <a:rPr lang="en-GB" baseline="0" dirty="0" smtClean="0"/>
              <a:t>Remind the students about the array in JS same concept: index, length, element/item</a:t>
            </a:r>
          </a:p>
        </p:txBody>
      </p:sp>
    </p:spTree>
    <p:extLst>
      <p:ext uri="{BB962C8B-B14F-4D97-AF65-F5344CB8AC3E}">
        <p14:creationId xmlns:p14="http://schemas.microsoft.com/office/powerpoint/2010/main" val="387624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baseline="0" dirty="0" smtClean="0"/>
              <a:t>First one is recommended coz name is clearly separates from type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31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dirty="0" smtClean="0"/>
              <a:t>If we try to get access to the index 2 which is out of bound it will give error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68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08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https://docs.oracle.com/javase/10/docs/api/java/util/Arrays.html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35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dirty="0" smtClean="0"/>
              <a:t>The range to be sorted extends from the index </a:t>
            </a:r>
            <a:r>
              <a:rPr lang="en-GB" dirty="0" err="1" smtClean="0"/>
              <a:t>fromIndex</a:t>
            </a:r>
            <a:r>
              <a:rPr lang="en-GB" dirty="0" smtClean="0"/>
              <a:t>, inclusive, to the index </a:t>
            </a:r>
            <a:r>
              <a:rPr lang="en-GB" dirty="0" err="1" smtClean="0"/>
              <a:t>toIndex</a:t>
            </a:r>
            <a:r>
              <a:rPr lang="en-GB" dirty="0" smtClean="0"/>
              <a:t>, exclusive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639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Sort it before using </a:t>
            </a:r>
            <a:r>
              <a:rPr lang="en-GB" dirty="0" err="1" smtClean="0"/>
              <a:t>binarysearch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176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9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22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9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476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61D3350E-4DD0-42FC-8257-55A480F500EC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ZoneTexte 8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hangingPunct="1">
              <a:defRPr/>
            </a:pPr>
            <a:fld id="{58378850-88D1-4C90-B43B-8B1EDFC6BE35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defTabSz="914400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63940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ZoneTexte 7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1C67464E-0F11-40AE-8593-A33FAA7AD9CC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Oval 9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11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0" name="Oval 12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ZoneTexte 7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hangingPunct="1">
              <a:defRPr/>
            </a:pPr>
            <a:fld id="{0DE0E517-85CC-4D1B-BA3E-A9FC95F8EF38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defTabSz="914400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" name="Oval 9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Oval 10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" name="Oval 11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2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1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9951"/>
            <a:ext cx="8219256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137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7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4348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hangingPunct="1">
              <a:defRPr/>
            </a:pPr>
            <a:fld id="{1A1E5098-18CA-4957-8723-5ADB4CB93905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defTabSz="914400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eaLnBrk="1" hangingPunct="1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211364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63273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55314975-945B-4FCD-9B25-8C9E908D1FBB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66484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ZoneTexte 7"/>
          <p:cNvSpPr txBox="1"/>
          <p:nvPr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918DBF6C-EBAF-4F42-91CE-81C77E42D047}" type="slidenum">
              <a:rPr lang="ja-JP" altLang="fr-FR" sz="1400" smtClean="0">
                <a:solidFill>
                  <a:srgbClr val="22BBEA"/>
                </a:solidFill>
                <a:ea typeface="ＭＳ Ｐゴシック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fr-FR" altLang="ja-JP" smtClean="0">
              <a:solidFill>
                <a:srgbClr val="22BB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Oval 9"/>
          <p:cNvSpPr/>
          <p:nvPr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11"/>
          <p:cNvSpPr/>
          <p:nvPr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0" name="Oval 12"/>
          <p:cNvSpPr/>
          <p:nvPr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4"/>
          <p:cNvSpPr/>
          <p:nvPr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9951"/>
            <a:ext cx="8219256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061285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les styles du texte du masque</a:t>
            </a:r>
          </a:p>
          <a:p>
            <a:pPr lvl="1"/>
            <a:r>
              <a:rPr lang="fr-FR" altLang="ja-JP" smtClean="0"/>
              <a:t>Deuxième niveau</a:t>
            </a:r>
          </a:p>
          <a:p>
            <a:pPr lvl="2"/>
            <a:r>
              <a:rPr lang="fr-FR" altLang="ja-JP" smtClean="0"/>
              <a:t>Troisième niveau</a:t>
            </a:r>
          </a:p>
          <a:p>
            <a:pPr lvl="3"/>
            <a:r>
              <a:rPr lang="fr-FR" altLang="ja-JP" smtClean="0"/>
              <a:t>Quatrième niveau</a:t>
            </a:r>
          </a:p>
          <a:p>
            <a:pPr lvl="4"/>
            <a:r>
              <a:rPr lang="fr-FR" altLang="ja-JP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9B497FD-F1A7-446A-95EF-C8D241E897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9" r:id="rId1"/>
    <p:sldLayoutId id="2147484590" r:id="rId2"/>
    <p:sldLayoutId id="2147484591" r:id="rId3"/>
    <p:sldLayoutId id="2147484592" r:id="rId4"/>
    <p:sldLayoutId id="214748459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 smtClean="0"/>
              <a:t>Cliquez pour modifier les styles du texte du masque</a:t>
            </a:r>
          </a:p>
          <a:p>
            <a:pPr lvl="1"/>
            <a:r>
              <a:rPr lang="fr-FR" altLang="ja-JP" smtClean="0"/>
              <a:t>Deuxième niveau</a:t>
            </a:r>
          </a:p>
          <a:p>
            <a:pPr lvl="2"/>
            <a:r>
              <a:rPr lang="fr-FR" altLang="ja-JP" smtClean="0"/>
              <a:t>Troisième niveau</a:t>
            </a:r>
          </a:p>
          <a:p>
            <a:pPr lvl="3"/>
            <a:r>
              <a:rPr lang="fr-FR" altLang="ja-JP" smtClean="0"/>
              <a:t>Quatrième niveau</a:t>
            </a:r>
          </a:p>
          <a:p>
            <a:pPr lvl="4"/>
            <a:r>
              <a:rPr lang="fr-FR" altLang="ja-JP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7C2BC59-0790-45F3-8579-949AFA43E7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4" r:id="rId1"/>
    <p:sldLayoutId id="2147484595" r:id="rId2"/>
    <p:sldLayoutId id="2147484596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ＭＳ Ｐゴシック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1331913" y="4762500"/>
            <a:ext cx="6408737" cy="503238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Passerelles numériques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349375" y="5608638"/>
            <a:ext cx="6408738" cy="431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04-Array</a:t>
            </a:r>
          </a:p>
        </p:txBody>
      </p:sp>
      <p:sp>
        <p:nvSpPr>
          <p:cNvPr id="13316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1331913" y="5157788"/>
            <a:ext cx="6408737" cy="431800"/>
          </a:xfrm>
        </p:spPr>
        <p:txBody>
          <a:bodyPr/>
          <a:lstStyle/>
          <a:p>
            <a:pPr eaLnBrk="1" hangingPunct="1"/>
            <a:r>
              <a:rPr lang="fr-FR" altLang="fr-FR" smtClean="0"/>
              <a:t>A Gateway for Life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Ex: </a:t>
            </a:r>
            <a:r>
              <a:rPr lang="en-GB" b="0" dirty="0" smtClean="0"/>
              <a:t>use loop to set and get values from the array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52711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en-GB" sz="1800" dirty="0">
                <a:solidFill>
                  <a:srgbClr val="3F7F5F"/>
                </a:solidFill>
                <a:latin typeface="Courier New" panose="02070309020205020404" pitchFamily="49" charset="0"/>
              </a:rPr>
              <a:t>declare array to store 10 integer values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GB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intNumber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[10];</a:t>
            </a:r>
          </a:p>
          <a:p>
            <a:pPr marL="457200" indent="-457200">
              <a:buFont typeface="+mj-lt"/>
              <a:buAutoNum type="arabicPeriod"/>
            </a:pPr>
            <a:endParaRPr lang="en-GB" sz="1800" dirty="0"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//loop to set values to </a:t>
            </a:r>
            <a:r>
              <a:rPr lang="en-GB" sz="1800" dirty="0" err="1">
                <a:solidFill>
                  <a:srgbClr val="3F7F5F"/>
                </a:solidFill>
                <a:latin typeface="Courier New" panose="02070309020205020404" pitchFamily="49" charset="0"/>
              </a:rPr>
              <a:t>intNumber</a:t>
            </a:r>
            <a:r>
              <a:rPr lang="en-GB" sz="1800" dirty="0">
                <a:solidFill>
                  <a:srgbClr val="3F7F5F"/>
                </a:solidFill>
                <a:latin typeface="Courier New" panose="02070309020205020404" pitchFamily="49" charset="0"/>
              </a:rPr>
              <a:t> array from 1 to 10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  <a:r>
              <a:rPr lang="en-GB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GB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intNumber</a:t>
            </a:r>
            <a:r>
              <a:rPr lang="en-GB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GB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GB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GB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</a:t>
            </a:r>
            <a:r>
              <a:rPr lang="en-GB" sz="18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intNumber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GB" sz="18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GB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endParaRPr lang="en-GB" sz="1800" dirty="0"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//loop to get values from </a:t>
            </a:r>
            <a:r>
              <a:rPr lang="en-GB" sz="1800" dirty="0" err="1">
                <a:solidFill>
                  <a:srgbClr val="3F7F5F"/>
                </a:solidFill>
                <a:latin typeface="Courier New" panose="02070309020205020404" pitchFamily="49" charset="0"/>
              </a:rPr>
              <a:t>intNumber</a:t>
            </a:r>
            <a:r>
              <a:rPr lang="en-GB" sz="1800" dirty="0">
                <a:solidFill>
                  <a:srgbClr val="3F7F5F"/>
                </a:solidFill>
                <a:latin typeface="Courier New" panose="02070309020205020404" pitchFamily="49" charset="0"/>
              </a:rPr>
              <a:t> array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  <a:r>
              <a:rPr lang="en-GB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GB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intNumber</a:t>
            </a:r>
            <a:r>
              <a:rPr lang="en-GB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GB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GB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GB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sz="1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8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8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"|"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GB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intNumber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GB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"|"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5181600"/>
            <a:ext cx="515092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7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Activity#1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an array of 5 integer values 5,20,45,11,32</a:t>
            </a:r>
          </a:p>
          <a:p>
            <a:r>
              <a:rPr lang="en-GB" dirty="0" smtClean="0"/>
              <a:t>Display all elements and average value in console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27093">
            <a:off x="-201613" y="5662613"/>
            <a:ext cx="2438401" cy="708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4000" b="1" dirty="0" smtClean="0"/>
              <a:t>15mn</a:t>
            </a:r>
            <a:endParaRPr lang="en-GB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34286"/>
            <a:ext cx="5647318" cy="13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Enhance for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intNumber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20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45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11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32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};      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row:intNumber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row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 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426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321" y="3581400"/>
            <a:ext cx="5561013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array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dimensional array is an array whose elements are also arrays. </a:t>
            </a:r>
          </a:p>
          <a:p>
            <a:r>
              <a:rPr lang="en-GB" dirty="0" smtClean="0"/>
              <a:t>It looks like a matrix or table of data. 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44770"/>
              </p:ext>
            </p:extLst>
          </p:nvPr>
        </p:nvGraphicFramePr>
        <p:xfrm>
          <a:off x="2887842" y="3977104"/>
          <a:ext cx="3357972" cy="2092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19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62000" y="4093339"/>
            <a:ext cx="2057400" cy="2155061"/>
            <a:chOff x="762000" y="4093339"/>
            <a:chExt cx="2057400" cy="2155061"/>
          </a:xfrm>
        </p:grpSpPr>
        <p:sp>
          <p:nvSpPr>
            <p:cNvPr id="7" name="Left Brace 6"/>
            <p:cNvSpPr/>
            <p:nvPr/>
          </p:nvSpPr>
          <p:spPr>
            <a:xfrm>
              <a:off x="2209800" y="4093339"/>
              <a:ext cx="609600" cy="2155061"/>
            </a:xfrm>
            <a:prstGeom prst="leftBrace">
              <a:avLst>
                <a:gd name="adj1" fmla="val 8333"/>
                <a:gd name="adj2" fmla="val 4696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" y="4709204"/>
              <a:ext cx="1143000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Row</a:t>
              </a:r>
              <a:endParaRPr lang="en-GB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49183" y="2983973"/>
            <a:ext cx="3518401" cy="912004"/>
            <a:chOff x="2749183" y="2983973"/>
            <a:chExt cx="3518401" cy="912004"/>
          </a:xfrm>
        </p:grpSpPr>
        <p:sp>
          <p:nvSpPr>
            <p:cNvPr id="5" name="Left Brace 4"/>
            <p:cNvSpPr/>
            <p:nvPr/>
          </p:nvSpPr>
          <p:spPr>
            <a:xfrm rot="5400000">
              <a:off x="4283215" y="1911607"/>
              <a:ext cx="450338" cy="3518401"/>
            </a:xfrm>
            <a:prstGeom prst="leftBrace">
              <a:avLst>
                <a:gd name="adj1" fmla="val 8333"/>
                <a:gd name="adj2" fmla="val 4696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14800" y="2983973"/>
              <a:ext cx="1828800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Column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55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435672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8200"/>
                </a:solidFill>
                <a:latin typeface="Consolas" panose="020B0609020204030204" pitchFamily="49" charset="0"/>
              </a:rPr>
              <a:t>//Declaration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[][] 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arrayName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rowSize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colSize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]; 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8200"/>
                </a:solidFill>
                <a:latin typeface="Consolas" panose="020B0609020204030204" pitchFamily="49" charset="0"/>
              </a:rPr>
              <a:t>//Iteration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arrayName.length;i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++) { </a:t>
            </a:r>
            <a:r>
              <a:rPr lang="en-GB" sz="18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//row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j=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;j&lt;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arrayName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length;j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  <a:r>
              <a:rPr lang="en-GB" sz="18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//column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arrayName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r>
              <a:rPr lang="en-GB" sz="18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//accessing </a:t>
            </a:r>
            <a:r>
              <a:rPr lang="en-GB" sz="1800" dirty="0" err="1" smtClean="0">
                <a:solidFill>
                  <a:srgbClr val="008200"/>
                </a:solidFill>
                <a:latin typeface="Consolas" panose="020B0609020204030204" pitchFamily="49" charset="0"/>
              </a:rPr>
              <a:t>arrayName</a:t>
            </a:r>
            <a:r>
              <a:rPr lang="en-GB" sz="18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 element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GB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715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Ex: </a:t>
            </a:r>
            <a:r>
              <a:rPr lang="en-GB" b="0" dirty="0"/>
              <a:t>score matrix of 7 students having quiz for 5 </a:t>
            </a:r>
            <a:r>
              <a:rPr lang="en-GB" b="0" dirty="0" smtClean="0"/>
              <a:t>weeks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5118720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GB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en-GB" sz="1600" dirty="0">
                <a:solidFill>
                  <a:srgbClr val="008200"/>
                </a:solidFill>
                <a:latin typeface="Consolas" panose="020B0609020204030204" pitchFamily="49" charset="0"/>
              </a:rPr>
              <a:t> declare and construct a 2D array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[][]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gradeTable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={  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99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42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74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83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}, 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{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72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88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},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{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88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61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74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89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96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},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{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61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89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82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98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93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},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{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93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73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75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78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99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},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{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50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65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92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87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94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},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{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43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98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78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56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99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 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};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8200"/>
                </a:solidFill>
                <a:latin typeface="Consolas" panose="020B0609020204030204" pitchFamily="49" charset="0"/>
              </a:rPr>
              <a:t>//get score of the first student at week5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"first student week5's mark: 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gradeTable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8200"/>
                </a:solidFill>
                <a:latin typeface="Consolas" panose="020B0609020204030204" pitchFamily="49" charset="0"/>
              </a:rPr>
              <a:t>//output all first student scores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"first student score: 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gradeTable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length;i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gradeTable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 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8200"/>
                </a:solidFill>
                <a:latin typeface="Consolas" panose="020B0609020204030204" pitchFamily="49" charset="0"/>
              </a:rPr>
              <a:t>//output all scores of all student 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gradeTable.length;i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j=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;j&lt;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gradeTable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length;j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gradeTable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][j]+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 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762000"/>
            <a:ext cx="2357299" cy="2682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979914"/>
            <a:ext cx="36099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0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Activity#2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2D array from the example. Write Java to find the average score of the second student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47561"/>
            <a:ext cx="5253037" cy="11593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7093">
            <a:off x="-201613" y="5662613"/>
            <a:ext cx="2438401" cy="708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4000" b="1" dirty="0" smtClean="0"/>
              <a:t>15mn</a:t>
            </a:r>
            <a:endParaRPr lang="en-GB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697" y="2231232"/>
            <a:ext cx="2824503" cy="32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Enhance for loop for 2D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000" dirty="0">
                <a:solidFill>
                  <a:srgbClr val="008200"/>
                </a:solidFill>
                <a:latin typeface="Consolas" panose="020B0609020204030204" pitchFamily="49" charset="0"/>
              </a:rPr>
              <a:t>//enhance loop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"enhance loop"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row:gradeTable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GB" sz="2000" dirty="0">
                <a:solidFill>
                  <a:srgbClr val="008200"/>
                </a:solidFill>
                <a:latin typeface="Consolas" panose="020B0609020204030204" pitchFamily="49" charset="0"/>
              </a:rPr>
              <a:t>//row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cell:row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GB" sz="2000" dirty="0">
                <a:solidFill>
                  <a:srgbClr val="008200"/>
                </a:solidFill>
                <a:latin typeface="Consolas" panose="020B0609020204030204" pitchFamily="49" charset="0"/>
              </a:rPr>
              <a:t>//each column of the row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(cell+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 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429000"/>
            <a:ext cx="3319463" cy="287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object of </a:t>
            </a:r>
            <a:r>
              <a:rPr lang="en-GB" dirty="0" err="1" smtClean="0"/>
              <a:t>java.util.arrays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Arrays class of the </a:t>
            </a:r>
            <a:r>
              <a:rPr lang="en-GB" dirty="0" err="1"/>
              <a:t>java.util</a:t>
            </a:r>
            <a:r>
              <a:rPr lang="en-GB" dirty="0"/>
              <a:t> package contains several static methods that we can use to fill, sort, search, </a:t>
            </a:r>
            <a:r>
              <a:rPr lang="en-GB" dirty="0" err="1"/>
              <a:t>etc</a:t>
            </a:r>
            <a:r>
              <a:rPr lang="en-GB" dirty="0"/>
              <a:t> in arrays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java.util.arrays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4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toString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Return all array elements as string </a:t>
            </a:r>
          </a:p>
          <a:p>
            <a:pPr>
              <a:buFont typeface="+mj-lt"/>
              <a:buAutoNum type="arabicPeriod"/>
            </a:pPr>
            <a:r>
              <a:rPr lang="en-GB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 {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71800"/>
            <a:ext cx="629793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5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18488" cy="939800"/>
          </a:xfrm>
        </p:spPr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18488" cy="3914775"/>
          </a:xfrm>
        </p:spPr>
        <p:txBody>
          <a:bodyPr/>
          <a:lstStyle/>
          <a:p>
            <a:r>
              <a:rPr lang="en-GB" altLang="en-US" dirty="0" smtClean="0"/>
              <a:t>One dimensional array (1D)</a:t>
            </a:r>
          </a:p>
          <a:p>
            <a:r>
              <a:rPr lang="en-GB" altLang="en-US" dirty="0" smtClean="0"/>
              <a:t>Two dimensional array (2D)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 {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"Sorted"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Arrays.sort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));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27" y="3657600"/>
            <a:ext cx="5513671" cy="161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 {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"Sort from 1st to 5th element 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Arrays.sort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(arrayNumber,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27" y="3886200"/>
            <a:ext cx="6531429" cy="1905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5400" y="535032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 {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Arrays.sort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lvl="1"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index=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Arrays.binarySearch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(arrayNumber,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"index: 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+index);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index=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Arrays.binarySearch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(arrayNumber,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90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"index: 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+index);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244976"/>
            <a:ext cx="5827298" cy="18510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56388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30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ill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 {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Arrays.fill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062287"/>
            <a:ext cx="4881562" cy="111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ill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+mj-lt"/>
              <a:buAutoNum type="arabicPeriod"/>
            </a:pPr>
            <a:r>
              <a:rPr lang="en-GB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 {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GB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Arrays.fill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(arrayNumber,</a:t>
            </a:r>
            <a:r>
              <a:rPr lang="en-GB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 smtClean="0">
                <a:latin typeface="Consolas" panose="020B0609020204030204" pitchFamily="49" charset="0"/>
              </a:rPr>
              <a:t>,</a:t>
            </a:r>
            <a:r>
              <a:rPr lang="en-GB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 smtClean="0">
                <a:latin typeface="Consolas" panose="020B0609020204030204" pitchFamily="49" charset="0"/>
              </a:rPr>
              <a:t>,</a:t>
            </a:r>
            <a:r>
              <a:rPr lang="en-GB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)); 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71" y="2971800"/>
            <a:ext cx="5749513" cy="116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ill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char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[][] board=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char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char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row:board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Arrays.fill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(row,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'*'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(row));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991" y="3810000"/>
            <a:ext cx="479367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9800"/>
            <a:ext cx="8218488" cy="939800"/>
          </a:xfrm>
        </p:spPr>
        <p:txBody>
          <a:bodyPr/>
          <a:lstStyle/>
          <a:p>
            <a:pPr eaLnBrk="1" hangingPunct="1"/>
            <a:r>
              <a:rPr lang="en-US" altLang="en-US" sz="16600" smtClean="0"/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600" dirty="0" smtClean="0"/>
              <a:t>Array</a:t>
            </a:r>
            <a:endParaRPr lang="en-GB" sz="6600" dirty="0"/>
          </a:p>
        </p:txBody>
      </p:sp>
      <p:sp>
        <p:nvSpPr>
          <p:cNvPr id="4" name="TextBox 3"/>
          <p:cNvSpPr txBox="1"/>
          <p:nvPr/>
        </p:nvSpPr>
        <p:spPr>
          <a:xfrm rot="20920821">
            <a:off x="1174157" y="1917121"/>
            <a:ext cx="5181600" cy="83099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Element/item</a:t>
            </a:r>
            <a:endParaRPr lang="en-GB" sz="4800" b="1" dirty="0"/>
          </a:p>
        </p:txBody>
      </p:sp>
      <p:sp>
        <p:nvSpPr>
          <p:cNvPr id="5" name="TextBox 4"/>
          <p:cNvSpPr txBox="1"/>
          <p:nvPr/>
        </p:nvSpPr>
        <p:spPr>
          <a:xfrm rot="744564">
            <a:off x="3103449" y="3553331"/>
            <a:ext cx="2926758" cy="8309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index</a:t>
            </a:r>
            <a:endParaRPr lang="en-GB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5110036"/>
            <a:ext cx="2926758" cy="830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length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209289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4356720"/>
          </a:xfrm>
        </p:spPr>
        <p:txBody>
          <a:bodyPr/>
          <a:lstStyle/>
          <a:p>
            <a:r>
              <a:rPr lang="en-GB" dirty="0"/>
              <a:t>Represents huge values with single variable </a:t>
            </a:r>
            <a:endParaRPr lang="en-GB" dirty="0" smtClean="0"/>
          </a:p>
          <a:p>
            <a:r>
              <a:rPr lang="en-GB" dirty="0" smtClean="0"/>
              <a:t>Could store only values of the same datatype</a:t>
            </a:r>
          </a:p>
          <a:p>
            <a:r>
              <a:rPr lang="en-GB" dirty="0"/>
              <a:t>Ex: 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GB" sz="2400" b="1" dirty="0" smtClean="0"/>
              <a:t>age</a:t>
            </a:r>
            <a:r>
              <a:rPr lang="en-GB" sz="2400" dirty="0" smtClean="0"/>
              <a:t> </a:t>
            </a:r>
            <a:r>
              <a:rPr lang="en-GB" dirty="0" smtClean="0"/>
              <a:t>is </a:t>
            </a:r>
            <a:r>
              <a:rPr lang="en-GB" dirty="0"/>
              <a:t>the </a:t>
            </a:r>
            <a:r>
              <a:rPr lang="en-GB" sz="2400" b="1" dirty="0"/>
              <a:t>array of integer </a:t>
            </a:r>
            <a:r>
              <a:rPr lang="en-GB" dirty="0"/>
              <a:t>which could store only </a:t>
            </a:r>
            <a:r>
              <a:rPr lang="en-GB" sz="2400" b="1" dirty="0" smtClean="0"/>
              <a:t>integer values </a:t>
            </a:r>
            <a:endParaRPr lang="en-GB" b="1" dirty="0" smtClean="0"/>
          </a:p>
          <a:p>
            <a:r>
              <a:rPr lang="en-GB" dirty="0"/>
              <a:t>Fixed size : size couldn’t be changed when array is declared. We </a:t>
            </a:r>
            <a:r>
              <a:rPr lang="en-GB" dirty="0" smtClean="0"/>
              <a:t>can’t </a:t>
            </a:r>
            <a:r>
              <a:rPr lang="en-GB" dirty="0"/>
              <a:t>use array until we define how big it is </a:t>
            </a:r>
            <a:endParaRPr lang="en-GB" dirty="0" smtClean="0"/>
          </a:p>
          <a:p>
            <a:r>
              <a:rPr lang="en-GB" dirty="0" smtClean="0"/>
              <a:t>All types could use to declare array </a:t>
            </a:r>
          </a:p>
        </p:txBody>
      </p:sp>
    </p:spTree>
    <p:extLst>
      <p:ext uri="{BB962C8B-B14F-4D97-AF65-F5344CB8AC3E}">
        <p14:creationId xmlns:p14="http://schemas.microsoft.com/office/powerpoint/2010/main" val="40199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Declaring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GB" sz="20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en-GB" sz="2000" dirty="0">
                <a:solidFill>
                  <a:srgbClr val="008200"/>
                </a:solidFill>
                <a:latin typeface="Consolas" panose="020B0609020204030204" pitchFamily="49" charset="0"/>
              </a:rPr>
              <a:t>recommended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[]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GB" dirty="0" smtClean="0"/>
              <a:t>We can’t use it until we define its size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GB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200"/>
                </a:solidFill>
                <a:latin typeface="Consolas" panose="020B0609020204030204" pitchFamily="49" charset="0"/>
              </a:rPr>
              <a:t>//could store 10 </a:t>
            </a:r>
            <a:r>
              <a:rPr lang="en-GB" sz="14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elements</a:t>
            </a:r>
          </a:p>
          <a:p>
            <a:r>
              <a:rPr lang="en-GB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GB" sz="14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//declare</a:t>
            </a:r>
            <a:r>
              <a:rPr lang="en-GB" sz="1400" dirty="0">
                <a:solidFill>
                  <a:srgbClr val="008200"/>
                </a:solidFill>
                <a:latin typeface="Consolas" panose="020B0609020204030204" pitchFamily="49" charset="0"/>
              </a:rPr>
              <a:t> and </a:t>
            </a:r>
            <a:r>
              <a:rPr lang="en-GB" sz="14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define</a:t>
            </a:r>
            <a:r>
              <a:rPr lang="en-GB" sz="1400" dirty="0">
                <a:solidFill>
                  <a:srgbClr val="008200"/>
                </a:solidFill>
                <a:latin typeface="Consolas" panose="020B0609020204030204" pitchFamily="49" charset="0"/>
              </a:rPr>
              <a:t> size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GB" sz="1800" dirty="0" smtClean="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4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Ex: </a:t>
            </a:r>
            <a:r>
              <a:rPr lang="en-GB" b="0" dirty="0" smtClean="0"/>
              <a:t>declaring array age of integer to store 25 items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 age=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25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OR: </a:t>
            </a:r>
          </a:p>
          <a:p>
            <a:pPr>
              <a:buFont typeface="+mj-lt"/>
              <a:buAutoNum type="arabicPeriod"/>
            </a:pP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 age;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b="1" dirty="0">
                <a:solidFill>
                  <a:srgbClr val="C00000"/>
                </a:solidFill>
                <a:latin typeface="Consolas" panose="020B0609020204030204" pitchFamily="49" charset="0"/>
              </a:rPr>
              <a:t>25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  <a:endParaRPr lang="en-GB" b="1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and Get values to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"First Item: 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"Second Item: 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]); 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"Third Item: 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]); </a:t>
            </a: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GB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5638800" y="2514600"/>
            <a:ext cx="1981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32" y="3315978"/>
            <a:ext cx="8340992" cy="1530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76228" y="4267200"/>
            <a:ext cx="5221964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86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and Get values to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arrayNumber's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 size: 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arrayNumber.length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"First Item: 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"Second Item: 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50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22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"First Item: 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"Second Item: 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arrayNumber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]);  </a:t>
            </a: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4032764"/>
            <a:ext cx="4760599" cy="21394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62600" y="1676400"/>
            <a:ext cx="2286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62000" y="2505022"/>
            <a:ext cx="2286000" cy="629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80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loop with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5271120"/>
          </a:xfrm>
        </p:spPr>
        <p:txBody>
          <a:bodyPr>
            <a:normAutofit/>
          </a:bodyPr>
          <a:lstStyle/>
          <a:p>
            <a:r>
              <a:rPr lang="en-GB" dirty="0" smtClean="0"/>
              <a:t>Use loop to get/set values from/to array</a:t>
            </a:r>
          </a:p>
        </p:txBody>
      </p:sp>
    </p:spTree>
    <p:extLst>
      <p:ext uri="{BB962C8B-B14F-4D97-AF65-F5344CB8AC3E}">
        <p14:creationId xmlns:p14="http://schemas.microsoft.com/office/powerpoint/2010/main" val="42081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PN_Presentation_Template_10YEARS_ENG</Template>
  <TotalTime>22266</TotalTime>
  <Words>436</Words>
  <Application>Microsoft Office PowerPoint</Application>
  <PresentationFormat>On-screen Show (4:3)</PresentationFormat>
  <Paragraphs>172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ＭＳ Ｐゴシック</vt:lpstr>
      <vt:lpstr>Arial</vt:lpstr>
      <vt:lpstr>Arial Unicode MS</vt:lpstr>
      <vt:lpstr>Calibri</vt:lpstr>
      <vt:lpstr>Consolas</vt:lpstr>
      <vt:lpstr>Courier New</vt:lpstr>
      <vt:lpstr>Times New Roman</vt:lpstr>
      <vt:lpstr>Verdana</vt:lpstr>
      <vt:lpstr>Wingdings</vt:lpstr>
      <vt:lpstr>1_Thème Office</vt:lpstr>
      <vt:lpstr>Thème Office</vt:lpstr>
      <vt:lpstr>Passerelles numériques</vt:lpstr>
      <vt:lpstr>Outline</vt:lpstr>
      <vt:lpstr>Array</vt:lpstr>
      <vt:lpstr>Array</vt:lpstr>
      <vt:lpstr>Declaring Array</vt:lpstr>
      <vt:lpstr>Ex: declaring array age of integer to store 25 items</vt:lpstr>
      <vt:lpstr>Set and Get values to Array</vt:lpstr>
      <vt:lpstr>Set and Get values to Array</vt:lpstr>
      <vt:lpstr>For loop with Array</vt:lpstr>
      <vt:lpstr>Ex: use loop to set and get values from the array</vt:lpstr>
      <vt:lpstr>Activity#1</vt:lpstr>
      <vt:lpstr>Enhance for loop</vt:lpstr>
      <vt:lpstr>2D array </vt:lpstr>
      <vt:lpstr>2D array </vt:lpstr>
      <vt:lpstr>Ex: score matrix of 7 students having quiz for 5 weeks </vt:lpstr>
      <vt:lpstr>Activity#2</vt:lpstr>
      <vt:lpstr>Enhance for loop for 2D array</vt:lpstr>
      <vt:lpstr>Arrays object of java.util.arrays</vt:lpstr>
      <vt:lpstr>toString</vt:lpstr>
      <vt:lpstr>Sort</vt:lpstr>
      <vt:lpstr>Sort</vt:lpstr>
      <vt:lpstr>Search</vt:lpstr>
      <vt:lpstr>Fill</vt:lpstr>
      <vt:lpstr>Fill</vt:lpstr>
      <vt:lpstr>Fill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CIST Staff Meeting Agenda &amp; Minutes   May16th, 2007</dc:title>
  <dc:creator>Seb</dc:creator>
  <cp:lastModifiedBy>Windows User</cp:lastModifiedBy>
  <cp:revision>1205</cp:revision>
  <cp:lastPrinted>2015-02-25T02:13:57Z</cp:lastPrinted>
  <dcterms:modified xsi:type="dcterms:W3CDTF">2019-11-29T13:09:08Z</dcterms:modified>
</cp:coreProperties>
</file>