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75" r:id="rId4"/>
    <p:sldId id="588" r:id="rId5"/>
    <p:sldId id="589" r:id="rId6"/>
    <p:sldId id="590" r:id="rId7"/>
    <p:sldId id="591" r:id="rId8"/>
    <p:sldId id="594" r:id="rId9"/>
    <p:sldId id="595" r:id="rId10"/>
    <p:sldId id="592" r:id="rId11"/>
    <p:sldId id="593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552" r:id="rId30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101"/>
    <a:srgbClr val="1BBAED"/>
    <a:srgbClr val="000000"/>
    <a:srgbClr val="FF9900"/>
    <a:srgbClr val="FFD54F"/>
    <a:srgbClr val="E1A9A9"/>
    <a:srgbClr val="00CC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4" autoAdjust="0"/>
    <p:restoredTop sz="93955" autoAdjust="0"/>
  </p:normalViewPr>
  <p:slideViewPr>
    <p:cSldViewPr>
      <p:cViewPr varScale="1">
        <p:scale>
          <a:sx n="68" d="100"/>
          <a:sy n="68" d="100"/>
        </p:scale>
        <p:origin x="154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43A6-BEB8-4501-A7EE-9C842B73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435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B9AA3-FF7E-4BF6-A25D-907E8DD43022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51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about </a:t>
            </a:r>
            <a:r>
              <a:rPr lang="en-GB" b="1" dirty="0" smtClean="0"/>
              <a:t>this</a:t>
            </a:r>
            <a:r>
              <a:rPr lang="en-GB" dirty="0" smtClean="0"/>
              <a:t> 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13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debug</a:t>
            </a:r>
            <a:r>
              <a:rPr lang="en-GB" baseline="0" dirty="0" smtClean="0"/>
              <a:t> and show them the process of calling to different 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13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assign</a:t>
            </a:r>
            <a:r>
              <a:rPr lang="en-GB" baseline="0" dirty="0" smtClean="0"/>
              <a:t> values to name or other properties of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01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about age? When there is no access</a:t>
            </a:r>
            <a:r>
              <a:rPr lang="en-GB" baseline="0" dirty="0" smtClean="0"/>
              <a:t> modifier it is default which means similar to public in this case.  We could get access it directly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9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Override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toString</a:t>
            </a:r>
            <a:r>
              <a:rPr lang="en-GB" baseline="0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83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D3350E-4DD0-42FC-8257-55A480F500E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58378850-88D1-4C90-B43B-8B1EDFC6BE3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6394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C67464E-0F11-40AE-8593-A33FAA7AD9C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0DE0E517-85CC-4D1B-BA3E-A9FC95F8EF3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3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34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1A1E5098-18CA-4957-8723-5ADB4CB9390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1364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32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5314975-945B-4FCD-9B25-8C9E908D1FB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6484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18DBF6C-EBAF-4F42-91CE-81C77E42D047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06128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9B497FD-F1A7-446A-95EF-C8D241E8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C2BC59-0790-45F3-8579-949AFA43E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05-Class and Object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Student class and make 3 student objects from this class with the following data:</a:t>
            </a:r>
          </a:p>
          <a:p>
            <a:pPr lvl="1"/>
            <a:r>
              <a:rPr lang="en-GB" dirty="0" smtClean="0"/>
              <a:t>student1 name: "Makara", age:20, gender: 'F', batch: "SNA2019"</a:t>
            </a:r>
            <a:endParaRPr lang="en-GB" dirty="0"/>
          </a:p>
          <a:p>
            <a:pPr lvl="1"/>
            <a:r>
              <a:rPr lang="en-GB" dirty="0" smtClean="0"/>
              <a:t>student name: "Dara", age:21, gender: ‘F’ , batch: "WEP2019"</a:t>
            </a:r>
            <a:endParaRPr lang="en-GB" dirty="0"/>
          </a:p>
          <a:p>
            <a:pPr lvl="1"/>
            <a:r>
              <a:rPr lang="en-GB" dirty="0"/>
              <a:t>s</a:t>
            </a:r>
            <a:r>
              <a:rPr lang="en-GB" dirty="0" smtClean="0"/>
              <a:t>tudent3 name: "</a:t>
            </a:r>
            <a:r>
              <a:rPr lang="en-GB" dirty="0" err="1" smtClean="0"/>
              <a:t>Vebol</a:t>
            </a:r>
            <a:r>
              <a:rPr lang="en-GB" dirty="0" smtClean="0"/>
              <a:t>", age: 22, gender: 'M', batch: "WEP2019"</a:t>
            </a:r>
          </a:p>
          <a:p>
            <a:r>
              <a:rPr lang="en-GB" dirty="0" err="1" smtClean="0"/>
              <a:t>reviewLesson</a:t>
            </a:r>
            <a:r>
              <a:rPr lang="en-GB" dirty="0" smtClean="0"/>
              <a:t>(): output “</a:t>
            </a:r>
            <a:r>
              <a:rPr lang="en-GB" dirty="0"/>
              <a:t>Requires to review lesson before going to class</a:t>
            </a:r>
            <a:r>
              <a:rPr lang="en-GB" dirty="0" smtClean="0"/>
              <a:t>”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 smtClean="0"/>
              <a:t>20mn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5156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470"/>
            <a:ext cx="6449058" cy="2904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306008"/>
            <a:ext cx="6762403" cy="1679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0379" y="3124200"/>
            <a:ext cx="60000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>
                <a:solidFill>
                  <a:schemeClr val="tx1"/>
                </a:solidFill>
              </a:rPr>
              <a:t>student1 name: "Makara", age:20, gender: 'F', batch: "SNA2019"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student2 </a:t>
            </a:r>
            <a:r>
              <a:rPr lang="en-GB" dirty="0">
                <a:solidFill>
                  <a:schemeClr val="tx1"/>
                </a:solidFill>
              </a:rPr>
              <a:t>name: "Dara", age:21, gender: ‘F’ , batch: "WEP2019"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student3 name: "</a:t>
            </a:r>
            <a:r>
              <a:rPr lang="en-GB" dirty="0" err="1">
                <a:solidFill>
                  <a:schemeClr val="tx1"/>
                </a:solidFill>
              </a:rPr>
              <a:t>Vebol</a:t>
            </a:r>
            <a:r>
              <a:rPr lang="en-GB" dirty="0">
                <a:solidFill>
                  <a:schemeClr val="tx1"/>
                </a:solidFill>
              </a:rPr>
              <a:t>", age: 22, gender: 'M', batch: "</a:t>
            </a:r>
            <a:r>
              <a:rPr lang="en-GB" dirty="0" smtClean="0">
                <a:solidFill>
                  <a:schemeClr val="tx1"/>
                </a:solidFill>
              </a:rPr>
              <a:t>WEP2019“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reviewLesson</a:t>
            </a:r>
            <a:r>
              <a:rPr lang="en-GB" dirty="0">
                <a:solidFill>
                  <a:schemeClr val="tx1"/>
                </a:solidFill>
              </a:rPr>
              <a:t>(): output “Requires to review lesson before 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going </a:t>
            </a:r>
            <a:r>
              <a:rPr lang="en-GB" dirty="0">
                <a:solidFill>
                  <a:schemeClr val="tx1"/>
                </a:solidFill>
              </a:rPr>
              <a:t>to class” 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890120"/>
          </a:xfrm>
        </p:spPr>
        <p:txBody>
          <a:bodyPr/>
          <a:lstStyle/>
          <a:p>
            <a:r>
              <a:rPr lang="en-GB" dirty="0"/>
              <a:t>Constructor is a special method of a class that has the </a:t>
            </a:r>
            <a:r>
              <a:rPr lang="en-GB" sz="2800" b="1" dirty="0"/>
              <a:t>same name as the class </a:t>
            </a:r>
            <a:r>
              <a:rPr lang="en-GB" sz="2800" b="1" dirty="0" smtClean="0"/>
              <a:t>name</a:t>
            </a:r>
            <a:endParaRPr lang="en-GB" dirty="0"/>
          </a:p>
          <a:p>
            <a:r>
              <a:rPr lang="en-GB" dirty="0"/>
              <a:t>A constructor is used to </a:t>
            </a:r>
            <a:r>
              <a:rPr lang="en-GB" sz="2800" b="1" dirty="0"/>
              <a:t>initialize the </a:t>
            </a:r>
            <a:r>
              <a:rPr lang="en-GB" sz="2800" b="1" dirty="0" smtClean="0"/>
              <a:t>properties </a:t>
            </a:r>
            <a:r>
              <a:rPr lang="en-GB" dirty="0"/>
              <a:t>of a </a:t>
            </a:r>
            <a:r>
              <a:rPr lang="en-GB" dirty="0" smtClean="0"/>
              <a:t>class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constructor </a:t>
            </a:r>
            <a:r>
              <a:rPr lang="en-GB" sz="2800" b="1" dirty="0"/>
              <a:t>can </a:t>
            </a:r>
            <a:r>
              <a:rPr lang="en-GB" sz="2800" b="1" dirty="0" smtClean="0"/>
              <a:t>be </a:t>
            </a:r>
            <a:r>
              <a:rPr lang="en-GB" sz="2800" b="1" dirty="0"/>
              <a:t>overloaded </a:t>
            </a:r>
            <a:r>
              <a:rPr lang="en-GB" dirty="0" smtClean="0"/>
              <a:t>with different </a:t>
            </a:r>
            <a:r>
              <a:rPr lang="en-GB" dirty="0"/>
              <a:t>types and number of </a:t>
            </a:r>
            <a:r>
              <a:rPr lang="en-GB" dirty="0" smtClean="0"/>
              <a:t>parameters</a:t>
            </a:r>
            <a:endParaRPr lang="en-GB" dirty="0"/>
          </a:p>
          <a:p>
            <a:r>
              <a:rPr lang="en-GB" dirty="0"/>
              <a:t>When </a:t>
            </a:r>
            <a:r>
              <a:rPr lang="en-GB" sz="2800" b="1" dirty="0"/>
              <a:t>the </a:t>
            </a:r>
            <a:r>
              <a:rPr lang="en-GB" sz="2800" b="1" dirty="0" smtClean="0"/>
              <a:t>object </a:t>
            </a:r>
            <a:r>
              <a:rPr lang="en-GB" sz="2800" b="1" dirty="0"/>
              <a:t>is instantiated</a:t>
            </a:r>
            <a:r>
              <a:rPr lang="en-GB" dirty="0"/>
              <a:t>, the compiler invokes the  constructor based on the number, type, and sequence of arguments passed to it</a:t>
            </a:r>
          </a:p>
        </p:txBody>
      </p:sp>
    </p:spTree>
    <p:extLst>
      <p:ext uri="{BB962C8B-B14F-4D97-AF65-F5344CB8AC3E}">
        <p14:creationId xmlns:p14="http://schemas.microsoft.com/office/powerpoint/2010/main" val="1794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118720"/>
          </a:xfrm>
        </p:spPr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 {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breed;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//constructor with 1 parameter for 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Dog(String n)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name = n;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//constructor with 4 parameters for name, breed, </a:t>
            </a:r>
            <a:r>
              <a:rPr lang="en-GB" dirty="0" err="1">
                <a:solidFill>
                  <a:srgbClr val="0082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and 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name,String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breed,String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color,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.breed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=breed;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.name+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 barks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"Doughnut is my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favorite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 food"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"We run with 4 legs"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2362200"/>
            <a:ext cx="304800" cy="901080"/>
            <a:chOff x="1676400" y="2362200"/>
            <a:chExt cx="304800" cy="901080"/>
          </a:xfrm>
        </p:grpSpPr>
        <p:sp>
          <p:nvSpPr>
            <p:cNvPr id="4" name="Oval 3"/>
            <p:cNvSpPr/>
            <p:nvPr/>
          </p:nvSpPr>
          <p:spPr>
            <a:xfrm>
              <a:off x="1676400" y="2362200"/>
              <a:ext cx="3048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3034680"/>
              <a:ext cx="3048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77042" y="2476500"/>
            <a:ext cx="1366157" cy="1485899"/>
            <a:chOff x="1676399" y="2362200"/>
            <a:chExt cx="1366157" cy="1485899"/>
          </a:xfrm>
        </p:grpSpPr>
        <p:sp>
          <p:nvSpPr>
            <p:cNvPr id="8" name="Oval 7"/>
            <p:cNvSpPr/>
            <p:nvPr/>
          </p:nvSpPr>
          <p:spPr>
            <a:xfrm>
              <a:off x="1676399" y="2362200"/>
              <a:ext cx="985157" cy="3116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736271" y="3117742"/>
              <a:ext cx="1306285" cy="730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200" y="2362201"/>
            <a:ext cx="3505200" cy="869842"/>
            <a:chOff x="1676399" y="2362200"/>
            <a:chExt cx="3505200" cy="869842"/>
          </a:xfrm>
        </p:grpSpPr>
        <p:sp>
          <p:nvSpPr>
            <p:cNvPr id="11" name="Oval 10"/>
            <p:cNvSpPr/>
            <p:nvPr/>
          </p:nvSpPr>
          <p:spPr>
            <a:xfrm>
              <a:off x="1676399" y="2362200"/>
              <a:ext cx="680357" cy="2285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736271" y="3034680"/>
              <a:ext cx="3445328" cy="197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32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Demo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create </a:t>
            </a:r>
            <a:r>
              <a:rPr lang="en-GB" dirty="0" err="1">
                <a:solidFill>
                  <a:srgbClr val="0082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object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Ahkiki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BullDog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"White"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calling the method of class 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myDog.eat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//create lulu dog object with different 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lulu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"Justin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Beber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lulu.bark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724400"/>
            <a:ext cx="4783015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133600"/>
            <a:ext cx="6535615" cy="3810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47801" y="4137282"/>
            <a:ext cx="4800600" cy="358518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9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no constructor defined in the class we could call default constructor to instantiate the object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96632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 {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breed;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.name+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 barks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"Doughnut is my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favorite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 food"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"We run with 4 legs"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89952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Demo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create </a:t>
            </a:r>
            <a:r>
              <a:rPr lang="en-GB" dirty="0" err="1">
                <a:solidFill>
                  <a:srgbClr val="0082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object with default constructor 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Dog();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calling the method of class 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myDog.eat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//create lulu dog object with </a:t>
            </a:r>
            <a:r>
              <a:rPr lang="en-GB" dirty="0" smtClean="0">
                <a:solidFill>
                  <a:srgbClr val="008200"/>
                </a:solidFill>
                <a:latin typeface="Consolas" panose="020B0609020204030204" pitchFamily="49" charset="0"/>
              </a:rPr>
              <a:t>default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lulu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lulu.bark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733800" y="4299818"/>
            <a:ext cx="4343400" cy="2310689"/>
            <a:chOff x="3657600" y="4434431"/>
            <a:chExt cx="4343400" cy="2310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4434431"/>
              <a:ext cx="4343400" cy="231068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810000" y="5257800"/>
              <a:ext cx="756828" cy="381000"/>
            </a:xfrm>
            <a:prstGeom prst="ellipse">
              <a:avLst/>
            </a:prstGeom>
            <a:noFill/>
            <a:ln>
              <a:solidFill>
                <a:srgbClr val="FF0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6144472"/>
              <a:ext cx="756828" cy="381000"/>
            </a:xfrm>
            <a:prstGeom prst="ellipse">
              <a:avLst/>
            </a:prstGeom>
            <a:noFill/>
            <a:ln>
              <a:solidFill>
                <a:srgbClr val="FF0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247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assign </a:t>
            </a:r>
            <a:r>
              <a:rPr lang="en-GB" dirty="0" smtClean="0"/>
              <a:t>value </a:t>
            </a:r>
            <a:r>
              <a:rPr lang="en-GB" dirty="0"/>
              <a:t>to </a:t>
            </a:r>
            <a:r>
              <a:rPr lang="en-GB" dirty="0" smtClean="0"/>
              <a:t>other </a:t>
            </a:r>
            <a:r>
              <a:rPr lang="en-GB" dirty="0"/>
              <a:t>properties of the </a:t>
            </a:r>
            <a:r>
              <a:rPr lang="en-GB" dirty="0" smtClean="0"/>
              <a:t>class?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value directly if it’s public </a:t>
            </a:r>
          </a:p>
          <a:p>
            <a:r>
              <a:rPr lang="en-GB" dirty="0"/>
              <a:t>Use setter method if it’s private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0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value directly if it’s public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04252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//public properties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breed;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.name+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 barks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"Doughnut is my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favorite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 food"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"We run with 4 legs"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2819400" cy="7620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48133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Class &amp; Object</a:t>
            </a:r>
          </a:p>
          <a:p>
            <a:r>
              <a:rPr lang="en-GB" altLang="en-US" dirty="0" smtClean="0"/>
              <a:t>Property &amp; Method</a:t>
            </a:r>
          </a:p>
          <a:p>
            <a:r>
              <a:rPr lang="en-GB" altLang="en-US" dirty="0" smtClean="0"/>
              <a:t>Constructor </a:t>
            </a:r>
          </a:p>
          <a:p>
            <a:r>
              <a:rPr lang="en-GB" altLang="en-US" dirty="0" smtClean="0"/>
              <a:t>this</a:t>
            </a:r>
          </a:p>
          <a:p>
            <a:r>
              <a:rPr lang="en-GB" altLang="en-US" dirty="0" smtClean="0"/>
              <a:t>Public &amp; Private </a:t>
            </a:r>
          </a:p>
          <a:p>
            <a:r>
              <a:rPr lang="en-GB" altLang="en-US" dirty="0" smtClean="0"/>
              <a:t>Setter() &amp; getter() method</a:t>
            </a:r>
          </a:p>
          <a:p>
            <a:pPr marL="0" indent="0">
              <a:buNone/>
            </a:pPr>
            <a:r>
              <a:rPr lang="en-GB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value directly if it’s public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04252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Demo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create </a:t>
            </a:r>
            <a:r>
              <a:rPr lang="en-GB" dirty="0" err="1">
                <a:solidFill>
                  <a:srgbClr val="0082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object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Dog();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//set value "Sky" to name property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myDog.name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"Sky"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 calling the method of class Dog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myDog.eat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//create lulu dog object with different 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lulu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//set value "Selena" to name property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lulu.name=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"Selena"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lulu.bark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667000"/>
            <a:ext cx="2819400" cy="2590800"/>
            <a:chOff x="1600200" y="2667000"/>
            <a:chExt cx="2819400" cy="2590800"/>
          </a:xfrm>
        </p:grpSpPr>
        <p:sp>
          <p:nvSpPr>
            <p:cNvPr id="4" name="Rectangle 3"/>
            <p:cNvSpPr/>
            <p:nvPr/>
          </p:nvSpPr>
          <p:spPr>
            <a:xfrm>
              <a:off x="1600200" y="2667000"/>
              <a:ext cx="2819400" cy="228600"/>
            </a:xfrm>
            <a:prstGeom prst="rect">
              <a:avLst/>
            </a:prstGeom>
            <a:noFill/>
            <a:ln>
              <a:solidFill>
                <a:srgbClr val="FF0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5029200"/>
              <a:ext cx="2819400" cy="228600"/>
            </a:xfrm>
            <a:prstGeom prst="rect">
              <a:avLst/>
            </a:prstGeom>
            <a:noFill/>
            <a:ln>
              <a:solidFill>
                <a:srgbClr val="FF0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176157"/>
            <a:ext cx="4005974" cy="1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setter method if it’s </a:t>
            </a:r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53" y="1133703"/>
            <a:ext cx="6290150" cy="5129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1395787"/>
            <a:ext cx="2819400" cy="169669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2" y="1160916"/>
            <a:ext cx="8265243" cy="4967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setter method if it’s </a:t>
            </a:r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05000" y="2514600"/>
            <a:ext cx="2819400" cy="3048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05000" y="4953000"/>
            <a:ext cx="2819400" cy="3048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setter method if it’s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0" y="1160917"/>
            <a:ext cx="7569916" cy="49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etter()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9256" cy="52578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Dog {  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String breed;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dirty="0">
                <a:solidFill>
                  <a:srgbClr val="008200"/>
                </a:solidFill>
                <a:latin typeface="Consolas" panose="020B0609020204030204" pitchFamily="49" charset="0"/>
              </a:rPr>
              <a:t>//getter method of </a:t>
            </a:r>
            <a:r>
              <a:rPr lang="en-GB" sz="800" dirty="0" err="1">
                <a:solidFill>
                  <a:srgbClr val="0082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8200"/>
                </a:solidFill>
                <a:latin typeface="Consolas" panose="020B0609020204030204" pitchFamily="49" charset="0"/>
              </a:rPr>
              <a:t> property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dirty="0">
                <a:solidFill>
                  <a:srgbClr val="008200"/>
                </a:solidFill>
                <a:latin typeface="Consolas" panose="020B0609020204030204" pitchFamily="49" charset="0"/>
              </a:rPr>
              <a:t>//setter method for </a:t>
            </a:r>
            <a:r>
              <a:rPr lang="en-GB" sz="800" dirty="0" err="1">
                <a:solidFill>
                  <a:srgbClr val="0082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8200"/>
                </a:solidFill>
                <a:latin typeface="Consolas" panose="020B0609020204030204" pitchFamily="49" charset="0"/>
              </a:rPr>
              <a:t> property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dirty="0">
                <a:solidFill>
                  <a:srgbClr val="008200"/>
                </a:solidFill>
                <a:latin typeface="Consolas" panose="020B0609020204030204" pitchFamily="49" charset="0"/>
              </a:rPr>
              <a:t>//setter method for name 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 name)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.name = name;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name;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.name+ 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 barks 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"Doughnut is my 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favorite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 food"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"We run with 4 legs"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700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1981200" cy="4572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etter()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9256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9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99628" y="1269774"/>
            <a:ext cx="8534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Demo {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create </a:t>
            </a:r>
            <a:r>
              <a:rPr lang="en-GB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myDog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 object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Dog();      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//set value "Sky" to name property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myDog.setName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"Sky"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calling the method of class Dog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myDog.bark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myDog.eat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myDog.run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//create lulu dog object with different constructor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lulu = </a:t>
            </a:r>
            <a:r>
              <a:rPr lang="en-GB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Dog();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//set value "Selena" to name property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lulu.setName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"Selena"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lulu.setColor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"Yellow"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 of 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lulu.getName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" is 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lulu.getColor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lulu.bark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7086600" cy="685800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99" y="5049731"/>
            <a:ext cx="4052593" cy="16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 your Student class:</a:t>
            </a:r>
          </a:p>
          <a:p>
            <a:pPr lvl="1"/>
            <a:r>
              <a:rPr lang="en-GB" dirty="0" smtClean="0"/>
              <a:t>Create default constructor</a:t>
            </a:r>
          </a:p>
          <a:p>
            <a:pPr lvl="1"/>
            <a:r>
              <a:rPr lang="en-GB" dirty="0" smtClean="0"/>
              <a:t>Create two constructors with different parameters </a:t>
            </a:r>
          </a:p>
          <a:p>
            <a:pPr lvl="1"/>
            <a:r>
              <a:rPr lang="en-GB" dirty="0" smtClean="0"/>
              <a:t>Create setter and getter method for age and batch</a:t>
            </a:r>
          </a:p>
          <a:p>
            <a:r>
              <a:rPr lang="en-GB" dirty="0" smtClean="0"/>
              <a:t>Create Demo class to create student object to test your class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/>
              <a:t>3</a:t>
            </a:r>
            <a:r>
              <a:rPr lang="en-GB" sz="4000" b="1" dirty="0" smtClean="0"/>
              <a:t>0mn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8714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 rot="20920821">
            <a:off x="3637271" y="2222401"/>
            <a:ext cx="5181600" cy="8309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Class &amp; Object</a:t>
            </a:r>
            <a:endParaRPr lang="en-GB" sz="4800" b="1" dirty="0"/>
          </a:p>
        </p:txBody>
      </p:sp>
      <p:sp>
        <p:nvSpPr>
          <p:cNvPr id="5" name="TextBox 4"/>
          <p:cNvSpPr txBox="1"/>
          <p:nvPr/>
        </p:nvSpPr>
        <p:spPr>
          <a:xfrm rot="21303718">
            <a:off x="1931859" y="818518"/>
            <a:ext cx="4558463" cy="8309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Constructor</a:t>
            </a:r>
            <a:endParaRPr lang="en-GB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2156442"/>
            <a:ext cx="2926758" cy="2308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public &amp; private</a:t>
            </a:r>
            <a:endParaRPr lang="en-GB" sz="4800" b="1" dirty="0"/>
          </a:p>
        </p:txBody>
      </p:sp>
      <p:sp>
        <p:nvSpPr>
          <p:cNvPr id="7" name="TextBox 6"/>
          <p:cNvSpPr txBox="1"/>
          <p:nvPr/>
        </p:nvSpPr>
        <p:spPr>
          <a:xfrm rot="20920821">
            <a:off x="3581107" y="4072787"/>
            <a:ext cx="5181600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set and get methods</a:t>
            </a:r>
            <a:endParaRPr lang="en-GB" sz="4800" b="1" dirty="0"/>
          </a:p>
        </p:txBody>
      </p:sp>
      <p:sp>
        <p:nvSpPr>
          <p:cNvPr id="8" name="TextBox 7"/>
          <p:cNvSpPr txBox="1"/>
          <p:nvPr/>
        </p:nvSpPr>
        <p:spPr>
          <a:xfrm rot="199605">
            <a:off x="564176" y="5079498"/>
            <a:ext cx="2680755" cy="8309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this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8862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z="1660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is a template </a:t>
            </a:r>
            <a:r>
              <a:rPr lang="en-GB" dirty="0"/>
              <a:t>or blueprint </a:t>
            </a:r>
            <a:r>
              <a:rPr lang="en-GB" dirty="0" smtClean="0"/>
              <a:t>which defines the</a:t>
            </a:r>
          </a:p>
          <a:p>
            <a:pPr lvl="1"/>
            <a:r>
              <a:rPr lang="en-GB" b="1" dirty="0" smtClean="0"/>
              <a:t>State (</a:t>
            </a:r>
            <a:r>
              <a:rPr lang="en-GB" dirty="0" smtClean="0"/>
              <a:t>instance variable ,field ,property</a:t>
            </a:r>
            <a:r>
              <a:rPr lang="en-GB" b="1" dirty="0" smtClean="0"/>
              <a:t>)</a:t>
            </a:r>
            <a:r>
              <a:rPr lang="en-GB" dirty="0" smtClean="0"/>
              <a:t> and </a:t>
            </a:r>
          </a:p>
          <a:p>
            <a:pPr lvl="1"/>
            <a:r>
              <a:rPr lang="en-GB" b="1" dirty="0" smtClean="0"/>
              <a:t>Behaviour(</a:t>
            </a:r>
            <a:r>
              <a:rPr lang="en-GB" dirty="0" smtClean="0"/>
              <a:t>method</a:t>
            </a:r>
            <a:r>
              <a:rPr lang="en-GB" b="1" dirty="0" smtClean="0"/>
              <a:t>)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for object(s)</a:t>
            </a:r>
          </a:p>
          <a:p>
            <a:r>
              <a:rPr lang="en-GB" b="1" dirty="0" smtClean="0"/>
              <a:t>Syntax</a:t>
            </a:r>
            <a:r>
              <a:rPr lang="en-GB" dirty="0" smtClean="0"/>
              <a:t>: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53" y="2667000"/>
            <a:ext cx="3111103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608162"/>
            <a:ext cx="4800600" cy="179126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  <a:buClr>
                <a:srgbClr val="22BBEA"/>
              </a:buClr>
            </a:pPr>
            <a:r>
              <a:rPr kumimoji="1" lang="en-GB" sz="2400" b="1" dirty="0">
                <a:solidFill>
                  <a:srgbClr val="006699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class</a:t>
            </a: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 </a:t>
            </a:r>
            <a:r>
              <a:rPr kumimoji="1" lang="en-GB" sz="2400" dirty="0" err="1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ClassName</a:t>
            </a: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{  </a:t>
            </a:r>
            <a:endParaRPr kumimoji="1" lang="en-GB" sz="2400" dirty="0">
              <a:solidFill>
                <a:srgbClr val="5C5C5C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lvl="0" defTabSz="914400">
              <a:spcBef>
                <a:spcPct val="20000"/>
              </a:spcBef>
              <a:buClr>
                <a:srgbClr val="22BBEA"/>
              </a:buClr>
            </a:pP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    </a:t>
            </a:r>
            <a:r>
              <a:rPr kumimoji="1" lang="en-GB" sz="2400" dirty="0">
                <a:solidFill>
                  <a:srgbClr val="0082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//instance variable(s)</a:t>
            </a: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 </a:t>
            </a:r>
            <a:endParaRPr kumimoji="1" lang="en-GB" sz="2400" dirty="0">
              <a:solidFill>
                <a:srgbClr val="5C5C5C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lvl="0" defTabSz="914400">
              <a:spcBef>
                <a:spcPct val="20000"/>
              </a:spcBef>
              <a:buClr>
                <a:srgbClr val="22BBEA"/>
              </a:buClr>
            </a:pP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    </a:t>
            </a:r>
            <a:r>
              <a:rPr kumimoji="1" lang="en-GB" sz="2400" dirty="0">
                <a:solidFill>
                  <a:srgbClr val="0082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//method(s)</a:t>
            </a: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  </a:t>
            </a:r>
            <a:endParaRPr kumimoji="1" lang="en-GB" sz="2400" dirty="0">
              <a:solidFill>
                <a:srgbClr val="5C5C5C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lvl="0" defTabSz="914400">
              <a:spcBef>
                <a:spcPct val="20000"/>
              </a:spcBef>
              <a:buClr>
                <a:srgbClr val="22BBEA"/>
              </a:buClr>
            </a:pPr>
            <a:r>
              <a:rPr kumimoji="1" lang="en-GB" sz="2400" dirty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}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5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737720"/>
          </a:xfrm>
        </p:spPr>
        <p:txBody>
          <a:bodyPr/>
          <a:lstStyle/>
          <a:p>
            <a:r>
              <a:rPr lang="en-GB" dirty="0"/>
              <a:t>An object represents a real-world entity. </a:t>
            </a:r>
          </a:p>
          <a:p>
            <a:r>
              <a:rPr lang="en-GB" dirty="0"/>
              <a:t>In real life, each object has:</a:t>
            </a:r>
          </a:p>
          <a:p>
            <a:pPr lvl="1"/>
            <a:r>
              <a:rPr lang="en-GB" b="1" dirty="0"/>
              <a:t>Characteristics</a:t>
            </a:r>
            <a:r>
              <a:rPr lang="en-GB" dirty="0"/>
              <a:t> – </a:t>
            </a:r>
            <a:r>
              <a:rPr lang="en-GB" dirty="0" smtClean="0"/>
              <a:t>attributes</a:t>
            </a:r>
            <a:r>
              <a:rPr lang="en-GB" dirty="0"/>
              <a:t>, properties, or features describing the object.</a:t>
            </a:r>
          </a:p>
          <a:p>
            <a:pPr lvl="1"/>
            <a:r>
              <a:rPr lang="en-GB" b="1" dirty="0"/>
              <a:t>Actions</a:t>
            </a:r>
            <a:r>
              <a:rPr lang="en-GB" dirty="0"/>
              <a:t> – </a:t>
            </a:r>
            <a:r>
              <a:rPr lang="en-GB" dirty="0" smtClean="0"/>
              <a:t>activities </a:t>
            </a:r>
            <a:r>
              <a:rPr lang="en-GB" dirty="0"/>
              <a:t>or operations performed by the object. </a:t>
            </a:r>
            <a:endParaRPr lang="en-GB" dirty="0" smtClean="0"/>
          </a:p>
          <a:p>
            <a:r>
              <a:rPr lang="en-GB" dirty="0" smtClean="0"/>
              <a:t>An object is an instance of class </a:t>
            </a:r>
          </a:p>
          <a:p>
            <a:r>
              <a:rPr lang="en-GB" b="1" dirty="0" smtClean="0"/>
              <a:t>Syntax</a:t>
            </a:r>
            <a:r>
              <a:rPr lang="en-GB" dirty="0" smtClean="0"/>
              <a:t>: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3528" y="4953000"/>
            <a:ext cx="7086600" cy="461665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  <a:buClr>
                <a:srgbClr val="22BBEA"/>
              </a:buClr>
            </a:pP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ClassName objectName = </a:t>
            </a:r>
            <a:r>
              <a:rPr lang="en-GB" sz="2400" b="1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ClassName();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890120"/>
          </a:xfrm>
        </p:spPr>
        <p:txBody>
          <a:bodyPr/>
          <a:lstStyle/>
          <a:p>
            <a:r>
              <a:rPr lang="en-GB" dirty="0" smtClean="0"/>
              <a:t>Class: </a:t>
            </a:r>
            <a:r>
              <a:rPr lang="en-GB" b="1" dirty="0" smtClean="0"/>
              <a:t>Dog</a:t>
            </a:r>
          </a:p>
          <a:p>
            <a:pPr lvl="1"/>
            <a:r>
              <a:rPr lang="en-GB" b="1" dirty="0"/>
              <a:t>Characteristics</a:t>
            </a:r>
            <a:r>
              <a:rPr lang="en-GB" dirty="0"/>
              <a:t> – </a:t>
            </a:r>
            <a:r>
              <a:rPr lang="en-GB" dirty="0" smtClean="0"/>
              <a:t>name, breed</a:t>
            </a:r>
            <a:r>
              <a:rPr lang="en-GB" dirty="0"/>
              <a:t>, </a:t>
            </a:r>
            <a:r>
              <a:rPr lang="en-GB" dirty="0" err="1" smtClean="0"/>
              <a:t>color</a:t>
            </a:r>
            <a:r>
              <a:rPr lang="en-GB" dirty="0"/>
              <a:t>, and </a:t>
            </a:r>
            <a:r>
              <a:rPr lang="en-GB" dirty="0" smtClean="0"/>
              <a:t>age</a:t>
            </a:r>
            <a:endParaRPr lang="en-GB" dirty="0"/>
          </a:p>
          <a:p>
            <a:pPr lvl="1"/>
            <a:r>
              <a:rPr lang="en-GB" b="1" dirty="0"/>
              <a:t>Actions</a:t>
            </a:r>
            <a:r>
              <a:rPr lang="en-GB" dirty="0"/>
              <a:t> – </a:t>
            </a:r>
            <a:r>
              <a:rPr lang="en-GB" dirty="0" smtClean="0"/>
              <a:t>bark, eat, </a:t>
            </a:r>
            <a:r>
              <a:rPr lang="en-GB" dirty="0"/>
              <a:t>and </a:t>
            </a:r>
            <a:r>
              <a:rPr lang="en-GB" dirty="0" smtClean="0"/>
              <a:t>run</a:t>
            </a:r>
            <a:endParaRPr lang="en-GB" dirty="0"/>
          </a:p>
          <a:p>
            <a:r>
              <a:rPr lang="en-GB" dirty="0" smtClean="0"/>
              <a:t>Object: </a:t>
            </a:r>
            <a:r>
              <a:rPr lang="en-GB" b="1" dirty="0" err="1" smtClean="0"/>
              <a:t>myDog</a:t>
            </a:r>
            <a:endParaRPr lang="en-GB" b="1" dirty="0" smtClean="0"/>
          </a:p>
          <a:p>
            <a:pPr lvl="1"/>
            <a:r>
              <a:rPr lang="en-GB" b="1" dirty="0" smtClean="0"/>
              <a:t>Characteristics: </a:t>
            </a:r>
          </a:p>
          <a:p>
            <a:pPr lvl="2"/>
            <a:r>
              <a:rPr lang="en-GB" b="1" dirty="0" smtClean="0"/>
              <a:t>name: </a:t>
            </a:r>
            <a:r>
              <a:rPr lang="en-GB" b="1" dirty="0" err="1" smtClean="0"/>
              <a:t>Ahkiki</a:t>
            </a:r>
            <a:endParaRPr lang="en-GB" b="1" dirty="0" smtClean="0"/>
          </a:p>
          <a:p>
            <a:pPr lvl="2"/>
            <a:r>
              <a:rPr lang="en-GB" b="1" dirty="0" smtClean="0"/>
              <a:t>breed: bulldog</a:t>
            </a:r>
          </a:p>
          <a:p>
            <a:pPr lvl="2"/>
            <a:r>
              <a:rPr lang="en-GB" b="1" dirty="0" err="1" smtClean="0"/>
              <a:t>color</a:t>
            </a:r>
            <a:r>
              <a:rPr lang="en-GB" b="1" dirty="0" smtClean="0"/>
              <a:t>: white</a:t>
            </a:r>
          </a:p>
          <a:p>
            <a:pPr lvl="2"/>
            <a:r>
              <a:rPr lang="en-GB" b="1" dirty="0"/>
              <a:t>a</a:t>
            </a:r>
            <a:r>
              <a:rPr lang="en-GB" b="1" dirty="0" smtClean="0"/>
              <a:t>ge: 1</a:t>
            </a:r>
          </a:p>
          <a:p>
            <a:pPr lvl="1"/>
            <a:r>
              <a:rPr lang="en-GB" b="1" dirty="0" smtClean="0"/>
              <a:t>Actions: </a:t>
            </a:r>
          </a:p>
          <a:p>
            <a:pPr lvl="2"/>
            <a:r>
              <a:rPr lang="en-GB" b="1" dirty="0" smtClean="0"/>
              <a:t>bark: “</a:t>
            </a:r>
            <a:r>
              <a:rPr lang="en-GB" b="1" dirty="0" err="1" smtClean="0"/>
              <a:t>WoahWoah</a:t>
            </a:r>
            <a:r>
              <a:rPr lang="en-GB" b="1" dirty="0" smtClean="0"/>
              <a:t>”</a:t>
            </a:r>
          </a:p>
          <a:p>
            <a:pPr lvl="2"/>
            <a:r>
              <a:rPr lang="en-GB" b="1" dirty="0" smtClean="0"/>
              <a:t>eat: doughnut </a:t>
            </a:r>
          </a:p>
          <a:p>
            <a:pPr lvl="2"/>
            <a:r>
              <a:rPr lang="en-GB" b="1" dirty="0"/>
              <a:t>r</a:t>
            </a:r>
            <a:r>
              <a:rPr lang="en-GB" b="1" dirty="0" smtClean="0"/>
              <a:t>un: use 4 legs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67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class and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UML diagram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6" y="2049463"/>
            <a:ext cx="6145683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Dog class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917"/>
            <a:ext cx="8219256" cy="508748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Dog {  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breed;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Dog(String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name,String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breed,String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color,</a:t>
            </a:r>
            <a:r>
              <a:rPr lang="en-GB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age) {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.breed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=breed;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=age;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"Doughnut is my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favorite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 food"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"We run with 4 legs"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43000" y="1447800"/>
            <a:ext cx="4191000" cy="838200"/>
            <a:chOff x="1143000" y="1447800"/>
            <a:chExt cx="4191000" cy="838200"/>
          </a:xfrm>
        </p:grpSpPr>
        <p:sp>
          <p:nvSpPr>
            <p:cNvPr id="5" name="Rectangle 4"/>
            <p:cNvSpPr/>
            <p:nvPr/>
          </p:nvSpPr>
          <p:spPr>
            <a:xfrm>
              <a:off x="1143000" y="1447800"/>
              <a:ext cx="1600200" cy="838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581400" y="1524000"/>
              <a:ext cx="1752600" cy="533400"/>
            </a:xfrm>
            <a:prstGeom prst="wedgeRoundRectCallout">
              <a:avLst>
                <a:gd name="adj1" fmla="val -111904"/>
                <a:gd name="adj2" fmla="val -1709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Properties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53886" y="2303916"/>
            <a:ext cx="7217499" cy="1353683"/>
            <a:chOff x="1143000" y="1447799"/>
            <a:chExt cx="7217499" cy="1353683"/>
          </a:xfrm>
        </p:grpSpPr>
        <p:sp>
          <p:nvSpPr>
            <p:cNvPr id="9" name="Rectangle 8"/>
            <p:cNvSpPr/>
            <p:nvPr/>
          </p:nvSpPr>
          <p:spPr>
            <a:xfrm>
              <a:off x="1143000" y="1447799"/>
              <a:ext cx="5094514" cy="135368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6607899" y="1857940"/>
              <a:ext cx="1752600" cy="533400"/>
            </a:xfrm>
            <a:prstGeom prst="wedgeRoundRectCallout">
              <a:avLst>
                <a:gd name="adj1" fmla="val -71842"/>
                <a:gd name="adj2" fmla="val -484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Constructor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581400"/>
            <a:ext cx="7217499" cy="2572885"/>
            <a:chOff x="1143000" y="1447799"/>
            <a:chExt cx="7217499" cy="2572885"/>
          </a:xfrm>
        </p:grpSpPr>
        <p:sp>
          <p:nvSpPr>
            <p:cNvPr id="12" name="Rectangle 11"/>
            <p:cNvSpPr/>
            <p:nvPr/>
          </p:nvSpPr>
          <p:spPr>
            <a:xfrm>
              <a:off x="1143000" y="1447799"/>
              <a:ext cx="5094514" cy="257288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607899" y="1857940"/>
              <a:ext cx="1752600" cy="533400"/>
            </a:xfrm>
            <a:prstGeom prst="wedgeRoundRectCallout">
              <a:avLst>
                <a:gd name="adj1" fmla="val -71842"/>
                <a:gd name="adj2" fmla="val -484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Methods</a:t>
              </a:r>
              <a:endParaRPr lang="en-GB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47800" y="2514600"/>
            <a:ext cx="1524000" cy="199457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8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myDog</a:t>
            </a:r>
            <a:r>
              <a:rPr lang="en-GB" dirty="0" smtClean="0"/>
              <a:t> object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Demo {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main(String[]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 create </a:t>
            </a:r>
            <a:r>
              <a:rPr lang="en-GB" sz="1800" dirty="0" err="1">
                <a:solidFill>
                  <a:srgbClr val="008200"/>
                </a:solidFill>
                <a:latin typeface="Consolas" panose="020B0609020204030204" pitchFamily="49" charset="0"/>
              </a:rPr>
              <a:t>myDog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 object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Dog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Dog(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Ahkiki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BullDog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"White"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 calling the method of class Dog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myDog.bark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myDog.eat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myDog.run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302126"/>
            <a:ext cx="586168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we want to model Student as a class. What are the properties and actions or methods</a:t>
            </a:r>
            <a:r>
              <a:rPr lang="en-GB" dirty="0"/>
              <a:t> </a:t>
            </a:r>
            <a:r>
              <a:rPr lang="en-GB" dirty="0" smtClean="0"/>
              <a:t>could you think of? </a:t>
            </a:r>
          </a:p>
          <a:p>
            <a:pPr lvl="1"/>
            <a:r>
              <a:rPr lang="en-GB" b="1" dirty="0"/>
              <a:t>properties</a:t>
            </a:r>
            <a:r>
              <a:rPr lang="en-GB" dirty="0" smtClean="0"/>
              <a:t>: name, age, gender, batch, scores</a:t>
            </a:r>
          </a:p>
          <a:p>
            <a:pPr lvl="1"/>
            <a:r>
              <a:rPr lang="en-GB" b="1" dirty="0" smtClean="0"/>
              <a:t>methods</a:t>
            </a:r>
            <a:r>
              <a:rPr lang="en-GB" dirty="0" smtClean="0"/>
              <a:t>:  review lesson, calculate average score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/>
              <a:t>5</a:t>
            </a:r>
            <a:r>
              <a:rPr lang="en-GB" sz="4000" b="1" dirty="0" smtClean="0"/>
              <a:t>mn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711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24463</TotalTime>
  <Words>641</Words>
  <Application>Microsoft Office PowerPoint</Application>
  <PresentationFormat>On-screen Show (4:3)</PresentationFormat>
  <Paragraphs>309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Unicode MS</vt:lpstr>
      <vt:lpstr>Calibri</vt:lpstr>
      <vt:lpstr>Consolas</vt:lpstr>
      <vt:lpstr>Times New Roman</vt:lpstr>
      <vt:lpstr>Verdana</vt:lpstr>
      <vt:lpstr>Wingdings</vt:lpstr>
      <vt:lpstr>1_Thème Office</vt:lpstr>
      <vt:lpstr>Thème Office</vt:lpstr>
      <vt:lpstr>Passerelles numériques</vt:lpstr>
      <vt:lpstr>Outline</vt:lpstr>
      <vt:lpstr>Class</vt:lpstr>
      <vt:lpstr>Object</vt:lpstr>
      <vt:lpstr>Example</vt:lpstr>
      <vt:lpstr>Create class and object</vt:lpstr>
      <vt:lpstr>Create Dog class </vt:lpstr>
      <vt:lpstr>Create myDog object </vt:lpstr>
      <vt:lpstr>Activity#1</vt:lpstr>
      <vt:lpstr>Activity#2</vt:lpstr>
      <vt:lpstr>Activity#2</vt:lpstr>
      <vt:lpstr>Constructor</vt:lpstr>
      <vt:lpstr>Class Dog</vt:lpstr>
      <vt:lpstr>Class Demo</vt:lpstr>
      <vt:lpstr>Default constructor</vt:lpstr>
      <vt:lpstr>Class Dog</vt:lpstr>
      <vt:lpstr>Class Demo</vt:lpstr>
      <vt:lpstr>How to assign value to other properties of the class?</vt:lpstr>
      <vt:lpstr>Set value directly if it’s public </vt:lpstr>
      <vt:lpstr>Set value directly if it’s public </vt:lpstr>
      <vt:lpstr>Use setter method if it’s private</vt:lpstr>
      <vt:lpstr>Use setter method if it’s private</vt:lpstr>
      <vt:lpstr>Use setter method if it’s private</vt:lpstr>
      <vt:lpstr>getter() method</vt:lpstr>
      <vt:lpstr>getter() method</vt:lpstr>
      <vt:lpstr>Activity#3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Channak CHHON</cp:lastModifiedBy>
  <cp:revision>1248</cp:revision>
  <cp:lastPrinted>2015-02-25T02:13:57Z</cp:lastPrinted>
  <dcterms:modified xsi:type="dcterms:W3CDTF">2019-12-03T02:21:17Z</dcterms:modified>
</cp:coreProperties>
</file>