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25"/>
  </p:notesMasterIdLst>
  <p:handoutMasterIdLst>
    <p:handoutMasterId r:id="rId26"/>
  </p:handoutMasterIdLst>
  <p:sldIdLst>
    <p:sldId id="535" r:id="rId3"/>
    <p:sldId id="578" r:id="rId4"/>
    <p:sldId id="586" r:id="rId5"/>
    <p:sldId id="585" r:id="rId6"/>
    <p:sldId id="589" r:id="rId7"/>
    <p:sldId id="590" r:id="rId8"/>
    <p:sldId id="591" r:id="rId9"/>
    <p:sldId id="592" r:id="rId10"/>
    <p:sldId id="587" r:id="rId11"/>
    <p:sldId id="588" r:id="rId12"/>
    <p:sldId id="593" r:id="rId13"/>
    <p:sldId id="594" r:id="rId14"/>
    <p:sldId id="595" r:id="rId15"/>
    <p:sldId id="596" r:id="rId16"/>
    <p:sldId id="597" r:id="rId17"/>
    <p:sldId id="598" r:id="rId18"/>
    <p:sldId id="599" r:id="rId19"/>
    <p:sldId id="600" r:id="rId20"/>
    <p:sldId id="601" r:id="rId21"/>
    <p:sldId id="602" r:id="rId22"/>
    <p:sldId id="581" r:id="rId23"/>
    <p:sldId id="552" r:id="rId24"/>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101"/>
    <a:srgbClr val="00CC00"/>
    <a:srgbClr val="1BBAED"/>
    <a:srgbClr val="000000"/>
    <a:srgbClr val="FF9900"/>
    <a:srgbClr val="FFD54F"/>
    <a:srgbClr val="E1A9A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6478" autoAdjust="0"/>
  </p:normalViewPr>
  <p:slideViewPr>
    <p:cSldViewPr>
      <p:cViewPr varScale="1">
        <p:scale>
          <a:sx n="69" d="100"/>
          <a:sy n="69" d="100"/>
        </p:scale>
        <p:origin x="600" y="44"/>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86AC4C5B-8298-4535-A408-D63C257AE357}" type="slidenum">
              <a:rPr lang="en-US"/>
              <a:pPr>
                <a:defRPr/>
              </a:pPr>
              <a:t>‹#›</a:t>
            </a:fld>
            <a:endParaRPr lang="en-US"/>
          </a:p>
        </p:txBody>
      </p:sp>
    </p:spTree>
    <p:extLst>
      <p:ext uri="{BB962C8B-B14F-4D97-AF65-F5344CB8AC3E}">
        <p14:creationId xmlns:p14="http://schemas.microsoft.com/office/powerpoint/2010/main" val="3908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302780835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5652AE54-91DF-4993-86BA-A44D8746CBF8}"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2441855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8872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5493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Would it be possible to create main method (public static void main) inside the abstract class?? // Yes, it is but we can’t create any object inside that main method. </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134195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====output=====</a:t>
            </a:r>
          </a:p>
          <a:p>
            <a:r>
              <a:rPr lang="en-GB" altLang="en-US" smtClean="0">
                <a:cs typeface="Arial" panose="020B0604020202020204" pitchFamily="34" charset="0"/>
              </a:rPr>
              <a:t>test constructor!!!</a:t>
            </a:r>
          </a:p>
          <a:p>
            <a:r>
              <a:rPr lang="en-GB" altLang="en-US" smtClean="0">
                <a:cs typeface="Arial" panose="020B0604020202020204" pitchFamily="34" charset="0"/>
              </a:rPr>
              <a:t>this is up to me!!</a:t>
            </a:r>
          </a:p>
          <a:p>
            <a:r>
              <a:rPr lang="en-GB" altLang="en-US" smtClean="0">
                <a:cs typeface="Arial" panose="020B0604020202020204" pitchFamily="34" charset="0"/>
              </a:rPr>
              <a:t>=============</a:t>
            </a:r>
          </a:p>
          <a:p>
            <a:r>
              <a:rPr lang="en-GB" altLang="en-US" smtClean="0">
                <a:cs typeface="Arial" panose="020B0604020202020204" pitchFamily="34" charset="0"/>
              </a:rPr>
              <a:t>Could we write Test t = new Test(); ??? //no</a:t>
            </a:r>
          </a:p>
          <a:p>
            <a:endParaRPr lang="en-GB" altLang="en-US" smtClean="0">
              <a:cs typeface="Arial" panose="020B0604020202020204" pitchFamily="34" charset="0"/>
            </a:endParaRPr>
          </a:p>
          <a:p>
            <a:endParaRPr lang="en-GB" altLang="en-US" smtClean="0">
              <a:cs typeface="Arial" panose="020B0604020202020204" pitchFamily="34" charset="0"/>
            </a:endParaRPr>
          </a:p>
        </p:txBody>
      </p:sp>
    </p:spTree>
    <p:extLst>
      <p:ext uri="{BB962C8B-B14F-4D97-AF65-F5344CB8AC3E}">
        <p14:creationId xmlns:p14="http://schemas.microsoft.com/office/powerpoint/2010/main" val="317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Possible to declare instance block</a:t>
            </a:r>
          </a:p>
          <a:p>
            <a:r>
              <a:rPr lang="en-GB" altLang="en-US" smtClean="0">
                <a:cs typeface="Arial" panose="020B0604020202020204" pitchFamily="34" charset="0"/>
              </a:rPr>
              <a:t>Possible to declare static block</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20042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29654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cs typeface="Arial" panose="020B0604020202020204" pitchFamily="34" charset="0"/>
            </a:endParaRPr>
          </a:p>
        </p:txBody>
      </p:sp>
    </p:spTree>
    <p:extLst>
      <p:ext uri="{BB962C8B-B14F-4D97-AF65-F5344CB8AC3E}">
        <p14:creationId xmlns:p14="http://schemas.microsoft.com/office/powerpoint/2010/main" val="135380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How to prevent inheritance ? -&gt; declare class as final </a:t>
            </a:r>
          </a:p>
          <a:p>
            <a:r>
              <a:rPr lang="en-GB" altLang="en-US" smtClean="0">
                <a:cs typeface="Arial" panose="020B0604020202020204" pitchFamily="34" charset="0"/>
              </a:rPr>
              <a:t>How to prevent method overriding? -&gt; declare method as final </a:t>
            </a:r>
          </a:p>
          <a:p>
            <a:r>
              <a:rPr lang="en-GB" altLang="en-US" smtClean="0">
                <a:cs typeface="Arial" panose="020B0604020202020204" pitchFamily="34" charset="0"/>
              </a:rPr>
              <a:t>How to prevent object creation ? -&gt; declare class abstract </a:t>
            </a:r>
          </a:p>
        </p:txBody>
      </p:sp>
    </p:spTree>
    <p:extLst>
      <p:ext uri="{BB962C8B-B14F-4D97-AF65-F5344CB8AC3E}">
        <p14:creationId xmlns:p14="http://schemas.microsoft.com/office/powerpoint/2010/main" val="373250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If it contains abstract method it must declared as abstract class</a:t>
            </a:r>
          </a:p>
        </p:txBody>
      </p:sp>
    </p:spTree>
    <p:extLst>
      <p:ext uri="{BB962C8B-B14F-4D97-AF65-F5344CB8AC3E}">
        <p14:creationId xmlns:p14="http://schemas.microsoft.com/office/powerpoint/2010/main" val="128192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Abstract class may not contain abstract method</a:t>
            </a:r>
          </a:p>
        </p:txBody>
      </p:sp>
    </p:spTree>
    <p:extLst>
      <p:ext uri="{BB962C8B-B14F-4D97-AF65-F5344CB8AC3E}">
        <p14:creationId xmlns:p14="http://schemas.microsoft.com/office/powerpoint/2010/main" val="394075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Create normal class but contains abstract method. See what will happen?</a:t>
            </a:r>
          </a:p>
          <a:p>
            <a:r>
              <a:rPr lang="en-GB" altLang="en-US" smtClean="0">
                <a:cs typeface="Arial" panose="020B0604020202020204" pitchFamily="34" charset="0"/>
              </a:rPr>
              <a:t>Create abstract class but contains no abstract method. See what will happen?</a:t>
            </a:r>
          </a:p>
          <a:p>
            <a:r>
              <a:rPr lang="en-GB" altLang="en-US" smtClean="0">
                <a:cs typeface="Arial" panose="020B0604020202020204" pitchFamily="34" charset="0"/>
              </a:rPr>
              <a:t>Then try to create object!</a:t>
            </a:r>
          </a:p>
          <a:p>
            <a:r>
              <a:rPr lang="en-GB" altLang="en-US" smtClean="0">
                <a:cs typeface="Arial" panose="020B0604020202020204" pitchFamily="34" charset="0"/>
              </a:rPr>
              <a:t>Then ask question: how to call the normal method and how those abstract methods?</a:t>
            </a:r>
          </a:p>
        </p:txBody>
      </p:sp>
    </p:spTree>
    <p:extLst>
      <p:ext uri="{BB962C8B-B14F-4D97-AF65-F5344CB8AC3E}">
        <p14:creationId xmlns:p14="http://schemas.microsoft.com/office/powerpoint/2010/main" val="292594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Write the implementation in the child classes. </a:t>
            </a:r>
          </a:p>
          <a:p>
            <a:r>
              <a:rPr lang="en-GB" altLang="en-US" smtClean="0">
                <a:cs typeface="Arial" panose="020B0604020202020204" pitchFamily="34" charset="0"/>
              </a:rPr>
              <a:t>During the demo ask them is the sub class is abstract or normal???</a:t>
            </a:r>
          </a:p>
        </p:txBody>
      </p:sp>
    </p:spTree>
    <p:extLst>
      <p:ext uri="{BB962C8B-B14F-4D97-AF65-F5344CB8AC3E}">
        <p14:creationId xmlns:p14="http://schemas.microsoft.com/office/powerpoint/2010/main" val="1789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Arial" panose="020B0604020202020204" pitchFamily="34" charset="0"/>
              </a:rPr>
              <a:t>Test t1=new Test1(); // valid or not??? Yes why: at compile time it will check the methods in the Test</a:t>
            </a:r>
          </a:p>
          <a:p>
            <a:r>
              <a:rPr lang="en-US" altLang="en-US" smtClean="0">
                <a:cs typeface="Arial" panose="020B0604020202020204" pitchFamily="34" charset="0"/>
              </a:rPr>
              <a:t>T1.m1();</a:t>
            </a:r>
          </a:p>
          <a:p>
            <a:r>
              <a:rPr lang="en-US" altLang="en-US" smtClean="0">
                <a:cs typeface="Arial" panose="020B0604020202020204" pitchFamily="34" charset="0"/>
              </a:rPr>
              <a:t>T1.m2();</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92783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91296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62898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DC133905-4513-4EDF-8D89-C95052BA4B3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C47B55BE-00B6-47D7-BEC7-F69C51916526}"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05831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0EC027B9-59EC-4D56-B47E-012CD98ABC16}"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3082EF91-CBF1-4600-A12E-911664253F0E}"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5675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22055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3C6A7735-FD4A-4474-820E-E39B37C4E6A8}"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28865157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55086262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2B3EC525-A9A3-4370-98CA-461FB984EE8A}"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1371937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AB041068-CE41-4CD9-9F34-5AE7CE58F5E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0870664"/>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3507F7FB-3A63-4EC5-A25D-F1B1043AB32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FD015873-D52D-45B8-BF02-858D406BAD3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Chapter8: Abstract Class</a:t>
            </a:r>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20663"/>
            <a:ext cx="8218488" cy="939800"/>
          </a:xfrm>
        </p:spPr>
        <p:txBody>
          <a:bodyPr/>
          <a:lstStyle/>
          <a:p>
            <a:r>
              <a:rPr lang="en-GB" altLang="en-US" smtClean="0"/>
              <a:t>Abstract Class</a:t>
            </a:r>
          </a:p>
        </p:txBody>
      </p:sp>
      <p:sp>
        <p:nvSpPr>
          <p:cNvPr id="28675" name="Content Placeholder 2"/>
          <p:cNvSpPr>
            <a:spLocks noGrp="1"/>
          </p:cNvSpPr>
          <p:nvPr>
            <p:ph idx="1"/>
          </p:nvPr>
        </p:nvSpPr>
        <p:spPr>
          <a:xfrm>
            <a:off x="457200" y="1358900"/>
            <a:ext cx="8218488" cy="3914775"/>
          </a:xfrm>
        </p:spPr>
        <p:txBody>
          <a:bodyPr/>
          <a:lstStyle/>
          <a:p>
            <a:r>
              <a:rPr lang="en-GB" altLang="en-US" smtClean="0"/>
              <a:t>Sub Class</a:t>
            </a:r>
          </a:p>
          <a:p>
            <a:pPr lvl="1"/>
            <a:r>
              <a:rPr lang="en-GB" altLang="en-US" smtClean="0">
                <a:ea typeface="ＭＳ Ｐゴシック" panose="020B0600070205080204" pitchFamily="34" charset="-128"/>
              </a:rPr>
              <a:t>Handles the detail implementation of those abstract methods from its parent </a:t>
            </a:r>
          </a:p>
          <a:p>
            <a:pPr lvl="1"/>
            <a:r>
              <a:rPr lang="en-GB" altLang="en-US" smtClean="0">
                <a:ea typeface="ＭＳ Ｐゴシック" panose="020B0600070205080204" pitchFamily="34" charset="-128"/>
              </a:rPr>
              <a:t>How??? Let’s do it together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0663"/>
            <a:ext cx="8218488" cy="939800"/>
          </a:xfrm>
        </p:spPr>
        <p:txBody>
          <a:bodyPr/>
          <a:lstStyle/>
          <a:p>
            <a:endParaRPr lang="en-US" altLang="en-US" smtClean="0"/>
          </a:p>
        </p:txBody>
      </p:sp>
      <p:sp>
        <p:nvSpPr>
          <p:cNvPr id="30723" name="Content Placeholder 2"/>
          <p:cNvSpPr>
            <a:spLocks noGrp="1"/>
          </p:cNvSpPr>
          <p:nvPr>
            <p:ph idx="1"/>
          </p:nvPr>
        </p:nvSpPr>
        <p:spPr>
          <a:xfrm>
            <a:off x="457200" y="1358900"/>
            <a:ext cx="8218488" cy="3914775"/>
          </a:xfrm>
        </p:spPr>
        <p:txBody>
          <a:bodyPr/>
          <a:lstStyle/>
          <a:p>
            <a:endParaRPr lang="en-US" altLang="en-US" smtClean="0"/>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920750"/>
            <a:ext cx="5349875"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4025" y="3324225"/>
            <a:ext cx="55626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863" y="3171825"/>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20663"/>
            <a:ext cx="8218488" cy="939800"/>
          </a:xfrm>
        </p:spPr>
        <p:txBody>
          <a:bodyPr/>
          <a:lstStyle/>
          <a:p>
            <a:endParaRPr lang="en-US" altLang="en-US" smtClean="0"/>
          </a:p>
        </p:txBody>
      </p:sp>
      <p:sp>
        <p:nvSpPr>
          <p:cNvPr id="31747" name="Content Placeholder 2"/>
          <p:cNvSpPr>
            <a:spLocks noGrp="1"/>
          </p:cNvSpPr>
          <p:nvPr>
            <p:ph idx="1"/>
          </p:nvPr>
        </p:nvSpPr>
        <p:spPr>
          <a:xfrm>
            <a:off x="457200" y="1358900"/>
            <a:ext cx="8218488" cy="3914775"/>
          </a:xfrm>
        </p:spPr>
        <p:txBody>
          <a:bodyPr/>
          <a:lstStyle/>
          <a:p>
            <a:endParaRPr lang="en-US" altLang="en-US" smtClean="0"/>
          </a:p>
        </p:txBody>
      </p:sp>
      <p:pic>
        <p:nvPicPr>
          <p:cNvPr id="317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79750"/>
            <a:ext cx="58864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13" y="346710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20663"/>
            <a:ext cx="8218488" cy="939800"/>
          </a:xfrm>
        </p:spPr>
        <p:txBody>
          <a:bodyPr/>
          <a:lstStyle/>
          <a:p>
            <a:endParaRPr lang="en-US" altLang="en-US" smtClean="0"/>
          </a:p>
        </p:txBody>
      </p:sp>
      <p:sp>
        <p:nvSpPr>
          <p:cNvPr id="33795" name="Content Placeholder 2"/>
          <p:cNvSpPr>
            <a:spLocks noGrp="1"/>
          </p:cNvSpPr>
          <p:nvPr>
            <p:ph idx="1"/>
          </p:nvPr>
        </p:nvSpPr>
        <p:spPr>
          <a:xfrm>
            <a:off x="457200" y="1358900"/>
            <a:ext cx="8218488" cy="3914775"/>
          </a:xfrm>
        </p:spPr>
        <p:txBody>
          <a:bodyPr/>
          <a:lstStyle/>
          <a:p>
            <a:endParaRPr lang="en-US" altLang="en-US" smtClean="0"/>
          </a:p>
        </p:txBody>
      </p:sp>
      <p:pic>
        <p:nvPicPr>
          <p:cNvPr id="3379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581400"/>
            <a:ext cx="5137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3379788"/>
            <a:ext cx="1752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0663"/>
            <a:ext cx="8218488" cy="939800"/>
          </a:xfrm>
        </p:spPr>
        <p:txBody>
          <a:bodyPr/>
          <a:lstStyle/>
          <a:p>
            <a:endParaRPr lang="en-US" altLang="en-US" smtClean="0"/>
          </a:p>
        </p:txBody>
      </p:sp>
      <p:sp>
        <p:nvSpPr>
          <p:cNvPr id="35843" name="Content Placeholder 2"/>
          <p:cNvSpPr>
            <a:spLocks noGrp="1"/>
          </p:cNvSpPr>
          <p:nvPr>
            <p:ph idx="1"/>
          </p:nvPr>
        </p:nvSpPr>
        <p:spPr>
          <a:xfrm>
            <a:off x="457200" y="1358900"/>
            <a:ext cx="8218488" cy="3914775"/>
          </a:xfrm>
        </p:spPr>
        <p:txBody>
          <a:bodyPr/>
          <a:lstStyle/>
          <a:p>
            <a:endParaRPr lang="en-US" altLang="en-US" smtClean="0"/>
          </a:p>
        </p:txBody>
      </p:sp>
      <p:pic>
        <p:nvPicPr>
          <p:cNvPr id="358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048000"/>
            <a:ext cx="582136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513"/>
            <a:ext cx="69373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13" y="346710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20663"/>
            <a:ext cx="8218488" cy="939800"/>
          </a:xfrm>
        </p:spPr>
        <p:txBody>
          <a:bodyPr/>
          <a:lstStyle/>
          <a:p>
            <a:r>
              <a:rPr lang="en-GB" altLang="en-US" smtClean="0"/>
              <a:t>Abstract Class</a:t>
            </a:r>
          </a:p>
        </p:txBody>
      </p:sp>
      <p:sp>
        <p:nvSpPr>
          <p:cNvPr id="37891" name="Content Placeholder 2"/>
          <p:cNvSpPr>
            <a:spLocks noGrp="1"/>
          </p:cNvSpPr>
          <p:nvPr>
            <p:ph idx="1"/>
          </p:nvPr>
        </p:nvSpPr>
        <p:spPr>
          <a:xfrm>
            <a:off x="457200" y="1358900"/>
            <a:ext cx="8218488" cy="3914775"/>
          </a:xfrm>
        </p:spPr>
        <p:txBody>
          <a:bodyPr/>
          <a:lstStyle/>
          <a:p>
            <a:r>
              <a:rPr lang="en-GB" altLang="en-US" smtClean="0"/>
              <a:t>The sub class extends abstract parent class needs to implement all the abstract methods in its parent class</a:t>
            </a:r>
          </a:p>
          <a:p>
            <a:r>
              <a:rPr lang="en-GB" altLang="en-US" smtClean="0"/>
              <a:t>If sub class extends abstract parent class doesn’t want to implement all the abstract methods in its parent class it must declared as abstract. But this sub class couldn’t create any object.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20663"/>
            <a:ext cx="8218488" cy="939800"/>
          </a:xfrm>
        </p:spPr>
        <p:txBody>
          <a:bodyPr/>
          <a:lstStyle/>
          <a:p>
            <a:endParaRPr lang="en-US" altLang="en-US" smtClean="0"/>
          </a:p>
        </p:txBody>
      </p:sp>
      <p:pic>
        <p:nvPicPr>
          <p:cNvPr id="3891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38175" y="457200"/>
            <a:ext cx="3594100" cy="1371600"/>
          </a:xfrm>
        </p:spPr>
      </p:pic>
      <p:pic>
        <p:nvPicPr>
          <p:cNvPr id="3891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23761"/>
            <a:ext cx="4562475"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3250" y="3876675"/>
            <a:ext cx="366395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241675" y="2511425"/>
            <a:ext cx="5902325" cy="585788"/>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marL="342900" indent="-342900">
              <a:buFontTx/>
              <a:buAutoNum type="arabicPeriod"/>
              <a:defRPr/>
            </a:pPr>
            <a:r>
              <a:rPr lang="en-GB" dirty="0">
                <a:solidFill>
                  <a:schemeClr val="bg1"/>
                </a:solidFill>
                <a:latin typeface="OCR A Std" panose="020F0609000104060307" pitchFamily="49" charset="0"/>
              </a:rPr>
              <a:t>How many methods does </a:t>
            </a:r>
            <a:r>
              <a:rPr lang="en-GB" b="1" dirty="0">
                <a:solidFill>
                  <a:schemeClr val="bg1"/>
                </a:solidFill>
                <a:latin typeface="OCR A Std" panose="020F0609000104060307" pitchFamily="49" charset="0"/>
              </a:rPr>
              <a:t>class B </a:t>
            </a:r>
            <a:r>
              <a:rPr lang="en-GB" dirty="0">
                <a:solidFill>
                  <a:schemeClr val="bg1"/>
                </a:solidFill>
                <a:latin typeface="OCR A Std" panose="020F0609000104060307" pitchFamily="49" charset="0"/>
              </a:rPr>
              <a:t>has?</a:t>
            </a:r>
          </a:p>
          <a:p>
            <a:pPr marL="342900" indent="-342900">
              <a:buFontTx/>
              <a:buAutoNum type="arabicPeriod"/>
              <a:defRPr/>
            </a:pPr>
            <a:r>
              <a:rPr lang="en-GB" dirty="0">
                <a:solidFill>
                  <a:schemeClr val="bg1"/>
                </a:solidFill>
                <a:latin typeface="OCR A Std" panose="020F0609000104060307" pitchFamily="49" charset="0"/>
              </a:rPr>
              <a:t>Could </a:t>
            </a:r>
            <a:r>
              <a:rPr lang="en-GB" b="1" dirty="0">
                <a:solidFill>
                  <a:schemeClr val="bg1"/>
                </a:solidFill>
                <a:latin typeface="OCR A Std" panose="020F0609000104060307" pitchFamily="49" charset="0"/>
              </a:rPr>
              <a:t>class B </a:t>
            </a:r>
            <a:r>
              <a:rPr lang="en-GB" dirty="0">
                <a:solidFill>
                  <a:schemeClr val="bg1"/>
                </a:solidFill>
                <a:latin typeface="OCR A Std" panose="020F0609000104060307" pitchFamily="49" charset="0"/>
              </a:rPr>
              <a:t>create </a:t>
            </a:r>
            <a:r>
              <a:rPr lang="en-GB" b="1" dirty="0">
                <a:solidFill>
                  <a:schemeClr val="bg1"/>
                </a:solidFill>
                <a:latin typeface="OCR A Std" panose="020F0609000104060307" pitchFamily="49" charset="0"/>
              </a:rPr>
              <a:t>object</a:t>
            </a:r>
            <a:r>
              <a:rPr lang="en-GB" dirty="0">
                <a:solidFill>
                  <a:schemeClr val="bg1"/>
                </a:solidFill>
                <a:latin typeface="OCR A Std" panose="020F0609000104060307" pitchFamily="49" charset="0"/>
              </a:rPr>
              <a:t>?</a:t>
            </a:r>
          </a:p>
        </p:txBody>
      </p:sp>
      <p:sp>
        <p:nvSpPr>
          <p:cNvPr id="8" name="TextBox 7"/>
          <p:cNvSpPr txBox="1"/>
          <p:nvPr/>
        </p:nvSpPr>
        <p:spPr>
          <a:xfrm>
            <a:off x="3241675" y="4900613"/>
            <a:ext cx="5902325" cy="585787"/>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marL="342900" indent="-342900">
              <a:buFontTx/>
              <a:buAutoNum type="arabicPeriod"/>
              <a:defRPr/>
            </a:pPr>
            <a:r>
              <a:rPr lang="en-GB" dirty="0">
                <a:solidFill>
                  <a:schemeClr val="bg1"/>
                </a:solidFill>
                <a:latin typeface="OCR A Std" panose="020F0609000104060307" pitchFamily="49" charset="0"/>
              </a:rPr>
              <a:t>How many methods does </a:t>
            </a:r>
            <a:r>
              <a:rPr lang="en-GB" b="1" dirty="0">
                <a:solidFill>
                  <a:schemeClr val="bg1"/>
                </a:solidFill>
                <a:latin typeface="OCR A Std" panose="020F0609000104060307" pitchFamily="49" charset="0"/>
              </a:rPr>
              <a:t>class C </a:t>
            </a:r>
            <a:r>
              <a:rPr lang="en-GB" dirty="0">
                <a:solidFill>
                  <a:schemeClr val="bg1"/>
                </a:solidFill>
                <a:latin typeface="OCR A Std" panose="020F0609000104060307" pitchFamily="49" charset="0"/>
              </a:rPr>
              <a:t>has?</a:t>
            </a:r>
          </a:p>
          <a:p>
            <a:pPr marL="342900" indent="-342900">
              <a:buFontTx/>
              <a:buAutoNum type="arabicPeriod"/>
              <a:defRPr/>
            </a:pPr>
            <a:r>
              <a:rPr lang="en-GB" dirty="0">
                <a:solidFill>
                  <a:schemeClr val="bg1"/>
                </a:solidFill>
                <a:latin typeface="OCR A Std" panose="020F0609000104060307" pitchFamily="49" charset="0"/>
              </a:rPr>
              <a:t>Could </a:t>
            </a:r>
            <a:r>
              <a:rPr lang="en-GB" b="1" dirty="0">
                <a:solidFill>
                  <a:schemeClr val="bg1"/>
                </a:solidFill>
                <a:latin typeface="OCR A Std" panose="020F0609000104060307" pitchFamily="49" charset="0"/>
              </a:rPr>
              <a:t>class C </a:t>
            </a:r>
            <a:r>
              <a:rPr lang="en-GB" dirty="0">
                <a:solidFill>
                  <a:schemeClr val="bg1"/>
                </a:solidFill>
                <a:latin typeface="OCR A Std" panose="020F0609000104060307" pitchFamily="49" charset="0"/>
              </a:rPr>
              <a:t>create </a:t>
            </a:r>
            <a:r>
              <a:rPr lang="en-GB" b="1" dirty="0">
                <a:solidFill>
                  <a:schemeClr val="bg1"/>
                </a:solidFill>
                <a:latin typeface="OCR A Std" panose="020F0609000104060307" pitchFamily="49" charset="0"/>
              </a:rPr>
              <a:t>object</a:t>
            </a:r>
            <a:r>
              <a:rPr lang="en-GB" dirty="0">
                <a:solidFill>
                  <a:schemeClr val="bg1"/>
                </a:solidFill>
                <a:latin typeface="OCR A Std" panose="020F0609000104060307"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20663"/>
            <a:ext cx="8218488" cy="939800"/>
          </a:xfrm>
        </p:spPr>
        <p:txBody>
          <a:bodyPr/>
          <a:lstStyle/>
          <a:p>
            <a:endParaRPr lang="en-US" altLang="en-US" smtClean="0"/>
          </a:p>
        </p:txBody>
      </p:sp>
      <p:sp>
        <p:nvSpPr>
          <p:cNvPr id="40963" name="Content Placeholder 2"/>
          <p:cNvSpPr>
            <a:spLocks noGrp="1"/>
          </p:cNvSpPr>
          <p:nvPr>
            <p:ph idx="1"/>
          </p:nvPr>
        </p:nvSpPr>
        <p:spPr>
          <a:xfrm>
            <a:off x="457200" y="1358900"/>
            <a:ext cx="8218488" cy="3914775"/>
          </a:xfrm>
        </p:spPr>
        <p:txBody>
          <a:bodyPr/>
          <a:lstStyle/>
          <a:p>
            <a:endParaRPr lang="en-US" altLang="en-US" smtClean="0"/>
          </a:p>
        </p:txBody>
      </p:sp>
      <p:pic>
        <p:nvPicPr>
          <p:cNvPr id="4096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875" y="1477963"/>
            <a:ext cx="7577138"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093788"/>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20663"/>
            <a:ext cx="8218488" cy="939800"/>
          </a:xfrm>
        </p:spPr>
        <p:txBody>
          <a:bodyPr/>
          <a:lstStyle/>
          <a:p>
            <a:r>
              <a:rPr lang="en-GB" altLang="en-US" smtClean="0"/>
              <a:t>Constructor in Abstract Class</a:t>
            </a:r>
          </a:p>
        </p:txBody>
      </p:sp>
      <p:sp>
        <p:nvSpPr>
          <p:cNvPr id="3" name="Content Placeholder 2"/>
          <p:cNvSpPr>
            <a:spLocks noGrp="1"/>
          </p:cNvSpPr>
          <p:nvPr>
            <p:ph idx="1"/>
          </p:nvPr>
        </p:nvSpPr>
        <p:spPr>
          <a:xfrm>
            <a:off x="457200" y="1358900"/>
            <a:ext cx="8218488" cy="3914775"/>
          </a:xfrm>
        </p:spPr>
        <p:txBody>
          <a:bodyPr/>
          <a:lstStyle/>
          <a:p>
            <a:r>
              <a:rPr lang="en-GB" altLang="en-US" smtClean="0"/>
              <a:t>Object creation is not possible</a:t>
            </a:r>
          </a:p>
          <a:p>
            <a:r>
              <a:rPr lang="en-GB" altLang="en-US" smtClean="0"/>
              <a:t>In side the abstract class constructor declaration is possible or not?</a:t>
            </a:r>
          </a:p>
          <a:p>
            <a:pPr lvl="1"/>
            <a:r>
              <a:rPr lang="en-GB" altLang="en-US" smtClean="0">
                <a:ea typeface="ＭＳ Ｐゴシック" panose="020B0600070205080204" pitchFamily="34" charset="-128"/>
              </a:rPr>
              <a:t>It is possible to declare constructor but no meaning of object creation.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20663"/>
            <a:ext cx="8218488" cy="939800"/>
          </a:xfrm>
        </p:spPr>
        <p:txBody>
          <a:bodyPr/>
          <a:lstStyle/>
          <a:p>
            <a:endParaRPr lang="en-US" altLang="en-US" smtClean="0"/>
          </a:p>
        </p:txBody>
      </p:sp>
      <p:sp>
        <p:nvSpPr>
          <p:cNvPr id="44035" name="Content Placeholder 2"/>
          <p:cNvSpPr>
            <a:spLocks noGrp="1"/>
          </p:cNvSpPr>
          <p:nvPr>
            <p:ph idx="1"/>
          </p:nvPr>
        </p:nvSpPr>
        <p:spPr>
          <a:xfrm>
            <a:off x="457200" y="1358900"/>
            <a:ext cx="8218488" cy="3914775"/>
          </a:xfrm>
        </p:spPr>
        <p:txBody>
          <a:bodyPr/>
          <a:lstStyle/>
          <a:p>
            <a:endParaRPr lang="en-US" altLang="en-US" smtClean="0"/>
          </a:p>
        </p:txBody>
      </p:sp>
      <p:pic>
        <p:nvPicPr>
          <p:cNvPr id="440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4950"/>
            <a:ext cx="49911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2122488"/>
            <a:ext cx="47910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065713"/>
            <a:ext cx="38576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GB" altLang="en-US" smtClean="0"/>
              <a:t>Abstraction</a:t>
            </a:r>
          </a:p>
        </p:txBody>
      </p:sp>
      <p:sp>
        <p:nvSpPr>
          <p:cNvPr id="15363" name="Content Placeholder 2"/>
          <p:cNvSpPr>
            <a:spLocks noGrp="1"/>
          </p:cNvSpPr>
          <p:nvPr>
            <p:ph idx="1"/>
          </p:nvPr>
        </p:nvSpPr>
        <p:spPr>
          <a:xfrm>
            <a:off x="457200" y="1358900"/>
            <a:ext cx="8218488" cy="3914775"/>
          </a:xfrm>
        </p:spPr>
        <p:txBody>
          <a:bodyPr/>
          <a:lstStyle/>
          <a:p>
            <a:r>
              <a:rPr lang="en-GB" altLang="en-US" smtClean="0">
                <a:ea typeface="ＭＳ Ｐゴシック" panose="020B0600070205080204" pitchFamily="34" charset="-128"/>
              </a:rPr>
              <a:t>Processing of hiding the set of services</a:t>
            </a:r>
          </a:p>
          <a:p>
            <a:r>
              <a:rPr lang="en-GB" altLang="en-US" smtClean="0">
                <a:ea typeface="ＭＳ Ｐゴシック" panose="020B0600070205080204" pitchFamily="34" charset="-128"/>
              </a:rPr>
              <a:t>By using abstract class and interface</a:t>
            </a:r>
          </a:p>
          <a:p>
            <a:pPr lvl="1"/>
            <a:r>
              <a:rPr lang="en-GB" altLang="en-US" smtClean="0">
                <a:solidFill>
                  <a:srgbClr val="FF0000"/>
                </a:solidFill>
                <a:ea typeface="ＭＳ Ｐゴシック" panose="020B0600070205080204" pitchFamily="34" charset="-128"/>
              </a:rPr>
              <a:t>Abstract class may or may not contain abstract method</a:t>
            </a:r>
          </a:p>
        </p:txBody>
      </p:sp>
      <p:pic>
        <p:nvPicPr>
          <p:cNvPr id="15364" name="Picture 5" descr="Image result for java uml abstra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82708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20663"/>
            <a:ext cx="8218488" cy="939800"/>
          </a:xfrm>
        </p:spPr>
        <p:txBody>
          <a:bodyPr/>
          <a:lstStyle/>
          <a:p>
            <a:r>
              <a:rPr lang="en-GB" altLang="en-US" smtClean="0"/>
              <a:t>Abstract Class</a:t>
            </a:r>
          </a:p>
        </p:txBody>
      </p:sp>
      <p:sp>
        <p:nvSpPr>
          <p:cNvPr id="46083" name="Content Placeholder 2"/>
          <p:cNvSpPr>
            <a:spLocks noGrp="1"/>
          </p:cNvSpPr>
          <p:nvPr>
            <p:ph idx="1"/>
          </p:nvPr>
        </p:nvSpPr>
        <p:spPr>
          <a:xfrm>
            <a:off x="457200" y="1358900"/>
            <a:ext cx="8218488" cy="3914775"/>
          </a:xfrm>
        </p:spPr>
        <p:txBody>
          <a:bodyPr/>
          <a:lstStyle/>
          <a:p>
            <a:r>
              <a:rPr lang="en-GB" altLang="en-US" smtClean="0"/>
              <a:t>Possible to declare variables (not abstract)</a:t>
            </a:r>
          </a:p>
          <a:p>
            <a:r>
              <a:rPr lang="en-GB" altLang="en-US" smtClean="0"/>
              <a:t>Possible to declare normal/abstract methods</a:t>
            </a:r>
          </a:p>
          <a:p>
            <a:r>
              <a:rPr lang="en-GB" altLang="en-US" smtClean="0"/>
              <a:t>Possible to declare constructors</a:t>
            </a:r>
          </a:p>
          <a:p>
            <a:endParaRPr lang="en-GB"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2667000"/>
            <a:ext cx="8218488" cy="941388"/>
          </a:xfrm>
        </p:spPr>
        <p:txBody>
          <a:bodyPr/>
          <a:lstStyle/>
          <a:p>
            <a:r>
              <a:rPr lang="en-GB" altLang="en-US" sz="11500" smtClean="0">
                <a:solidFill>
                  <a:srgbClr val="00B050"/>
                </a:solidFill>
              </a:rPr>
              <a:t>What have you learned?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Abstract Method</a:t>
            </a:r>
          </a:p>
        </p:txBody>
      </p:sp>
      <p:sp>
        <p:nvSpPr>
          <p:cNvPr id="3" name="Content Placeholder 2"/>
          <p:cNvSpPr>
            <a:spLocks noGrp="1"/>
          </p:cNvSpPr>
          <p:nvPr>
            <p:ph idx="1"/>
          </p:nvPr>
        </p:nvSpPr>
        <p:spPr>
          <a:xfrm>
            <a:off x="457200" y="1358900"/>
            <a:ext cx="8218488" cy="3914775"/>
          </a:xfrm>
        </p:spPr>
        <p:txBody>
          <a:bodyPr>
            <a:normAutofit fontScale="92500" lnSpcReduction="10000"/>
          </a:bodyPr>
          <a:lstStyle/>
          <a:p>
            <a:pPr>
              <a:defRPr/>
            </a:pPr>
            <a:r>
              <a:rPr lang="en-GB" dirty="0" smtClean="0"/>
              <a:t>Normal methods: normal java method</a:t>
            </a:r>
          </a:p>
          <a:p>
            <a:pPr lvl="1">
              <a:defRPr/>
            </a:pPr>
            <a:r>
              <a:rPr lang="en-GB" dirty="0" smtClean="0"/>
              <a:t>Method declaration and implementation </a:t>
            </a:r>
          </a:p>
          <a:p>
            <a:pPr lvl="1">
              <a:defRPr/>
            </a:pPr>
            <a:r>
              <a:rPr lang="en-GB" dirty="0" smtClean="0"/>
              <a:t>Ex: </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void m1(){</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a:t>
            </a:r>
            <a:r>
              <a:rPr lang="en-GB" sz="2100" b="1" dirty="0" smtClean="0">
                <a:solidFill>
                  <a:srgbClr val="002060"/>
                </a:solidFill>
                <a:latin typeface="Sankor" panose="02070300020205020404" pitchFamily="18" charset="0"/>
                <a:cs typeface="Sankor" panose="02070300020205020404" pitchFamily="18" charset="0"/>
              </a:rPr>
              <a:t>   //</a:t>
            </a:r>
            <a:r>
              <a:rPr lang="en-GB" sz="2100" b="1" dirty="0">
                <a:solidFill>
                  <a:srgbClr val="002060"/>
                </a:solidFill>
                <a:latin typeface="Sankor" panose="02070300020205020404" pitchFamily="18" charset="0"/>
                <a:cs typeface="Sankor" panose="02070300020205020404" pitchFamily="18" charset="0"/>
              </a:rPr>
              <a:t>implementation</a:t>
            </a:r>
          </a:p>
          <a:p>
            <a:pPr marL="457200" lvl="1" indent="0">
              <a:buFont typeface="Arial" panose="020B0604020202020204" pitchFamily="34" charset="0"/>
              <a:buNone/>
              <a:defRPr/>
            </a:pPr>
            <a:r>
              <a:rPr lang="en-GB" sz="2100" b="1" dirty="0">
                <a:solidFill>
                  <a:srgbClr val="002060"/>
                </a:solidFill>
                <a:latin typeface="Sankor" panose="02070300020205020404" pitchFamily="18" charset="0"/>
                <a:cs typeface="Sankor" panose="02070300020205020404" pitchFamily="18" charset="0"/>
              </a:rPr>
              <a:t>    }</a:t>
            </a:r>
          </a:p>
          <a:p>
            <a:pPr>
              <a:defRPr/>
            </a:pPr>
            <a:r>
              <a:rPr lang="en-GB" dirty="0" smtClean="0"/>
              <a:t>Abstract methods: </a:t>
            </a:r>
          </a:p>
          <a:p>
            <a:pPr lvl="1">
              <a:defRPr/>
            </a:pPr>
            <a:r>
              <a:rPr lang="en-GB" dirty="0" smtClean="0"/>
              <a:t>Only method declaration and no implementation (body) </a:t>
            </a:r>
          </a:p>
          <a:p>
            <a:pPr lvl="1">
              <a:defRPr/>
            </a:pPr>
            <a:r>
              <a:rPr lang="en-GB" dirty="0" smtClean="0"/>
              <a:t>Use abstract keyword </a:t>
            </a:r>
          </a:p>
          <a:p>
            <a:pPr lvl="1">
              <a:defRPr/>
            </a:pPr>
            <a:r>
              <a:rPr lang="en-GB" dirty="0"/>
              <a:t>Ex: </a:t>
            </a:r>
          </a:p>
          <a:p>
            <a:pPr marL="457200" lvl="1" indent="0">
              <a:buFont typeface="Arial" panose="020B0604020202020204" pitchFamily="34" charset="0"/>
              <a:buNone/>
              <a:defRPr/>
            </a:pPr>
            <a:r>
              <a:rPr lang="en-GB" dirty="0" smtClean="0"/>
              <a:t>      </a:t>
            </a:r>
            <a:r>
              <a:rPr lang="en-GB" sz="2100" b="1" dirty="0" smtClean="0">
                <a:solidFill>
                  <a:srgbClr val="002060"/>
                </a:solidFill>
                <a:latin typeface="Sankor" panose="02070300020205020404" pitchFamily="18" charset="0"/>
                <a:cs typeface="Sankor" panose="02070300020205020404" pitchFamily="18" charset="0"/>
              </a:rPr>
              <a:t>abstract</a:t>
            </a:r>
            <a:r>
              <a:rPr lang="en-GB" sz="2100" dirty="0" smtClean="0">
                <a:solidFill>
                  <a:srgbClr val="002060"/>
                </a:solidFill>
                <a:latin typeface="Sankor" panose="02070300020205020404" pitchFamily="18" charset="0"/>
                <a:cs typeface="Sankor" panose="02070300020205020404" pitchFamily="18" charset="0"/>
              </a:rPr>
              <a:t> void </a:t>
            </a:r>
            <a:r>
              <a:rPr lang="en-GB" sz="2100" dirty="0">
                <a:solidFill>
                  <a:srgbClr val="002060"/>
                </a:solidFill>
                <a:latin typeface="Sankor" panose="02070300020205020404" pitchFamily="18" charset="0"/>
                <a:cs typeface="Sankor" panose="02070300020205020404" pitchFamily="18" charset="0"/>
              </a:rPr>
              <a:t>m1();</a:t>
            </a:r>
          </a:p>
          <a:p>
            <a:pPr lvl="1">
              <a:defRPr/>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20663"/>
            <a:ext cx="8218488" cy="939800"/>
          </a:xfrm>
        </p:spPr>
        <p:txBody>
          <a:bodyPr/>
          <a:lstStyle/>
          <a:p>
            <a:r>
              <a:rPr lang="en-GB" altLang="en-US" smtClean="0"/>
              <a:t>Abstract Class</a:t>
            </a:r>
          </a:p>
        </p:txBody>
      </p:sp>
      <p:sp>
        <p:nvSpPr>
          <p:cNvPr id="3" name="Content Placeholder 2"/>
          <p:cNvSpPr>
            <a:spLocks noGrp="1"/>
          </p:cNvSpPr>
          <p:nvPr>
            <p:ph idx="1"/>
          </p:nvPr>
        </p:nvSpPr>
        <p:spPr>
          <a:xfrm>
            <a:off x="457200" y="1358900"/>
            <a:ext cx="8218488" cy="3914775"/>
          </a:xfrm>
        </p:spPr>
        <p:txBody>
          <a:bodyPr/>
          <a:lstStyle/>
          <a:p>
            <a:pPr>
              <a:defRPr/>
            </a:pPr>
            <a:r>
              <a:rPr lang="en-GB" dirty="0" smtClean="0"/>
              <a:t>Normal class: </a:t>
            </a:r>
          </a:p>
          <a:p>
            <a:pPr lvl="1">
              <a:defRPr/>
            </a:pPr>
            <a:r>
              <a:rPr lang="en-GB" dirty="0" smtClean="0"/>
              <a:t>contains only normal methods</a:t>
            </a:r>
          </a:p>
          <a:p>
            <a:pPr lvl="1">
              <a:defRPr/>
            </a:pPr>
            <a:r>
              <a:rPr lang="en-GB" dirty="0" smtClean="0"/>
              <a:t>Object creation is possible </a:t>
            </a:r>
          </a:p>
          <a:p>
            <a:pPr lvl="1">
              <a:defRPr/>
            </a:pPr>
            <a:r>
              <a:rPr lang="en-GB" dirty="0" smtClean="0"/>
              <a:t>Ex: </a:t>
            </a:r>
            <a:r>
              <a:rPr lang="en-GB" i="1" dirty="0" smtClean="0"/>
              <a:t>write on the board </a:t>
            </a:r>
          </a:p>
          <a:p>
            <a:pPr>
              <a:defRPr/>
            </a:pPr>
            <a:r>
              <a:rPr lang="en-GB" dirty="0" smtClean="0"/>
              <a:t>Abstract class: </a:t>
            </a:r>
          </a:p>
          <a:p>
            <a:pPr lvl="1">
              <a:defRPr/>
            </a:pPr>
            <a:r>
              <a:rPr lang="en-GB" dirty="0" smtClean="0"/>
              <a:t>May or may not contains abstract method</a:t>
            </a:r>
          </a:p>
          <a:p>
            <a:pPr lvl="1">
              <a:defRPr/>
            </a:pPr>
            <a:r>
              <a:rPr lang="en-GB" dirty="0" smtClean="0"/>
              <a:t>use abstract keyword</a:t>
            </a:r>
          </a:p>
          <a:p>
            <a:pPr lvl="1">
              <a:defRPr/>
            </a:pPr>
            <a:r>
              <a:rPr lang="en-GB" dirty="0" smtClean="0"/>
              <a:t>Object creation isn’t possible </a:t>
            </a:r>
          </a:p>
          <a:p>
            <a:pPr lvl="1">
              <a:defRPr/>
            </a:pPr>
            <a:r>
              <a:rPr lang="en-GB" dirty="0" smtClean="0"/>
              <a:t>Ex: </a:t>
            </a:r>
            <a:r>
              <a:rPr lang="en-GB" i="1" dirty="0"/>
              <a:t>write on the board </a:t>
            </a:r>
            <a:endParaRPr lang="en-GB" dirty="0" smtClean="0"/>
          </a:p>
          <a:p>
            <a:pPr marL="0" indent="0">
              <a:buFont typeface="Arial" panose="020B0604020202020204" pitchFamily="34" charset="0"/>
              <a:buNone/>
              <a:defRPr/>
            </a:pPr>
            <a:r>
              <a:rPr lang="en-GB" dirty="0" smtClean="0"/>
              <a:t>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0663"/>
            <a:ext cx="8218488" cy="939800"/>
          </a:xfrm>
        </p:spPr>
        <p:txBody>
          <a:bodyPr/>
          <a:lstStyle/>
          <a:p>
            <a:endParaRPr lang="en-US" altLang="en-US" smtClean="0"/>
          </a:p>
        </p:txBody>
      </p:sp>
      <p:sp>
        <p:nvSpPr>
          <p:cNvPr id="20483" name="Content Placeholder 2"/>
          <p:cNvSpPr>
            <a:spLocks noGrp="1"/>
          </p:cNvSpPr>
          <p:nvPr>
            <p:ph idx="1"/>
          </p:nvPr>
        </p:nvSpPr>
        <p:spPr>
          <a:xfrm>
            <a:off x="457200" y="1358900"/>
            <a:ext cx="8218488" cy="3914775"/>
          </a:xfrm>
        </p:spPr>
        <p:txBody>
          <a:bodyPr/>
          <a:lstStyle/>
          <a:p>
            <a:endParaRPr lang="en-US" altLang="en-US" smtClean="0"/>
          </a:p>
        </p:txBody>
      </p:sp>
      <p:pic>
        <p:nvPicPr>
          <p:cNvPr id="20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1981200"/>
            <a:ext cx="70310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9925" y="3214688"/>
            <a:ext cx="1752600"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endParaRPr lang="en-US" altLang="en-US" smtClean="0"/>
          </a:p>
        </p:txBody>
      </p:sp>
      <p:sp>
        <p:nvSpPr>
          <p:cNvPr id="22531" name="Content Placeholder 2"/>
          <p:cNvSpPr>
            <a:spLocks noGrp="1"/>
          </p:cNvSpPr>
          <p:nvPr>
            <p:ph idx="1"/>
          </p:nvPr>
        </p:nvSpPr>
        <p:spPr>
          <a:xfrm>
            <a:off x="457200" y="1358900"/>
            <a:ext cx="8218488" cy="3914775"/>
          </a:xfrm>
        </p:spPr>
        <p:txBody>
          <a:bodyPr/>
          <a:lstStyle/>
          <a:p>
            <a:endParaRPr lang="en-US" altLang="en-US" smtClean="0"/>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905000"/>
            <a:ext cx="74041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8713" y="3892550"/>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0663"/>
            <a:ext cx="8218488" cy="939800"/>
          </a:xfrm>
        </p:spPr>
        <p:txBody>
          <a:bodyPr/>
          <a:lstStyle/>
          <a:p>
            <a:endParaRPr lang="en-US" altLang="en-US" smtClean="0"/>
          </a:p>
        </p:txBody>
      </p:sp>
      <p:sp>
        <p:nvSpPr>
          <p:cNvPr id="23555" name="Content Placeholder 2"/>
          <p:cNvSpPr>
            <a:spLocks noGrp="1"/>
          </p:cNvSpPr>
          <p:nvPr>
            <p:ph idx="1"/>
          </p:nvPr>
        </p:nvSpPr>
        <p:spPr>
          <a:xfrm>
            <a:off x="457200" y="1358900"/>
            <a:ext cx="8218488" cy="3914775"/>
          </a:xfrm>
        </p:spPr>
        <p:txBody>
          <a:bodyPr/>
          <a:lstStyle/>
          <a:p>
            <a:endParaRPr lang="en-US" altLang="en-US" smtClean="0"/>
          </a:p>
        </p:txBody>
      </p:sp>
      <p:pic>
        <p:nvPicPr>
          <p:cNvPr id="2355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358900"/>
            <a:ext cx="73882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471863"/>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0663"/>
            <a:ext cx="8218488" cy="939800"/>
          </a:xfrm>
        </p:spPr>
        <p:txBody>
          <a:bodyPr/>
          <a:lstStyle/>
          <a:p>
            <a:endParaRPr lang="en-US" altLang="en-US" smtClean="0"/>
          </a:p>
        </p:txBody>
      </p:sp>
      <p:sp>
        <p:nvSpPr>
          <p:cNvPr id="25603" name="Content Placeholder 2"/>
          <p:cNvSpPr>
            <a:spLocks noGrp="1"/>
          </p:cNvSpPr>
          <p:nvPr>
            <p:ph idx="1"/>
          </p:nvPr>
        </p:nvSpPr>
        <p:spPr>
          <a:xfrm>
            <a:off x="457200" y="1358900"/>
            <a:ext cx="8218488" cy="3914775"/>
          </a:xfrm>
        </p:spPr>
        <p:txBody>
          <a:bodyPr/>
          <a:lstStyle/>
          <a:p>
            <a:endParaRPr lang="en-US" altLang="en-US" smtClean="0"/>
          </a:p>
        </p:txBody>
      </p:sp>
      <p:pic>
        <p:nvPicPr>
          <p:cNvPr id="2560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49375"/>
            <a:ext cx="57912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3471863"/>
            <a:ext cx="1781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20663"/>
            <a:ext cx="8218488" cy="939800"/>
          </a:xfrm>
        </p:spPr>
        <p:txBody>
          <a:bodyPr/>
          <a:lstStyle/>
          <a:p>
            <a:r>
              <a:rPr lang="en-GB" altLang="en-US" sz="6000" smtClean="0">
                <a:solidFill>
                  <a:srgbClr val="00B050"/>
                </a:solidFill>
              </a:rPr>
              <a:t>Activity</a:t>
            </a:r>
          </a:p>
        </p:txBody>
      </p:sp>
      <p:sp>
        <p:nvSpPr>
          <p:cNvPr id="26627" name="Content Placeholder 2"/>
          <p:cNvSpPr>
            <a:spLocks noGrp="1"/>
          </p:cNvSpPr>
          <p:nvPr>
            <p:ph idx="1"/>
          </p:nvPr>
        </p:nvSpPr>
        <p:spPr>
          <a:xfrm>
            <a:off x="457200" y="1571625"/>
            <a:ext cx="8218488" cy="3914775"/>
          </a:xfrm>
        </p:spPr>
        <p:txBody>
          <a:bodyPr/>
          <a:lstStyle/>
          <a:p>
            <a:r>
              <a:rPr lang="en-GB" altLang="en-US" smtClean="0"/>
              <a:t>Create normal class but contains abstract method. See what will happen?</a:t>
            </a:r>
          </a:p>
          <a:p>
            <a:r>
              <a:rPr lang="en-GB" altLang="en-US" smtClean="0"/>
              <a:t>Create abstract class but contains no abstract method. See what will happen?</a:t>
            </a:r>
          </a:p>
          <a:p>
            <a:pPr lvl="1"/>
            <a:r>
              <a:rPr lang="en-GB" altLang="en-US" smtClean="0">
                <a:ea typeface="ＭＳ Ｐゴシック" panose="020B0600070205080204" pitchFamily="34" charset="-128"/>
              </a:rPr>
              <a:t>Then try to create object!</a:t>
            </a:r>
          </a:p>
          <a:p>
            <a:endParaRPr lang="en-GB" altLang="en-US" smtClean="0"/>
          </a:p>
        </p:txBody>
      </p:sp>
      <p:sp>
        <p:nvSpPr>
          <p:cNvPr id="4" name="Rectangle 3"/>
          <p:cNvSpPr/>
          <p:nvPr/>
        </p:nvSpPr>
        <p:spPr>
          <a:xfrm rot="1951809">
            <a:off x="-671513" y="5784850"/>
            <a:ext cx="3265488" cy="590550"/>
          </a:xfrm>
          <a:prstGeom prst="rect">
            <a:avLst/>
          </a:prstGeom>
        </p:spPr>
        <p:style>
          <a:lnRef idx="3">
            <a:schemeClr val="lt1"/>
          </a:lnRef>
          <a:fillRef idx="1">
            <a:schemeClr val="accent6"/>
          </a:fillRef>
          <a:effectRef idx="1">
            <a:schemeClr val="accent6"/>
          </a:effectRef>
          <a:fontRef idx="minor">
            <a:schemeClr val="lt1"/>
          </a:fontRef>
        </p:style>
        <p:txBody>
          <a:bodyPr anchor="ctr"/>
          <a:lstStyle>
            <a:defPPr>
              <a:defRPr lang="en-GB"/>
            </a:defPPr>
            <a:lvl1pPr algn="l" defTabSz="457200" rtl="0" eaLnBrk="0" fontAlgn="base" hangingPunct="0">
              <a:spcBef>
                <a:spcPct val="0"/>
              </a:spcBef>
              <a:spcAft>
                <a:spcPct val="0"/>
              </a:spcAft>
              <a:defRPr sz="1600" kern="1200">
                <a:solidFill>
                  <a:schemeClr val="lt1"/>
                </a:solidFill>
                <a:latin typeface="+mn-lt"/>
                <a:ea typeface="+mn-ea"/>
                <a:cs typeface="+mn-cs"/>
              </a:defRPr>
            </a:lvl1pPr>
            <a:lvl2pPr marL="457200" algn="l" defTabSz="457200" rtl="0" eaLnBrk="0" fontAlgn="base" hangingPunct="0">
              <a:spcBef>
                <a:spcPct val="0"/>
              </a:spcBef>
              <a:spcAft>
                <a:spcPct val="0"/>
              </a:spcAft>
              <a:defRPr sz="1600" kern="1200">
                <a:solidFill>
                  <a:schemeClr val="lt1"/>
                </a:solidFill>
                <a:latin typeface="+mn-lt"/>
                <a:ea typeface="+mn-ea"/>
                <a:cs typeface="+mn-cs"/>
              </a:defRPr>
            </a:lvl2pPr>
            <a:lvl3pPr marL="914400" algn="l" defTabSz="457200" rtl="0" eaLnBrk="0" fontAlgn="base" hangingPunct="0">
              <a:spcBef>
                <a:spcPct val="0"/>
              </a:spcBef>
              <a:spcAft>
                <a:spcPct val="0"/>
              </a:spcAft>
              <a:defRPr sz="1600" kern="1200">
                <a:solidFill>
                  <a:schemeClr val="lt1"/>
                </a:solidFill>
                <a:latin typeface="+mn-lt"/>
                <a:ea typeface="+mn-ea"/>
                <a:cs typeface="+mn-cs"/>
              </a:defRPr>
            </a:lvl3pPr>
            <a:lvl4pPr marL="1371600" algn="l" defTabSz="457200" rtl="0" eaLnBrk="0" fontAlgn="base" hangingPunct="0">
              <a:spcBef>
                <a:spcPct val="0"/>
              </a:spcBef>
              <a:spcAft>
                <a:spcPct val="0"/>
              </a:spcAft>
              <a:defRPr sz="1600" kern="1200">
                <a:solidFill>
                  <a:schemeClr val="lt1"/>
                </a:solidFill>
                <a:latin typeface="+mn-lt"/>
                <a:ea typeface="+mn-ea"/>
                <a:cs typeface="+mn-cs"/>
              </a:defRPr>
            </a:lvl4pPr>
            <a:lvl5pPr marL="1828800" algn="l" defTabSz="457200" rtl="0" eaLnBrk="0" fontAlgn="base" hangingPunct="0">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a:defRPr/>
            </a:pPr>
            <a:r>
              <a:rPr lang="en-US" sz="2000" dirty="0" smtClean="0"/>
              <a:t>15 </a:t>
            </a:r>
            <a:r>
              <a:rPr lang="en-US" sz="2000" dirty="0"/>
              <a:t>minutes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16760</TotalTime>
  <Words>509</Words>
  <Application>Microsoft Office PowerPoint</Application>
  <PresentationFormat>On-screen Show (4:3)</PresentationFormat>
  <Paragraphs>79</Paragraphs>
  <Slides>22</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Arial</vt:lpstr>
      <vt:lpstr>Arial Unicode MS</vt:lpstr>
      <vt:lpstr>Calibri</vt:lpstr>
      <vt:lpstr>OCR A Std</vt:lpstr>
      <vt:lpstr>Sankor</vt:lpstr>
      <vt:lpstr>Times New Roman</vt:lpstr>
      <vt:lpstr>Verdana</vt:lpstr>
      <vt:lpstr>Wingdings</vt:lpstr>
      <vt:lpstr>1_Thème Office</vt:lpstr>
      <vt:lpstr>Thème Office</vt:lpstr>
      <vt:lpstr>Passerelles numériques</vt:lpstr>
      <vt:lpstr>Abstraction</vt:lpstr>
      <vt:lpstr>Abstract Method</vt:lpstr>
      <vt:lpstr>Abstract Class</vt:lpstr>
      <vt:lpstr>PowerPoint Presentation</vt:lpstr>
      <vt:lpstr>PowerPoint Presentation</vt:lpstr>
      <vt:lpstr>PowerPoint Presentation</vt:lpstr>
      <vt:lpstr>PowerPoint Presentation</vt:lpstr>
      <vt:lpstr>Activity</vt:lpstr>
      <vt:lpstr>Abstract Class</vt:lpstr>
      <vt:lpstr>PowerPoint Presentation</vt:lpstr>
      <vt:lpstr>PowerPoint Presentation</vt:lpstr>
      <vt:lpstr>PowerPoint Presentation</vt:lpstr>
      <vt:lpstr>PowerPoint Presentation</vt:lpstr>
      <vt:lpstr>Abstract Class</vt:lpstr>
      <vt:lpstr>PowerPoint Presentation</vt:lpstr>
      <vt:lpstr>PowerPoint Presentation</vt:lpstr>
      <vt:lpstr>Constructor in Abstract Class</vt:lpstr>
      <vt:lpstr>PowerPoint Presentation</vt:lpstr>
      <vt:lpstr>Abstract Class</vt:lpstr>
      <vt:lpstr>What have you learned?</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Windows User</cp:lastModifiedBy>
  <cp:revision>1109</cp:revision>
  <cp:lastPrinted>2015-02-25T02:13:57Z</cp:lastPrinted>
  <dcterms:modified xsi:type="dcterms:W3CDTF">2020-01-12T23:41:23Z</dcterms:modified>
</cp:coreProperties>
</file>