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58" r:id="rId5"/>
    <p:sldId id="265" r:id="rId6"/>
    <p:sldId id="266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606"/>
  </p:normalViewPr>
  <p:slideViewPr>
    <p:cSldViewPr snapToGrid="0" snapToObjects="1">
      <p:cViewPr>
        <p:scale>
          <a:sx n="95" d="100"/>
          <a:sy n="95" d="100"/>
        </p:scale>
        <p:origin x="4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E1BF-341A-DC42-806A-8C60AD49020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41556-2D10-D446-995A-C2296AD4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after a large proportion of population in Asia and Africa is involved in cereal production, the yields don’t fruition to economic prosperity of farmers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2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farmers suiciding in India is ever increasing.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890-666A-394C-90C3-2E2EB08F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523D-EFA4-5042-A03B-6DC6BA18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50C9-4D61-D347-8FFF-7E8C876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B58F-960A-DB45-9956-2B687D84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009-1BAD-404E-B32D-3D0F6D4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7087-576C-A144-A068-C207CF2A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841F-849C-7A40-8E72-B2981F26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7C1B-9D8A-044E-BA4E-BED664D0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2F7C-86E8-0145-9E53-7AAA8419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3232-EDE0-384A-82A6-40F3D7E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962A7-C43E-7F45-A766-7E94B5B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08A2-4B2D-324F-B6E8-18FC3D22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924-F7D3-024B-8F06-01398D9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F52A-1452-E543-A235-30A7DA79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6511-BA6D-D94B-966D-848879A9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6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D74-E273-4F49-84DB-D14A724C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7A8-8935-7A4C-8A99-C4B98A40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9B89-F37C-634F-B5FE-0BBC096B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E261-8BC0-1040-A984-97C7761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D74F-A48A-0944-907A-253F162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3360-C4DF-E34C-A885-1B1C0B15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285B-BEB8-7441-B9B3-C0B64EA6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D5B0-B90C-B644-8C98-12BF0C7F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167-A05D-DA4E-AA87-E754355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A7C3-C5A8-E040-B0D4-142E9685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5C44-DF8D-EE41-B644-D03B16C8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0918-E16E-A14D-80AD-A6921180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44AC-2484-2241-BA04-EEF6EF5F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6E9-167C-0147-BCB0-1F592F69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8693D-8D56-D84E-AF10-727CDEA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64E5-6025-AB4B-8B87-373159AB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942-002C-5D4B-8C86-7FA4991E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D6F8-75C2-6942-A307-E570BC93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3DC8F-F4DA-E347-9889-B2912CF6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EE30-1D18-6349-B8FF-B8728BE5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36129-9B6A-5D41-8645-A4788F97D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3A16B-ECD0-ED40-BE6B-F8A39F8B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BFF3F-F82A-C649-8354-1B14DCB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CD69-BD82-124F-9131-CADA6CF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4F87-F067-754D-853E-8063ED30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EFE7-E831-5B45-8E73-BD694E2A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DAEF0-27DB-8643-998A-F034B648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F259C-E222-B443-B205-419692FC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1F007-993A-9B41-BE33-85ADA6D5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4C2D6-7A6C-794F-AB1D-582F8B2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BF42-D6AC-A340-8288-099771F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54F7-6893-3844-80DE-3FF229B1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9FAB-329A-7347-986E-182A69DF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B279-4C95-6A46-80E7-08D9D464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27E-763F-AB4F-8398-52686C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50FF-8108-E642-BA8F-DA44F33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1F58-BA38-764E-9F09-77E3105D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058-6CBD-2441-8950-549F45FA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3794-453A-6541-BF7C-62820F57A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CC87-CD52-824D-8873-07397B5B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4CF6-6129-614D-8263-82778D8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E59D-747B-3C4C-8512-B54B0D2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F097-4559-BF43-9D45-049EDB7E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30E51-A4FC-7542-B67A-BABB8AF5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1B0C-39C4-6D48-A47A-0B5000C0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0C32-1737-204F-ADF2-C72A3D7C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A67E-E169-0E40-A4F1-3A8EA352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FDF2-ED27-B14D-B74A-EE6C707F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142564" y="-68580"/>
            <a:ext cx="12371509" cy="6926580"/>
          </a:xfrm>
          <a:prstGeom prst="parallelogram">
            <a:avLst>
              <a:gd name="adj" fmla="val 5951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Optimizing</a:t>
            </a:r>
            <a:r>
              <a:rPr lang="en-US" sz="7200" dirty="0"/>
              <a:t> Cereal Production  </a:t>
            </a:r>
          </a:p>
        </p:txBody>
      </p:sp>
      <p:sp>
        <p:nvSpPr>
          <p:cNvPr id="17" name="Freeform 16"/>
          <p:cNvSpPr/>
          <p:nvPr/>
        </p:nvSpPr>
        <p:spPr>
          <a:xfrm>
            <a:off x="3253422" y="-68580"/>
            <a:ext cx="2084294" cy="2891117"/>
          </a:xfrm>
          <a:custGeom>
            <a:avLst/>
            <a:gdLst>
              <a:gd name="connsiteX0" fmla="*/ 2084294 w 2084294"/>
              <a:gd name="connsiteY0" fmla="*/ 13447 h 2891117"/>
              <a:gd name="connsiteX1" fmla="*/ 376517 w 2084294"/>
              <a:gd name="connsiteY1" fmla="*/ 2891117 h 2891117"/>
              <a:gd name="connsiteX2" fmla="*/ 0 w 2084294"/>
              <a:gd name="connsiteY2" fmla="*/ 0 h 2891117"/>
              <a:gd name="connsiteX3" fmla="*/ 2084294 w 2084294"/>
              <a:gd name="connsiteY3" fmla="*/ 13447 h 289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294" h="2891117">
                <a:moveTo>
                  <a:pt x="2084294" y="13447"/>
                </a:moveTo>
                <a:lnTo>
                  <a:pt x="376517" y="2891117"/>
                </a:lnTo>
                <a:lnTo>
                  <a:pt x="0" y="0"/>
                </a:lnTo>
                <a:lnTo>
                  <a:pt x="2084294" y="1344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D6F4A3-CEC0-474F-8E42-D60749CD89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46" y="0"/>
            <a:ext cx="12192001" cy="6858000"/>
          </a:xfrm>
        </p:spPr>
      </p:sp>
    </p:spTree>
    <p:extLst>
      <p:ext uri="{BB962C8B-B14F-4D97-AF65-F5344CB8AC3E}">
        <p14:creationId xmlns:p14="http://schemas.microsoft.com/office/powerpoint/2010/main" val="36416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72232-35FB-3148-BEF0-FAF4F93B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4417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  <a:reflection stA="0" endPos="650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586F9-7F0B-564E-99F6-4F5DC290ABBE}"/>
              </a:ext>
            </a:extLst>
          </p:cNvPr>
          <p:cNvSpPr txBox="1"/>
          <p:nvPr/>
        </p:nvSpPr>
        <p:spPr>
          <a:xfrm>
            <a:off x="981307" y="2380573"/>
            <a:ext cx="106493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Urban-industrial societies depend on the base of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food surplus generated by farmers and herders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9FB13-CCE1-6445-A6FC-6707D8017BA6}"/>
              </a:ext>
            </a:extLst>
          </p:cNvPr>
          <p:cNvSpPr txBox="1"/>
          <p:nvPr/>
        </p:nvSpPr>
        <p:spPr>
          <a:xfrm>
            <a:off x="981307" y="4198461"/>
            <a:ext cx="9257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Agriculture remains the most important economic activity in the world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2DC4-C673-A94A-BDE6-EC4350116DC1}"/>
              </a:ext>
            </a:extLst>
          </p:cNvPr>
          <p:cNvSpPr txBox="1"/>
          <p:nvPr/>
        </p:nvSpPr>
        <p:spPr>
          <a:xfrm>
            <a:off x="981307" y="1271237"/>
            <a:ext cx="925785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All humans depend on agriculture for food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D3C6B4-4ED8-2544-9DB3-215F6451C8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5285-1CC1-2B41-8FB1-F38D219811C8}"/>
              </a:ext>
            </a:extLst>
          </p:cNvPr>
          <p:cNvSpPr txBox="1"/>
          <p:nvPr/>
        </p:nvSpPr>
        <p:spPr>
          <a:xfrm>
            <a:off x="784481" y="1137424"/>
            <a:ext cx="10142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Employs 45 percent of the working population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E5167-09EA-7B42-A6B1-27B3D07387B0}"/>
              </a:ext>
            </a:extLst>
          </p:cNvPr>
          <p:cNvSpPr txBox="1"/>
          <p:nvPr/>
        </p:nvSpPr>
        <p:spPr>
          <a:xfrm>
            <a:off x="784481" y="2185639"/>
            <a:ext cx="10623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 some parts of Asia and Africa, over 80 percent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of labor force is engaged in agriculture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2F0C9-DEED-CA42-86A6-ADD39CBB5555}"/>
              </a:ext>
            </a:extLst>
          </p:cNvPr>
          <p:cNvSpPr txBox="1"/>
          <p:nvPr/>
        </p:nvSpPr>
        <p:spPr>
          <a:xfrm>
            <a:off x="784481" y="4015790"/>
            <a:ext cx="7409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Cereal is a big part of it !!</a:t>
            </a:r>
          </a:p>
        </p:txBody>
      </p:sp>
    </p:spTree>
    <p:extLst>
      <p:ext uri="{BB962C8B-B14F-4D97-AF65-F5344CB8AC3E}">
        <p14:creationId xmlns:p14="http://schemas.microsoft.com/office/powerpoint/2010/main" val="13238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6942" y="889440"/>
            <a:ext cx="53201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Raleway ExtraBold" charset="0"/>
                <a:ea typeface="Raleway ExtraBold" charset="0"/>
                <a:cs typeface="Raleway ExtraBold" charset="0"/>
              </a:rPr>
              <a:t>Underlying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9FDB6-5040-DD42-B580-11BD6A2C19A1}"/>
              </a:ext>
            </a:extLst>
          </p:cNvPr>
          <p:cNvSpPr txBox="1"/>
          <p:nvPr/>
        </p:nvSpPr>
        <p:spPr>
          <a:xfrm>
            <a:off x="1040483" y="2718381"/>
            <a:ext cx="9753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Even after a large proportion of population is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involved in cereal production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existing yield amount does not fruition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to economic prosperity of farmers</a:t>
            </a:r>
          </a:p>
        </p:txBody>
      </p:sp>
    </p:spTree>
    <p:extLst>
      <p:ext uri="{BB962C8B-B14F-4D97-AF65-F5344CB8AC3E}">
        <p14:creationId xmlns:p14="http://schemas.microsoft.com/office/powerpoint/2010/main" val="19306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6BA9078-7781-FE4C-9896-F47DD0402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684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D9D90C-A13E-BE49-B510-BC1011629F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6F5E9-36B7-3649-AB0C-F7F3C5D56CDC}"/>
              </a:ext>
            </a:extLst>
          </p:cNvPr>
          <p:cNvSpPr txBox="1"/>
          <p:nvPr/>
        </p:nvSpPr>
        <p:spPr>
          <a:xfrm>
            <a:off x="4655540" y="713677"/>
            <a:ext cx="317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02D03-13E0-874A-ABD9-8DD3721BC9FC}"/>
              </a:ext>
            </a:extLst>
          </p:cNvPr>
          <p:cNvSpPr txBox="1"/>
          <p:nvPr/>
        </p:nvSpPr>
        <p:spPr>
          <a:xfrm>
            <a:off x="780664" y="1672682"/>
            <a:ext cx="107767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Identify the factors on which cereal crop largely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depends and use different models to predict the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optimum combination of those factors to achieve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better yield and  higher annual income of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farmers</a:t>
            </a:r>
          </a:p>
        </p:txBody>
      </p:sp>
    </p:spTree>
    <p:extLst>
      <p:ext uri="{BB962C8B-B14F-4D97-AF65-F5344CB8AC3E}">
        <p14:creationId xmlns:p14="http://schemas.microsoft.com/office/powerpoint/2010/main" val="2709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BD8D-9953-4F43-9518-E67100F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Features Used For Cereal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68D4-922F-E44A-8047-B0045A84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Land Area- Total and Arable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Precipitation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Fertilizers Consumption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Land under cereal production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Number of Tractors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Cereal Yield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30CB-EE9A-2949-8187-1C831638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0824-8E65-CB4F-B5EC-581ED66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Performed EDA-  data cleaning- null, imputation for scarce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Studied distribution of cereal production – Geographically and Quantitatively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Normalization of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Prediction Models – Linear Regression, Support Vector Regression,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081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186C8-C6CF-9B48-8058-E174FA97698D}"/>
              </a:ext>
            </a:extLst>
          </p:cNvPr>
          <p:cNvSpPr txBox="1"/>
          <p:nvPr/>
        </p:nvSpPr>
        <p:spPr>
          <a:xfrm>
            <a:off x="4683512" y="401444"/>
            <a:ext cx="1862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898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231</Words>
  <Application>Microsoft Macintosh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Used For Cereal Production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avneeta</dc:creator>
  <cp:lastModifiedBy>avneeta</cp:lastModifiedBy>
  <cp:revision>14</cp:revision>
  <dcterms:created xsi:type="dcterms:W3CDTF">2018-05-09T22:19:19Z</dcterms:created>
  <dcterms:modified xsi:type="dcterms:W3CDTF">2018-05-10T00:23:45Z</dcterms:modified>
</cp:coreProperties>
</file>