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Cormorant Garamond" panose="020B0604020202020204" charset="0"/>
      <p:regular r:id="rId12"/>
    </p:embeddedFont>
    <p:embeddedFont>
      <p:font typeface="Cormorant Garamond Bold" panose="020B0604020202020204" charset="0"/>
      <p:regular r:id="rId13"/>
    </p:embeddedFont>
    <p:embeddedFont>
      <p:font typeface="Glacial Indifference" panose="020B0604020202020204" charset="0"/>
      <p:regular r:id="rId14"/>
    </p:embeddedFont>
    <p:embeddedFont>
      <p:font typeface="Glacial Indifference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61" d="100"/>
          <a:sy n="61" d="100"/>
        </p:scale>
        <p:origin x="3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5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nunit.org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04" r="-2204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 descr="Geometric Shapes Illustration"/>
          <p:cNvSpPr/>
          <p:nvPr/>
        </p:nvSpPr>
        <p:spPr>
          <a:xfrm flipH="1">
            <a:off x="13809790" y="0"/>
            <a:ext cx="4478210" cy="3525572"/>
          </a:xfrm>
          <a:custGeom>
            <a:avLst/>
            <a:gdLst/>
            <a:ahLst/>
            <a:cxnLst/>
            <a:rect l="l" t="t" r="r" b="b"/>
            <a:pathLst>
              <a:path w="4478210" h="3525572">
                <a:moveTo>
                  <a:pt x="4478210" y="0"/>
                </a:moveTo>
                <a:lnTo>
                  <a:pt x="0" y="0"/>
                </a:lnTo>
                <a:lnTo>
                  <a:pt x="0" y="3525572"/>
                </a:lnTo>
                <a:lnTo>
                  <a:pt x="4478210" y="3525572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 descr="Geometric corner shape illustration"/>
          <p:cNvSpPr/>
          <p:nvPr/>
        </p:nvSpPr>
        <p:spPr>
          <a:xfrm flipH="1">
            <a:off x="13809790" y="5826116"/>
            <a:ext cx="4478210" cy="4478210"/>
          </a:xfrm>
          <a:custGeom>
            <a:avLst/>
            <a:gdLst/>
            <a:ahLst/>
            <a:cxnLst/>
            <a:rect l="l" t="t" r="r" b="b"/>
            <a:pathLst>
              <a:path w="4478210" h="4478210">
                <a:moveTo>
                  <a:pt x="4478210" y="0"/>
                </a:moveTo>
                <a:lnTo>
                  <a:pt x="0" y="0"/>
                </a:lnTo>
                <a:lnTo>
                  <a:pt x="0" y="4478210"/>
                </a:lnTo>
                <a:lnTo>
                  <a:pt x="4478210" y="4478210"/>
                </a:lnTo>
                <a:lnTo>
                  <a:pt x="447821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AutoShape 5"/>
          <p:cNvSpPr/>
          <p:nvPr/>
        </p:nvSpPr>
        <p:spPr>
          <a:xfrm>
            <a:off x="0" y="704643"/>
            <a:ext cx="18288049" cy="9525"/>
          </a:xfrm>
          <a:prstGeom prst="line">
            <a:avLst/>
          </a:prstGeom>
          <a:ln w="19050" cap="flat">
            <a:solidFill>
              <a:srgbClr val="2D388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028700" y="4173272"/>
            <a:ext cx="5973922" cy="3072793"/>
          </a:xfrm>
          <a:custGeom>
            <a:avLst/>
            <a:gdLst/>
            <a:ahLst/>
            <a:cxnLst/>
            <a:rect l="l" t="t" r="r" b="b"/>
            <a:pathLst>
              <a:path w="5973922" h="3072793">
                <a:moveTo>
                  <a:pt x="0" y="0"/>
                </a:moveTo>
                <a:lnTo>
                  <a:pt x="5973922" y="0"/>
                </a:lnTo>
                <a:lnTo>
                  <a:pt x="5973922" y="3072793"/>
                </a:lnTo>
                <a:lnTo>
                  <a:pt x="0" y="30727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8014347" y="5162550"/>
            <a:ext cx="8965553" cy="7378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859"/>
              </a:lnSpc>
              <a:spcBef>
                <a:spcPct val="0"/>
              </a:spcBef>
            </a:pPr>
            <a:r>
              <a:rPr lang="en-US" sz="25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NUnit is a popula</a:t>
            </a:r>
            <a:r>
              <a:rPr lang="en-US" sz="2599" u="none" strike="noStrik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 open-source unit testing framework for .NET, used to automate and structure C# testing.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1607237"/>
            <a:ext cx="13971295" cy="1918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290"/>
              </a:lnSpc>
              <a:spcBef>
                <a:spcPct val="0"/>
              </a:spcBef>
            </a:pPr>
            <a:r>
              <a:rPr lang="en-US" sz="81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Software Testing Tool Evaluation – NUnit (C#)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384300" y="7903845"/>
            <a:ext cx="4606925" cy="135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23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Mi</a:t>
            </a:r>
            <a:r>
              <a:rPr lang="en-US" sz="2399" u="none" strike="noStrik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nthaka - IT23372580</a:t>
            </a:r>
          </a:p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2399" u="none" strike="noStrik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Chanuka - IT23372658 </a:t>
            </a:r>
          </a:p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r>
              <a:rPr lang="en-US" sz="2399" u="none" strike="noStrike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Nandun - IT23279766 </a:t>
            </a:r>
          </a:p>
          <a:p>
            <a:pPr marL="0" lvl="0" indent="0" algn="l">
              <a:lnSpc>
                <a:spcPts val="2639"/>
              </a:lnSpc>
              <a:spcBef>
                <a:spcPct val="0"/>
              </a:spcBef>
            </a:pPr>
            <a:endParaRPr lang="en-US" sz="2399" u="none" strike="noStrike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90600"/>
            <a:ext cx="7513739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Purpose &amp; Domain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239328"/>
            <a:ext cx="2993082" cy="470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  <a:spcBef>
                <a:spcPct val="0"/>
              </a:spcBef>
            </a:pPr>
            <a:r>
              <a:rPr lang="en-US" sz="32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Purpose of NUnit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033712"/>
            <a:ext cx="9767358" cy="31407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8" lvl="1" indent="-302259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Automate Unit Testing - Verify .NET code components for correctness</a:t>
            </a:r>
          </a:p>
          <a:p>
            <a:pPr marL="604518" lvl="1" indent="-302259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Ensure Code Quality - Improve reliability and prevent regressions</a:t>
            </a:r>
          </a:p>
          <a:p>
            <a:pPr marL="604518" lvl="1" indent="-302259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Enable TDD - Write tests before implementation code</a:t>
            </a:r>
          </a:p>
          <a:p>
            <a:pPr marL="604518" lvl="1" indent="-302259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Early Bug Detection - Identify defects early in development cycle</a:t>
            </a: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966415" y="5842666"/>
            <a:ext cx="1369814" cy="4705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9"/>
              </a:lnSpc>
              <a:spcBef>
                <a:spcPct val="0"/>
              </a:spcBef>
            </a:pPr>
            <a:r>
              <a:rPr lang="en-US" sz="32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Domain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6637051"/>
            <a:ext cx="9165189" cy="82175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19" lvl="1" indent="-302260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Platform: .NET Framework, .NET Core, .NET 5/6+</a:t>
            </a:r>
          </a:p>
          <a:p>
            <a:pPr marL="604519" lvl="1" indent="-302260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Language: Primarily C# applications</a:t>
            </a:r>
          </a:p>
          <a:p>
            <a:pPr marL="604519" lvl="1" indent="-302260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Users: .NET developers and QA engineers</a:t>
            </a:r>
          </a:p>
          <a:p>
            <a:pPr marL="604519" lvl="1" indent="-302260" algn="l">
              <a:lnSpc>
                <a:spcPts val="3079"/>
              </a:lnSpc>
              <a:buFont typeface="Arial"/>
              <a:buChar char="•"/>
            </a:pPr>
            <a:r>
              <a:rPr lang="en-US" sz="27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Methodology: Agile, TDD, and CI/CD workflows</a:t>
            </a: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  <a:p>
            <a:pPr algn="l">
              <a:lnSpc>
                <a:spcPts val="3079"/>
              </a:lnSpc>
            </a:pPr>
            <a:endParaRPr lang="en-US" sz="27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1495194" y="6086899"/>
            <a:ext cx="11205691" cy="3754634"/>
          </a:xfrm>
          <a:custGeom>
            <a:avLst/>
            <a:gdLst/>
            <a:ahLst/>
            <a:cxnLst/>
            <a:rect l="l" t="t" r="r" b="b"/>
            <a:pathLst>
              <a:path w="11205691" h="3754634">
                <a:moveTo>
                  <a:pt x="0" y="0"/>
                </a:moveTo>
                <a:lnTo>
                  <a:pt x="11205691" y="0"/>
                </a:lnTo>
                <a:lnTo>
                  <a:pt x="11205691" y="3754634"/>
                </a:lnTo>
                <a:lnTo>
                  <a:pt x="0" y="375463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4"/>
          <p:cNvSpPr txBox="1"/>
          <p:nvPr/>
        </p:nvSpPr>
        <p:spPr>
          <a:xfrm>
            <a:off x="1028700" y="990600"/>
            <a:ext cx="7513739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Key Features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2145030"/>
            <a:ext cx="8819407" cy="4127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Attribute-Driven Model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Declare tests with </a:t>
            </a:r>
            <a:r>
              <a:rPr lang="en-US" sz="2499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[Test]</a:t>
            </a: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499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[SetUp]</a:t>
            </a: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and </a:t>
            </a:r>
            <a:r>
              <a:rPr lang="en-US" sz="2499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[TearDown]</a:t>
            </a: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Rich Assertions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Validate logic with</a:t>
            </a:r>
            <a:r>
              <a:rPr lang="en-US" sz="2499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 Assert.AreEqual()</a:t>
            </a: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</a:t>
            </a:r>
            <a:r>
              <a:rPr lang="en-US" sz="2499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Is.True</a:t>
            </a: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, etc.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Parameterized Tests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Run with multiple inputs using </a:t>
            </a:r>
            <a:r>
              <a:rPr lang="en-US" sz="2499" b="1">
                <a:solidFill>
                  <a:srgbClr val="2D3880"/>
                </a:solidFill>
                <a:latin typeface="Glacial Indifference Bold"/>
                <a:ea typeface="Glacial Indifference Bold"/>
                <a:cs typeface="Glacial Indifference Bold"/>
                <a:sym typeface="Glacial Indifference Bold"/>
              </a:rPr>
              <a:t>[TestCase]</a:t>
            </a: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Structured Organization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Group tests into fixtures and categorize for efficiency.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Seamless Integration</a:t>
            </a:r>
          </a:p>
          <a:p>
            <a:pPr algn="l">
              <a:lnSpc>
                <a:spcPts val="2749"/>
              </a:lnSpc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           Works natively with Visual Studio and CI/CD pipelines.</a:t>
            </a:r>
          </a:p>
          <a:p>
            <a:pPr marL="539749" lvl="1" indent="-269875" algn="l">
              <a:lnSpc>
                <a:spcPts val="2749"/>
              </a:lnSpc>
              <a:buFont typeface="Arial"/>
              <a:buChar char="•"/>
            </a:pPr>
            <a:r>
              <a:rPr lang="en-US" sz="2499">
                <a:solidFill>
                  <a:srgbClr val="2D3880"/>
                </a:solidFill>
                <a:latin typeface="Glacial Indifference"/>
                <a:ea typeface="Glacial Indifference"/>
                <a:cs typeface="Glacial Indifference"/>
                <a:sym typeface="Glacial Indifference"/>
              </a:rPr>
              <a:t>Example:</a:t>
            </a:r>
          </a:p>
          <a:p>
            <a:pPr algn="l">
              <a:lnSpc>
                <a:spcPts val="2749"/>
              </a:lnSpc>
            </a:pPr>
            <a:endParaRPr lang="en-US" sz="2499">
              <a:solidFill>
                <a:srgbClr val="2D3880"/>
              </a:solidFill>
              <a:latin typeface="Glacial Indifference"/>
              <a:ea typeface="Glacial Indifference"/>
              <a:cs typeface="Glacial Indifference"/>
              <a:sym typeface="Glacial Indifferenc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90600"/>
            <a:ext cx="7513739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NUnit Workflow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552700"/>
            <a:ext cx="9397454" cy="61353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44" lvl="1" indent="-302272" algn="l">
              <a:lnSpc>
                <a:spcPts val="3500"/>
              </a:lnSpc>
              <a:buFont typeface="Arial"/>
              <a:buChar char="•"/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Install NUnit &amp; Test Adapter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rgbClr val="2D388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</a:t>
            </a: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Via NuGet: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rgbClr val="2D388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 </a:t>
            </a: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Install-Package NUnit</a:t>
            </a:r>
          </a:p>
          <a:p>
            <a:pPr algn="l">
              <a:lnSpc>
                <a:spcPts val="3500"/>
              </a:lnSpc>
            </a:pPr>
            <a:r>
              <a:rPr lang="en-US" sz="2800">
                <a:solidFill>
                  <a:srgbClr val="2D3880"/>
                </a:solidFill>
                <a:latin typeface="Cormorant Garamond"/>
                <a:ea typeface="Cormorant Garamond"/>
                <a:cs typeface="Cormorant Garamond"/>
                <a:sym typeface="Cormorant Garamond"/>
              </a:rPr>
              <a:t>              </a:t>
            </a: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Install-Package NUnit3TestAdapter</a:t>
            </a:r>
          </a:p>
          <a:p>
            <a:pPr marL="604544" lvl="1" indent="-302272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Create Test Project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             Add a new Unit Test Project (.NET Core) in Visual Studio.</a:t>
            </a:r>
          </a:p>
          <a:p>
            <a:pPr marL="604544" lvl="1" indent="-302272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Write Test Classes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             Decorate methods with [Test], [SetUp], [TearDown].</a:t>
            </a:r>
          </a:p>
          <a:p>
            <a:pPr marL="604544" lvl="1" indent="-302272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Run Tests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             Run using Test Explorer or CLI: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             dotnet test</a:t>
            </a:r>
          </a:p>
          <a:p>
            <a:pPr marL="604544" lvl="1" indent="-302272" algn="l">
              <a:lnSpc>
                <a:spcPts val="35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View Results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r>
              <a:rPr lang="en-US" sz="28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               Pass/Fail with detailed assertions.</a:t>
            </a:r>
          </a:p>
          <a:p>
            <a:pPr algn="l">
              <a:lnSpc>
                <a:spcPts val="3500"/>
              </a:lnSpc>
              <a:spcBef>
                <a:spcPct val="0"/>
              </a:spcBef>
            </a:pPr>
            <a:endParaRPr lang="en-US" sz="2800" b="1">
              <a:solidFill>
                <a:srgbClr val="2D3880"/>
              </a:solidFill>
              <a:latin typeface="Cormorant Garamond Bold"/>
              <a:ea typeface="Cormorant Garamond Bold"/>
              <a:cs typeface="Cormorant Garamond Bold"/>
              <a:sym typeface="Cormorant Garamond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144500" y="0"/>
            <a:ext cx="5143500" cy="5143500"/>
          </a:xfrm>
          <a:custGeom>
            <a:avLst/>
            <a:gdLst/>
            <a:ahLst/>
            <a:cxnLst/>
            <a:rect l="l" t="t" r="r" b="b"/>
            <a:pathLst>
              <a:path w="5143500" h="5143500">
                <a:moveTo>
                  <a:pt x="0" y="0"/>
                </a:moveTo>
                <a:lnTo>
                  <a:pt x="5143500" y="0"/>
                </a:lnTo>
                <a:lnTo>
                  <a:pt x="5143500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1028700" y="990600"/>
            <a:ext cx="7513739" cy="1135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9000"/>
              </a:lnSpc>
            </a:pPr>
            <a:r>
              <a:rPr lang="en-US" sz="7200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2790305"/>
            <a:ext cx="4533900" cy="760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000"/>
              </a:lnSpc>
              <a:spcBef>
                <a:spcPct val="0"/>
              </a:spcBef>
            </a:pPr>
            <a:r>
              <a:rPr lang="en-US" sz="4800" b="1" u="sng" dirty="0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  <a:hlinkClick r:id="rId4" tooltip="https://nunit.org"/>
              </a:rPr>
              <a:t>https://nunit.org/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28700" y="3899098"/>
            <a:ext cx="16666182" cy="1522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00"/>
              </a:lnSpc>
              <a:spcBef>
                <a:spcPct val="0"/>
              </a:spcBef>
            </a:pPr>
            <a:r>
              <a:rPr lang="en-US" sz="4800" b="1" u="sng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https://learn.microsoft.com/en-us/dotnet/core/testing/unit-testing-csharp-with-nunit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3066628" cy="10287000"/>
          </a:xfrm>
          <a:custGeom>
            <a:avLst/>
            <a:gdLst/>
            <a:ahLst/>
            <a:cxnLst/>
            <a:rect l="l" t="t" r="r" b="b"/>
            <a:pathLst>
              <a:path w="13066628" h="10287000">
                <a:moveTo>
                  <a:pt x="0" y="0"/>
                </a:moveTo>
                <a:lnTo>
                  <a:pt x="13066628" y="0"/>
                </a:lnTo>
                <a:lnTo>
                  <a:pt x="1306662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9144000" y="4905375"/>
            <a:ext cx="8115300" cy="20667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16810"/>
              </a:lnSpc>
            </a:pPr>
            <a:r>
              <a:rPr lang="en-US" sz="12007" b="1">
                <a:solidFill>
                  <a:srgbClr val="2D3880"/>
                </a:solidFill>
                <a:latin typeface="Cormorant Garamond Bold"/>
                <a:ea typeface="Cormorant Garamond Bold"/>
                <a:cs typeface="Cormorant Garamond Bold"/>
                <a:sym typeface="Cormorant Garamond Bold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</Words>
  <Application>Microsoft Office PowerPoint</Application>
  <PresentationFormat>Custom</PresentationFormat>
  <Paragraphs>61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Cormorant Garamond Bold</vt:lpstr>
      <vt:lpstr>Glacial Indifference</vt:lpstr>
      <vt:lpstr>Calibri</vt:lpstr>
      <vt:lpstr>Cormorant Garamond</vt:lpstr>
      <vt:lpstr>Glacial Indifference 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Testing Tool Evaluation – NUnit (C#)</dc:title>
  <cp:lastModifiedBy>WICKRAMAARACHCHI P. H. C. T. it23372658</cp:lastModifiedBy>
  <cp:revision>2</cp:revision>
  <dcterms:created xsi:type="dcterms:W3CDTF">2006-08-16T00:00:00Z</dcterms:created>
  <dcterms:modified xsi:type="dcterms:W3CDTF">2025-10-31T17:58:53Z</dcterms:modified>
  <dc:identifier>DAG3XEn0CWw</dc:identifier>
</cp:coreProperties>
</file>