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79" r:id="rId6"/>
    <p:sldId id="280" r:id="rId7"/>
    <p:sldId id="284" r:id="rId8"/>
    <p:sldId id="295" r:id="rId9"/>
    <p:sldId id="294" r:id="rId10"/>
    <p:sldId id="296" r:id="rId11"/>
    <p:sldId id="299" r:id="rId12"/>
    <p:sldId id="298" r:id="rId13"/>
    <p:sldId id="300" r:id="rId14"/>
    <p:sldId id="301" r:id="rId15"/>
    <p:sldId id="302" r:id="rId16"/>
    <p:sldId id="303"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757F9F-65BE-04C9-F1CE-6D7E3C6C5B78}" v="396" dt="2023-11-08T21:47:29.455"/>
    <p1510:client id="{70D09ACC-36CA-69A6-D098-2313F11BE36E}" v="36" dt="2023-11-08T23:15:05.877"/>
    <p1510:client id="{75E12B16-ECF4-7B63-3D9F-947631CE4125}" v="11" dt="2023-11-08T06:48:31.134"/>
    <p1510:client id="{A1BB357A-85E7-7D76-87C4-170CF74BFD20}" v="211" dt="2023-11-08T06:12:08.175"/>
    <p1510:client id="{C20398C1-39D3-E2FE-19AC-EF56B6E21526}" v="7" dt="2023-11-08T21:39:42.65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6E61C4-946B-4F52-89FA-CA468806F36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5A6B564-B97C-4E95-8938-178F8044478F}">
      <dgm:prSet/>
      <dgm:spPr/>
      <dgm:t>
        <a:bodyPr/>
        <a:lstStyle/>
        <a:p>
          <a:r>
            <a:rPr lang="en-US"/>
            <a:t>• Improved flight planning: Airlines can use our study to identify potential delays and reroute flights accordingly. This can help to reduce the number of flight cancellations and delays, which can lead to better customer satisfaction.</a:t>
          </a:r>
        </a:p>
      </dgm:t>
    </dgm:pt>
    <dgm:pt modelId="{71FF6A57-508A-4544-8661-44E71F02311B}" type="parTrans" cxnId="{16E0E15C-B77E-41CF-872F-F4CB8919D821}">
      <dgm:prSet/>
      <dgm:spPr/>
      <dgm:t>
        <a:bodyPr/>
        <a:lstStyle/>
        <a:p>
          <a:endParaRPr lang="en-US"/>
        </a:p>
      </dgm:t>
    </dgm:pt>
    <dgm:pt modelId="{9EF48C20-8707-4BCF-AAEB-D3B0E37C310D}" type="sibTrans" cxnId="{16E0E15C-B77E-41CF-872F-F4CB8919D821}">
      <dgm:prSet/>
      <dgm:spPr/>
      <dgm:t>
        <a:bodyPr/>
        <a:lstStyle/>
        <a:p>
          <a:endParaRPr lang="en-US"/>
        </a:p>
      </dgm:t>
    </dgm:pt>
    <dgm:pt modelId="{D4FDA654-ADEE-4C13-B5E8-D3D84494E8CF}">
      <dgm:prSet/>
      <dgm:spPr/>
      <dgm:t>
        <a:bodyPr/>
        <a:lstStyle/>
        <a:p>
          <a:r>
            <a:rPr lang="en-US"/>
            <a:t>• Reduced fuel costs: By identifying and avoiding weather delays, airlines can save on fuel costs. This is because planes use more fuel when they are taxiing and taking off, so delays can significantly increase fuel consumption.</a:t>
          </a:r>
        </a:p>
      </dgm:t>
    </dgm:pt>
    <dgm:pt modelId="{4C98C526-5935-4401-9C7A-C01A896D1D0E}" type="parTrans" cxnId="{49A5AC72-0E3B-4F11-A02A-4C2D6ED57D85}">
      <dgm:prSet/>
      <dgm:spPr/>
      <dgm:t>
        <a:bodyPr/>
        <a:lstStyle/>
        <a:p>
          <a:endParaRPr lang="en-US"/>
        </a:p>
      </dgm:t>
    </dgm:pt>
    <dgm:pt modelId="{AFC972AB-0182-41B3-B46F-66AD4BD68C2B}" type="sibTrans" cxnId="{49A5AC72-0E3B-4F11-A02A-4C2D6ED57D85}">
      <dgm:prSet/>
      <dgm:spPr/>
      <dgm:t>
        <a:bodyPr/>
        <a:lstStyle/>
        <a:p>
          <a:endParaRPr lang="en-US"/>
        </a:p>
      </dgm:t>
    </dgm:pt>
    <dgm:pt modelId="{E5391FD1-9F4E-46D0-912A-BCA8395387CC}">
      <dgm:prSet/>
      <dgm:spPr/>
      <dgm:t>
        <a:bodyPr/>
        <a:lstStyle/>
        <a:p>
          <a:r>
            <a:rPr lang="en-US"/>
            <a:t>• Increased revenue: By improving on-time performance, airlines can attract more customers. This is because passengers are more likely to choose an airline that has a good track record of getting them to their destination on time.</a:t>
          </a:r>
        </a:p>
      </dgm:t>
    </dgm:pt>
    <dgm:pt modelId="{14CC34C1-FE99-41F0-94B5-21648AFC380A}" type="parTrans" cxnId="{85E4B3A4-F705-47F1-BF17-48663CB0D8B2}">
      <dgm:prSet/>
      <dgm:spPr/>
      <dgm:t>
        <a:bodyPr/>
        <a:lstStyle/>
        <a:p>
          <a:endParaRPr lang="en-US"/>
        </a:p>
      </dgm:t>
    </dgm:pt>
    <dgm:pt modelId="{04F569A8-51A2-4EFC-8D2B-0E35C0F9E4DB}" type="sibTrans" cxnId="{85E4B3A4-F705-47F1-BF17-48663CB0D8B2}">
      <dgm:prSet/>
      <dgm:spPr/>
      <dgm:t>
        <a:bodyPr/>
        <a:lstStyle/>
        <a:p>
          <a:endParaRPr lang="en-US"/>
        </a:p>
      </dgm:t>
    </dgm:pt>
    <dgm:pt modelId="{FE9A7E55-4C92-4B05-88CF-CD6B6FC7E180}">
      <dgm:prSet/>
      <dgm:spPr/>
      <dgm:t>
        <a:bodyPr/>
        <a:lstStyle/>
        <a:p>
          <a:r>
            <a:rPr lang="en-US"/>
            <a:t>• Improved customer service: Airlines can use the predictions we made from our study to identify the root causes of delays and take steps to prevent them in the future. This can lead to better customer service and a more positive experience for passengers.</a:t>
          </a:r>
        </a:p>
      </dgm:t>
    </dgm:pt>
    <dgm:pt modelId="{3B06C2D0-7ED1-43F0-8F0A-714A936E36D0}" type="parTrans" cxnId="{3F279761-13E0-47E8-915A-726FE0802EFD}">
      <dgm:prSet/>
      <dgm:spPr/>
      <dgm:t>
        <a:bodyPr/>
        <a:lstStyle/>
        <a:p>
          <a:endParaRPr lang="en-US"/>
        </a:p>
      </dgm:t>
    </dgm:pt>
    <dgm:pt modelId="{3943E775-EA60-4A80-A672-A4B94B45871E}" type="sibTrans" cxnId="{3F279761-13E0-47E8-915A-726FE0802EFD}">
      <dgm:prSet/>
      <dgm:spPr/>
      <dgm:t>
        <a:bodyPr/>
        <a:lstStyle/>
        <a:p>
          <a:endParaRPr lang="en-US"/>
        </a:p>
      </dgm:t>
    </dgm:pt>
    <dgm:pt modelId="{6A9390CC-2C5A-4FAF-9421-A2D9A5D4C05B}" type="pres">
      <dgm:prSet presAssocID="{8E6E61C4-946B-4F52-89FA-CA468806F36D}" presName="root" presStyleCnt="0">
        <dgm:presLayoutVars>
          <dgm:dir/>
          <dgm:resizeHandles val="exact"/>
        </dgm:presLayoutVars>
      </dgm:prSet>
      <dgm:spPr/>
    </dgm:pt>
    <dgm:pt modelId="{C5163C99-1DB8-41BE-8A55-1355DED18576}" type="pres">
      <dgm:prSet presAssocID="{B5A6B564-B97C-4E95-8938-178F8044478F}" presName="compNode" presStyleCnt="0"/>
      <dgm:spPr/>
    </dgm:pt>
    <dgm:pt modelId="{DAD69FAF-C1E9-4169-8C94-E3BF44963790}" type="pres">
      <dgm:prSet presAssocID="{B5A6B564-B97C-4E95-8938-178F8044478F}" presName="bgRect" presStyleLbl="bgShp" presStyleIdx="0" presStyleCnt="4"/>
      <dgm:spPr/>
    </dgm:pt>
    <dgm:pt modelId="{AAA70B5E-EE50-4229-BF55-FE3C24910067}" type="pres">
      <dgm:prSet presAssocID="{B5A6B564-B97C-4E95-8938-178F804447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2F386C9D-DC51-417B-A365-DB492EF6DD07}" type="pres">
      <dgm:prSet presAssocID="{B5A6B564-B97C-4E95-8938-178F8044478F}" presName="spaceRect" presStyleCnt="0"/>
      <dgm:spPr/>
    </dgm:pt>
    <dgm:pt modelId="{B931BB51-69D9-402A-8F47-2A667272A7FC}" type="pres">
      <dgm:prSet presAssocID="{B5A6B564-B97C-4E95-8938-178F8044478F}" presName="parTx" presStyleLbl="revTx" presStyleIdx="0" presStyleCnt="4">
        <dgm:presLayoutVars>
          <dgm:chMax val="0"/>
          <dgm:chPref val="0"/>
        </dgm:presLayoutVars>
      </dgm:prSet>
      <dgm:spPr/>
    </dgm:pt>
    <dgm:pt modelId="{11B31078-35E1-442E-B287-DB8F2788E62C}" type="pres">
      <dgm:prSet presAssocID="{9EF48C20-8707-4BCF-AAEB-D3B0E37C310D}" presName="sibTrans" presStyleCnt="0"/>
      <dgm:spPr/>
    </dgm:pt>
    <dgm:pt modelId="{B3367243-C9AE-4373-A340-A5B8F275A6B4}" type="pres">
      <dgm:prSet presAssocID="{D4FDA654-ADEE-4C13-B5E8-D3D84494E8CF}" presName="compNode" presStyleCnt="0"/>
      <dgm:spPr/>
    </dgm:pt>
    <dgm:pt modelId="{EC61E091-721C-4698-8025-59B0ED383A9D}" type="pres">
      <dgm:prSet presAssocID="{D4FDA654-ADEE-4C13-B5E8-D3D84494E8CF}" presName="bgRect" presStyleLbl="bgShp" presStyleIdx="1" presStyleCnt="4"/>
      <dgm:spPr/>
    </dgm:pt>
    <dgm:pt modelId="{17AE3A3D-9CCB-45F7-83C3-CC83C07A7D8C}" type="pres">
      <dgm:prSet presAssocID="{D4FDA654-ADEE-4C13-B5E8-D3D84494E8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BDAFB7D7-E17D-4532-A324-33592E9EADB0}" type="pres">
      <dgm:prSet presAssocID="{D4FDA654-ADEE-4C13-B5E8-D3D84494E8CF}" presName="spaceRect" presStyleCnt="0"/>
      <dgm:spPr/>
    </dgm:pt>
    <dgm:pt modelId="{05295AB7-9711-45B6-87E5-4C15407BC9CD}" type="pres">
      <dgm:prSet presAssocID="{D4FDA654-ADEE-4C13-B5E8-D3D84494E8CF}" presName="parTx" presStyleLbl="revTx" presStyleIdx="1" presStyleCnt="4">
        <dgm:presLayoutVars>
          <dgm:chMax val="0"/>
          <dgm:chPref val="0"/>
        </dgm:presLayoutVars>
      </dgm:prSet>
      <dgm:spPr/>
    </dgm:pt>
    <dgm:pt modelId="{B62F50DC-1C2E-4BF1-BD02-B216BA2F1C82}" type="pres">
      <dgm:prSet presAssocID="{AFC972AB-0182-41B3-B46F-66AD4BD68C2B}" presName="sibTrans" presStyleCnt="0"/>
      <dgm:spPr/>
    </dgm:pt>
    <dgm:pt modelId="{718BE373-80E7-4DAA-90C1-E3C988EB24B8}" type="pres">
      <dgm:prSet presAssocID="{E5391FD1-9F4E-46D0-912A-BCA8395387CC}" presName="compNode" presStyleCnt="0"/>
      <dgm:spPr/>
    </dgm:pt>
    <dgm:pt modelId="{83F039F4-E1F4-482D-B1DB-A114F17A73D5}" type="pres">
      <dgm:prSet presAssocID="{E5391FD1-9F4E-46D0-912A-BCA8395387CC}" presName="bgRect" presStyleLbl="bgShp" presStyleIdx="2" presStyleCnt="4"/>
      <dgm:spPr/>
    </dgm:pt>
    <dgm:pt modelId="{8038DFB1-B599-4FC2-88B4-CADFA442D48B}" type="pres">
      <dgm:prSet presAssocID="{E5391FD1-9F4E-46D0-912A-BCA8395387C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743E2A2-4B35-41F5-B1EA-F635CEB3F129}" type="pres">
      <dgm:prSet presAssocID="{E5391FD1-9F4E-46D0-912A-BCA8395387CC}" presName="spaceRect" presStyleCnt="0"/>
      <dgm:spPr/>
    </dgm:pt>
    <dgm:pt modelId="{DC04DA7D-907A-4251-9F72-F450E2F629A2}" type="pres">
      <dgm:prSet presAssocID="{E5391FD1-9F4E-46D0-912A-BCA8395387CC}" presName="parTx" presStyleLbl="revTx" presStyleIdx="2" presStyleCnt="4">
        <dgm:presLayoutVars>
          <dgm:chMax val="0"/>
          <dgm:chPref val="0"/>
        </dgm:presLayoutVars>
      </dgm:prSet>
      <dgm:spPr/>
    </dgm:pt>
    <dgm:pt modelId="{8CBE49B2-26B8-41B9-9E53-EA17CFDE4A31}" type="pres">
      <dgm:prSet presAssocID="{04F569A8-51A2-4EFC-8D2B-0E35C0F9E4DB}" presName="sibTrans" presStyleCnt="0"/>
      <dgm:spPr/>
    </dgm:pt>
    <dgm:pt modelId="{DD91A73A-FA57-4523-A085-B102A2F06AFD}" type="pres">
      <dgm:prSet presAssocID="{FE9A7E55-4C92-4B05-88CF-CD6B6FC7E180}" presName="compNode" presStyleCnt="0"/>
      <dgm:spPr/>
    </dgm:pt>
    <dgm:pt modelId="{19F3E51F-0F34-4FF4-8893-77D05C5D0E8C}" type="pres">
      <dgm:prSet presAssocID="{FE9A7E55-4C92-4B05-88CF-CD6B6FC7E180}" presName="bgRect" presStyleLbl="bgShp" presStyleIdx="3" presStyleCnt="4"/>
      <dgm:spPr/>
    </dgm:pt>
    <dgm:pt modelId="{B94A9E9F-2CC9-444D-B7AB-0F448C749D6A}" type="pres">
      <dgm:prSet presAssocID="{FE9A7E55-4C92-4B05-88CF-CD6B6FC7E1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M Customer Insights App"/>
        </a:ext>
      </dgm:extLst>
    </dgm:pt>
    <dgm:pt modelId="{E6B666CE-67C9-4EDB-9147-1850738627B7}" type="pres">
      <dgm:prSet presAssocID="{FE9A7E55-4C92-4B05-88CF-CD6B6FC7E180}" presName="spaceRect" presStyleCnt="0"/>
      <dgm:spPr/>
    </dgm:pt>
    <dgm:pt modelId="{072A3ECB-7ADF-4763-8DF1-05ABE673D8C5}" type="pres">
      <dgm:prSet presAssocID="{FE9A7E55-4C92-4B05-88CF-CD6B6FC7E180}" presName="parTx" presStyleLbl="revTx" presStyleIdx="3" presStyleCnt="4">
        <dgm:presLayoutVars>
          <dgm:chMax val="0"/>
          <dgm:chPref val="0"/>
        </dgm:presLayoutVars>
      </dgm:prSet>
      <dgm:spPr/>
    </dgm:pt>
  </dgm:ptLst>
  <dgm:cxnLst>
    <dgm:cxn modelId="{73A1711D-02F1-44AE-B836-25D458B78F15}" type="presOf" srcId="{B5A6B564-B97C-4E95-8938-178F8044478F}" destId="{B931BB51-69D9-402A-8F47-2A667272A7FC}" srcOrd="0" destOrd="0" presId="urn:microsoft.com/office/officeart/2018/2/layout/IconVerticalSolidList"/>
    <dgm:cxn modelId="{16E0E15C-B77E-41CF-872F-F4CB8919D821}" srcId="{8E6E61C4-946B-4F52-89FA-CA468806F36D}" destId="{B5A6B564-B97C-4E95-8938-178F8044478F}" srcOrd="0" destOrd="0" parTransId="{71FF6A57-508A-4544-8661-44E71F02311B}" sibTransId="{9EF48C20-8707-4BCF-AAEB-D3B0E37C310D}"/>
    <dgm:cxn modelId="{3F279761-13E0-47E8-915A-726FE0802EFD}" srcId="{8E6E61C4-946B-4F52-89FA-CA468806F36D}" destId="{FE9A7E55-4C92-4B05-88CF-CD6B6FC7E180}" srcOrd="3" destOrd="0" parTransId="{3B06C2D0-7ED1-43F0-8F0A-714A936E36D0}" sibTransId="{3943E775-EA60-4A80-A672-A4B94B45871E}"/>
    <dgm:cxn modelId="{555DF249-72CB-49DB-8FCA-260163E314C6}" type="presOf" srcId="{FE9A7E55-4C92-4B05-88CF-CD6B6FC7E180}" destId="{072A3ECB-7ADF-4763-8DF1-05ABE673D8C5}" srcOrd="0" destOrd="0" presId="urn:microsoft.com/office/officeart/2018/2/layout/IconVerticalSolidList"/>
    <dgm:cxn modelId="{49A5AC72-0E3B-4F11-A02A-4C2D6ED57D85}" srcId="{8E6E61C4-946B-4F52-89FA-CA468806F36D}" destId="{D4FDA654-ADEE-4C13-B5E8-D3D84494E8CF}" srcOrd="1" destOrd="0" parTransId="{4C98C526-5935-4401-9C7A-C01A896D1D0E}" sibTransId="{AFC972AB-0182-41B3-B46F-66AD4BD68C2B}"/>
    <dgm:cxn modelId="{85E4B3A4-F705-47F1-BF17-48663CB0D8B2}" srcId="{8E6E61C4-946B-4F52-89FA-CA468806F36D}" destId="{E5391FD1-9F4E-46D0-912A-BCA8395387CC}" srcOrd="2" destOrd="0" parTransId="{14CC34C1-FE99-41F0-94B5-21648AFC380A}" sibTransId="{04F569A8-51A2-4EFC-8D2B-0E35C0F9E4DB}"/>
    <dgm:cxn modelId="{98F149C3-AFDF-4DA1-91F2-C4CF49787C49}" type="presOf" srcId="{8E6E61C4-946B-4F52-89FA-CA468806F36D}" destId="{6A9390CC-2C5A-4FAF-9421-A2D9A5D4C05B}" srcOrd="0" destOrd="0" presId="urn:microsoft.com/office/officeart/2018/2/layout/IconVerticalSolidList"/>
    <dgm:cxn modelId="{9292C9D9-056C-4205-95BC-9ED91C195A55}" type="presOf" srcId="{E5391FD1-9F4E-46D0-912A-BCA8395387CC}" destId="{DC04DA7D-907A-4251-9F72-F450E2F629A2}" srcOrd="0" destOrd="0" presId="urn:microsoft.com/office/officeart/2018/2/layout/IconVerticalSolidList"/>
    <dgm:cxn modelId="{18944CE8-9749-4FFC-9050-E0DB2E7CFF94}" type="presOf" srcId="{D4FDA654-ADEE-4C13-B5E8-D3D84494E8CF}" destId="{05295AB7-9711-45B6-87E5-4C15407BC9CD}" srcOrd="0" destOrd="0" presId="urn:microsoft.com/office/officeart/2018/2/layout/IconVerticalSolidList"/>
    <dgm:cxn modelId="{FB65303E-4CC8-4E04-A63E-294688E34DA0}" type="presParOf" srcId="{6A9390CC-2C5A-4FAF-9421-A2D9A5D4C05B}" destId="{C5163C99-1DB8-41BE-8A55-1355DED18576}" srcOrd="0" destOrd="0" presId="urn:microsoft.com/office/officeart/2018/2/layout/IconVerticalSolidList"/>
    <dgm:cxn modelId="{AE858CCA-AB10-4BB8-9DD0-02A98821D50F}" type="presParOf" srcId="{C5163C99-1DB8-41BE-8A55-1355DED18576}" destId="{DAD69FAF-C1E9-4169-8C94-E3BF44963790}" srcOrd="0" destOrd="0" presId="urn:microsoft.com/office/officeart/2018/2/layout/IconVerticalSolidList"/>
    <dgm:cxn modelId="{16CF057E-9B9D-462F-A229-E0E2A3636E63}" type="presParOf" srcId="{C5163C99-1DB8-41BE-8A55-1355DED18576}" destId="{AAA70B5E-EE50-4229-BF55-FE3C24910067}" srcOrd="1" destOrd="0" presId="urn:microsoft.com/office/officeart/2018/2/layout/IconVerticalSolidList"/>
    <dgm:cxn modelId="{4678A16A-A3D3-4E85-83A8-AF4D06FB2642}" type="presParOf" srcId="{C5163C99-1DB8-41BE-8A55-1355DED18576}" destId="{2F386C9D-DC51-417B-A365-DB492EF6DD07}" srcOrd="2" destOrd="0" presId="urn:microsoft.com/office/officeart/2018/2/layout/IconVerticalSolidList"/>
    <dgm:cxn modelId="{B4ED48C8-8698-4267-AC19-ABC4329955A6}" type="presParOf" srcId="{C5163C99-1DB8-41BE-8A55-1355DED18576}" destId="{B931BB51-69D9-402A-8F47-2A667272A7FC}" srcOrd="3" destOrd="0" presId="urn:microsoft.com/office/officeart/2018/2/layout/IconVerticalSolidList"/>
    <dgm:cxn modelId="{0DADF2B1-34BE-4F06-A596-C952BD4982AA}" type="presParOf" srcId="{6A9390CC-2C5A-4FAF-9421-A2D9A5D4C05B}" destId="{11B31078-35E1-442E-B287-DB8F2788E62C}" srcOrd="1" destOrd="0" presId="urn:microsoft.com/office/officeart/2018/2/layout/IconVerticalSolidList"/>
    <dgm:cxn modelId="{3A5E65B3-0727-4FFD-B725-5B26659AB780}" type="presParOf" srcId="{6A9390CC-2C5A-4FAF-9421-A2D9A5D4C05B}" destId="{B3367243-C9AE-4373-A340-A5B8F275A6B4}" srcOrd="2" destOrd="0" presId="urn:microsoft.com/office/officeart/2018/2/layout/IconVerticalSolidList"/>
    <dgm:cxn modelId="{23EF2DF8-37DE-471A-94FA-129C5F322864}" type="presParOf" srcId="{B3367243-C9AE-4373-A340-A5B8F275A6B4}" destId="{EC61E091-721C-4698-8025-59B0ED383A9D}" srcOrd="0" destOrd="0" presId="urn:microsoft.com/office/officeart/2018/2/layout/IconVerticalSolidList"/>
    <dgm:cxn modelId="{2C3538E7-97A3-40D2-9EEA-75D697FE21DB}" type="presParOf" srcId="{B3367243-C9AE-4373-A340-A5B8F275A6B4}" destId="{17AE3A3D-9CCB-45F7-83C3-CC83C07A7D8C}" srcOrd="1" destOrd="0" presId="urn:microsoft.com/office/officeart/2018/2/layout/IconVerticalSolidList"/>
    <dgm:cxn modelId="{AA57AF70-298F-4950-9B49-BE00F60D389E}" type="presParOf" srcId="{B3367243-C9AE-4373-A340-A5B8F275A6B4}" destId="{BDAFB7D7-E17D-4532-A324-33592E9EADB0}" srcOrd="2" destOrd="0" presId="urn:microsoft.com/office/officeart/2018/2/layout/IconVerticalSolidList"/>
    <dgm:cxn modelId="{88807D4B-1D26-4898-8F2C-17563D439AFF}" type="presParOf" srcId="{B3367243-C9AE-4373-A340-A5B8F275A6B4}" destId="{05295AB7-9711-45B6-87E5-4C15407BC9CD}" srcOrd="3" destOrd="0" presId="urn:microsoft.com/office/officeart/2018/2/layout/IconVerticalSolidList"/>
    <dgm:cxn modelId="{1AD42889-23A2-4352-B6DE-144FE6234AFF}" type="presParOf" srcId="{6A9390CC-2C5A-4FAF-9421-A2D9A5D4C05B}" destId="{B62F50DC-1C2E-4BF1-BD02-B216BA2F1C82}" srcOrd="3" destOrd="0" presId="urn:microsoft.com/office/officeart/2018/2/layout/IconVerticalSolidList"/>
    <dgm:cxn modelId="{29C995D4-AD33-472A-A832-E1A72BD3945D}" type="presParOf" srcId="{6A9390CC-2C5A-4FAF-9421-A2D9A5D4C05B}" destId="{718BE373-80E7-4DAA-90C1-E3C988EB24B8}" srcOrd="4" destOrd="0" presId="urn:microsoft.com/office/officeart/2018/2/layout/IconVerticalSolidList"/>
    <dgm:cxn modelId="{B47AEB76-5C4A-446E-B518-C519642BDE79}" type="presParOf" srcId="{718BE373-80E7-4DAA-90C1-E3C988EB24B8}" destId="{83F039F4-E1F4-482D-B1DB-A114F17A73D5}" srcOrd="0" destOrd="0" presId="urn:microsoft.com/office/officeart/2018/2/layout/IconVerticalSolidList"/>
    <dgm:cxn modelId="{EF5AA53B-F5F4-4119-8CC7-9C95E0EBF231}" type="presParOf" srcId="{718BE373-80E7-4DAA-90C1-E3C988EB24B8}" destId="{8038DFB1-B599-4FC2-88B4-CADFA442D48B}" srcOrd="1" destOrd="0" presId="urn:microsoft.com/office/officeart/2018/2/layout/IconVerticalSolidList"/>
    <dgm:cxn modelId="{45F318AB-27E6-44C5-800F-D5B0DD075A82}" type="presParOf" srcId="{718BE373-80E7-4DAA-90C1-E3C988EB24B8}" destId="{2743E2A2-4B35-41F5-B1EA-F635CEB3F129}" srcOrd="2" destOrd="0" presId="urn:microsoft.com/office/officeart/2018/2/layout/IconVerticalSolidList"/>
    <dgm:cxn modelId="{89F79B8B-F9DC-4560-A776-4E275B906719}" type="presParOf" srcId="{718BE373-80E7-4DAA-90C1-E3C988EB24B8}" destId="{DC04DA7D-907A-4251-9F72-F450E2F629A2}" srcOrd="3" destOrd="0" presId="urn:microsoft.com/office/officeart/2018/2/layout/IconVerticalSolidList"/>
    <dgm:cxn modelId="{B172F701-5993-4AAF-8FFE-CE28547CB3D6}" type="presParOf" srcId="{6A9390CC-2C5A-4FAF-9421-A2D9A5D4C05B}" destId="{8CBE49B2-26B8-41B9-9E53-EA17CFDE4A31}" srcOrd="5" destOrd="0" presId="urn:microsoft.com/office/officeart/2018/2/layout/IconVerticalSolidList"/>
    <dgm:cxn modelId="{63C02CAD-B183-4918-AB3E-9663EF68BB73}" type="presParOf" srcId="{6A9390CC-2C5A-4FAF-9421-A2D9A5D4C05B}" destId="{DD91A73A-FA57-4523-A085-B102A2F06AFD}" srcOrd="6" destOrd="0" presId="urn:microsoft.com/office/officeart/2018/2/layout/IconVerticalSolidList"/>
    <dgm:cxn modelId="{9EEF6CBE-0678-4E22-9BB9-EBBB8654DE68}" type="presParOf" srcId="{DD91A73A-FA57-4523-A085-B102A2F06AFD}" destId="{19F3E51F-0F34-4FF4-8893-77D05C5D0E8C}" srcOrd="0" destOrd="0" presId="urn:microsoft.com/office/officeart/2018/2/layout/IconVerticalSolidList"/>
    <dgm:cxn modelId="{9C69F7A8-BEA6-4BBA-812E-659FC0D28AAB}" type="presParOf" srcId="{DD91A73A-FA57-4523-A085-B102A2F06AFD}" destId="{B94A9E9F-2CC9-444D-B7AB-0F448C749D6A}" srcOrd="1" destOrd="0" presId="urn:microsoft.com/office/officeart/2018/2/layout/IconVerticalSolidList"/>
    <dgm:cxn modelId="{304D133C-48AE-4F64-8305-A6F5572260B6}" type="presParOf" srcId="{DD91A73A-FA57-4523-A085-B102A2F06AFD}" destId="{E6B666CE-67C9-4EDB-9147-1850738627B7}" srcOrd="2" destOrd="0" presId="urn:microsoft.com/office/officeart/2018/2/layout/IconVerticalSolidList"/>
    <dgm:cxn modelId="{B9A1629D-55EA-4C41-9394-4C0A9D5C0895}" type="presParOf" srcId="{DD91A73A-FA57-4523-A085-B102A2F06AFD}" destId="{072A3ECB-7ADF-4763-8DF1-05ABE673D8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69FAF-C1E9-4169-8C94-E3BF44963790}">
      <dsp:nvSpPr>
        <dsp:cNvPr id="0" name=""/>
        <dsp:cNvSpPr/>
      </dsp:nvSpPr>
      <dsp:spPr>
        <a:xfrm>
          <a:off x="0" y="1840"/>
          <a:ext cx="11119103" cy="9328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70B5E-EE50-4229-BF55-FE3C24910067}">
      <dsp:nvSpPr>
        <dsp:cNvPr id="0" name=""/>
        <dsp:cNvSpPr/>
      </dsp:nvSpPr>
      <dsp:spPr>
        <a:xfrm>
          <a:off x="282194" y="211737"/>
          <a:ext cx="513081" cy="513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1BB51-69D9-402A-8F47-2A667272A7FC}">
      <dsp:nvSpPr>
        <dsp:cNvPr id="0" name=""/>
        <dsp:cNvSpPr/>
      </dsp:nvSpPr>
      <dsp:spPr>
        <a:xfrm>
          <a:off x="1077471" y="1840"/>
          <a:ext cx="10041632" cy="932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29" tIns="98729" rIns="98729" bIns="98729" numCol="1" spcCol="1270" anchor="ctr" anchorCtr="0">
          <a:noAutofit/>
        </a:bodyPr>
        <a:lstStyle/>
        <a:p>
          <a:pPr marL="0" lvl="0" indent="0" algn="l" defTabSz="622300">
            <a:lnSpc>
              <a:spcPct val="90000"/>
            </a:lnSpc>
            <a:spcBef>
              <a:spcPct val="0"/>
            </a:spcBef>
            <a:spcAft>
              <a:spcPct val="35000"/>
            </a:spcAft>
            <a:buNone/>
          </a:pPr>
          <a:r>
            <a:rPr lang="en-US" sz="1400" kern="1200"/>
            <a:t>• Improved flight planning: Airlines can use our study to identify potential delays and reroute flights accordingly. This can help to reduce the number of flight cancellations and delays, which can lead to better customer satisfaction.</a:t>
          </a:r>
        </a:p>
      </dsp:txBody>
      <dsp:txXfrm>
        <a:off x="1077471" y="1840"/>
        <a:ext cx="10041632" cy="932875"/>
      </dsp:txXfrm>
    </dsp:sp>
    <dsp:sp modelId="{EC61E091-721C-4698-8025-59B0ED383A9D}">
      <dsp:nvSpPr>
        <dsp:cNvPr id="0" name=""/>
        <dsp:cNvSpPr/>
      </dsp:nvSpPr>
      <dsp:spPr>
        <a:xfrm>
          <a:off x="0" y="1167935"/>
          <a:ext cx="11119103" cy="9328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E3A3D-9CCB-45F7-83C3-CC83C07A7D8C}">
      <dsp:nvSpPr>
        <dsp:cNvPr id="0" name=""/>
        <dsp:cNvSpPr/>
      </dsp:nvSpPr>
      <dsp:spPr>
        <a:xfrm>
          <a:off x="282194" y="1377832"/>
          <a:ext cx="513081" cy="513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295AB7-9711-45B6-87E5-4C15407BC9CD}">
      <dsp:nvSpPr>
        <dsp:cNvPr id="0" name=""/>
        <dsp:cNvSpPr/>
      </dsp:nvSpPr>
      <dsp:spPr>
        <a:xfrm>
          <a:off x="1077471" y="1167935"/>
          <a:ext cx="10041632" cy="932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29" tIns="98729" rIns="98729" bIns="98729" numCol="1" spcCol="1270" anchor="ctr" anchorCtr="0">
          <a:noAutofit/>
        </a:bodyPr>
        <a:lstStyle/>
        <a:p>
          <a:pPr marL="0" lvl="0" indent="0" algn="l" defTabSz="622300">
            <a:lnSpc>
              <a:spcPct val="90000"/>
            </a:lnSpc>
            <a:spcBef>
              <a:spcPct val="0"/>
            </a:spcBef>
            <a:spcAft>
              <a:spcPct val="35000"/>
            </a:spcAft>
            <a:buNone/>
          </a:pPr>
          <a:r>
            <a:rPr lang="en-US" sz="1400" kern="1200"/>
            <a:t>• Reduced fuel costs: By identifying and avoiding weather delays, airlines can save on fuel costs. This is because planes use more fuel when they are taxiing and taking off, so delays can significantly increase fuel consumption.</a:t>
          </a:r>
        </a:p>
      </dsp:txBody>
      <dsp:txXfrm>
        <a:off x="1077471" y="1167935"/>
        <a:ext cx="10041632" cy="932875"/>
      </dsp:txXfrm>
    </dsp:sp>
    <dsp:sp modelId="{83F039F4-E1F4-482D-B1DB-A114F17A73D5}">
      <dsp:nvSpPr>
        <dsp:cNvPr id="0" name=""/>
        <dsp:cNvSpPr/>
      </dsp:nvSpPr>
      <dsp:spPr>
        <a:xfrm>
          <a:off x="0" y="2334029"/>
          <a:ext cx="11119103" cy="9328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8DFB1-B599-4FC2-88B4-CADFA442D48B}">
      <dsp:nvSpPr>
        <dsp:cNvPr id="0" name=""/>
        <dsp:cNvSpPr/>
      </dsp:nvSpPr>
      <dsp:spPr>
        <a:xfrm>
          <a:off x="282194" y="2543926"/>
          <a:ext cx="513081" cy="5130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4DA7D-907A-4251-9F72-F450E2F629A2}">
      <dsp:nvSpPr>
        <dsp:cNvPr id="0" name=""/>
        <dsp:cNvSpPr/>
      </dsp:nvSpPr>
      <dsp:spPr>
        <a:xfrm>
          <a:off x="1077471" y="2334029"/>
          <a:ext cx="10041632" cy="932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29" tIns="98729" rIns="98729" bIns="98729" numCol="1" spcCol="1270" anchor="ctr" anchorCtr="0">
          <a:noAutofit/>
        </a:bodyPr>
        <a:lstStyle/>
        <a:p>
          <a:pPr marL="0" lvl="0" indent="0" algn="l" defTabSz="622300">
            <a:lnSpc>
              <a:spcPct val="90000"/>
            </a:lnSpc>
            <a:spcBef>
              <a:spcPct val="0"/>
            </a:spcBef>
            <a:spcAft>
              <a:spcPct val="35000"/>
            </a:spcAft>
            <a:buNone/>
          </a:pPr>
          <a:r>
            <a:rPr lang="en-US" sz="1400" kern="1200"/>
            <a:t>• Increased revenue: By improving on-time performance, airlines can attract more customers. This is because passengers are more likely to choose an airline that has a good track record of getting them to their destination on time.</a:t>
          </a:r>
        </a:p>
      </dsp:txBody>
      <dsp:txXfrm>
        <a:off x="1077471" y="2334029"/>
        <a:ext cx="10041632" cy="932875"/>
      </dsp:txXfrm>
    </dsp:sp>
    <dsp:sp modelId="{19F3E51F-0F34-4FF4-8893-77D05C5D0E8C}">
      <dsp:nvSpPr>
        <dsp:cNvPr id="0" name=""/>
        <dsp:cNvSpPr/>
      </dsp:nvSpPr>
      <dsp:spPr>
        <a:xfrm>
          <a:off x="0" y="3500123"/>
          <a:ext cx="11119103" cy="9328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A9E9F-2CC9-444D-B7AB-0F448C749D6A}">
      <dsp:nvSpPr>
        <dsp:cNvPr id="0" name=""/>
        <dsp:cNvSpPr/>
      </dsp:nvSpPr>
      <dsp:spPr>
        <a:xfrm>
          <a:off x="282194" y="3710020"/>
          <a:ext cx="513081" cy="5130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2A3ECB-7ADF-4763-8DF1-05ABE673D8C5}">
      <dsp:nvSpPr>
        <dsp:cNvPr id="0" name=""/>
        <dsp:cNvSpPr/>
      </dsp:nvSpPr>
      <dsp:spPr>
        <a:xfrm>
          <a:off x="1077471" y="3500123"/>
          <a:ext cx="10041632" cy="932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29" tIns="98729" rIns="98729" bIns="98729" numCol="1" spcCol="1270" anchor="ctr" anchorCtr="0">
          <a:noAutofit/>
        </a:bodyPr>
        <a:lstStyle/>
        <a:p>
          <a:pPr marL="0" lvl="0" indent="0" algn="l" defTabSz="622300">
            <a:lnSpc>
              <a:spcPct val="90000"/>
            </a:lnSpc>
            <a:spcBef>
              <a:spcPct val="0"/>
            </a:spcBef>
            <a:spcAft>
              <a:spcPct val="35000"/>
            </a:spcAft>
            <a:buNone/>
          </a:pPr>
          <a:r>
            <a:rPr lang="en-US" sz="1400" kern="1200"/>
            <a:t>• Improved customer service: Airlines can use the predictions we made from our study to identify the root causes of delays and take steps to prevent them in the future. This can lead to better customer service and a more positive experience for passengers.</a:t>
          </a:r>
        </a:p>
      </dsp:txBody>
      <dsp:txXfrm>
        <a:off x="1077471" y="3500123"/>
        <a:ext cx="10041632" cy="932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a:t>Airline</a:t>
            </a:r>
            <a:br>
              <a:rPr lang="en-US"/>
            </a:br>
            <a:r>
              <a:rPr lang="en-US"/>
              <a:t>operations</a:t>
            </a:r>
            <a:br>
              <a:rPr lang="en-US"/>
            </a:b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a:t>Aryan Wagh</a:t>
            </a:r>
          </a:p>
          <a:p>
            <a:r>
              <a:rPr lang="en-US">
                <a:cs typeface="Sabon Next LT"/>
              </a:rPr>
              <a:t>Chanukya Bolli</a:t>
            </a:r>
          </a:p>
          <a:p>
            <a:r>
              <a:rPr lang="en-US">
                <a:cs typeface="Sabon Next LT"/>
              </a:rPr>
              <a:t>Sowmya Ram Erni</a:t>
            </a:r>
          </a:p>
          <a:p>
            <a:endParaRPr lang="en-US">
              <a:cs typeface="Sabon Next LT"/>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0349445-2775-B1FF-7B28-CDE8D3B1B1AB}"/>
              </a:ext>
            </a:extLst>
          </p:cNvPr>
          <p:cNvSpPr>
            <a:spLocks noGrp="1"/>
          </p:cNvSpPr>
          <p:nvPr>
            <p:ph type="title"/>
          </p:nvPr>
        </p:nvSpPr>
        <p:spPr>
          <a:xfrm>
            <a:off x="758952" y="727322"/>
            <a:ext cx="10671048" cy="768096"/>
          </a:xfrm>
        </p:spPr>
        <p:txBody>
          <a:bodyPr/>
          <a:lstStyle/>
          <a:p>
            <a:r>
              <a:rPr lang="en-US"/>
              <a:t>Correlation Analysis</a:t>
            </a:r>
          </a:p>
        </p:txBody>
      </p:sp>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10</a:t>
            </a:fld>
            <a:endParaRPr lang="en-US"/>
          </a:p>
        </p:txBody>
      </p:sp>
      <p:pic>
        <p:nvPicPr>
          <p:cNvPr id="4" name="Content Placeholder 3" descr="A screenshot of a computer&#10;&#10;Description automatically generated">
            <a:extLst>
              <a:ext uri="{FF2B5EF4-FFF2-40B4-BE49-F238E27FC236}">
                <a16:creationId xmlns:a16="http://schemas.microsoft.com/office/drawing/2014/main" id="{E463CD8D-C3D7-CB38-39D4-2EE1A21A9969}"/>
              </a:ext>
            </a:extLst>
          </p:cNvPr>
          <p:cNvPicPr>
            <a:picLocks noGrp="1" noChangeAspect="1"/>
          </p:cNvPicPr>
          <p:nvPr>
            <p:ph sz="half" idx="1"/>
          </p:nvPr>
        </p:nvPicPr>
        <p:blipFill>
          <a:blip r:embed="rId2"/>
          <a:stretch>
            <a:fillRect/>
          </a:stretch>
        </p:blipFill>
        <p:spPr>
          <a:xfrm>
            <a:off x="3663073" y="1714932"/>
            <a:ext cx="4871949" cy="4823028"/>
          </a:xfrm>
        </p:spPr>
      </p:pic>
    </p:spTree>
    <p:extLst>
      <p:ext uri="{BB962C8B-B14F-4D97-AF65-F5344CB8AC3E}">
        <p14:creationId xmlns:p14="http://schemas.microsoft.com/office/powerpoint/2010/main" val="307701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11</a:t>
            </a:fld>
            <a:endParaRPr lang="en-US"/>
          </a:p>
        </p:txBody>
      </p:sp>
      <p:sp>
        <p:nvSpPr>
          <p:cNvPr id="3" name="Title 2">
            <a:extLst>
              <a:ext uri="{FF2B5EF4-FFF2-40B4-BE49-F238E27FC236}">
                <a16:creationId xmlns:a16="http://schemas.microsoft.com/office/drawing/2014/main" id="{3AFB2C74-3089-0C52-9588-F53663CD11A0}"/>
              </a:ext>
            </a:extLst>
          </p:cNvPr>
          <p:cNvSpPr>
            <a:spLocks noGrp="1"/>
          </p:cNvSpPr>
          <p:nvPr>
            <p:ph type="title"/>
          </p:nvPr>
        </p:nvSpPr>
        <p:spPr>
          <a:xfrm>
            <a:off x="773329" y="727322"/>
            <a:ext cx="10671048" cy="768096"/>
          </a:xfrm>
        </p:spPr>
        <p:txBody>
          <a:bodyPr/>
          <a:lstStyle/>
          <a:p>
            <a:r>
              <a:rPr lang="en-US"/>
              <a:t>Anova Analysis</a:t>
            </a:r>
          </a:p>
        </p:txBody>
      </p:sp>
      <p:pic>
        <p:nvPicPr>
          <p:cNvPr id="9" name="Content Placeholder 8" descr="A screenshot of a computer&#10;&#10;Description automatically generated">
            <a:extLst>
              <a:ext uri="{FF2B5EF4-FFF2-40B4-BE49-F238E27FC236}">
                <a16:creationId xmlns:a16="http://schemas.microsoft.com/office/drawing/2014/main" id="{FB580F61-CF4C-7EE5-C76F-EDDE5C8FD61F}"/>
              </a:ext>
            </a:extLst>
          </p:cNvPr>
          <p:cNvPicPr>
            <a:picLocks noGrp="1" noChangeAspect="1"/>
          </p:cNvPicPr>
          <p:nvPr>
            <p:ph sz="half" idx="1"/>
          </p:nvPr>
        </p:nvPicPr>
        <p:blipFill>
          <a:blip r:embed="rId2"/>
          <a:stretch>
            <a:fillRect/>
          </a:stretch>
        </p:blipFill>
        <p:spPr>
          <a:xfrm>
            <a:off x="529728" y="2176926"/>
            <a:ext cx="4924425" cy="2505075"/>
          </a:xfrm>
        </p:spPr>
      </p:pic>
      <p:pic>
        <p:nvPicPr>
          <p:cNvPr id="10" name="Picture 9" descr="A screenshot of a computer&#10;&#10;Description automatically generated">
            <a:extLst>
              <a:ext uri="{FF2B5EF4-FFF2-40B4-BE49-F238E27FC236}">
                <a16:creationId xmlns:a16="http://schemas.microsoft.com/office/drawing/2014/main" id="{ABB1F690-75A9-3818-4809-D7EAE340E5D3}"/>
              </a:ext>
            </a:extLst>
          </p:cNvPr>
          <p:cNvPicPr>
            <a:picLocks noChangeAspect="1"/>
          </p:cNvPicPr>
          <p:nvPr/>
        </p:nvPicPr>
        <p:blipFill>
          <a:blip r:embed="rId3"/>
          <a:stretch>
            <a:fillRect/>
          </a:stretch>
        </p:blipFill>
        <p:spPr>
          <a:xfrm>
            <a:off x="6003985" y="1889460"/>
            <a:ext cx="5057954" cy="4387420"/>
          </a:xfrm>
          <a:prstGeom prst="rect">
            <a:avLst/>
          </a:prstGeom>
        </p:spPr>
      </p:pic>
    </p:spTree>
    <p:extLst>
      <p:ext uri="{BB962C8B-B14F-4D97-AF65-F5344CB8AC3E}">
        <p14:creationId xmlns:p14="http://schemas.microsoft.com/office/powerpoint/2010/main" val="215650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12</a:t>
            </a:fld>
            <a:endParaRPr lang="en-US"/>
          </a:p>
        </p:txBody>
      </p:sp>
      <p:sp>
        <p:nvSpPr>
          <p:cNvPr id="3" name="Title 2">
            <a:extLst>
              <a:ext uri="{FF2B5EF4-FFF2-40B4-BE49-F238E27FC236}">
                <a16:creationId xmlns:a16="http://schemas.microsoft.com/office/drawing/2014/main" id="{3AFB2C74-3089-0C52-9588-F53663CD11A0}"/>
              </a:ext>
            </a:extLst>
          </p:cNvPr>
          <p:cNvSpPr>
            <a:spLocks noGrp="1"/>
          </p:cNvSpPr>
          <p:nvPr>
            <p:ph type="title"/>
          </p:nvPr>
        </p:nvSpPr>
        <p:spPr>
          <a:xfrm>
            <a:off x="773329" y="727322"/>
            <a:ext cx="10671048" cy="768096"/>
          </a:xfrm>
        </p:spPr>
        <p:txBody>
          <a:bodyPr/>
          <a:lstStyle/>
          <a:p>
            <a:r>
              <a:rPr lang="en-US"/>
              <a:t>Anova Analysis</a:t>
            </a:r>
          </a:p>
        </p:txBody>
      </p:sp>
      <p:pic>
        <p:nvPicPr>
          <p:cNvPr id="7" name="Content Placeholder 6" descr="A screenshot of a computer&#10;&#10;Description automatically generated">
            <a:extLst>
              <a:ext uri="{FF2B5EF4-FFF2-40B4-BE49-F238E27FC236}">
                <a16:creationId xmlns:a16="http://schemas.microsoft.com/office/drawing/2014/main" id="{E1D65DDB-A738-8471-98C1-10D38CDA8DA8}"/>
              </a:ext>
            </a:extLst>
          </p:cNvPr>
          <p:cNvPicPr>
            <a:picLocks noGrp="1" noChangeAspect="1"/>
          </p:cNvPicPr>
          <p:nvPr>
            <p:ph sz="half" idx="1"/>
          </p:nvPr>
        </p:nvPicPr>
        <p:blipFill>
          <a:blip r:embed="rId2"/>
          <a:stretch>
            <a:fillRect/>
          </a:stretch>
        </p:blipFill>
        <p:spPr>
          <a:xfrm>
            <a:off x="766575" y="1768109"/>
            <a:ext cx="5057775" cy="4472257"/>
          </a:xfrm>
        </p:spPr>
      </p:pic>
      <p:pic>
        <p:nvPicPr>
          <p:cNvPr id="8" name="Picture 7" descr="A screenshot of a computer&#10;&#10;Description automatically generated">
            <a:extLst>
              <a:ext uri="{FF2B5EF4-FFF2-40B4-BE49-F238E27FC236}">
                <a16:creationId xmlns:a16="http://schemas.microsoft.com/office/drawing/2014/main" id="{62A01DCE-C39B-33AA-B1C3-56060F563B00}"/>
              </a:ext>
            </a:extLst>
          </p:cNvPr>
          <p:cNvPicPr>
            <a:picLocks noChangeAspect="1"/>
          </p:cNvPicPr>
          <p:nvPr/>
        </p:nvPicPr>
        <p:blipFill rotWithShape="1">
          <a:blip r:embed="rId3"/>
          <a:srcRect t="2244" r="549" b="204"/>
          <a:stretch/>
        </p:blipFill>
        <p:spPr>
          <a:xfrm>
            <a:off x="6320287" y="1762089"/>
            <a:ext cx="5201762" cy="4474906"/>
          </a:xfrm>
          <a:prstGeom prst="rect">
            <a:avLst/>
          </a:prstGeom>
        </p:spPr>
      </p:pic>
    </p:spTree>
    <p:extLst>
      <p:ext uri="{BB962C8B-B14F-4D97-AF65-F5344CB8AC3E}">
        <p14:creationId xmlns:p14="http://schemas.microsoft.com/office/powerpoint/2010/main" val="339387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052-E182-3BF4-6FF9-7926729783A8}"/>
              </a:ext>
            </a:extLst>
          </p:cNvPr>
          <p:cNvSpPr>
            <a:spLocks noGrp="1"/>
          </p:cNvSpPr>
          <p:nvPr>
            <p:ph type="ctrTitle"/>
          </p:nvPr>
        </p:nvSpPr>
        <p:spPr>
          <a:xfrm>
            <a:off x="779426" y="968689"/>
            <a:ext cx="6786343" cy="667512"/>
          </a:xfrm>
        </p:spPr>
        <p:txBody>
          <a:bodyPr/>
          <a:lstStyle/>
          <a:p>
            <a:r>
              <a:rPr lang="en-US"/>
              <a:t>Recommendations</a:t>
            </a:r>
          </a:p>
        </p:txBody>
      </p:sp>
      <p:sp>
        <p:nvSpPr>
          <p:cNvPr id="3" name="Content Placeholder 2">
            <a:extLst>
              <a:ext uri="{FF2B5EF4-FFF2-40B4-BE49-F238E27FC236}">
                <a16:creationId xmlns:a16="http://schemas.microsoft.com/office/drawing/2014/main" id="{836A0652-F9C7-E79A-27B6-A1EFEB8ED67A}"/>
              </a:ext>
            </a:extLst>
          </p:cNvPr>
          <p:cNvSpPr>
            <a:spLocks noGrp="1"/>
          </p:cNvSpPr>
          <p:nvPr>
            <p:ph type="subTitle" idx="1"/>
          </p:nvPr>
        </p:nvSpPr>
        <p:spPr>
          <a:xfrm>
            <a:off x="898355" y="1768531"/>
            <a:ext cx="6383777" cy="4433516"/>
          </a:xfrm>
        </p:spPr>
        <p:txBody>
          <a:bodyPr vert="horz" lIns="91440" tIns="0" rIns="91440" bIns="0" rtlCol="0" anchor="t">
            <a:noAutofit/>
          </a:bodyPr>
          <a:lstStyle/>
          <a:p>
            <a:r>
              <a:rPr lang="en-US" sz="2200">
                <a:ea typeface="+mn-lt"/>
                <a:cs typeface="+mn-lt"/>
              </a:rPr>
              <a:t>The strong correlation observed between arr_del15 &amp; _</a:t>
            </a:r>
            <a:r>
              <a:rPr lang="en-US" sz="2200" err="1">
                <a:ea typeface="+mn-lt"/>
                <a:cs typeface="+mn-lt"/>
              </a:rPr>
              <a:t>arr_delay</a:t>
            </a:r>
            <a:r>
              <a:rPr lang="en-US" sz="2200">
                <a:ea typeface="+mn-lt"/>
                <a:cs typeface="+mn-lt"/>
              </a:rPr>
              <a:t> as revealed by the ANOVA analysis, suggests that an increase in the cumulative arrival delay time directly corresponds to a higher probability of flight delays. </a:t>
            </a:r>
          </a:p>
          <a:p>
            <a:endParaRPr lang="en-US" sz="2200">
              <a:ea typeface="+mn-lt"/>
              <a:cs typeface="+mn-lt"/>
            </a:endParaRPr>
          </a:p>
          <a:p>
            <a:r>
              <a:rPr lang="en-US" sz="2200">
                <a:ea typeface="+mn-lt"/>
                <a:cs typeface="+mn-lt"/>
              </a:rPr>
              <a:t>Therefore, by understanding this relationship, airlines can anticipate potential delays, take proactive measures to manage flight schedules, and allocate resources more efficiently, leading to a more streamlined operation and an enhanced on-time performance.</a:t>
            </a:r>
            <a:endParaRPr lang="en-US" sz="2200">
              <a:cs typeface="Sabon Next LT"/>
            </a:endParaRPr>
          </a:p>
        </p:txBody>
      </p:sp>
      <p:sp>
        <p:nvSpPr>
          <p:cNvPr id="4" name="Slide Number Placeholder 3">
            <a:extLst>
              <a:ext uri="{FF2B5EF4-FFF2-40B4-BE49-F238E27FC236}">
                <a16:creationId xmlns:a16="http://schemas.microsoft.com/office/drawing/2014/main" id="{EA087D14-F9AC-7ED1-F693-8B8D0F93D059}"/>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dirty="0"/>
              <a:t>13</a:t>
            </a:fld>
            <a:endParaRPr lang="en-US"/>
          </a:p>
        </p:txBody>
      </p:sp>
      <p:sp>
        <p:nvSpPr>
          <p:cNvPr id="5" name="Footer Placeholder 4">
            <a:extLst>
              <a:ext uri="{FF2B5EF4-FFF2-40B4-BE49-F238E27FC236}">
                <a16:creationId xmlns:a16="http://schemas.microsoft.com/office/drawing/2014/main" id="{C63B837A-3FBB-FC58-EFFE-7A052BDF9A0D}"/>
              </a:ext>
            </a:extLst>
          </p:cNvPr>
          <p:cNvSpPr>
            <a:spLocks noGrp="1"/>
          </p:cNvSpPr>
          <p:nvPr>
            <p:ph type="ftr" sz="quarter" idx="4294967295"/>
          </p:nvPr>
        </p:nvSpPr>
        <p:spPr>
          <a:xfrm>
            <a:off x="0" y="457200"/>
            <a:ext cx="3200400" cy="274638"/>
          </a:xfrm>
        </p:spPr>
        <p:txBody>
          <a:bodyPr/>
          <a:lstStyle/>
          <a:p>
            <a:r>
              <a:rPr lang="en-US"/>
              <a:t>Presentation title</a:t>
            </a:r>
          </a:p>
        </p:txBody>
      </p:sp>
    </p:spTree>
    <p:extLst>
      <p:ext uri="{BB962C8B-B14F-4D97-AF65-F5344CB8AC3E}">
        <p14:creationId xmlns:p14="http://schemas.microsoft.com/office/powerpoint/2010/main" val="80024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07287"/>
            <a:ext cx="6766560" cy="768096"/>
          </a:xfrm>
        </p:spPr>
        <p:txBody>
          <a:bodyPr/>
          <a:lstStyle/>
          <a:p>
            <a:r>
              <a:rPr lang="en-US"/>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03801"/>
            <a:ext cx="7001025" cy="2700528"/>
          </a:xfrm>
        </p:spPr>
        <p:txBody>
          <a:bodyPr vert="horz" lIns="91440" tIns="45720" rIns="91440" bIns="45720" rtlCol="0" anchor="t">
            <a:noAutofit/>
          </a:bodyPr>
          <a:lstStyle/>
          <a:p>
            <a:r>
              <a:rPr lang="en-US" sz="2400">
                <a:ea typeface="+mn-lt"/>
                <a:cs typeface="+mn-lt"/>
              </a:rPr>
              <a:t>This analysis also aids in optimizing resource allocation, enabling airlines to efficiently manage crew scheduling, maintenance procedures, and airport operations, leading to cost savings. </a:t>
            </a:r>
          </a:p>
          <a:p>
            <a:endParaRPr lang="en-US" sz="2400">
              <a:ea typeface="+mn-lt"/>
              <a:cs typeface="+mn-lt"/>
            </a:endParaRPr>
          </a:p>
          <a:p>
            <a:r>
              <a:rPr lang="en-US" sz="2400">
                <a:ea typeface="+mn-lt"/>
                <a:cs typeface="+mn-lt"/>
              </a:rPr>
              <a:t>Moreover, understanding security-related delays enhances airport safety measures and compliance with regulations, ensuring passenger and crew well-being.</a:t>
            </a:r>
            <a:endParaRPr lang="en-US" sz="2400">
              <a:cs typeface="Sabon Next LT"/>
            </a:endParaRPr>
          </a:p>
          <a:p>
            <a:endParaRPr lang="en-US" sz="2400">
              <a:cs typeface="Sabon Next LT"/>
            </a:endParaRP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2895600" y="3776472"/>
            <a:ext cx="6400800" cy="768096"/>
          </a:xfrm>
        </p:spPr>
        <p:txBody>
          <a:bodyPr anchor="t">
            <a:normAutofit/>
          </a:bodyPr>
          <a:lstStyle/>
          <a:p>
            <a:r>
              <a:rPr lang="en-US"/>
              <a:t>THANK YOU</a:t>
            </a:r>
          </a:p>
        </p:txBody>
      </p:sp>
      <p:sp>
        <p:nvSpPr>
          <p:cNvPr id="8" name="Text Placeholder 2">
            <a:extLst>
              <a:ext uri="{FF2B5EF4-FFF2-40B4-BE49-F238E27FC236}">
                <a16:creationId xmlns:a16="http://schemas.microsoft.com/office/drawing/2014/main" id="{66879D6B-5430-91F9-E3C1-8BF8E782F453}"/>
              </a:ext>
            </a:extLst>
          </p:cNvPr>
          <p:cNvSpPr>
            <a:spLocks noGrp="1"/>
          </p:cNvSpPr>
          <p:nvPr>
            <p:ph type="body" idx="1"/>
          </p:nvPr>
        </p:nvSpPr>
        <p:spPr>
          <a:xfrm>
            <a:off x="2895600" y="4718304"/>
            <a:ext cx="6400800" cy="512064"/>
          </a:xfrm>
        </p:spPr>
        <p:txBody>
          <a:bodyPr/>
          <a:lstStyle/>
          <a:p>
            <a:endParaRPr lang="en-US"/>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539111"/>
          </a:xfrm>
        </p:spPr>
        <p:txBody>
          <a:bodyPr vert="horz" lIns="91440" tIns="45720" rIns="91440" bIns="45720" rtlCol="0" anchor="t">
            <a:noAutofit/>
          </a:bodyPr>
          <a:lstStyle/>
          <a:p>
            <a:r>
              <a:rPr lang="en-US">
                <a:cs typeface="Sabon Next LT"/>
              </a:rPr>
              <a:t>Introduction of Topic &amp; Data</a:t>
            </a:r>
            <a:endParaRPr lang="en-US"/>
          </a:p>
          <a:p>
            <a:r>
              <a:rPr lang="en-US">
                <a:ea typeface="+mn-lt"/>
                <a:cs typeface="+mn-lt"/>
              </a:rPr>
              <a:t>Purpose Of Study</a:t>
            </a:r>
          </a:p>
          <a:p>
            <a:r>
              <a:rPr lang="en-US">
                <a:ea typeface="+mn-lt"/>
                <a:cs typeface="+mn-lt"/>
              </a:rPr>
              <a:t>Business Benefits</a:t>
            </a:r>
            <a:endParaRPr lang="en-US"/>
          </a:p>
          <a:p>
            <a:r>
              <a:rPr lang="en-US">
                <a:cs typeface="Sabon Next LT"/>
              </a:rPr>
              <a:t>Descriptive Analytics</a:t>
            </a:r>
          </a:p>
          <a:p>
            <a:r>
              <a:rPr lang="en-US"/>
              <a:t>​</a:t>
            </a:r>
            <a:r>
              <a:rPr lang="en-US">
                <a:cs typeface="Sabon Next LT"/>
              </a:rPr>
              <a:t>Recommendations</a:t>
            </a:r>
          </a:p>
          <a:p>
            <a:r>
              <a:rPr lang="en-US">
                <a:cs typeface="Sabon Next LT"/>
              </a:rPr>
              <a:t>Summary</a:t>
            </a:r>
          </a:p>
          <a:p>
            <a:endParaRPr lang="en-US">
              <a:cs typeface="Sabon Next LT"/>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871095"/>
            <a:ext cx="10671048" cy="768096"/>
          </a:xfrm>
        </p:spPr>
        <p:txBody>
          <a:bodyPr anchor="t">
            <a:normAutofit/>
          </a:bodyPr>
          <a:lstStyle/>
          <a:p>
            <a:r>
              <a:rPr lang="en-US"/>
              <a:t>Introduction of topic &amp;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625760" y="1801195"/>
            <a:ext cx="11119104" cy="4736764"/>
          </a:xfrm>
        </p:spPr>
        <p:txBody>
          <a:bodyPr vert="horz" lIns="91440" tIns="45720" rIns="91440" bIns="45720" rtlCol="0" anchor="t">
            <a:noAutofit/>
          </a:bodyPr>
          <a:lstStyle/>
          <a:p>
            <a:pPr marL="347345" indent="-347345"/>
            <a:r>
              <a:rPr lang="en-US" sz="2200"/>
              <a:t>We have selected the topic of "Airline On-Time Performance and Flight Delay Causes" for our research, using the dataset provided by the Bureau of Transportation Statistics (BTS). This dataset includes information regarding airline punctuality and the underlying reasons for flight delays, spanning from January 2004 to December 2019. </a:t>
            </a:r>
            <a:endParaRPr lang="en-US" sz="2200">
              <a:cs typeface="Sabon Next LT"/>
            </a:endParaRPr>
          </a:p>
          <a:p>
            <a:pPr marL="347345" indent="-347345"/>
            <a:endParaRPr lang="en-US" sz="2200">
              <a:cs typeface="Sabon Next LT"/>
            </a:endParaRPr>
          </a:p>
          <a:p>
            <a:pPr marL="347345" indent="-347345"/>
            <a:r>
              <a:rPr lang="en-US" sz="2200"/>
              <a:t>It includes a comprehensive set of details, including the year, month, specific airline, airport, flight counts, delayed flight counts, and the factors attributing to these delays. These delay factors are classified into five main categories: Air Carrier, Extreme Weather, National Aviation System (NAS), Late-Arriving Aircraft, and Security.</a:t>
            </a:r>
            <a:endParaRPr lang="en-US" sz="2200">
              <a:cs typeface="Sabon Next LT"/>
            </a:endParaRPr>
          </a:p>
          <a:p>
            <a:pPr marL="347345" indent="-347345"/>
            <a:endParaRPr lang="en-US" sz="2200">
              <a:cs typeface="Sabon Next LT"/>
            </a:endParaRPr>
          </a:p>
          <a:p>
            <a:pPr marL="347345" indent="-347345"/>
            <a:r>
              <a:rPr lang="en-US" sz="2200">
                <a:solidFill>
                  <a:srgbClr val="1F2C8F"/>
                </a:solidFill>
                <a:ea typeface="+mn-lt"/>
                <a:cs typeface="+mn-lt"/>
              </a:rPr>
              <a:t>This dataset is a valuable resource for analyzing trends and patterns in flight delays, helping airlines, airports, policymakers, and travelers understand and address the factors contributing to delays in the U.S. aviation system.</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08760" y="1883664"/>
            <a:ext cx="6766560" cy="768096"/>
          </a:xfrm>
        </p:spPr>
        <p:txBody>
          <a:bodyPr anchor="t">
            <a:normAutofit/>
          </a:bodyPr>
          <a:lstStyle/>
          <a:p>
            <a:r>
              <a:rPr lang="en-US" altLang="zh-CN"/>
              <a:t>Purpose of study</a:t>
            </a:r>
            <a:endParaRPr lang="en-US" altLang="zh-CN" b="1"/>
          </a:p>
        </p:txBody>
      </p:sp>
      <p:sp>
        <p:nvSpPr>
          <p:cNvPr id="4" name="Content Placeholder 3">
            <a:extLst>
              <a:ext uri="{FF2B5EF4-FFF2-40B4-BE49-F238E27FC236}">
                <a16:creationId xmlns:a16="http://schemas.microsoft.com/office/drawing/2014/main" id="{AF15814C-EDB2-F289-6F78-58241DF274BE}"/>
              </a:ext>
            </a:extLst>
          </p:cNvPr>
          <p:cNvSpPr>
            <a:spLocks noGrp="1"/>
          </p:cNvSpPr>
          <p:nvPr>
            <p:ph idx="1"/>
          </p:nvPr>
        </p:nvSpPr>
        <p:spPr>
          <a:xfrm>
            <a:off x="1508760" y="2837688"/>
            <a:ext cx="5879592" cy="2700528"/>
          </a:xfrm>
        </p:spPr>
        <p:txBody>
          <a:bodyPr vert="horz" lIns="91440" tIns="45720" rIns="91440" bIns="45720" rtlCol="0" anchor="t">
            <a:normAutofit/>
          </a:bodyPr>
          <a:lstStyle/>
          <a:p>
            <a:r>
              <a:rPr lang="en-US" sz="2000"/>
              <a:t>The purpose of our study on airline on-time performance and flight delays is multifaceted. </a:t>
            </a:r>
            <a:endParaRPr lang="en-US" sz="2000">
              <a:cs typeface="Sabon Next LT"/>
            </a:endParaRPr>
          </a:p>
          <a:p>
            <a:pPr marL="0" indent="0">
              <a:buNone/>
            </a:pPr>
            <a:endParaRPr lang="en-US" sz="2000">
              <a:cs typeface="Sabon Next LT"/>
            </a:endParaRPr>
          </a:p>
          <a:p>
            <a:pPr marL="0" indent="0">
              <a:buNone/>
            </a:pPr>
            <a:r>
              <a:rPr lang="en-US" sz="2000"/>
              <a:t>By analyzing delay causes such as maintenance issues, weather conditions, and late-arriving aircraft, airlines can identify patterns and implement targeted strategies to minimize disruptions, improving overall operational efficiency and passenger satisfaction.</a:t>
            </a:r>
            <a:endParaRPr lang="en-US" sz="2000">
              <a:cs typeface="Sabon Next LT"/>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a:t>Airline Operations</a:t>
            </a:r>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13586"/>
            <a:ext cx="10671048" cy="768096"/>
          </a:xfrm>
        </p:spPr>
        <p:txBody>
          <a:bodyPr anchor="t">
            <a:normAutofit/>
          </a:bodyPr>
          <a:lstStyle/>
          <a:p>
            <a:r>
              <a:rPr lang="en-US" altLang="zh-CN"/>
              <a:t>Business benefits</a:t>
            </a:r>
            <a:endParaRPr lang="en-US" altLang="zh-CN" b="1"/>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Airline Operations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graphicFrame>
        <p:nvGraphicFramePr>
          <p:cNvPr id="10" name="Content Placeholder 3">
            <a:extLst>
              <a:ext uri="{FF2B5EF4-FFF2-40B4-BE49-F238E27FC236}">
                <a16:creationId xmlns:a16="http://schemas.microsoft.com/office/drawing/2014/main" id="{A453BE95-E056-34C1-3E71-4F1BC27EA388}"/>
              </a:ext>
            </a:extLst>
          </p:cNvPr>
          <p:cNvGraphicFramePr>
            <a:graphicFrameLocks noGrp="1"/>
          </p:cNvGraphicFramePr>
          <p:nvPr>
            <p:ph sz="half" idx="1"/>
            <p:extLst>
              <p:ext uri="{D42A27DB-BD31-4B8C-83A1-F6EECF244321}">
                <p14:modId xmlns:p14="http://schemas.microsoft.com/office/powerpoint/2010/main" val="2499164117"/>
              </p:ext>
            </p:extLst>
          </p:nvPr>
        </p:nvGraphicFramePr>
        <p:xfrm>
          <a:off x="668892" y="1801196"/>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47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D924-F6AD-F064-C4BB-1ACE012744B4}"/>
              </a:ext>
            </a:extLst>
          </p:cNvPr>
          <p:cNvSpPr>
            <a:spLocks noGrp="1"/>
          </p:cNvSpPr>
          <p:nvPr>
            <p:ph type="title"/>
          </p:nvPr>
        </p:nvSpPr>
        <p:spPr>
          <a:xfrm>
            <a:off x="6317562" y="-2875"/>
            <a:ext cx="3932237" cy="1600200"/>
          </a:xfrm>
        </p:spPr>
        <p:txBody>
          <a:bodyPr anchor="b">
            <a:normAutofit/>
          </a:bodyPr>
          <a:lstStyle/>
          <a:p>
            <a:r>
              <a:rPr lang="en-US"/>
              <a:t>Proc means </a:t>
            </a:r>
          </a:p>
        </p:txBody>
      </p:sp>
      <p:sp>
        <p:nvSpPr>
          <p:cNvPr id="4" name="Footer Placeholder 3">
            <a:extLst>
              <a:ext uri="{FF2B5EF4-FFF2-40B4-BE49-F238E27FC236}">
                <a16:creationId xmlns:a16="http://schemas.microsoft.com/office/drawing/2014/main" id="{9BFD5E07-0224-E585-C4EE-082625E66E34}"/>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Airline Operations</a:t>
            </a:r>
          </a:p>
        </p:txBody>
      </p:sp>
      <p:sp>
        <p:nvSpPr>
          <p:cNvPr id="5" name="Slide Number Placeholder 4">
            <a:extLst>
              <a:ext uri="{FF2B5EF4-FFF2-40B4-BE49-F238E27FC236}">
                <a16:creationId xmlns:a16="http://schemas.microsoft.com/office/drawing/2014/main" id="{005210E9-FFE9-8630-C7BF-ED5651A67519}"/>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6</a:t>
            </a:fld>
            <a:endParaRPr lang="en-US"/>
          </a:p>
        </p:txBody>
      </p:sp>
      <p:pic>
        <p:nvPicPr>
          <p:cNvPr id="10" name="Picture 9" descr="A screenshot of a computer screen&#10;&#10;Description automatically generated">
            <a:extLst>
              <a:ext uri="{FF2B5EF4-FFF2-40B4-BE49-F238E27FC236}">
                <a16:creationId xmlns:a16="http://schemas.microsoft.com/office/drawing/2014/main" id="{55A0857D-D9FE-916F-D27F-BEB02791D04B}"/>
              </a:ext>
            </a:extLst>
          </p:cNvPr>
          <p:cNvPicPr>
            <a:picLocks noChangeAspect="1"/>
          </p:cNvPicPr>
          <p:nvPr/>
        </p:nvPicPr>
        <p:blipFill>
          <a:blip r:embed="rId2"/>
          <a:stretch>
            <a:fillRect/>
          </a:stretch>
        </p:blipFill>
        <p:spPr>
          <a:xfrm>
            <a:off x="869122" y="3201809"/>
            <a:ext cx="4007909" cy="1670389"/>
          </a:xfrm>
          <a:prstGeom prst="rect">
            <a:avLst/>
          </a:prstGeom>
        </p:spPr>
      </p:pic>
      <p:sp>
        <p:nvSpPr>
          <p:cNvPr id="12" name="TextBox 11">
            <a:extLst>
              <a:ext uri="{FF2B5EF4-FFF2-40B4-BE49-F238E27FC236}">
                <a16:creationId xmlns:a16="http://schemas.microsoft.com/office/drawing/2014/main" id="{49D6ACE9-8222-7773-E959-4F8E32AE7E34}"/>
              </a:ext>
            </a:extLst>
          </p:cNvPr>
          <p:cNvSpPr txBox="1"/>
          <p:nvPr/>
        </p:nvSpPr>
        <p:spPr>
          <a:xfrm>
            <a:off x="757312" y="1060174"/>
            <a:ext cx="40256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accent6"/>
                </a:solidFill>
                <a:latin typeface="Arial Black"/>
                <a:cs typeface="Sabon Next LT"/>
              </a:rPr>
              <a:t>PROC SUMMARY</a:t>
            </a:r>
            <a:endParaRPr lang="en-US" sz="3200">
              <a:solidFill>
                <a:schemeClr val="accent6"/>
              </a:solidFill>
              <a:latin typeface="Arial Black"/>
            </a:endParaRPr>
          </a:p>
        </p:txBody>
      </p:sp>
      <p:pic>
        <p:nvPicPr>
          <p:cNvPr id="3" name="Picture 2" descr="A screenshot of a computer screen&#10;&#10;Description automatically generated">
            <a:extLst>
              <a:ext uri="{FF2B5EF4-FFF2-40B4-BE49-F238E27FC236}">
                <a16:creationId xmlns:a16="http://schemas.microsoft.com/office/drawing/2014/main" id="{FC59BBE4-4741-3446-0675-B39B21A09319}"/>
              </a:ext>
            </a:extLst>
          </p:cNvPr>
          <p:cNvPicPr>
            <a:picLocks noChangeAspect="1"/>
          </p:cNvPicPr>
          <p:nvPr/>
        </p:nvPicPr>
        <p:blipFill>
          <a:blip r:embed="rId3"/>
          <a:stretch>
            <a:fillRect/>
          </a:stretch>
        </p:blipFill>
        <p:spPr>
          <a:xfrm>
            <a:off x="5926667" y="1969490"/>
            <a:ext cx="5130799" cy="4138216"/>
          </a:xfrm>
          <a:prstGeom prst="rect">
            <a:avLst/>
          </a:prstGeom>
        </p:spPr>
      </p:pic>
    </p:spTree>
    <p:extLst>
      <p:ext uri="{BB962C8B-B14F-4D97-AF65-F5344CB8AC3E}">
        <p14:creationId xmlns:p14="http://schemas.microsoft.com/office/powerpoint/2010/main" val="409882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0349445-2775-B1FF-7B28-CDE8D3B1B1AB}"/>
              </a:ext>
            </a:extLst>
          </p:cNvPr>
          <p:cNvSpPr>
            <a:spLocks noGrp="1"/>
          </p:cNvSpPr>
          <p:nvPr>
            <p:ph type="title"/>
          </p:nvPr>
        </p:nvSpPr>
        <p:spPr>
          <a:xfrm>
            <a:off x="758952" y="727322"/>
            <a:ext cx="10671048" cy="768096"/>
          </a:xfrm>
        </p:spPr>
        <p:txBody>
          <a:bodyPr/>
          <a:lstStyle/>
          <a:p>
            <a:r>
              <a:rPr lang="en-US"/>
              <a:t>Proc univariate</a:t>
            </a:r>
          </a:p>
        </p:txBody>
      </p:sp>
      <p:pic>
        <p:nvPicPr>
          <p:cNvPr id="7" name="Picture Placeholder 6" descr="A screenshot of a computer&#10;&#10;Description automatically generated">
            <a:extLst>
              <a:ext uri="{FF2B5EF4-FFF2-40B4-BE49-F238E27FC236}">
                <a16:creationId xmlns:a16="http://schemas.microsoft.com/office/drawing/2014/main" id="{AD50A9EF-2CF7-72F7-97B4-B868D9F63374}"/>
              </a:ext>
            </a:extLst>
          </p:cNvPr>
          <p:cNvPicPr>
            <a:picLocks noGrp="1" noChangeAspect="1"/>
          </p:cNvPicPr>
          <p:nvPr>
            <p:ph sz="half" idx="1"/>
          </p:nvPr>
        </p:nvPicPr>
        <p:blipFill>
          <a:blip r:embed="rId2"/>
          <a:stretch/>
        </p:blipFill>
        <p:spPr>
          <a:xfrm>
            <a:off x="1114992" y="1643045"/>
            <a:ext cx="4677242" cy="4909292"/>
          </a:xfrm>
          <a:noFill/>
        </p:spPr>
      </p:pic>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7</a:t>
            </a:fld>
            <a:endParaRPr lang="en-US"/>
          </a:p>
        </p:txBody>
      </p:sp>
      <p:pic>
        <p:nvPicPr>
          <p:cNvPr id="2" name="Picture 1" descr="A graph with numbers and lines&#10;&#10;Description automatically generated">
            <a:extLst>
              <a:ext uri="{FF2B5EF4-FFF2-40B4-BE49-F238E27FC236}">
                <a16:creationId xmlns:a16="http://schemas.microsoft.com/office/drawing/2014/main" id="{54227376-BBFC-CE2A-4A85-BCF7CC97C060}"/>
              </a:ext>
            </a:extLst>
          </p:cNvPr>
          <p:cNvPicPr>
            <a:picLocks noChangeAspect="1"/>
          </p:cNvPicPr>
          <p:nvPr/>
        </p:nvPicPr>
        <p:blipFill>
          <a:blip r:embed="rId3"/>
          <a:stretch>
            <a:fillRect/>
          </a:stretch>
        </p:blipFill>
        <p:spPr>
          <a:xfrm>
            <a:off x="6259689" y="1642876"/>
            <a:ext cx="4447821" cy="3029440"/>
          </a:xfrm>
          <a:prstGeom prst="rect">
            <a:avLst/>
          </a:prstGeom>
        </p:spPr>
      </p:pic>
      <p:pic>
        <p:nvPicPr>
          <p:cNvPr id="3" name="Picture 2" descr="A graph with a line&#10;&#10;Description automatically generated">
            <a:extLst>
              <a:ext uri="{FF2B5EF4-FFF2-40B4-BE49-F238E27FC236}">
                <a16:creationId xmlns:a16="http://schemas.microsoft.com/office/drawing/2014/main" id="{959B2ACD-ABF2-8224-B2EE-3CEAA96F9905}"/>
              </a:ext>
            </a:extLst>
          </p:cNvPr>
          <p:cNvPicPr>
            <a:picLocks noChangeAspect="1"/>
          </p:cNvPicPr>
          <p:nvPr/>
        </p:nvPicPr>
        <p:blipFill>
          <a:blip r:embed="rId4"/>
          <a:stretch>
            <a:fillRect/>
          </a:stretch>
        </p:blipFill>
        <p:spPr>
          <a:xfrm>
            <a:off x="6257808" y="4574666"/>
            <a:ext cx="4445940" cy="2205407"/>
          </a:xfrm>
          <a:prstGeom prst="rect">
            <a:avLst/>
          </a:prstGeom>
        </p:spPr>
      </p:pic>
    </p:spTree>
    <p:extLst>
      <p:ext uri="{BB962C8B-B14F-4D97-AF65-F5344CB8AC3E}">
        <p14:creationId xmlns:p14="http://schemas.microsoft.com/office/powerpoint/2010/main" val="11751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0349445-2775-B1FF-7B28-CDE8D3B1B1AB}"/>
              </a:ext>
            </a:extLst>
          </p:cNvPr>
          <p:cNvSpPr>
            <a:spLocks noGrp="1"/>
          </p:cNvSpPr>
          <p:nvPr>
            <p:ph type="title"/>
          </p:nvPr>
        </p:nvSpPr>
        <p:spPr>
          <a:xfrm>
            <a:off x="758952" y="727322"/>
            <a:ext cx="10671048" cy="768096"/>
          </a:xfrm>
        </p:spPr>
        <p:txBody>
          <a:bodyPr/>
          <a:lstStyle/>
          <a:p>
            <a:r>
              <a:rPr lang="en-US"/>
              <a:t>Graphs</a:t>
            </a:r>
          </a:p>
        </p:txBody>
      </p:sp>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8</a:t>
            </a:fld>
            <a:endParaRPr lang="en-US"/>
          </a:p>
        </p:txBody>
      </p:sp>
      <p:pic>
        <p:nvPicPr>
          <p:cNvPr id="10" name="Picture 9">
            <a:extLst>
              <a:ext uri="{FF2B5EF4-FFF2-40B4-BE49-F238E27FC236}">
                <a16:creationId xmlns:a16="http://schemas.microsoft.com/office/drawing/2014/main" id="{AFE9EF26-6D3E-5A27-285B-9571FE345132}"/>
              </a:ext>
            </a:extLst>
          </p:cNvPr>
          <p:cNvPicPr>
            <a:picLocks noChangeAspect="1"/>
          </p:cNvPicPr>
          <p:nvPr/>
        </p:nvPicPr>
        <p:blipFill>
          <a:blip r:embed="rId2"/>
          <a:stretch>
            <a:fillRect/>
          </a:stretch>
        </p:blipFill>
        <p:spPr>
          <a:xfrm>
            <a:off x="626853" y="1796855"/>
            <a:ext cx="5331125" cy="4328214"/>
          </a:xfrm>
          <a:prstGeom prst="rect">
            <a:avLst/>
          </a:prstGeom>
        </p:spPr>
      </p:pic>
      <p:pic>
        <p:nvPicPr>
          <p:cNvPr id="11" name="Picture 10">
            <a:extLst>
              <a:ext uri="{FF2B5EF4-FFF2-40B4-BE49-F238E27FC236}">
                <a16:creationId xmlns:a16="http://schemas.microsoft.com/office/drawing/2014/main" id="{57F3C535-53CB-558B-5D88-9DE8C3391CB2}"/>
              </a:ext>
            </a:extLst>
          </p:cNvPr>
          <p:cNvPicPr>
            <a:picLocks noChangeAspect="1"/>
          </p:cNvPicPr>
          <p:nvPr/>
        </p:nvPicPr>
        <p:blipFill>
          <a:blip r:embed="rId3"/>
          <a:stretch>
            <a:fillRect/>
          </a:stretch>
        </p:blipFill>
        <p:spPr>
          <a:xfrm>
            <a:off x="6090250" y="1795383"/>
            <a:ext cx="5791199" cy="4273649"/>
          </a:xfrm>
          <a:prstGeom prst="rect">
            <a:avLst/>
          </a:prstGeom>
        </p:spPr>
      </p:pic>
    </p:spTree>
    <p:extLst>
      <p:ext uri="{BB962C8B-B14F-4D97-AF65-F5344CB8AC3E}">
        <p14:creationId xmlns:p14="http://schemas.microsoft.com/office/powerpoint/2010/main" val="250604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0349445-2775-B1FF-7B28-CDE8D3B1B1AB}"/>
              </a:ext>
            </a:extLst>
          </p:cNvPr>
          <p:cNvSpPr>
            <a:spLocks noGrp="1"/>
          </p:cNvSpPr>
          <p:nvPr>
            <p:ph type="title"/>
          </p:nvPr>
        </p:nvSpPr>
        <p:spPr>
          <a:xfrm>
            <a:off x="758952" y="727322"/>
            <a:ext cx="10671048" cy="768096"/>
          </a:xfrm>
        </p:spPr>
        <p:txBody>
          <a:bodyPr/>
          <a:lstStyle/>
          <a:p>
            <a:r>
              <a:rPr lang="en-US"/>
              <a:t>Graphs</a:t>
            </a:r>
          </a:p>
        </p:txBody>
      </p:sp>
      <p:sp>
        <p:nvSpPr>
          <p:cNvPr id="5" name="Footer Placeholder 4">
            <a:extLst>
              <a:ext uri="{FF2B5EF4-FFF2-40B4-BE49-F238E27FC236}">
                <a16:creationId xmlns:a16="http://schemas.microsoft.com/office/drawing/2014/main" id="{249E2271-A540-F4FB-6A16-1E4EC3AFA67F}"/>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Arial"/>
                <a:cs typeface="Arial"/>
              </a:rPr>
              <a:t>Airline Operations</a:t>
            </a:r>
            <a:endParaRPr lang="en-US"/>
          </a:p>
        </p:txBody>
      </p:sp>
      <p:sp>
        <p:nvSpPr>
          <p:cNvPr id="6" name="Slide Number Placeholder 5">
            <a:extLst>
              <a:ext uri="{FF2B5EF4-FFF2-40B4-BE49-F238E27FC236}">
                <a16:creationId xmlns:a16="http://schemas.microsoft.com/office/drawing/2014/main" id="{FB1FF6D5-B3EE-EA04-40A7-2D8E68F0C26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9</a:t>
            </a:fld>
            <a:endParaRPr lang="en-US"/>
          </a:p>
        </p:txBody>
      </p:sp>
      <p:pic>
        <p:nvPicPr>
          <p:cNvPr id="13" name="Picture 12">
            <a:extLst>
              <a:ext uri="{FF2B5EF4-FFF2-40B4-BE49-F238E27FC236}">
                <a16:creationId xmlns:a16="http://schemas.microsoft.com/office/drawing/2014/main" id="{252EE7F2-672A-E4CA-0E09-C7154593D2ED}"/>
              </a:ext>
            </a:extLst>
          </p:cNvPr>
          <p:cNvPicPr>
            <a:picLocks noChangeAspect="1"/>
          </p:cNvPicPr>
          <p:nvPr/>
        </p:nvPicPr>
        <p:blipFill>
          <a:blip r:embed="rId2"/>
          <a:stretch>
            <a:fillRect/>
          </a:stretch>
        </p:blipFill>
        <p:spPr>
          <a:xfrm>
            <a:off x="454325" y="1971122"/>
            <a:ext cx="5589916" cy="4080321"/>
          </a:xfrm>
          <a:prstGeom prst="rect">
            <a:avLst/>
          </a:prstGeom>
        </p:spPr>
      </p:pic>
      <p:pic>
        <p:nvPicPr>
          <p:cNvPr id="14" name="Picture 13" descr="A graph of a red line and a blue line&#10;&#10;Description automatically generated">
            <a:extLst>
              <a:ext uri="{FF2B5EF4-FFF2-40B4-BE49-F238E27FC236}">
                <a16:creationId xmlns:a16="http://schemas.microsoft.com/office/drawing/2014/main" id="{3A6C8279-0B8C-D619-EDB1-4BFAB0C25029}"/>
              </a:ext>
            </a:extLst>
          </p:cNvPr>
          <p:cNvPicPr>
            <a:picLocks noChangeAspect="1"/>
          </p:cNvPicPr>
          <p:nvPr/>
        </p:nvPicPr>
        <p:blipFill>
          <a:blip r:embed="rId3"/>
          <a:stretch>
            <a:fillRect/>
          </a:stretch>
        </p:blipFill>
        <p:spPr>
          <a:xfrm>
            <a:off x="6234023" y="1976457"/>
            <a:ext cx="5819953" cy="4069652"/>
          </a:xfrm>
          <a:prstGeom prst="rect">
            <a:avLst/>
          </a:prstGeom>
        </p:spPr>
      </p:pic>
    </p:spTree>
    <p:extLst>
      <p:ext uri="{BB962C8B-B14F-4D97-AF65-F5344CB8AC3E}">
        <p14:creationId xmlns:p14="http://schemas.microsoft.com/office/powerpoint/2010/main" val="30228668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Airline operations </vt:lpstr>
      <vt:lpstr>AGENDA</vt:lpstr>
      <vt:lpstr>Introduction of topic &amp; data</vt:lpstr>
      <vt:lpstr>Purpose of study</vt:lpstr>
      <vt:lpstr>Business benefits</vt:lpstr>
      <vt:lpstr>Proc means </vt:lpstr>
      <vt:lpstr>Proc univariate</vt:lpstr>
      <vt:lpstr>Graphs</vt:lpstr>
      <vt:lpstr>Graphs</vt:lpstr>
      <vt:lpstr>Correlation Analysis</vt:lpstr>
      <vt:lpstr>Anova Analysis</vt:lpstr>
      <vt:lpstr>Anova Analysis</vt:lpstr>
      <vt:lpstr>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13</cp:revision>
  <dcterms:created xsi:type="dcterms:W3CDTF">2023-11-08T05:46:24Z</dcterms:created>
  <dcterms:modified xsi:type="dcterms:W3CDTF">2023-11-08T23:15:57Z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