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 id="2147483724" r:id="rId5"/>
  </p:sldMasterIdLst>
  <p:notesMasterIdLst>
    <p:notesMasterId r:id="rId34"/>
  </p:notesMasterIdLst>
  <p:sldIdLst>
    <p:sldId id="288" r:id="rId6"/>
    <p:sldId id="293" r:id="rId7"/>
    <p:sldId id="294" r:id="rId8"/>
    <p:sldId id="290" r:id="rId9"/>
    <p:sldId id="291" r:id="rId10"/>
    <p:sldId id="292" r:id="rId11"/>
    <p:sldId id="266" r:id="rId12"/>
    <p:sldId id="277" r:id="rId13"/>
    <p:sldId id="278" r:id="rId14"/>
    <p:sldId id="287" r:id="rId15"/>
    <p:sldId id="286" r:id="rId16"/>
    <p:sldId id="285" r:id="rId17"/>
    <p:sldId id="284" r:id="rId18"/>
    <p:sldId id="283" r:id="rId19"/>
    <p:sldId id="282" r:id="rId20"/>
    <p:sldId id="281" r:id="rId21"/>
    <p:sldId id="280" r:id="rId22"/>
    <p:sldId id="279" r:id="rId23"/>
    <p:sldId id="260" r:id="rId24"/>
    <p:sldId id="270" r:id="rId25"/>
    <p:sldId id="271" r:id="rId26"/>
    <p:sldId id="275" r:id="rId27"/>
    <p:sldId id="262" r:id="rId28"/>
    <p:sldId id="263" r:id="rId29"/>
    <p:sldId id="264" r:id="rId30"/>
    <p:sldId id="258" r:id="rId31"/>
    <p:sldId id="276" r:id="rId32"/>
    <p:sldId id="28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BDD3954-8334-7F44-C59F-8A2D78511B61}" name="Bolli, Chanukya" initials="BC" userId="S::cbolli@depaul.edu::ba154aca-5660-49f7-9b1e-b578cf0e2027"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799FAA-1EC5-4A34-BFF9-D8160AFAA4C0}" v="232" dt="2023-08-13T01:44:41.761"/>
    <p1510:client id="{03AFB206-246F-45D1-91B1-3BB1EBA60120}" v="126" dt="2023-08-14T22:19:14.078"/>
    <p1510:client id="{1055BAE9-FEA4-444F-81E3-43D667DFAFE4}" v="330" dt="2023-08-12T23:13:56.285"/>
    <p1510:client id="{1AFB9B59-A51A-4A34-8EC5-FC6F87E0A505}" v="58" dt="2023-08-10T00:55:15.938"/>
    <p1510:client id="{21B802B7-BB0B-4E79-A3AC-3AFB1AACA163}" v="66" dt="2023-08-09T23:44:23.488"/>
    <p1510:client id="{227BFC91-888E-4BF6-B32E-7BE3B4075F25}" v="355" dt="2023-08-14T03:15:36.087"/>
    <p1510:client id="{253C49B5-2CB5-40BF-9D50-8B3959D195AF}" v="299" dt="2023-08-12T19:05:13.468"/>
    <p1510:client id="{290196E3-B36E-43FC-860A-B7ED14FF0F31}" v="61" dt="2023-08-08T01:35:09.989"/>
    <p1510:client id="{2C93EC20-C15C-423C-82AD-DB8BAC8F9D6E}" v="9" dt="2023-08-14T22:29:36.879"/>
    <p1510:client id="{3BB0CE6F-18CB-4455-BCE8-6956D91847C1}" v="2011" dt="2023-08-11T04:30:33.417"/>
    <p1510:client id="{3E9C44ED-EB5A-49DA-B826-E8350B9B8ACA}" v="1" dt="2023-08-14T21:54:11.404"/>
    <p1510:client id="{56C834B2-190D-4FB7-9D22-38FD3CEBA665}" v="1" dt="2023-08-11T21:05:57.585"/>
    <p1510:client id="{5D5FB55F-66B2-47C4-A81B-15C18E955326}" v="190" dt="2023-08-11T05:51:00.057"/>
    <p1510:client id="{63159EEE-5391-483D-9694-4E580FA9347D}" v="557" dt="2023-08-13T22:57:35.049"/>
    <p1510:client id="{674D7E9C-642A-4240-9B4F-C0D50507A42F}" v="2228" dt="2023-08-12T02:20:45.296"/>
    <p1510:client id="{67516EBE-F363-45DE-ACB7-EA1848B362A6}" v="191" dt="2023-08-14T00:01:33.759"/>
    <p1510:client id="{70DC1020-6034-4437-9216-F189D0545EC0}" v="228" dt="2023-08-08T22:06:11.112"/>
    <p1510:client id="{84170A20-73F8-4035-882E-0FCB12571ED8}" v="45" dt="2023-08-14T22:32:28.952"/>
    <p1510:client id="{9C293224-7097-4310-9C65-3024343E6CD6}" v="61" dt="2023-08-10T16:46:02.915"/>
    <p1510:client id="{A6B03080-BB06-45A3-BFC3-1584DEFB7627}" v="6" dt="2023-08-11T19:54:39.459"/>
    <p1510:client id="{A98020BC-9BE3-4655-9F3C-759F587170E6}" v="299" dt="2023-08-12T22:19:12.973"/>
    <p1510:client id="{AEE8B2F3-6C12-448C-A518-CD3DEAF1F353}" v="10" dt="2023-08-04T21:04:56.006"/>
    <p1510:client id="{B9862063-2B5C-44EC-A33A-1D3AACB3A61B}" v="187" dt="2023-08-08T20:06:54.990"/>
    <p1510:client id="{BFB66B60-5B17-42E6-B9AA-9A97C4D7ABCB}" v="12" dt="2023-08-14T21:56:53.755"/>
    <p1510:client id="{C2CA258E-AEF6-475A-8C18-70AC8A9B7D12}" v="355" dt="2023-08-14T20:45:14.755"/>
    <p1510:client id="{C4436593-C85A-4F7D-A73E-FD562C532D92}" v="1" dt="2023-08-14T22:21:16.046"/>
    <p1510:client id="{C67FC9F3-088D-4AE5-9F28-C5FB2C0A0A48}" v="12" dt="2023-08-14T20:09:12.277"/>
    <p1510:client id="{CA07B87F-C8B3-4DCB-B37B-318F56533224}" v="36" dt="2023-08-14T20:53:56.867"/>
    <p1510:client id="{D3785866-08A5-4724-9EB9-F7C16E6F3370}" v="3" dt="2023-08-09T21:03:26.207"/>
    <p1510:client id="{E9C77402-B0EC-4E7A-9623-61B6BFB637EC}" v="67" dt="2023-08-12T19:03:50.567"/>
    <p1510:client id="{F137FF9E-4868-45EA-8983-27B6814165B2}" v="1" dt="2023-08-14T22:13:35.296"/>
    <p1510:client id="{F53872E7-DAF8-4374-AD19-5EE2506C3C0E}" v="7" dt="2023-08-08T01:37:43.025"/>
    <p1510:client id="{F9E8D1EB-3B6E-4F0D-9FF7-5D3370355485}" v="1" dt="2023-08-09T20:08:22.8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5/10/relationships/revisionInfo" Target="revisionInfo.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40"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diagrams/_rels/data2.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2.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0C8A5E-AAF7-40D8-A936-D2936ADDA4EE}" type="doc">
      <dgm:prSet loTypeId="urn:microsoft.com/office/officeart/2005/8/layout/vProcess5" loCatId="process" qsTypeId="urn:microsoft.com/office/officeart/2005/8/quickstyle/simple4" qsCatId="simple" csTypeId="urn:microsoft.com/office/officeart/2005/8/colors/colorful2" csCatId="colorful"/>
      <dgm:spPr/>
      <dgm:t>
        <a:bodyPr/>
        <a:lstStyle/>
        <a:p>
          <a:endParaRPr lang="en-US"/>
        </a:p>
      </dgm:t>
    </dgm:pt>
    <dgm:pt modelId="{9F910E4F-C5CE-4F5F-87AF-6B26724B5BCE}">
      <dgm:prSet/>
      <dgm:spPr/>
      <dgm:t>
        <a:bodyPr/>
        <a:lstStyle/>
        <a:p>
          <a:pPr rtl="0"/>
          <a:r>
            <a:rPr lang="en-US" dirty="0"/>
            <a:t>Both Visa and Mastercard benefit from substantial competitive advantages due to their brand recognition, widespread acceptance, and extensive global network. The strong brand identity </a:t>
          </a:r>
          <a:r>
            <a:rPr lang="en-US" dirty="0">
              <a:latin typeface="Trebuchet MS" panose="020B0603020202020204"/>
            </a:rPr>
            <a:t>that they</a:t>
          </a:r>
          <a:r>
            <a:rPr lang="en-US" dirty="0"/>
            <a:t> have built over the years provide a high level of trust and reliability to consumers</a:t>
          </a:r>
          <a:r>
            <a:rPr lang="en-US" dirty="0">
              <a:latin typeface="Trebuchet MS" panose="020B0603020202020204"/>
            </a:rPr>
            <a:t>.</a:t>
          </a:r>
          <a:endParaRPr lang="en-US" dirty="0"/>
        </a:p>
      </dgm:t>
    </dgm:pt>
    <dgm:pt modelId="{2BE62569-1A31-40D6-903B-DCD63A223D5D}" type="parTrans" cxnId="{442AD2F9-8EF6-4C2E-8FDF-F5C189621B11}">
      <dgm:prSet/>
      <dgm:spPr/>
      <dgm:t>
        <a:bodyPr/>
        <a:lstStyle/>
        <a:p>
          <a:endParaRPr lang="en-US"/>
        </a:p>
      </dgm:t>
    </dgm:pt>
    <dgm:pt modelId="{43D36BFE-193E-4D6A-A2D3-27ECEED021EE}" type="sibTrans" cxnId="{442AD2F9-8EF6-4C2E-8FDF-F5C189621B11}">
      <dgm:prSet/>
      <dgm:spPr/>
      <dgm:t>
        <a:bodyPr/>
        <a:lstStyle/>
        <a:p>
          <a:endParaRPr lang="en-US"/>
        </a:p>
      </dgm:t>
    </dgm:pt>
    <dgm:pt modelId="{091EE41A-C423-4626-90E5-F3CC48680AFF}">
      <dgm:prSet/>
      <dgm:spPr/>
      <dgm:t>
        <a:bodyPr/>
        <a:lstStyle/>
        <a:p>
          <a:r>
            <a:rPr lang="en-US" dirty="0"/>
            <a:t>One of the paramount factors contributing to </a:t>
          </a:r>
          <a:r>
            <a:rPr lang="en-US" dirty="0">
              <a:latin typeface="Trebuchet MS" panose="020B0603020202020204"/>
            </a:rPr>
            <a:t>Visa</a:t>
          </a:r>
          <a:r>
            <a:rPr lang="en-US" dirty="0"/>
            <a:t> and Mastercard's competitive advantage is the formidable network effect they've fostered over the years.</a:t>
          </a:r>
        </a:p>
      </dgm:t>
    </dgm:pt>
    <dgm:pt modelId="{6F1B94D3-5B5B-4607-920F-4B187A7DC033}" type="parTrans" cxnId="{8A1D7805-6ADF-43F1-B6D0-2780623B7637}">
      <dgm:prSet/>
      <dgm:spPr/>
      <dgm:t>
        <a:bodyPr/>
        <a:lstStyle/>
        <a:p>
          <a:endParaRPr lang="en-US"/>
        </a:p>
      </dgm:t>
    </dgm:pt>
    <dgm:pt modelId="{3D3E78BC-D1DC-4485-9F9E-5532256720DC}" type="sibTrans" cxnId="{8A1D7805-6ADF-43F1-B6D0-2780623B7637}">
      <dgm:prSet/>
      <dgm:spPr/>
      <dgm:t>
        <a:bodyPr/>
        <a:lstStyle/>
        <a:p>
          <a:endParaRPr lang="en-US"/>
        </a:p>
      </dgm:t>
    </dgm:pt>
    <dgm:pt modelId="{75DD73A0-A5D3-40FC-96B7-F84B2B2449B5}">
      <dgm:prSet/>
      <dgm:spPr/>
      <dgm:t>
        <a:bodyPr/>
        <a:lstStyle/>
        <a:p>
          <a:pPr rtl="0"/>
          <a:r>
            <a:rPr lang="en-US" dirty="0"/>
            <a:t>Their vast networks of merchants and cardholders amplify the value proposition for all parties involved. Furthermore, the high costs associated with building a similar global infrastructure serve as a significant drawback for entrants. This competitive channel shields them from immediate threats</a:t>
          </a:r>
          <a:r>
            <a:rPr lang="en-US" dirty="0">
              <a:latin typeface="Trebuchet MS" panose="020B0603020202020204"/>
            </a:rPr>
            <a:t> and strengthens their competitive position.</a:t>
          </a:r>
          <a:endParaRPr lang="en-US" dirty="0"/>
        </a:p>
      </dgm:t>
    </dgm:pt>
    <dgm:pt modelId="{14DC7765-4579-4AE0-AF04-83EED7D11B02}" type="parTrans" cxnId="{B5308AF4-2809-49F3-A2A5-B2687F09A8EF}">
      <dgm:prSet/>
      <dgm:spPr/>
      <dgm:t>
        <a:bodyPr/>
        <a:lstStyle/>
        <a:p>
          <a:endParaRPr lang="en-US"/>
        </a:p>
      </dgm:t>
    </dgm:pt>
    <dgm:pt modelId="{CDB5FFD1-E298-49F6-8F19-00AF157B3523}" type="sibTrans" cxnId="{B5308AF4-2809-49F3-A2A5-B2687F09A8EF}">
      <dgm:prSet/>
      <dgm:spPr/>
      <dgm:t>
        <a:bodyPr/>
        <a:lstStyle/>
        <a:p>
          <a:endParaRPr lang="en-US"/>
        </a:p>
      </dgm:t>
    </dgm:pt>
    <dgm:pt modelId="{D4A25776-3830-4FE4-A29E-D3A90DD14815}" type="pres">
      <dgm:prSet presAssocID="{990C8A5E-AAF7-40D8-A936-D2936ADDA4EE}" presName="outerComposite" presStyleCnt="0">
        <dgm:presLayoutVars>
          <dgm:chMax val="5"/>
          <dgm:dir/>
          <dgm:resizeHandles val="exact"/>
        </dgm:presLayoutVars>
      </dgm:prSet>
      <dgm:spPr/>
    </dgm:pt>
    <dgm:pt modelId="{DF5A5B37-F930-425A-81D2-D7B89FC4522F}" type="pres">
      <dgm:prSet presAssocID="{990C8A5E-AAF7-40D8-A936-D2936ADDA4EE}" presName="dummyMaxCanvas" presStyleCnt="0">
        <dgm:presLayoutVars/>
      </dgm:prSet>
      <dgm:spPr/>
    </dgm:pt>
    <dgm:pt modelId="{DD1AFC69-9052-4477-95BA-7E75B95CEBAE}" type="pres">
      <dgm:prSet presAssocID="{990C8A5E-AAF7-40D8-A936-D2936ADDA4EE}" presName="ThreeNodes_1" presStyleLbl="node1" presStyleIdx="0" presStyleCnt="3">
        <dgm:presLayoutVars>
          <dgm:bulletEnabled val="1"/>
        </dgm:presLayoutVars>
      </dgm:prSet>
      <dgm:spPr/>
    </dgm:pt>
    <dgm:pt modelId="{A07A19E4-0C71-4C28-A751-A87924D98443}" type="pres">
      <dgm:prSet presAssocID="{990C8A5E-AAF7-40D8-A936-D2936ADDA4EE}" presName="ThreeNodes_2" presStyleLbl="node1" presStyleIdx="1" presStyleCnt="3">
        <dgm:presLayoutVars>
          <dgm:bulletEnabled val="1"/>
        </dgm:presLayoutVars>
      </dgm:prSet>
      <dgm:spPr/>
    </dgm:pt>
    <dgm:pt modelId="{79A1A0F4-A67C-47D9-9C8E-BF5007F51A53}" type="pres">
      <dgm:prSet presAssocID="{990C8A5E-AAF7-40D8-A936-D2936ADDA4EE}" presName="ThreeNodes_3" presStyleLbl="node1" presStyleIdx="2" presStyleCnt="3">
        <dgm:presLayoutVars>
          <dgm:bulletEnabled val="1"/>
        </dgm:presLayoutVars>
      </dgm:prSet>
      <dgm:spPr/>
    </dgm:pt>
    <dgm:pt modelId="{FC5A3A60-A385-477C-B350-218B6B3CB61E}" type="pres">
      <dgm:prSet presAssocID="{990C8A5E-AAF7-40D8-A936-D2936ADDA4EE}" presName="ThreeConn_1-2" presStyleLbl="fgAccFollowNode1" presStyleIdx="0" presStyleCnt="2">
        <dgm:presLayoutVars>
          <dgm:bulletEnabled val="1"/>
        </dgm:presLayoutVars>
      </dgm:prSet>
      <dgm:spPr/>
    </dgm:pt>
    <dgm:pt modelId="{51331E47-431A-4F43-AA66-44B74E401F0B}" type="pres">
      <dgm:prSet presAssocID="{990C8A5E-AAF7-40D8-A936-D2936ADDA4EE}" presName="ThreeConn_2-3" presStyleLbl="fgAccFollowNode1" presStyleIdx="1" presStyleCnt="2">
        <dgm:presLayoutVars>
          <dgm:bulletEnabled val="1"/>
        </dgm:presLayoutVars>
      </dgm:prSet>
      <dgm:spPr/>
    </dgm:pt>
    <dgm:pt modelId="{FEF2C273-F470-4ABA-8A61-0EC75924E99F}" type="pres">
      <dgm:prSet presAssocID="{990C8A5E-AAF7-40D8-A936-D2936ADDA4EE}" presName="ThreeNodes_1_text" presStyleLbl="node1" presStyleIdx="2" presStyleCnt="3">
        <dgm:presLayoutVars>
          <dgm:bulletEnabled val="1"/>
        </dgm:presLayoutVars>
      </dgm:prSet>
      <dgm:spPr/>
    </dgm:pt>
    <dgm:pt modelId="{9332675B-4717-4254-AFFC-1E4704A2A8E3}" type="pres">
      <dgm:prSet presAssocID="{990C8A5E-AAF7-40D8-A936-D2936ADDA4EE}" presName="ThreeNodes_2_text" presStyleLbl="node1" presStyleIdx="2" presStyleCnt="3">
        <dgm:presLayoutVars>
          <dgm:bulletEnabled val="1"/>
        </dgm:presLayoutVars>
      </dgm:prSet>
      <dgm:spPr/>
    </dgm:pt>
    <dgm:pt modelId="{2194D3BC-AB0F-4873-BD72-BCE555652C3B}" type="pres">
      <dgm:prSet presAssocID="{990C8A5E-AAF7-40D8-A936-D2936ADDA4EE}" presName="ThreeNodes_3_text" presStyleLbl="node1" presStyleIdx="2" presStyleCnt="3">
        <dgm:presLayoutVars>
          <dgm:bulletEnabled val="1"/>
        </dgm:presLayoutVars>
      </dgm:prSet>
      <dgm:spPr/>
    </dgm:pt>
  </dgm:ptLst>
  <dgm:cxnLst>
    <dgm:cxn modelId="{8A1D7805-6ADF-43F1-B6D0-2780623B7637}" srcId="{990C8A5E-AAF7-40D8-A936-D2936ADDA4EE}" destId="{091EE41A-C423-4626-90E5-F3CC48680AFF}" srcOrd="1" destOrd="0" parTransId="{6F1B94D3-5B5B-4607-920F-4B187A7DC033}" sibTransId="{3D3E78BC-D1DC-4485-9F9E-5532256720DC}"/>
    <dgm:cxn modelId="{C857EA2F-7227-4A83-8F40-706E5111842A}" type="presOf" srcId="{990C8A5E-AAF7-40D8-A936-D2936ADDA4EE}" destId="{D4A25776-3830-4FE4-A29E-D3A90DD14815}" srcOrd="0" destOrd="0" presId="urn:microsoft.com/office/officeart/2005/8/layout/vProcess5"/>
    <dgm:cxn modelId="{522E3444-1D17-468F-976C-9FBB091DB714}" type="presOf" srcId="{75DD73A0-A5D3-40FC-96B7-F84B2B2449B5}" destId="{2194D3BC-AB0F-4873-BD72-BCE555652C3B}" srcOrd="1" destOrd="0" presId="urn:microsoft.com/office/officeart/2005/8/layout/vProcess5"/>
    <dgm:cxn modelId="{5BF9B045-DA0C-4DE1-A7E4-FD51348C0516}" type="presOf" srcId="{9F910E4F-C5CE-4F5F-87AF-6B26724B5BCE}" destId="{DD1AFC69-9052-4477-95BA-7E75B95CEBAE}" srcOrd="0" destOrd="0" presId="urn:microsoft.com/office/officeart/2005/8/layout/vProcess5"/>
    <dgm:cxn modelId="{4B846B6A-E211-4F84-BDC6-4D06009C6F23}" type="presOf" srcId="{3D3E78BC-D1DC-4485-9F9E-5532256720DC}" destId="{51331E47-431A-4F43-AA66-44B74E401F0B}" srcOrd="0" destOrd="0" presId="urn:microsoft.com/office/officeart/2005/8/layout/vProcess5"/>
    <dgm:cxn modelId="{80FB9953-93C1-447D-9FD0-4DC8C509A915}" type="presOf" srcId="{75DD73A0-A5D3-40FC-96B7-F84B2B2449B5}" destId="{79A1A0F4-A67C-47D9-9C8E-BF5007F51A53}" srcOrd="0" destOrd="0" presId="urn:microsoft.com/office/officeart/2005/8/layout/vProcess5"/>
    <dgm:cxn modelId="{875D4DAF-310B-4C1C-9306-349E3271F1B0}" type="presOf" srcId="{43D36BFE-193E-4D6A-A2D3-27ECEED021EE}" destId="{FC5A3A60-A385-477C-B350-218B6B3CB61E}" srcOrd="0" destOrd="0" presId="urn:microsoft.com/office/officeart/2005/8/layout/vProcess5"/>
    <dgm:cxn modelId="{BE6FF6B7-EBA0-43D0-B432-C2471D1DE9AD}" type="presOf" srcId="{091EE41A-C423-4626-90E5-F3CC48680AFF}" destId="{A07A19E4-0C71-4C28-A751-A87924D98443}" srcOrd="0" destOrd="0" presId="urn:microsoft.com/office/officeart/2005/8/layout/vProcess5"/>
    <dgm:cxn modelId="{BDD927E4-60CA-4938-AD7A-BA8B54C60781}" type="presOf" srcId="{9F910E4F-C5CE-4F5F-87AF-6B26724B5BCE}" destId="{FEF2C273-F470-4ABA-8A61-0EC75924E99F}" srcOrd="1" destOrd="0" presId="urn:microsoft.com/office/officeart/2005/8/layout/vProcess5"/>
    <dgm:cxn modelId="{EC5488E8-E26E-44B8-B9DD-9F96C47061DB}" type="presOf" srcId="{091EE41A-C423-4626-90E5-F3CC48680AFF}" destId="{9332675B-4717-4254-AFFC-1E4704A2A8E3}" srcOrd="1" destOrd="0" presId="urn:microsoft.com/office/officeart/2005/8/layout/vProcess5"/>
    <dgm:cxn modelId="{B5308AF4-2809-49F3-A2A5-B2687F09A8EF}" srcId="{990C8A5E-AAF7-40D8-A936-D2936ADDA4EE}" destId="{75DD73A0-A5D3-40FC-96B7-F84B2B2449B5}" srcOrd="2" destOrd="0" parTransId="{14DC7765-4579-4AE0-AF04-83EED7D11B02}" sibTransId="{CDB5FFD1-E298-49F6-8F19-00AF157B3523}"/>
    <dgm:cxn modelId="{442AD2F9-8EF6-4C2E-8FDF-F5C189621B11}" srcId="{990C8A5E-AAF7-40D8-A936-D2936ADDA4EE}" destId="{9F910E4F-C5CE-4F5F-87AF-6B26724B5BCE}" srcOrd="0" destOrd="0" parTransId="{2BE62569-1A31-40D6-903B-DCD63A223D5D}" sibTransId="{43D36BFE-193E-4D6A-A2D3-27ECEED021EE}"/>
    <dgm:cxn modelId="{DB0AC0E8-C40A-4BFD-ACFC-8E5E5E659B6D}" type="presParOf" srcId="{D4A25776-3830-4FE4-A29E-D3A90DD14815}" destId="{DF5A5B37-F930-425A-81D2-D7B89FC4522F}" srcOrd="0" destOrd="0" presId="urn:microsoft.com/office/officeart/2005/8/layout/vProcess5"/>
    <dgm:cxn modelId="{A6D730D3-AE20-4115-A884-0AB5C22562BD}" type="presParOf" srcId="{D4A25776-3830-4FE4-A29E-D3A90DD14815}" destId="{DD1AFC69-9052-4477-95BA-7E75B95CEBAE}" srcOrd="1" destOrd="0" presId="urn:microsoft.com/office/officeart/2005/8/layout/vProcess5"/>
    <dgm:cxn modelId="{BC34ACF1-C957-4927-88AD-AC30540CE4F1}" type="presParOf" srcId="{D4A25776-3830-4FE4-A29E-D3A90DD14815}" destId="{A07A19E4-0C71-4C28-A751-A87924D98443}" srcOrd="2" destOrd="0" presId="urn:microsoft.com/office/officeart/2005/8/layout/vProcess5"/>
    <dgm:cxn modelId="{3AFC6606-429F-4FF5-A693-8F9B768BB19B}" type="presParOf" srcId="{D4A25776-3830-4FE4-A29E-D3A90DD14815}" destId="{79A1A0F4-A67C-47D9-9C8E-BF5007F51A53}" srcOrd="3" destOrd="0" presId="urn:microsoft.com/office/officeart/2005/8/layout/vProcess5"/>
    <dgm:cxn modelId="{56EE993B-D33C-45D1-BCFA-B8EE6A01F824}" type="presParOf" srcId="{D4A25776-3830-4FE4-A29E-D3A90DD14815}" destId="{FC5A3A60-A385-477C-B350-218B6B3CB61E}" srcOrd="4" destOrd="0" presId="urn:microsoft.com/office/officeart/2005/8/layout/vProcess5"/>
    <dgm:cxn modelId="{66093CFE-34F0-44CC-8E31-809AF844E9E0}" type="presParOf" srcId="{D4A25776-3830-4FE4-A29E-D3A90DD14815}" destId="{51331E47-431A-4F43-AA66-44B74E401F0B}" srcOrd="5" destOrd="0" presId="urn:microsoft.com/office/officeart/2005/8/layout/vProcess5"/>
    <dgm:cxn modelId="{5E329ADC-1ED3-43AC-9069-D6100D076725}" type="presParOf" srcId="{D4A25776-3830-4FE4-A29E-D3A90DD14815}" destId="{FEF2C273-F470-4ABA-8A61-0EC75924E99F}" srcOrd="6" destOrd="0" presId="urn:microsoft.com/office/officeart/2005/8/layout/vProcess5"/>
    <dgm:cxn modelId="{1A92C893-0F95-4BDE-A831-5867765CF843}" type="presParOf" srcId="{D4A25776-3830-4FE4-A29E-D3A90DD14815}" destId="{9332675B-4717-4254-AFFC-1E4704A2A8E3}" srcOrd="7" destOrd="0" presId="urn:microsoft.com/office/officeart/2005/8/layout/vProcess5"/>
    <dgm:cxn modelId="{48F37AA6-4A64-4211-AC5C-5BCDF84E5AD4}" type="presParOf" srcId="{D4A25776-3830-4FE4-A29E-D3A90DD14815}" destId="{2194D3BC-AB0F-4873-BD72-BCE555652C3B}"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ED193A-4D82-4F2C-A0B0-0EA9CDC7315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D89511E-B2E1-4E95-A150-2AA9D9490606}">
      <dgm:prSet/>
      <dgm:spPr/>
      <dgm:t>
        <a:bodyPr/>
        <a:lstStyle/>
        <a:p>
          <a:pPr rtl="0">
            <a:lnSpc>
              <a:spcPct val="100000"/>
            </a:lnSpc>
          </a:pPr>
          <a:r>
            <a:rPr lang="en-US"/>
            <a:t>Both Visa and Mastercard are positioned to harness several growth opportunities in the rapidly evolving payments landscape. The shift towards cashless transactions</a:t>
          </a:r>
          <a:r>
            <a:rPr lang="en-US">
              <a:latin typeface="Trebuchet MS" panose="020B0603020202020204"/>
            </a:rPr>
            <a:t>, e-commerce and</a:t>
          </a:r>
          <a:r>
            <a:rPr lang="en-US"/>
            <a:t> the adoption of mobile </a:t>
          </a:r>
          <a:r>
            <a:rPr lang="en-US">
              <a:latin typeface="Trebuchet MS" panose="020B0603020202020204"/>
            </a:rPr>
            <a:t>payments</a:t>
          </a:r>
          <a:r>
            <a:rPr lang="en-US"/>
            <a:t> represent avenues for sustained growth.</a:t>
          </a:r>
          <a:r>
            <a:rPr lang="en-US">
              <a:latin typeface="Trebuchet MS" panose="020B0603020202020204"/>
            </a:rPr>
            <a:t> </a:t>
          </a:r>
        </a:p>
      </dgm:t>
    </dgm:pt>
    <dgm:pt modelId="{5AF15011-316A-4E73-ABC8-DBE9A529C40F}" type="parTrans" cxnId="{5299CA40-4E08-4FFE-9597-A528D52523D8}">
      <dgm:prSet/>
      <dgm:spPr/>
      <dgm:t>
        <a:bodyPr/>
        <a:lstStyle/>
        <a:p>
          <a:endParaRPr lang="en-US"/>
        </a:p>
      </dgm:t>
    </dgm:pt>
    <dgm:pt modelId="{E3A214B9-3398-4B2B-9767-1BDA67F1F24A}" type="sibTrans" cxnId="{5299CA40-4E08-4FFE-9597-A528D52523D8}">
      <dgm:prSet/>
      <dgm:spPr/>
      <dgm:t>
        <a:bodyPr/>
        <a:lstStyle/>
        <a:p>
          <a:endParaRPr lang="en-US"/>
        </a:p>
      </dgm:t>
    </dgm:pt>
    <dgm:pt modelId="{C3ABAAD7-4C64-4A8B-99D1-EE87178D1CF7}">
      <dgm:prSet phldr="0"/>
      <dgm:spPr/>
      <dgm:t>
        <a:bodyPr/>
        <a:lstStyle/>
        <a:p>
          <a:pPr rtl="0">
            <a:lnSpc>
              <a:spcPct val="100000"/>
            </a:lnSpc>
          </a:pPr>
          <a:r>
            <a:rPr lang="en-US"/>
            <a:t>The catalytic factors driving investment opportunities in Visa and Mastercard are </a:t>
          </a:r>
          <a:r>
            <a:rPr lang="en-US">
              <a:latin typeface="Trebuchet MS" panose="020B0603020202020204"/>
            </a:rPr>
            <a:t>much higher than others in the industry</a:t>
          </a:r>
          <a:r>
            <a:rPr lang="en-US"/>
            <a:t>. </a:t>
          </a:r>
          <a:r>
            <a:rPr lang="en-US">
              <a:latin typeface="Trebuchet MS" panose="020B0603020202020204"/>
            </a:rPr>
            <a:t>The</a:t>
          </a:r>
          <a:r>
            <a:rPr lang="en-US"/>
            <a:t> ongoing trend towards a cashless society stands as a foundational catalyst</a:t>
          </a:r>
          <a:r>
            <a:rPr lang="en-US">
              <a:latin typeface="Trebuchet MS" panose="020B0603020202020204"/>
            </a:rPr>
            <a:t>.</a:t>
          </a:r>
          <a:r>
            <a:rPr lang="en-US"/>
            <a:t> </a:t>
          </a:r>
          <a:r>
            <a:rPr lang="en-US">
              <a:latin typeface="Trebuchet MS" panose="020B0603020202020204"/>
            </a:rPr>
            <a:t>Their</a:t>
          </a:r>
          <a:r>
            <a:rPr lang="en-US"/>
            <a:t> innovation in areas such as biometric authentication, and blockchain integration further solidifies their relevance. Lastly, the potential for partnerships with fintech disruptors could amplify growth by expanding their service offerings and customer reach.</a:t>
          </a:r>
        </a:p>
      </dgm:t>
    </dgm:pt>
    <dgm:pt modelId="{A9C8004E-E3F2-46A8-A07E-8C90F98970C6}" type="parTrans" cxnId="{BBF8BD82-D4A2-424C-96D0-053D229299C3}">
      <dgm:prSet/>
      <dgm:spPr/>
    </dgm:pt>
    <dgm:pt modelId="{5A8FC02E-5CB3-40DB-84D1-7531CB735484}" type="sibTrans" cxnId="{BBF8BD82-D4A2-424C-96D0-053D229299C3}">
      <dgm:prSet/>
      <dgm:spPr/>
    </dgm:pt>
    <dgm:pt modelId="{BC960DFE-B903-4C8C-BA7E-12AD3A465C52}" type="pres">
      <dgm:prSet presAssocID="{46ED193A-4D82-4F2C-A0B0-0EA9CDC73156}" presName="root" presStyleCnt="0">
        <dgm:presLayoutVars>
          <dgm:dir/>
          <dgm:resizeHandles val="exact"/>
        </dgm:presLayoutVars>
      </dgm:prSet>
      <dgm:spPr/>
    </dgm:pt>
    <dgm:pt modelId="{1D50060F-FB2C-436C-A7AF-B878A98A74A0}" type="pres">
      <dgm:prSet presAssocID="{2D89511E-B2E1-4E95-A150-2AA9D9490606}" presName="compNode" presStyleCnt="0"/>
      <dgm:spPr/>
    </dgm:pt>
    <dgm:pt modelId="{E1116655-4A39-4B03-8E8D-11D9DCCEDA6C}" type="pres">
      <dgm:prSet presAssocID="{2D89511E-B2E1-4E95-A150-2AA9D9490606}" presName="bgRect" presStyleLbl="bgShp" presStyleIdx="0" presStyleCnt="2"/>
      <dgm:spPr/>
    </dgm:pt>
    <dgm:pt modelId="{221FAAF3-CB46-4E0A-AC1D-D489D34B794F}" type="pres">
      <dgm:prSet presAssocID="{2D89511E-B2E1-4E95-A150-2AA9D949060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875A06C2-9F23-495D-AECD-BCCD180FC1C4}" type="pres">
      <dgm:prSet presAssocID="{2D89511E-B2E1-4E95-A150-2AA9D9490606}" presName="spaceRect" presStyleCnt="0"/>
      <dgm:spPr/>
    </dgm:pt>
    <dgm:pt modelId="{4A7CF2AF-BCC4-46A9-9657-C79A4ECFF85F}" type="pres">
      <dgm:prSet presAssocID="{2D89511E-B2E1-4E95-A150-2AA9D9490606}" presName="parTx" presStyleLbl="revTx" presStyleIdx="0" presStyleCnt="2">
        <dgm:presLayoutVars>
          <dgm:chMax val="0"/>
          <dgm:chPref val="0"/>
        </dgm:presLayoutVars>
      </dgm:prSet>
      <dgm:spPr/>
    </dgm:pt>
    <dgm:pt modelId="{7D4D03E8-6073-49D4-AA43-7528188081F7}" type="pres">
      <dgm:prSet presAssocID="{E3A214B9-3398-4B2B-9767-1BDA67F1F24A}" presName="sibTrans" presStyleCnt="0"/>
      <dgm:spPr/>
    </dgm:pt>
    <dgm:pt modelId="{FA145981-C6F0-4319-B8D1-8C985A01921F}" type="pres">
      <dgm:prSet presAssocID="{C3ABAAD7-4C64-4A8B-99D1-EE87178D1CF7}" presName="compNode" presStyleCnt="0"/>
      <dgm:spPr/>
    </dgm:pt>
    <dgm:pt modelId="{1671746D-CD25-4516-8B61-000715730D20}" type="pres">
      <dgm:prSet presAssocID="{C3ABAAD7-4C64-4A8B-99D1-EE87178D1CF7}" presName="bgRect" presStyleLbl="bgShp" presStyleIdx="1" presStyleCnt="2"/>
      <dgm:spPr/>
    </dgm:pt>
    <dgm:pt modelId="{964BF482-571D-4F0C-8BA0-F0A6BF2006BD}" type="pres">
      <dgm:prSet presAssocID="{C3ABAAD7-4C64-4A8B-99D1-EE87178D1CF7}" presName="iconRect" presStyleLbl="node1" presStyleIdx="1" presStyleCnt="2"/>
      <dgm:spPr/>
    </dgm:pt>
    <dgm:pt modelId="{D027D9E4-629F-470E-9CED-CCAD3AD74EAF}" type="pres">
      <dgm:prSet presAssocID="{C3ABAAD7-4C64-4A8B-99D1-EE87178D1CF7}" presName="spaceRect" presStyleCnt="0"/>
      <dgm:spPr/>
    </dgm:pt>
    <dgm:pt modelId="{0A028454-9B27-4184-A96E-F727C2C8890F}" type="pres">
      <dgm:prSet presAssocID="{C3ABAAD7-4C64-4A8B-99D1-EE87178D1CF7}" presName="parTx" presStyleLbl="revTx" presStyleIdx="1" presStyleCnt="2">
        <dgm:presLayoutVars>
          <dgm:chMax val="0"/>
          <dgm:chPref val="0"/>
        </dgm:presLayoutVars>
      </dgm:prSet>
      <dgm:spPr/>
    </dgm:pt>
  </dgm:ptLst>
  <dgm:cxnLst>
    <dgm:cxn modelId="{9597530C-A316-4AF9-94F5-502EF120EBEC}" type="presOf" srcId="{2D89511E-B2E1-4E95-A150-2AA9D9490606}" destId="{4A7CF2AF-BCC4-46A9-9657-C79A4ECFF85F}" srcOrd="0" destOrd="0" presId="urn:microsoft.com/office/officeart/2018/2/layout/IconVerticalSolidList"/>
    <dgm:cxn modelId="{5299CA40-4E08-4FFE-9597-A528D52523D8}" srcId="{46ED193A-4D82-4F2C-A0B0-0EA9CDC73156}" destId="{2D89511E-B2E1-4E95-A150-2AA9D9490606}" srcOrd="0" destOrd="0" parTransId="{5AF15011-316A-4E73-ABC8-DBE9A529C40F}" sibTransId="{E3A214B9-3398-4B2B-9767-1BDA67F1F24A}"/>
    <dgm:cxn modelId="{BBF8BD82-D4A2-424C-96D0-053D229299C3}" srcId="{46ED193A-4D82-4F2C-A0B0-0EA9CDC73156}" destId="{C3ABAAD7-4C64-4A8B-99D1-EE87178D1CF7}" srcOrd="1" destOrd="0" parTransId="{A9C8004E-E3F2-46A8-A07E-8C90F98970C6}" sibTransId="{5A8FC02E-5CB3-40DB-84D1-7531CB735484}"/>
    <dgm:cxn modelId="{B0759183-B0AF-4403-A928-5A032729B3C1}" type="presOf" srcId="{C3ABAAD7-4C64-4A8B-99D1-EE87178D1CF7}" destId="{0A028454-9B27-4184-A96E-F727C2C8890F}" srcOrd="0" destOrd="0" presId="urn:microsoft.com/office/officeart/2018/2/layout/IconVerticalSolidList"/>
    <dgm:cxn modelId="{6A2B82AE-0A70-4E19-AA50-C984ED0A3520}" type="presOf" srcId="{46ED193A-4D82-4F2C-A0B0-0EA9CDC73156}" destId="{BC960DFE-B903-4C8C-BA7E-12AD3A465C52}" srcOrd="0" destOrd="0" presId="urn:microsoft.com/office/officeart/2018/2/layout/IconVerticalSolidList"/>
    <dgm:cxn modelId="{DA08437F-DF41-472C-AC25-BE49BF127718}" type="presParOf" srcId="{BC960DFE-B903-4C8C-BA7E-12AD3A465C52}" destId="{1D50060F-FB2C-436C-A7AF-B878A98A74A0}" srcOrd="0" destOrd="0" presId="urn:microsoft.com/office/officeart/2018/2/layout/IconVerticalSolidList"/>
    <dgm:cxn modelId="{4224BAED-3B04-4871-931A-6610A8CA438E}" type="presParOf" srcId="{1D50060F-FB2C-436C-A7AF-B878A98A74A0}" destId="{E1116655-4A39-4B03-8E8D-11D9DCCEDA6C}" srcOrd="0" destOrd="0" presId="urn:microsoft.com/office/officeart/2018/2/layout/IconVerticalSolidList"/>
    <dgm:cxn modelId="{192A6458-4F16-44CC-9B98-C7C1DB891FD6}" type="presParOf" srcId="{1D50060F-FB2C-436C-A7AF-B878A98A74A0}" destId="{221FAAF3-CB46-4E0A-AC1D-D489D34B794F}" srcOrd="1" destOrd="0" presId="urn:microsoft.com/office/officeart/2018/2/layout/IconVerticalSolidList"/>
    <dgm:cxn modelId="{088E9EE9-A475-40CE-A3B1-231C1F16AA2D}" type="presParOf" srcId="{1D50060F-FB2C-436C-A7AF-B878A98A74A0}" destId="{875A06C2-9F23-495D-AECD-BCCD180FC1C4}" srcOrd="2" destOrd="0" presId="urn:microsoft.com/office/officeart/2018/2/layout/IconVerticalSolidList"/>
    <dgm:cxn modelId="{77FF242D-13E1-4C41-8203-97FB43210B95}" type="presParOf" srcId="{1D50060F-FB2C-436C-A7AF-B878A98A74A0}" destId="{4A7CF2AF-BCC4-46A9-9657-C79A4ECFF85F}" srcOrd="3" destOrd="0" presId="urn:microsoft.com/office/officeart/2018/2/layout/IconVerticalSolidList"/>
    <dgm:cxn modelId="{9AAB7B7D-E6A6-4247-98EE-435A341E0EC9}" type="presParOf" srcId="{BC960DFE-B903-4C8C-BA7E-12AD3A465C52}" destId="{7D4D03E8-6073-49D4-AA43-7528188081F7}" srcOrd="1" destOrd="0" presId="urn:microsoft.com/office/officeart/2018/2/layout/IconVerticalSolidList"/>
    <dgm:cxn modelId="{4AB78C91-6105-4428-8042-4A34C1E9A074}" type="presParOf" srcId="{BC960DFE-B903-4C8C-BA7E-12AD3A465C52}" destId="{FA145981-C6F0-4319-B8D1-8C985A01921F}" srcOrd="2" destOrd="0" presId="urn:microsoft.com/office/officeart/2018/2/layout/IconVerticalSolidList"/>
    <dgm:cxn modelId="{480F26AE-E733-49BA-B39A-DA197D6501E0}" type="presParOf" srcId="{FA145981-C6F0-4319-B8D1-8C985A01921F}" destId="{1671746D-CD25-4516-8B61-000715730D20}" srcOrd="0" destOrd="0" presId="urn:microsoft.com/office/officeart/2018/2/layout/IconVerticalSolidList"/>
    <dgm:cxn modelId="{619D4664-FA29-4644-BB2B-85814FD0258C}" type="presParOf" srcId="{FA145981-C6F0-4319-B8D1-8C985A01921F}" destId="{964BF482-571D-4F0C-8BA0-F0A6BF2006BD}" srcOrd="1" destOrd="0" presId="urn:microsoft.com/office/officeart/2018/2/layout/IconVerticalSolidList"/>
    <dgm:cxn modelId="{4A7F796B-B6BE-4C97-ACB7-41E88B072A69}" type="presParOf" srcId="{FA145981-C6F0-4319-B8D1-8C985A01921F}" destId="{D027D9E4-629F-470E-9CED-CCAD3AD74EAF}" srcOrd="2" destOrd="0" presId="urn:microsoft.com/office/officeart/2018/2/layout/IconVerticalSolidList"/>
    <dgm:cxn modelId="{25DB438F-F097-4D09-858F-976D6C2BA791}" type="presParOf" srcId="{FA145981-C6F0-4319-B8D1-8C985A01921F}" destId="{0A028454-9B27-4184-A96E-F727C2C8890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1AFC69-9052-4477-95BA-7E75B95CEBAE}">
      <dsp:nvSpPr>
        <dsp:cNvPr id="0" name=""/>
        <dsp:cNvSpPr/>
      </dsp:nvSpPr>
      <dsp:spPr>
        <a:xfrm>
          <a:off x="0" y="0"/>
          <a:ext cx="8627579" cy="1381163"/>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a:t>Both Visa and Mastercard benefit from substantial competitive advantages due to their brand recognition, widespread acceptance, and extensive global network. The strong brand identity </a:t>
          </a:r>
          <a:r>
            <a:rPr lang="en-US" sz="1600" kern="1200" dirty="0">
              <a:latin typeface="Trebuchet MS" panose="020B0603020202020204"/>
            </a:rPr>
            <a:t>that they</a:t>
          </a:r>
          <a:r>
            <a:rPr lang="en-US" sz="1600" kern="1200" dirty="0"/>
            <a:t> have built over the years provide a high level of trust and reliability to consumers</a:t>
          </a:r>
          <a:r>
            <a:rPr lang="en-US" sz="1600" kern="1200" dirty="0">
              <a:latin typeface="Trebuchet MS" panose="020B0603020202020204"/>
            </a:rPr>
            <a:t>.</a:t>
          </a:r>
          <a:endParaRPr lang="en-US" sz="1600" kern="1200" dirty="0"/>
        </a:p>
      </dsp:txBody>
      <dsp:txXfrm>
        <a:off x="40453" y="40453"/>
        <a:ext cx="7137196" cy="1300257"/>
      </dsp:txXfrm>
    </dsp:sp>
    <dsp:sp modelId="{A07A19E4-0C71-4C28-A751-A87924D98443}">
      <dsp:nvSpPr>
        <dsp:cNvPr id="0" name=""/>
        <dsp:cNvSpPr/>
      </dsp:nvSpPr>
      <dsp:spPr>
        <a:xfrm>
          <a:off x="761257" y="1611357"/>
          <a:ext cx="8627579" cy="1381163"/>
        </a:xfrm>
        <a:prstGeom prst="roundRect">
          <a:avLst>
            <a:gd name="adj" fmla="val 10000"/>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One of the paramount factors contributing to </a:t>
          </a:r>
          <a:r>
            <a:rPr lang="en-US" sz="1600" kern="1200" dirty="0">
              <a:latin typeface="Trebuchet MS" panose="020B0603020202020204"/>
            </a:rPr>
            <a:t>Visa</a:t>
          </a:r>
          <a:r>
            <a:rPr lang="en-US" sz="1600" kern="1200" dirty="0"/>
            <a:t> and Mastercard's competitive advantage is the formidable network effect they've fostered over the years.</a:t>
          </a:r>
        </a:p>
      </dsp:txBody>
      <dsp:txXfrm>
        <a:off x="801710" y="1651810"/>
        <a:ext cx="6887660" cy="1300257"/>
      </dsp:txXfrm>
    </dsp:sp>
    <dsp:sp modelId="{79A1A0F4-A67C-47D9-9C8E-BF5007F51A53}">
      <dsp:nvSpPr>
        <dsp:cNvPr id="0" name=""/>
        <dsp:cNvSpPr/>
      </dsp:nvSpPr>
      <dsp:spPr>
        <a:xfrm>
          <a:off x="1522514" y="3222714"/>
          <a:ext cx="8627579" cy="1381163"/>
        </a:xfrm>
        <a:prstGeom prst="roundRect">
          <a:avLst>
            <a:gd name="adj" fmla="val 10000"/>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a:t>Their vast networks of merchants and cardholders amplify the value proposition for all parties involved. Furthermore, the high costs associated with building a similar global infrastructure serve as a significant drawback for entrants. This competitive channel shields them from immediate threats</a:t>
          </a:r>
          <a:r>
            <a:rPr lang="en-US" sz="1600" kern="1200" dirty="0">
              <a:latin typeface="Trebuchet MS" panose="020B0603020202020204"/>
            </a:rPr>
            <a:t> and strengthens their competitive position.</a:t>
          </a:r>
          <a:endParaRPr lang="en-US" sz="1600" kern="1200" dirty="0"/>
        </a:p>
      </dsp:txBody>
      <dsp:txXfrm>
        <a:off x="1562967" y="3263167"/>
        <a:ext cx="6887660" cy="1300257"/>
      </dsp:txXfrm>
    </dsp:sp>
    <dsp:sp modelId="{FC5A3A60-A385-477C-B350-218B6B3CB61E}">
      <dsp:nvSpPr>
        <dsp:cNvPr id="0" name=""/>
        <dsp:cNvSpPr/>
      </dsp:nvSpPr>
      <dsp:spPr>
        <a:xfrm>
          <a:off x="7729823" y="1047382"/>
          <a:ext cx="897756" cy="897756"/>
        </a:xfrm>
        <a:prstGeom prst="downArrow">
          <a:avLst>
            <a:gd name="adj1" fmla="val 55000"/>
            <a:gd name="adj2" fmla="val 45000"/>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931818" y="1047382"/>
        <a:ext cx="493766" cy="675561"/>
      </dsp:txXfrm>
    </dsp:sp>
    <dsp:sp modelId="{51331E47-431A-4F43-AA66-44B74E401F0B}">
      <dsp:nvSpPr>
        <dsp:cNvPr id="0" name=""/>
        <dsp:cNvSpPr/>
      </dsp:nvSpPr>
      <dsp:spPr>
        <a:xfrm>
          <a:off x="8491080" y="2649531"/>
          <a:ext cx="897756" cy="897756"/>
        </a:xfrm>
        <a:prstGeom prst="downArrow">
          <a:avLst>
            <a:gd name="adj1" fmla="val 55000"/>
            <a:gd name="adj2" fmla="val 45000"/>
          </a:avLst>
        </a:prstGeom>
        <a:solidFill>
          <a:schemeClr val="accent2">
            <a:tint val="40000"/>
            <a:alpha val="90000"/>
            <a:hueOff val="-4091839"/>
            <a:satOff val="45107"/>
            <a:lumOff val="4296"/>
            <a:alphaOff val="0"/>
          </a:schemeClr>
        </a:solidFill>
        <a:ln w="12700" cap="rnd" cmpd="sng" algn="ctr">
          <a:solidFill>
            <a:schemeClr val="accent2">
              <a:tint val="40000"/>
              <a:alpha val="90000"/>
              <a:hueOff val="-4091839"/>
              <a:satOff val="45107"/>
              <a:lumOff val="429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693075" y="2649531"/>
        <a:ext cx="493766" cy="6755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116655-4A39-4B03-8E8D-11D9DCCEDA6C}">
      <dsp:nvSpPr>
        <dsp:cNvPr id="0" name=""/>
        <dsp:cNvSpPr/>
      </dsp:nvSpPr>
      <dsp:spPr>
        <a:xfrm>
          <a:off x="0" y="874600"/>
          <a:ext cx="9975875" cy="16146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1FAAF3-CB46-4E0A-AC1D-D489D34B794F}">
      <dsp:nvSpPr>
        <dsp:cNvPr id="0" name=""/>
        <dsp:cNvSpPr/>
      </dsp:nvSpPr>
      <dsp:spPr>
        <a:xfrm>
          <a:off x="488430" y="1237896"/>
          <a:ext cx="888056" cy="8880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A7CF2AF-BCC4-46A9-9657-C79A4ECFF85F}">
      <dsp:nvSpPr>
        <dsp:cNvPr id="0" name=""/>
        <dsp:cNvSpPr/>
      </dsp:nvSpPr>
      <dsp:spPr>
        <a:xfrm>
          <a:off x="1864917" y="874600"/>
          <a:ext cx="8110957" cy="1614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84" tIns="170884" rIns="170884" bIns="170884" numCol="1" spcCol="1270" anchor="ctr" anchorCtr="0">
          <a:noAutofit/>
        </a:bodyPr>
        <a:lstStyle/>
        <a:p>
          <a:pPr marL="0" lvl="0" indent="0" algn="l" defTabSz="622300" rtl="0">
            <a:lnSpc>
              <a:spcPct val="100000"/>
            </a:lnSpc>
            <a:spcBef>
              <a:spcPct val="0"/>
            </a:spcBef>
            <a:spcAft>
              <a:spcPct val="35000"/>
            </a:spcAft>
            <a:buNone/>
          </a:pPr>
          <a:r>
            <a:rPr lang="en-US" sz="1400" kern="1200"/>
            <a:t>Both Visa and Mastercard are positioned to harness several growth opportunities in the rapidly evolving payments landscape. The shift towards cashless transactions</a:t>
          </a:r>
          <a:r>
            <a:rPr lang="en-US" sz="1400" kern="1200">
              <a:latin typeface="Trebuchet MS" panose="020B0603020202020204"/>
            </a:rPr>
            <a:t>, e-commerce and</a:t>
          </a:r>
          <a:r>
            <a:rPr lang="en-US" sz="1400" kern="1200"/>
            <a:t> the adoption of mobile </a:t>
          </a:r>
          <a:r>
            <a:rPr lang="en-US" sz="1400" kern="1200">
              <a:latin typeface="Trebuchet MS" panose="020B0603020202020204"/>
            </a:rPr>
            <a:t>payments</a:t>
          </a:r>
          <a:r>
            <a:rPr lang="en-US" sz="1400" kern="1200"/>
            <a:t> represent avenues for sustained growth.</a:t>
          </a:r>
          <a:r>
            <a:rPr lang="en-US" sz="1400" kern="1200">
              <a:latin typeface="Trebuchet MS" panose="020B0603020202020204"/>
            </a:rPr>
            <a:t> </a:t>
          </a:r>
        </a:p>
      </dsp:txBody>
      <dsp:txXfrm>
        <a:off x="1864917" y="874600"/>
        <a:ext cx="8110957" cy="1614647"/>
      </dsp:txXfrm>
    </dsp:sp>
    <dsp:sp modelId="{1671746D-CD25-4516-8B61-000715730D20}">
      <dsp:nvSpPr>
        <dsp:cNvPr id="0" name=""/>
        <dsp:cNvSpPr/>
      </dsp:nvSpPr>
      <dsp:spPr>
        <a:xfrm>
          <a:off x="0" y="2892909"/>
          <a:ext cx="9975875" cy="16146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4BF482-571D-4F0C-8BA0-F0A6BF2006BD}">
      <dsp:nvSpPr>
        <dsp:cNvPr id="0" name=""/>
        <dsp:cNvSpPr/>
      </dsp:nvSpPr>
      <dsp:spPr>
        <a:xfrm>
          <a:off x="488430" y="3256205"/>
          <a:ext cx="888056" cy="888056"/>
        </a:xfrm>
        <a:prstGeom prst="rect">
          <a:avLst/>
        </a:prstGeom>
        <a:solidFill>
          <a:schemeClr val="accent3">
            <a:hueOff val="0"/>
            <a:satOff val="0"/>
            <a:lumOff val="0"/>
            <a:alphaOff val="0"/>
          </a:schemeClr>
        </a:solid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028454-9B27-4184-A96E-F727C2C8890F}">
      <dsp:nvSpPr>
        <dsp:cNvPr id="0" name=""/>
        <dsp:cNvSpPr/>
      </dsp:nvSpPr>
      <dsp:spPr>
        <a:xfrm>
          <a:off x="1864917" y="2892909"/>
          <a:ext cx="8110957" cy="1614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84" tIns="170884" rIns="170884" bIns="170884" numCol="1" spcCol="1270" anchor="ctr" anchorCtr="0">
          <a:noAutofit/>
        </a:bodyPr>
        <a:lstStyle/>
        <a:p>
          <a:pPr marL="0" lvl="0" indent="0" algn="l" defTabSz="622300" rtl="0">
            <a:lnSpc>
              <a:spcPct val="100000"/>
            </a:lnSpc>
            <a:spcBef>
              <a:spcPct val="0"/>
            </a:spcBef>
            <a:spcAft>
              <a:spcPct val="35000"/>
            </a:spcAft>
            <a:buNone/>
          </a:pPr>
          <a:r>
            <a:rPr lang="en-US" sz="1400" kern="1200"/>
            <a:t>The catalytic factors driving investment opportunities in Visa and Mastercard are </a:t>
          </a:r>
          <a:r>
            <a:rPr lang="en-US" sz="1400" kern="1200">
              <a:latin typeface="Trebuchet MS" panose="020B0603020202020204"/>
            </a:rPr>
            <a:t>much higher than others in the industry</a:t>
          </a:r>
          <a:r>
            <a:rPr lang="en-US" sz="1400" kern="1200"/>
            <a:t>. </a:t>
          </a:r>
          <a:r>
            <a:rPr lang="en-US" sz="1400" kern="1200">
              <a:latin typeface="Trebuchet MS" panose="020B0603020202020204"/>
            </a:rPr>
            <a:t>The</a:t>
          </a:r>
          <a:r>
            <a:rPr lang="en-US" sz="1400" kern="1200"/>
            <a:t> ongoing trend towards a cashless society stands as a foundational catalyst</a:t>
          </a:r>
          <a:r>
            <a:rPr lang="en-US" sz="1400" kern="1200">
              <a:latin typeface="Trebuchet MS" panose="020B0603020202020204"/>
            </a:rPr>
            <a:t>.</a:t>
          </a:r>
          <a:r>
            <a:rPr lang="en-US" sz="1400" kern="1200"/>
            <a:t> </a:t>
          </a:r>
          <a:r>
            <a:rPr lang="en-US" sz="1400" kern="1200">
              <a:latin typeface="Trebuchet MS" panose="020B0603020202020204"/>
            </a:rPr>
            <a:t>Their</a:t>
          </a:r>
          <a:r>
            <a:rPr lang="en-US" sz="1400" kern="1200"/>
            <a:t> innovation in areas such as biometric authentication, and blockchain integration further solidifies their relevance. Lastly, the potential for partnerships with fintech disruptors could amplify growth by expanding their service offerings and customer reach.</a:t>
          </a:r>
        </a:p>
      </dsp:txBody>
      <dsp:txXfrm>
        <a:off x="1864917" y="2892909"/>
        <a:ext cx="8110957" cy="161464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E1F15-5362-4D54-92EB-A1C0BE7CC55E}" type="datetimeFigureOut">
              <a:t>8/14/2023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F4784-1934-4763-8C15-F345FE643B1D}" type="slidenum">
              <a:t>‹#›</a:t>
            </a:fld>
            <a:endParaRPr lang="en-US"/>
          </a:p>
        </p:txBody>
      </p:sp>
    </p:spTree>
    <p:extLst>
      <p:ext uri="{BB962C8B-B14F-4D97-AF65-F5344CB8AC3E}">
        <p14:creationId xmlns:p14="http://schemas.microsoft.com/office/powerpoint/2010/main" val="2855465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154530-03E0-483C-946E-808695A00320}" type="slidenum">
              <a:rPr lang="en-US" smtClean="0"/>
              <a:t>11</a:t>
            </a:fld>
            <a:endParaRPr lang="en-US"/>
          </a:p>
        </p:txBody>
      </p:sp>
    </p:spTree>
    <p:extLst>
      <p:ext uri="{BB962C8B-B14F-4D97-AF65-F5344CB8AC3E}">
        <p14:creationId xmlns:p14="http://schemas.microsoft.com/office/powerpoint/2010/main" val="3877356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72881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6925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2987796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30499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830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6429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3171891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31652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13603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957673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074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889764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31374829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674223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319634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656334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37901808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44735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488725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1836741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057840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400706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753334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204874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20102925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50044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2062918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7431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385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89626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266440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21864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37674343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509929115"/>
      </p:ext>
    </p:extLst>
  </p:cSld>
  <p:clrMap bg1="dk1" tx1="lt1" bg2="dk2" tx2="lt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www.fxcintel.com/research/analysis/cross-border-growth-slows-visa-mastercard-q2-23" TargetMode="External"/><Relationship Id="rId3" Type="http://schemas.openxmlformats.org/officeDocument/2006/relationships/hyperlink" Target="https://www.macrotrends.net/stocks/charts/V/visa/free-cash-flow" TargetMode="External"/><Relationship Id="rId7" Type="http://schemas.openxmlformats.org/officeDocument/2006/relationships/hyperlink" Target="https://www.forbes.com/sites/qai/2022/10/04/visa-vs-mastercard-heres-what-investors-need-to-know-about-these-two-credit-card-giants/?sh=56bfd72a72d9" TargetMode="External"/><Relationship Id="rId2" Type="http://schemas.openxmlformats.org/officeDocument/2006/relationships/hyperlink" Target="https://finance.yahoo.com/quote/V/cash-flow?p=V" TargetMode="External"/><Relationship Id="rId1" Type="http://schemas.openxmlformats.org/officeDocument/2006/relationships/slideLayout" Target="../slideLayouts/slideLayout6.xml"/><Relationship Id="rId6" Type="http://schemas.openxmlformats.org/officeDocument/2006/relationships/hyperlink" Target="https://www.popularfintech.com/p/visa-vs-mastercard-visualizing-the" TargetMode="External"/><Relationship Id="rId5" Type="http://schemas.openxmlformats.org/officeDocument/2006/relationships/hyperlink" Target="https://seekingalpha.com/article/4459416-mastercard-visa-key-performance-indicators-pre-pandemic-levels-more-growth-ahead" TargetMode="External"/><Relationship Id="rId4" Type="http://schemas.openxmlformats.org/officeDocument/2006/relationships/hyperlink" Target="https://www.sec.gov/edgar/browse/?CIK=1403161&amp;owner=exclud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Close up of credit cards&#10;&#10;Description automatically generated">
            <a:extLst>
              <a:ext uri="{FF2B5EF4-FFF2-40B4-BE49-F238E27FC236}">
                <a16:creationId xmlns:a16="http://schemas.microsoft.com/office/drawing/2014/main" id="{7F9D8077-7000-34D4-9868-BB7BB68088B2}"/>
              </a:ext>
            </a:extLst>
          </p:cNvPr>
          <p:cNvPicPr>
            <a:picLocks noChangeAspect="1"/>
          </p:cNvPicPr>
          <p:nvPr/>
        </p:nvPicPr>
        <p:blipFill rotWithShape="1">
          <a:blip r:embed="rId2"/>
          <a:srcRect l="6227" r="5148" b="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cxnSp>
        <p:nvCxnSpPr>
          <p:cNvPr id="15" name="Straight Connector 14">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TextBox 10">
            <a:extLst>
              <a:ext uri="{FF2B5EF4-FFF2-40B4-BE49-F238E27FC236}">
                <a16:creationId xmlns:a16="http://schemas.microsoft.com/office/drawing/2014/main" id="{1D28F9D4-F397-14F0-D3A6-2AE7752069F8}"/>
              </a:ext>
            </a:extLst>
          </p:cNvPr>
          <p:cNvSpPr txBox="1"/>
          <p:nvPr/>
        </p:nvSpPr>
        <p:spPr>
          <a:xfrm>
            <a:off x="687226" y="1032163"/>
            <a:ext cx="7093527"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a:t>Visa Pitchbook</a:t>
            </a:r>
            <a:endParaRPr lang="en-US" sz="4800"/>
          </a:p>
          <a:p>
            <a:endParaRPr lang="en-US"/>
          </a:p>
        </p:txBody>
      </p:sp>
      <p:sp>
        <p:nvSpPr>
          <p:cNvPr id="13" name="TextBox 12">
            <a:extLst>
              <a:ext uri="{FF2B5EF4-FFF2-40B4-BE49-F238E27FC236}">
                <a16:creationId xmlns:a16="http://schemas.microsoft.com/office/drawing/2014/main" id="{9E493BB3-700C-6279-21FB-CC6645D74A41}"/>
              </a:ext>
            </a:extLst>
          </p:cNvPr>
          <p:cNvSpPr txBox="1"/>
          <p:nvPr/>
        </p:nvSpPr>
        <p:spPr>
          <a:xfrm>
            <a:off x="436418" y="3609110"/>
            <a:ext cx="5652653"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kern="1200">
                <a:latin typeface="Calibri"/>
                <a:cs typeface="Calibri"/>
              </a:rPr>
              <a:t>MGT 587 Business Performance </a:t>
            </a:r>
            <a:r>
              <a:rPr lang="en-US" sz="2400">
                <a:latin typeface="Calibri"/>
                <a:cs typeface="Calibri"/>
              </a:rPr>
              <a:t>Analysis Group</a:t>
            </a:r>
            <a:r>
              <a:rPr lang="en-US" sz="2400" kern="1200">
                <a:latin typeface="Calibri"/>
                <a:cs typeface="Calibri"/>
              </a:rPr>
              <a:t> B</a:t>
            </a:r>
            <a:endParaRPr lang="en-US">
              <a:latin typeface="Calibri"/>
              <a:cs typeface="Calibri"/>
            </a:endParaRPr>
          </a:p>
          <a:p>
            <a:endParaRPr lang="en-US" sz="2400">
              <a:latin typeface="Calibri"/>
              <a:cs typeface="Calibri"/>
            </a:endParaRPr>
          </a:p>
          <a:p>
            <a:pPr rtl="0"/>
            <a:r>
              <a:rPr lang="en-US" sz="2400" kern="1200">
                <a:latin typeface="Calibri"/>
                <a:cs typeface="Calibri"/>
              </a:rPr>
              <a:t>Praneeth </a:t>
            </a:r>
            <a:r>
              <a:rPr lang="en-US" sz="2400" kern="1200" err="1">
                <a:latin typeface="Calibri"/>
                <a:cs typeface="Calibri"/>
              </a:rPr>
              <a:t>Malkuchi</a:t>
            </a:r>
            <a:endParaRPr lang="en-US" sz="2400" kern="1200">
              <a:latin typeface="Calibri"/>
              <a:cs typeface="Calibri"/>
            </a:endParaRPr>
          </a:p>
          <a:p>
            <a:pPr rtl="0"/>
            <a:r>
              <a:rPr lang="en-US" sz="2400" kern="1200">
                <a:latin typeface="Calibri"/>
                <a:cs typeface="Calibri"/>
              </a:rPr>
              <a:t>Daniel Sergent</a:t>
            </a:r>
          </a:p>
          <a:p>
            <a:pPr rtl="0"/>
            <a:r>
              <a:rPr lang="en-US" sz="2400" kern="1200">
                <a:latin typeface="Calibri"/>
                <a:cs typeface="Calibri"/>
              </a:rPr>
              <a:t>Harika Sai </a:t>
            </a:r>
            <a:r>
              <a:rPr lang="en-US" sz="2400" kern="1200" err="1">
                <a:latin typeface="Calibri"/>
                <a:cs typeface="Calibri"/>
              </a:rPr>
              <a:t>Kolanuvada</a:t>
            </a:r>
            <a:endParaRPr lang="en-US" sz="2400" kern="1200">
              <a:latin typeface="Calibri"/>
              <a:cs typeface="Calibri"/>
            </a:endParaRPr>
          </a:p>
          <a:p>
            <a:pPr rtl="0"/>
            <a:r>
              <a:rPr lang="en-US" sz="2400" kern="1200">
                <a:latin typeface="Calibri"/>
                <a:cs typeface="Calibri"/>
              </a:rPr>
              <a:t>Chanukya Bolli</a:t>
            </a:r>
            <a:endParaRPr lang="en-US">
              <a:latin typeface="Calibri"/>
            </a:endParaRPr>
          </a:p>
        </p:txBody>
      </p:sp>
    </p:spTree>
    <p:extLst>
      <p:ext uri="{BB962C8B-B14F-4D97-AF65-F5344CB8AC3E}">
        <p14:creationId xmlns:p14="http://schemas.microsoft.com/office/powerpoint/2010/main" val="2310299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6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F3E95F-4BEA-599B-54B2-D271AE1B3B47}"/>
              </a:ext>
            </a:extLst>
          </p:cNvPr>
          <p:cNvSpPr>
            <a:spLocks noGrp="1"/>
          </p:cNvSpPr>
          <p:nvPr>
            <p:ph type="title"/>
          </p:nvPr>
        </p:nvSpPr>
        <p:spPr>
          <a:xfrm>
            <a:off x="1286933" y="609600"/>
            <a:ext cx="10197494" cy="1099457"/>
          </a:xfrm>
        </p:spPr>
        <p:txBody>
          <a:bodyPr>
            <a:normAutofit/>
          </a:bodyPr>
          <a:lstStyle/>
          <a:p>
            <a:r>
              <a:rPr lang="en-US"/>
              <a:t>Liquidity Ratios</a:t>
            </a:r>
          </a:p>
        </p:txBody>
      </p:sp>
      <p:sp>
        <p:nvSpPr>
          <p:cNvPr id="73" name="Isosceles Triangle 67">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4" name="Isosceles Triangle 69">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8" name="Content Placeholder 7">
            <a:extLst>
              <a:ext uri="{FF2B5EF4-FFF2-40B4-BE49-F238E27FC236}">
                <a16:creationId xmlns:a16="http://schemas.microsoft.com/office/drawing/2014/main" id="{B9423B9E-9958-B698-9337-BF6F492CDCB4}"/>
              </a:ext>
            </a:extLst>
          </p:cNvPr>
          <p:cNvGraphicFramePr>
            <a:graphicFrameLocks noGrp="1"/>
          </p:cNvGraphicFramePr>
          <p:nvPr>
            <p:ph idx="1"/>
            <p:extLst>
              <p:ext uri="{D42A27DB-BD31-4B8C-83A1-F6EECF244321}">
                <p14:modId xmlns:p14="http://schemas.microsoft.com/office/powerpoint/2010/main" val="3940118455"/>
              </p:ext>
            </p:extLst>
          </p:nvPr>
        </p:nvGraphicFramePr>
        <p:xfrm>
          <a:off x="1286934" y="1577036"/>
          <a:ext cx="7624155" cy="1666496"/>
        </p:xfrm>
        <a:graphic>
          <a:graphicData uri="http://schemas.openxmlformats.org/drawingml/2006/table">
            <a:tbl>
              <a:tblPr firstRow="1" bandRow="1">
                <a:tableStyleId>{5C22544A-7EE6-4342-B048-85BDC9FD1C3A}</a:tableStyleId>
              </a:tblPr>
              <a:tblGrid>
                <a:gridCol w="972677">
                  <a:extLst>
                    <a:ext uri="{9D8B030D-6E8A-4147-A177-3AD203B41FA5}">
                      <a16:colId xmlns:a16="http://schemas.microsoft.com/office/drawing/2014/main" val="3740674206"/>
                    </a:ext>
                  </a:extLst>
                </a:gridCol>
                <a:gridCol w="972677">
                  <a:extLst>
                    <a:ext uri="{9D8B030D-6E8A-4147-A177-3AD203B41FA5}">
                      <a16:colId xmlns:a16="http://schemas.microsoft.com/office/drawing/2014/main" val="1059997796"/>
                    </a:ext>
                  </a:extLst>
                </a:gridCol>
                <a:gridCol w="1080920">
                  <a:extLst>
                    <a:ext uri="{9D8B030D-6E8A-4147-A177-3AD203B41FA5}">
                      <a16:colId xmlns:a16="http://schemas.microsoft.com/office/drawing/2014/main" val="2858218823"/>
                    </a:ext>
                  </a:extLst>
                </a:gridCol>
                <a:gridCol w="1679850">
                  <a:extLst>
                    <a:ext uri="{9D8B030D-6E8A-4147-A177-3AD203B41FA5}">
                      <a16:colId xmlns:a16="http://schemas.microsoft.com/office/drawing/2014/main" val="1287432555"/>
                    </a:ext>
                  </a:extLst>
                </a:gridCol>
                <a:gridCol w="972677">
                  <a:extLst>
                    <a:ext uri="{9D8B030D-6E8A-4147-A177-3AD203B41FA5}">
                      <a16:colId xmlns:a16="http://schemas.microsoft.com/office/drawing/2014/main" val="1026270925"/>
                    </a:ext>
                  </a:extLst>
                </a:gridCol>
                <a:gridCol w="972677">
                  <a:extLst>
                    <a:ext uri="{9D8B030D-6E8A-4147-A177-3AD203B41FA5}">
                      <a16:colId xmlns:a16="http://schemas.microsoft.com/office/drawing/2014/main" val="2344817404"/>
                    </a:ext>
                  </a:extLst>
                </a:gridCol>
                <a:gridCol w="972677">
                  <a:extLst>
                    <a:ext uri="{9D8B030D-6E8A-4147-A177-3AD203B41FA5}">
                      <a16:colId xmlns:a16="http://schemas.microsoft.com/office/drawing/2014/main" val="3682109570"/>
                    </a:ext>
                  </a:extLst>
                </a:gridCol>
              </a:tblGrid>
              <a:tr h="429784">
                <a:tc gridSpan="3">
                  <a:txBody>
                    <a:bodyPr/>
                    <a:lstStyle/>
                    <a:p>
                      <a:pPr algn="ctr" fontAlgn="b"/>
                      <a:r>
                        <a:rPr lang="en-US" sz="1800" u="none" strike="noStrike">
                          <a:effectLst/>
                        </a:rPr>
                        <a:t>Visa</a:t>
                      </a:r>
                      <a:endParaRPr lang="en-US" sz="1800" b="0" i="0" u="none" strike="noStrike">
                        <a:solidFill>
                          <a:srgbClr val="000000"/>
                        </a:solidFill>
                        <a:effectLst/>
                        <a:latin typeface="Calibri" panose="020F0502020204030204" pitchFamily="34" charset="0"/>
                      </a:endParaRPr>
                    </a:p>
                  </a:txBody>
                  <a:tcPr marL="18369" marR="18369" marT="1836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r>
                        <a:rPr lang="en-US" sz="1800" u="none" strike="noStrike">
                          <a:effectLst/>
                        </a:rPr>
                        <a:t>Measure</a:t>
                      </a:r>
                      <a:endParaRPr lang="en-US" sz="1800" b="0" i="0" u="none" strike="noStrike">
                        <a:solidFill>
                          <a:srgbClr val="000000"/>
                        </a:solidFill>
                        <a:effectLst/>
                        <a:latin typeface="Calibri" panose="020F0502020204030204" pitchFamily="34" charset="0"/>
                      </a:endParaRPr>
                    </a:p>
                  </a:txBody>
                  <a:tcPr marL="18369" marR="18369" marT="1836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b"/>
                      <a:r>
                        <a:rPr lang="en-US" sz="1800" u="none" strike="noStrike">
                          <a:solidFill>
                            <a:schemeClr val="tx1">
                              <a:lumMod val="95000"/>
                              <a:lumOff val="5000"/>
                            </a:schemeClr>
                          </a:solidFill>
                          <a:effectLst/>
                        </a:rPr>
                        <a:t>Mastercard</a:t>
                      </a:r>
                      <a:endParaRPr lang="en-US" sz="1800" b="0" i="0" u="none" strike="noStrike">
                        <a:solidFill>
                          <a:schemeClr val="tx1">
                            <a:lumMod val="95000"/>
                            <a:lumOff val="5000"/>
                          </a:schemeClr>
                        </a:solidFill>
                        <a:effectLst/>
                        <a:latin typeface="Calibri" panose="020F0502020204030204" pitchFamily="34" charset="0"/>
                      </a:endParaRPr>
                    </a:p>
                  </a:txBody>
                  <a:tcPr marL="18369" marR="18369" marT="1836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45507033"/>
                  </a:ext>
                </a:extLst>
              </a:tr>
              <a:tr h="429784">
                <a:tc>
                  <a:txBody>
                    <a:bodyPr/>
                    <a:lstStyle/>
                    <a:p>
                      <a:pPr algn="ctr" fontAlgn="b"/>
                      <a:r>
                        <a:rPr lang="en-US" sz="1800" b="1" u="none" strike="noStrike">
                          <a:effectLst/>
                        </a:rPr>
                        <a:t>2022</a:t>
                      </a:r>
                      <a:endParaRPr lang="en-US" sz="1800" b="1" i="0" u="none" strike="noStrike">
                        <a:solidFill>
                          <a:srgbClr val="000000"/>
                        </a:solidFill>
                        <a:effectLst/>
                        <a:latin typeface="Calibri" panose="020F0502020204030204" pitchFamily="34" charset="0"/>
                      </a:endParaRPr>
                    </a:p>
                  </a:txBody>
                  <a:tcPr marL="18369" marR="18369" marT="1836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u="none" strike="noStrike">
                          <a:effectLst/>
                        </a:rPr>
                        <a:t>2021</a:t>
                      </a:r>
                      <a:endParaRPr lang="en-US" sz="1800" b="1" i="0" u="none" strike="noStrike">
                        <a:solidFill>
                          <a:srgbClr val="000000"/>
                        </a:solidFill>
                        <a:effectLst/>
                        <a:latin typeface="Calibri" panose="020F0502020204030204" pitchFamily="34" charset="0"/>
                      </a:endParaRPr>
                    </a:p>
                  </a:txBody>
                  <a:tcPr marL="18369" marR="18369" marT="1836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u="none" strike="noStrike">
                          <a:effectLst/>
                        </a:rPr>
                        <a:t>2020</a:t>
                      </a:r>
                      <a:endParaRPr lang="en-US" sz="1800" b="1" i="0" u="none" strike="noStrike">
                        <a:solidFill>
                          <a:srgbClr val="000000"/>
                        </a:solidFill>
                        <a:effectLst/>
                        <a:latin typeface="Calibri" panose="020F0502020204030204" pitchFamily="34" charset="0"/>
                      </a:endParaRPr>
                    </a:p>
                  </a:txBody>
                  <a:tcPr marL="18369" marR="18369" marT="1836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u="none" strike="noStrike">
                          <a:effectLst/>
                        </a:rPr>
                        <a:t> </a:t>
                      </a:r>
                      <a:endParaRPr lang="en-US" sz="1800" b="1" i="0" u="none" strike="noStrike">
                        <a:solidFill>
                          <a:srgbClr val="000000"/>
                        </a:solidFill>
                        <a:effectLst/>
                        <a:latin typeface="Calibri" panose="020F0502020204030204" pitchFamily="34" charset="0"/>
                      </a:endParaRPr>
                    </a:p>
                  </a:txBody>
                  <a:tcPr marL="18369" marR="18369" marT="1836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u="none" strike="noStrike">
                          <a:effectLst/>
                        </a:rPr>
                        <a:t>2022</a:t>
                      </a:r>
                      <a:endParaRPr lang="en-US" sz="1800" b="1" i="0" u="none" strike="noStrike">
                        <a:solidFill>
                          <a:srgbClr val="000000"/>
                        </a:solidFill>
                        <a:effectLst/>
                        <a:latin typeface="Calibri" panose="020F0502020204030204" pitchFamily="34" charset="0"/>
                      </a:endParaRPr>
                    </a:p>
                  </a:txBody>
                  <a:tcPr marL="18369" marR="18369" marT="1836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u="none" strike="noStrike">
                          <a:effectLst/>
                        </a:rPr>
                        <a:t>2021</a:t>
                      </a:r>
                      <a:endParaRPr lang="en-US" sz="1800" b="1" i="0" u="none" strike="noStrike">
                        <a:solidFill>
                          <a:srgbClr val="000000"/>
                        </a:solidFill>
                        <a:effectLst/>
                        <a:latin typeface="Calibri" panose="020F0502020204030204" pitchFamily="34" charset="0"/>
                      </a:endParaRPr>
                    </a:p>
                  </a:txBody>
                  <a:tcPr marL="18369" marR="18369" marT="1836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u="none" strike="noStrike">
                          <a:effectLst/>
                        </a:rPr>
                        <a:t>2020</a:t>
                      </a:r>
                      <a:endParaRPr lang="en-US" sz="1800" b="1" i="0" u="none" strike="noStrike">
                        <a:solidFill>
                          <a:srgbClr val="000000"/>
                        </a:solidFill>
                        <a:effectLst/>
                        <a:latin typeface="Calibri" panose="020F0502020204030204" pitchFamily="34" charset="0"/>
                      </a:endParaRPr>
                    </a:p>
                  </a:txBody>
                  <a:tcPr marL="18369" marR="18369" marT="1836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5645277"/>
                  </a:ext>
                </a:extLst>
              </a:tr>
              <a:tr h="377144">
                <a:tc>
                  <a:txBody>
                    <a:bodyPr/>
                    <a:lstStyle/>
                    <a:p>
                      <a:pPr algn="ctr" fontAlgn="b"/>
                      <a:r>
                        <a:rPr lang="en-US" sz="1800" u="none" strike="noStrike">
                          <a:effectLst/>
                        </a:rPr>
                        <a:t>1.45</a:t>
                      </a:r>
                      <a:endParaRPr lang="en-US" sz="1800" b="0" i="0" u="none" strike="noStrike">
                        <a:solidFill>
                          <a:srgbClr val="000000"/>
                        </a:solidFill>
                        <a:effectLst/>
                        <a:latin typeface="Calibri" panose="020F0502020204030204" pitchFamily="34" charset="0"/>
                      </a:endParaRPr>
                    </a:p>
                  </a:txBody>
                  <a:tcPr marL="18369" marR="18369" marT="1836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1.75</a:t>
                      </a:r>
                      <a:endParaRPr lang="en-US" sz="1800" b="0" i="0" u="none" strike="noStrike">
                        <a:solidFill>
                          <a:srgbClr val="000000"/>
                        </a:solidFill>
                        <a:effectLst/>
                        <a:latin typeface="Calibri" panose="020F0502020204030204" pitchFamily="34" charset="0"/>
                      </a:endParaRPr>
                    </a:p>
                  </a:txBody>
                  <a:tcPr marL="18369" marR="18369" marT="1836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1.91</a:t>
                      </a:r>
                      <a:endParaRPr lang="en-US" sz="1800" b="0" i="0" u="none" strike="noStrike">
                        <a:solidFill>
                          <a:srgbClr val="000000"/>
                        </a:solidFill>
                        <a:effectLst/>
                        <a:latin typeface="Calibri" panose="020F0502020204030204" pitchFamily="34" charset="0"/>
                      </a:endParaRPr>
                    </a:p>
                  </a:txBody>
                  <a:tcPr marL="18369" marR="18369" marT="1836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u="none" strike="noStrike">
                          <a:effectLst/>
                        </a:rPr>
                        <a:t>Current ratio</a:t>
                      </a:r>
                      <a:endParaRPr lang="en-US" sz="1800" b="1" i="0" u="none" strike="noStrike">
                        <a:solidFill>
                          <a:srgbClr val="000000"/>
                        </a:solidFill>
                        <a:effectLst/>
                        <a:latin typeface="Calibri" panose="020F0502020204030204" pitchFamily="34" charset="0"/>
                      </a:endParaRPr>
                    </a:p>
                  </a:txBody>
                  <a:tcPr marL="18369" marR="18369" marT="1836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1.17</a:t>
                      </a:r>
                      <a:endParaRPr lang="en-US" sz="1800" b="0" i="0" u="none" strike="noStrike">
                        <a:solidFill>
                          <a:srgbClr val="000000"/>
                        </a:solidFill>
                        <a:effectLst/>
                        <a:latin typeface="Calibri" panose="020F0502020204030204" pitchFamily="34" charset="0"/>
                      </a:endParaRPr>
                    </a:p>
                  </a:txBody>
                  <a:tcPr marL="18369" marR="18369" marT="1836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1.29</a:t>
                      </a:r>
                      <a:endParaRPr lang="en-US" sz="1800" b="0" i="0" u="none" strike="noStrike">
                        <a:solidFill>
                          <a:srgbClr val="000000"/>
                        </a:solidFill>
                        <a:effectLst/>
                        <a:latin typeface="Calibri" panose="020F0502020204030204" pitchFamily="34" charset="0"/>
                      </a:endParaRPr>
                    </a:p>
                  </a:txBody>
                  <a:tcPr marL="18369" marR="18369" marT="1836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1.61</a:t>
                      </a:r>
                      <a:endParaRPr lang="en-US" sz="1800" b="0" i="0" u="none" strike="noStrike">
                        <a:solidFill>
                          <a:srgbClr val="000000"/>
                        </a:solidFill>
                        <a:effectLst/>
                        <a:latin typeface="Calibri" panose="020F0502020204030204" pitchFamily="34" charset="0"/>
                      </a:endParaRPr>
                    </a:p>
                  </a:txBody>
                  <a:tcPr marL="18369" marR="18369" marT="1836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5093433"/>
                  </a:ext>
                </a:extLst>
              </a:tr>
              <a:tr h="429784">
                <a:tc>
                  <a:txBody>
                    <a:bodyPr/>
                    <a:lstStyle/>
                    <a:p>
                      <a:pPr algn="ctr" fontAlgn="b"/>
                      <a:r>
                        <a:rPr lang="en-US" sz="1800" u="none" strike="noStrike">
                          <a:effectLst/>
                        </a:rPr>
                        <a:t>1.15</a:t>
                      </a:r>
                      <a:endParaRPr lang="en-US" sz="1800" b="0" i="0" u="none" strike="noStrike">
                        <a:solidFill>
                          <a:srgbClr val="000000"/>
                        </a:solidFill>
                        <a:effectLst/>
                        <a:latin typeface="Calibri" panose="020F0502020204030204" pitchFamily="34" charset="0"/>
                      </a:endParaRPr>
                    </a:p>
                  </a:txBody>
                  <a:tcPr marL="18369" marR="18369" marT="1836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1.47</a:t>
                      </a:r>
                      <a:endParaRPr lang="en-US" sz="1800" b="0" i="0" u="none" strike="noStrike">
                        <a:solidFill>
                          <a:srgbClr val="000000"/>
                        </a:solidFill>
                        <a:effectLst/>
                        <a:latin typeface="Calibri" panose="020F0502020204030204" pitchFamily="34" charset="0"/>
                      </a:endParaRPr>
                    </a:p>
                  </a:txBody>
                  <a:tcPr marL="18369" marR="18369" marT="1836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1.64</a:t>
                      </a:r>
                      <a:endParaRPr lang="en-US" sz="1800" b="0" i="0" u="none" strike="noStrike">
                        <a:solidFill>
                          <a:srgbClr val="000000"/>
                        </a:solidFill>
                        <a:effectLst/>
                        <a:latin typeface="Calibri" panose="020F0502020204030204" pitchFamily="34" charset="0"/>
                      </a:endParaRPr>
                    </a:p>
                  </a:txBody>
                  <a:tcPr marL="18369" marR="18369" marT="1836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u="none" strike="noStrike">
                          <a:effectLst/>
                        </a:rPr>
                        <a:t>Quick ratio</a:t>
                      </a:r>
                      <a:endParaRPr lang="en-US" sz="1800" b="1" i="0" u="none" strike="noStrike">
                        <a:solidFill>
                          <a:srgbClr val="000000"/>
                        </a:solidFill>
                        <a:effectLst/>
                        <a:latin typeface="Calibri" panose="020F0502020204030204" pitchFamily="34" charset="0"/>
                      </a:endParaRPr>
                    </a:p>
                  </a:txBody>
                  <a:tcPr marL="18369" marR="18369" marT="1836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0.88</a:t>
                      </a:r>
                      <a:endParaRPr lang="en-US" sz="1800" b="0" i="0" u="none" strike="noStrike">
                        <a:solidFill>
                          <a:srgbClr val="000000"/>
                        </a:solidFill>
                        <a:effectLst/>
                        <a:latin typeface="Calibri" panose="020F0502020204030204" pitchFamily="34" charset="0"/>
                      </a:endParaRPr>
                    </a:p>
                  </a:txBody>
                  <a:tcPr marL="18369" marR="18369" marT="1836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0.97</a:t>
                      </a:r>
                      <a:endParaRPr lang="en-US" sz="1800" b="0" i="0" u="none" strike="noStrike">
                        <a:solidFill>
                          <a:srgbClr val="000000"/>
                        </a:solidFill>
                        <a:effectLst/>
                        <a:latin typeface="Calibri" panose="020F0502020204030204" pitchFamily="34" charset="0"/>
                      </a:endParaRPr>
                    </a:p>
                  </a:txBody>
                  <a:tcPr marL="18369" marR="18369" marT="1836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1.26</a:t>
                      </a:r>
                      <a:endParaRPr lang="en-US" sz="1800" b="0" i="0" u="none" strike="noStrike">
                        <a:solidFill>
                          <a:srgbClr val="000000"/>
                        </a:solidFill>
                        <a:effectLst/>
                        <a:latin typeface="Calibri" panose="020F0502020204030204" pitchFamily="34" charset="0"/>
                      </a:endParaRPr>
                    </a:p>
                  </a:txBody>
                  <a:tcPr marL="18369" marR="18369" marT="1836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0129940"/>
                  </a:ext>
                </a:extLst>
              </a:tr>
            </a:tbl>
          </a:graphicData>
        </a:graphic>
      </p:graphicFrame>
      <p:sp>
        <p:nvSpPr>
          <p:cNvPr id="25" name="TextBox 24">
            <a:extLst>
              <a:ext uri="{FF2B5EF4-FFF2-40B4-BE49-F238E27FC236}">
                <a16:creationId xmlns:a16="http://schemas.microsoft.com/office/drawing/2014/main" id="{DB57B237-FE6A-C520-57E3-2447235AFDBE}"/>
              </a:ext>
            </a:extLst>
          </p:cNvPr>
          <p:cNvSpPr txBox="1"/>
          <p:nvPr/>
        </p:nvSpPr>
        <p:spPr>
          <a:xfrm>
            <a:off x="1286933" y="3540754"/>
            <a:ext cx="8518079" cy="3139321"/>
          </a:xfrm>
          <a:prstGeom prst="rect">
            <a:avLst/>
          </a:prstGeom>
          <a:noFill/>
        </p:spPr>
        <p:txBody>
          <a:bodyPr wrap="square" rtlCol="0">
            <a:spAutoFit/>
          </a:bodyPr>
          <a:lstStyle/>
          <a:p>
            <a:pPr marL="285750" indent="-285750">
              <a:buFont typeface="Arial" panose="020B0604020202020204" pitchFamily="34" charset="0"/>
              <a:buChar char="•"/>
            </a:pPr>
            <a:r>
              <a:rPr lang="en-US" b="1"/>
              <a:t>Current ratio</a:t>
            </a:r>
            <a:r>
              <a:rPr lang="en-US"/>
              <a:t> –Visa’s ratio deteriorated over the years however it had a strong ratio above 1 throughout the period, meaning it has no difficulty in paying off current liabilities whereas Mastercard, on the other hand maintained the ratio above 1 but can improve further for better performance. </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b="1"/>
              <a:t>Quick ratio – </a:t>
            </a:r>
            <a:r>
              <a:rPr lang="en-US"/>
              <a:t>Visa’s quick ratio is above 1 from 2020-2022 and showed a decreasing trend. Mastercard initially had strong ratio but dropped below 1 during last two years which indicates that the company is heavily dependent on inventory that can take time to liquidate. </a:t>
            </a:r>
          </a:p>
          <a:p>
            <a:endParaRPr lang="en-US"/>
          </a:p>
        </p:txBody>
      </p:sp>
    </p:spTree>
    <p:extLst>
      <p:ext uri="{BB962C8B-B14F-4D97-AF65-F5344CB8AC3E}">
        <p14:creationId xmlns:p14="http://schemas.microsoft.com/office/powerpoint/2010/main" val="910873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3E95F-4BEA-599B-54B2-D271AE1B3B47}"/>
              </a:ext>
            </a:extLst>
          </p:cNvPr>
          <p:cNvSpPr>
            <a:spLocks noGrp="1"/>
          </p:cNvSpPr>
          <p:nvPr>
            <p:ph type="title"/>
          </p:nvPr>
        </p:nvSpPr>
        <p:spPr>
          <a:xfrm>
            <a:off x="716628" y="301128"/>
            <a:ext cx="8596668" cy="1320800"/>
          </a:xfrm>
        </p:spPr>
        <p:txBody>
          <a:bodyPr anchor="t">
            <a:normAutofit/>
          </a:bodyPr>
          <a:lstStyle/>
          <a:p>
            <a:r>
              <a:rPr lang="en-US"/>
              <a:t>Leverage Ratios</a:t>
            </a:r>
          </a:p>
        </p:txBody>
      </p:sp>
      <p:graphicFrame>
        <p:nvGraphicFramePr>
          <p:cNvPr id="20" name="Content Placeholder 11">
            <a:extLst>
              <a:ext uri="{FF2B5EF4-FFF2-40B4-BE49-F238E27FC236}">
                <a16:creationId xmlns:a16="http://schemas.microsoft.com/office/drawing/2014/main" id="{C806B50B-CFCA-A110-F0A1-4970C7D58454}"/>
              </a:ext>
            </a:extLst>
          </p:cNvPr>
          <p:cNvGraphicFramePr>
            <a:graphicFrameLocks/>
          </p:cNvGraphicFramePr>
          <p:nvPr>
            <p:extLst>
              <p:ext uri="{D42A27DB-BD31-4B8C-83A1-F6EECF244321}">
                <p14:modId xmlns:p14="http://schemas.microsoft.com/office/powerpoint/2010/main" val="2383888935"/>
              </p:ext>
            </p:extLst>
          </p:nvPr>
        </p:nvGraphicFramePr>
        <p:xfrm>
          <a:off x="1079318" y="1270000"/>
          <a:ext cx="7236581" cy="1781672"/>
        </p:xfrm>
        <a:graphic>
          <a:graphicData uri="http://schemas.openxmlformats.org/drawingml/2006/table">
            <a:tbl>
              <a:tblPr firstRow="1" bandRow="1">
                <a:tableStyleId>{5C22544A-7EE6-4342-B048-85BDC9FD1C3A}</a:tableStyleId>
              </a:tblPr>
              <a:tblGrid>
                <a:gridCol w="754155">
                  <a:extLst>
                    <a:ext uri="{9D8B030D-6E8A-4147-A177-3AD203B41FA5}">
                      <a16:colId xmlns:a16="http://schemas.microsoft.com/office/drawing/2014/main" val="656949642"/>
                    </a:ext>
                  </a:extLst>
                </a:gridCol>
                <a:gridCol w="754155">
                  <a:extLst>
                    <a:ext uri="{9D8B030D-6E8A-4147-A177-3AD203B41FA5}">
                      <a16:colId xmlns:a16="http://schemas.microsoft.com/office/drawing/2014/main" val="3821300519"/>
                    </a:ext>
                  </a:extLst>
                </a:gridCol>
                <a:gridCol w="1014757">
                  <a:extLst>
                    <a:ext uri="{9D8B030D-6E8A-4147-A177-3AD203B41FA5}">
                      <a16:colId xmlns:a16="http://schemas.microsoft.com/office/drawing/2014/main" val="1881438048"/>
                    </a:ext>
                  </a:extLst>
                </a:gridCol>
                <a:gridCol w="2324690">
                  <a:extLst>
                    <a:ext uri="{9D8B030D-6E8A-4147-A177-3AD203B41FA5}">
                      <a16:colId xmlns:a16="http://schemas.microsoft.com/office/drawing/2014/main" val="932401377"/>
                    </a:ext>
                  </a:extLst>
                </a:gridCol>
                <a:gridCol w="716096">
                  <a:extLst>
                    <a:ext uri="{9D8B030D-6E8A-4147-A177-3AD203B41FA5}">
                      <a16:colId xmlns:a16="http://schemas.microsoft.com/office/drawing/2014/main" val="3604458254"/>
                    </a:ext>
                  </a:extLst>
                </a:gridCol>
                <a:gridCol w="815248">
                  <a:extLst>
                    <a:ext uri="{9D8B030D-6E8A-4147-A177-3AD203B41FA5}">
                      <a16:colId xmlns:a16="http://schemas.microsoft.com/office/drawing/2014/main" val="2483471449"/>
                    </a:ext>
                  </a:extLst>
                </a:gridCol>
                <a:gridCol w="857480">
                  <a:extLst>
                    <a:ext uri="{9D8B030D-6E8A-4147-A177-3AD203B41FA5}">
                      <a16:colId xmlns:a16="http://schemas.microsoft.com/office/drawing/2014/main" val="275347226"/>
                    </a:ext>
                  </a:extLst>
                </a:gridCol>
              </a:tblGrid>
              <a:tr h="278104">
                <a:tc gridSpan="3">
                  <a:txBody>
                    <a:bodyPr/>
                    <a:lstStyle/>
                    <a:p>
                      <a:pPr algn="ctr" fontAlgn="b"/>
                      <a:r>
                        <a:rPr lang="en-US" sz="1800" u="none" strike="noStrike">
                          <a:effectLst/>
                        </a:rPr>
                        <a:t>Visa</a:t>
                      </a:r>
                      <a:endParaRPr lang="en-US" sz="1800" b="0" i="0" u="none" strike="noStrike">
                        <a:solidFill>
                          <a:srgbClr val="000000"/>
                        </a:solidFill>
                        <a:effectLst/>
                        <a:latin typeface="Calibri" panose="020F0502020204030204" pitchFamily="34" charset="0"/>
                      </a:endParaRPr>
                    </a:p>
                  </a:txBody>
                  <a:tcPr marL="9370" marR="9370" marT="937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r>
                        <a:rPr lang="en-US" sz="1800" u="none" strike="noStrike">
                          <a:effectLst/>
                        </a:rPr>
                        <a:t>Measure</a:t>
                      </a:r>
                      <a:endParaRPr lang="en-US" sz="1800" b="0" i="0" u="none" strike="noStrike">
                        <a:solidFill>
                          <a:srgbClr val="000000"/>
                        </a:solidFill>
                        <a:effectLst/>
                        <a:latin typeface="Calibri" panose="020F0502020204030204" pitchFamily="34" charset="0"/>
                      </a:endParaRPr>
                    </a:p>
                  </a:txBody>
                  <a:tcPr marL="9370" marR="9370" marT="937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b"/>
                      <a:r>
                        <a:rPr lang="en-US" sz="1800" u="none" strike="noStrike">
                          <a:solidFill>
                            <a:schemeClr val="tx1">
                              <a:lumMod val="95000"/>
                              <a:lumOff val="5000"/>
                            </a:schemeClr>
                          </a:solidFill>
                          <a:effectLst/>
                        </a:rPr>
                        <a:t>Mastercard</a:t>
                      </a:r>
                      <a:endParaRPr lang="en-US" sz="1800" b="0" i="0" u="none" strike="noStrike">
                        <a:solidFill>
                          <a:schemeClr val="tx1">
                            <a:lumMod val="95000"/>
                            <a:lumOff val="5000"/>
                          </a:schemeClr>
                        </a:solidFill>
                        <a:effectLst/>
                        <a:latin typeface="Calibri" panose="020F0502020204030204" pitchFamily="34" charset="0"/>
                      </a:endParaRPr>
                    </a:p>
                  </a:txBody>
                  <a:tcPr marL="9370" marR="9370" marT="937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662750"/>
                  </a:ext>
                </a:extLst>
              </a:tr>
              <a:tr h="278104">
                <a:tc>
                  <a:txBody>
                    <a:bodyPr/>
                    <a:lstStyle/>
                    <a:p>
                      <a:pPr algn="ctr" fontAlgn="b"/>
                      <a:r>
                        <a:rPr lang="en-US" sz="1800" b="1" u="none" strike="noStrike">
                          <a:effectLst/>
                        </a:rPr>
                        <a:t>2022</a:t>
                      </a:r>
                      <a:endParaRPr lang="en-US" sz="1800" b="1" i="0" u="none" strike="noStrike">
                        <a:solidFill>
                          <a:srgbClr val="000000"/>
                        </a:solidFill>
                        <a:effectLst/>
                        <a:latin typeface="Calibri" panose="020F0502020204030204" pitchFamily="34" charset="0"/>
                      </a:endParaRPr>
                    </a:p>
                  </a:txBody>
                  <a:tcPr marL="9370" marR="9370" marT="937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u="none" strike="noStrike">
                          <a:effectLst/>
                        </a:rPr>
                        <a:t>2021</a:t>
                      </a:r>
                      <a:endParaRPr lang="en-US" sz="1800" b="1" i="0" u="none" strike="noStrike">
                        <a:solidFill>
                          <a:srgbClr val="000000"/>
                        </a:solidFill>
                        <a:effectLst/>
                        <a:latin typeface="Calibri" panose="020F0502020204030204" pitchFamily="34" charset="0"/>
                      </a:endParaRPr>
                    </a:p>
                  </a:txBody>
                  <a:tcPr marL="9370" marR="9370" marT="937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u="none" strike="noStrike">
                          <a:effectLst/>
                        </a:rPr>
                        <a:t>2020</a:t>
                      </a:r>
                      <a:endParaRPr lang="en-US" sz="1800" b="1" i="0" u="none" strike="noStrike">
                        <a:solidFill>
                          <a:srgbClr val="000000"/>
                        </a:solidFill>
                        <a:effectLst/>
                        <a:latin typeface="Calibri" panose="020F0502020204030204" pitchFamily="34" charset="0"/>
                      </a:endParaRPr>
                    </a:p>
                  </a:txBody>
                  <a:tcPr marL="9370" marR="9370" marT="937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u="none" strike="noStrike">
                          <a:effectLst/>
                        </a:rPr>
                        <a:t> </a:t>
                      </a:r>
                      <a:endParaRPr lang="en-US" sz="1800" b="1" i="0" u="none" strike="noStrike">
                        <a:solidFill>
                          <a:srgbClr val="000000"/>
                        </a:solidFill>
                        <a:effectLst/>
                        <a:latin typeface="Calibri" panose="020F0502020204030204" pitchFamily="34" charset="0"/>
                      </a:endParaRPr>
                    </a:p>
                  </a:txBody>
                  <a:tcPr marL="9370" marR="9370" marT="937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u="none" strike="noStrike">
                          <a:effectLst/>
                        </a:rPr>
                        <a:t>2022</a:t>
                      </a:r>
                      <a:endParaRPr lang="en-US" sz="1800" b="1" i="0" u="none" strike="noStrike">
                        <a:solidFill>
                          <a:srgbClr val="000000"/>
                        </a:solidFill>
                        <a:effectLst/>
                        <a:latin typeface="Calibri" panose="020F0502020204030204" pitchFamily="34" charset="0"/>
                      </a:endParaRPr>
                    </a:p>
                  </a:txBody>
                  <a:tcPr marL="9370" marR="9370" marT="937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u="none" strike="noStrike">
                          <a:effectLst/>
                        </a:rPr>
                        <a:t>2021</a:t>
                      </a:r>
                      <a:endParaRPr lang="en-US" sz="1800" b="1" i="0" u="none" strike="noStrike">
                        <a:solidFill>
                          <a:srgbClr val="000000"/>
                        </a:solidFill>
                        <a:effectLst/>
                        <a:latin typeface="Calibri" panose="020F0502020204030204" pitchFamily="34" charset="0"/>
                      </a:endParaRPr>
                    </a:p>
                  </a:txBody>
                  <a:tcPr marL="9370" marR="9370" marT="937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u="none" strike="noStrike">
                          <a:effectLst/>
                        </a:rPr>
                        <a:t>2020</a:t>
                      </a:r>
                      <a:endParaRPr lang="en-US" sz="1800" b="1" i="0" u="none" strike="noStrike">
                        <a:solidFill>
                          <a:srgbClr val="000000"/>
                        </a:solidFill>
                        <a:effectLst/>
                        <a:latin typeface="Calibri" panose="020F0502020204030204" pitchFamily="34" charset="0"/>
                      </a:endParaRPr>
                    </a:p>
                  </a:txBody>
                  <a:tcPr marL="9370" marR="9370" marT="937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055944"/>
                  </a:ext>
                </a:extLst>
              </a:tr>
              <a:tr h="427146">
                <a:tc>
                  <a:txBody>
                    <a:bodyPr/>
                    <a:lstStyle/>
                    <a:p>
                      <a:pPr algn="ctr" fontAlgn="b"/>
                      <a:r>
                        <a:rPr lang="en-US" sz="1800" u="none" strike="noStrike">
                          <a:effectLst/>
                        </a:rPr>
                        <a:t>0.63</a:t>
                      </a:r>
                      <a:endParaRPr lang="en-US" sz="1800" b="0" i="0" u="none" strike="noStrike">
                        <a:solidFill>
                          <a:srgbClr val="000000"/>
                        </a:solidFill>
                        <a:effectLst/>
                        <a:latin typeface="Calibri" panose="020F0502020204030204" pitchFamily="34" charset="0"/>
                      </a:endParaRPr>
                    </a:p>
                  </a:txBody>
                  <a:tcPr marL="9370" marR="9370" marT="937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0.56</a:t>
                      </a:r>
                      <a:endParaRPr lang="en-US" sz="1800" b="0" i="0" u="none" strike="noStrike">
                        <a:solidFill>
                          <a:srgbClr val="000000"/>
                        </a:solidFill>
                        <a:effectLst/>
                        <a:latin typeface="Calibri" panose="020F0502020204030204" pitchFamily="34" charset="0"/>
                      </a:endParaRPr>
                    </a:p>
                  </a:txBody>
                  <a:tcPr marL="9370" marR="9370" marT="937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0.66</a:t>
                      </a:r>
                      <a:endParaRPr lang="en-US" sz="1800" b="0" i="0" u="none" strike="noStrike">
                        <a:solidFill>
                          <a:srgbClr val="000000"/>
                        </a:solidFill>
                        <a:effectLst/>
                        <a:latin typeface="Calibri" panose="020F0502020204030204" pitchFamily="34" charset="0"/>
                      </a:endParaRPr>
                    </a:p>
                  </a:txBody>
                  <a:tcPr marL="9370" marR="9370" marT="937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u="none" strike="noStrike">
                          <a:effectLst/>
                        </a:rPr>
                        <a:t>Debt / Equity Ratio </a:t>
                      </a:r>
                      <a:endParaRPr lang="en-US" sz="1800" b="1" i="0" u="none" strike="noStrike">
                        <a:solidFill>
                          <a:srgbClr val="000000"/>
                        </a:solidFill>
                        <a:effectLst/>
                        <a:latin typeface="Calibri" panose="020F0502020204030204" pitchFamily="34" charset="0"/>
                      </a:endParaRPr>
                    </a:p>
                  </a:txBody>
                  <a:tcPr marL="9370" marR="9370" marT="937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2.23</a:t>
                      </a:r>
                      <a:endParaRPr lang="en-US" sz="1800" b="0" i="0" u="none" strike="noStrike">
                        <a:solidFill>
                          <a:srgbClr val="000000"/>
                        </a:solidFill>
                        <a:effectLst/>
                        <a:latin typeface="Calibri" panose="020F0502020204030204" pitchFamily="34" charset="0"/>
                      </a:endParaRPr>
                    </a:p>
                  </a:txBody>
                  <a:tcPr marL="9370" marR="9370" marT="937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1.9</a:t>
                      </a:r>
                      <a:endParaRPr lang="en-US" sz="1800" b="0" i="0" u="none" strike="noStrike">
                        <a:solidFill>
                          <a:srgbClr val="000000"/>
                        </a:solidFill>
                        <a:effectLst/>
                        <a:latin typeface="Calibri" panose="020F0502020204030204" pitchFamily="34" charset="0"/>
                      </a:endParaRPr>
                    </a:p>
                  </a:txBody>
                  <a:tcPr marL="9370" marR="9370" marT="937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1.98</a:t>
                      </a:r>
                      <a:endParaRPr lang="en-US" sz="1800" b="0" i="0" u="none" strike="noStrike">
                        <a:solidFill>
                          <a:srgbClr val="000000"/>
                        </a:solidFill>
                        <a:effectLst/>
                        <a:latin typeface="Calibri" panose="020F0502020204030204" pitchFamily="34" charset="0"/>
                      </a:endParaRPr>
                    </a:p>
                  </a:txBody>
                  <a:tcPr marL="9370" marR="9370" marT="937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0482947"/>
                  </a:ext>
                </a:extLst>
              </a:tr>
              <a:tr h="396607">
                <a:tc>
                  <a:txBody>
                    <a:bodyPr/>
                    <a:lstStyle/>
                    <a:p>
                      <a:pPr algn="ctr" fontAlgn="b"/>
                      <a:r>
                        <a:rPr lang="en-US" sz="1800" u="none" strike="noStrike">
                          <a:effectLst/>
                        </a:rPr>
                        <a:t>1.15</a:t>
                      </a:r>
                      <a:endParaRPr lang="en-US" sz="1800" b="0" i="0" u="none" strike="noStrike">
                        <a:solidFill>
                          <a:srgbClr val="000000"/>
                        </a:solidFill>
                        <a:effectLst/>
                        <a:latin typeface="Calibri" panose="020F0502020204030204" pitchFamily="34" charset="0"/>
                      </a:endParaRPr>
                    </a:p>
                  </a:txBody>
                  <a:tcPr marL="9370" marR="9370" marT="937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1.21</a:t>
                      </a:r>
                      <a:endParaRPr lang="en-US" sz="1800" b="0" i="0" u="none" strike="noStrike">
                        <a:solidFill>
                          <a:srgbClr val="000000"/>
                        </a:solidFill>
                        <a:effectLst/>
                        <a:latin typeface="Calibri" panose="020F0502020204030204" pitchFamily="34" charset="0"/>
                      </a:endParaRPr>
                    </a:p>
                  </a:txBody>
                  <a:tcPr marL="9370" marR="9370" marT="937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1.6</a:t>
                      </a:r>
                      <a:endParaRPr lang="en-US" sz="1800" b="0" i="0" u="none" strike="noStrike">
                        <a:solidFill>
                          <a:srgbClr val="000000"/>
                        </a:solidFill>
                        <a:effectLst/>
                        <a:latin typeface="Calibri" panose="020F0502020204030204" pitchFamily="34" charset="0"/>
                      </a:endParaRPr>
                    </a:p>
                  </a:txBody>
                  <a:tcPr marL="9370" marR="9370" marT="937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u="none" strike="noStrike">
                          <a:effectLst/>
                        </a:rPr>
                        <a:t>Debt / EBITDA Ratio </a:t>
                      </a:r>
                      <a:endParaRPr lang="en-US" sz="1800" b="1" i="0" u="none" strike="noStrike">
                        <a:solidFill>
                          <a:srgbClr val="000000"/>
                        </a:solidFill>
                        <a:effectLst/>
                        <a:latin typeface="Calibri" panose="020F0502020204030204" pitchFamily="34" charset="0"/>
                      </a:endParaRPr>
                    </a:p>
                  </a:txBody>
                  <a:tcPr marL="9370" marR="9370" marT="937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1.08</a:t>
                      </a:r>
                      <a:endParaRPr lang="en-US" sz="1800" b="0" i="0" u="none" strike="noStrike">
                        <a:solidFill>
                          <a:srgbClr val="000000"/>
                        </a:solidFill>
                        <a:effectLst/>
                        <a:latin typeface="Calibri" panose="020F0502020204030204" pitchFamily="34" charset="0"/>
                      </a:endParaRPr>
                    </a:p>
                  </a:txBody>
                  <a:tcPr marL="9370" marR="9370" marT="937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1.21</a:t>
                      </a:r>
                      <a:endParaRPr lang="en-US" sz="1800" b="0" i="0" u="none" strike="noStrike">
                        <a:solidFill>
                          <a:srgbClr val="000000"/>
                        </a:solidFill>
                        <a:effectLst/>
                        <a:latin typeface="Calibri" panose="020F0502020204030204" pitchFamily="34" charset="0"/>
                      </a:endParaRPr>
                    </a:p>
                  </a:txBody>
                  <a:tcPr marL="9370" marR="9370" marT="937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1.45</a:t>
                      </a:r>
                      <a:endParaRPr lang="en-US" sz="1800" b="0" i="0" u="none" strike="noStrike">
                        <a:solidFill>
                          <a:srgbClr val="000000"/>
                        </a:solidFill>
                        <a:effectLst/>
                        <a:latin typeface="Calibri" panose="020F0502020204030204" pitchFamily="34" charset="0"/>
                      </a:endParaRPr>
                    </a:p>
                  </a:txBody>
                  <a:tcPr marL="9370" marR="9370" marT="937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8438175"/>
                  </a:ext>
                </a:extLst>
              </a:tr>
              <a:tr h="390539">
                <a:tc>
                  <a:txBody>
                    <a:bodyPr/>
                    <a:lstStyle/>
                    <a:p>
                      <a:pPr algn="ctr" fontAlgn="b"/>
                      <a:r>
                        <a:rPr lang="en-US" sz="1800" u="none" strike="noStrike">
                          <a:effectLst/>
                        </a:rPr>
                        <a:t>1.26</a:t>
                      </a:r>
                      <a:endParaRPr lang="en-US" sz="1800" b="0" i="0" u="none" strike="noStrike">
                        <a:solidFill>
                          <a:srgbClr val="000000"/>
                        </a:solidFill>
                        <a:effectLst/>
                        <a:latin typeface="Calibri" panose="020F0502020204030204" pitchFamily="34" charset="0"/>
                      </a:endParaRPr>
                    </a:p>
                  </a:txBody>
                  <a:tcPr marL="9370" marR="9370" marT="937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1.44</a:t>
                      </a:r>
                      <a:endParaRPr lang="en-US" sz="1800" b="0" i="0" u="none" strike="noStrike">
                        <a:solidFill>
                          <a:srgbClr val="000000"/>
                        </a:solidFill>
                        <a:effectLst/>
                        <a:latin typeface="Calibri" panose="020F0502020204030204" pitchFamily="34" charset="0"/>
                      </a:endParaRPr>
                    </a:p>
                  </a:txBody>
                  <a:tcPr marL="9370" marR="9370" marT="937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2.48</a:t>
                      </a:r>
                      <a:endParaRPr lang="en-US" sz="1800" b="0" i="0" u="none" strike="noStrike">
                        <a:solidFill>
                          <a:srgbClr val="000000"/>
                        </a:solidFill>
                        <a:effectLst/>
                        <a:latin typeface="Calibri" panose="020F0502020204030204" pitchFamily="34" charset="0"/>
                      </a:endParaRPr>
                    </a:p>
                  </a:txBody>
                  <a:tcPr marL="9370" marR="9370" marT="937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u="none" strike="noStrike">
                          <a:effectLst/>
                        </a:rPr>
                        <a:t>Debt / FCF Ratio </a:t>
                      </a:r>
                      <a:endParaRPr lang="en-US" sz="1800" b="1" i="0" u="none" strike="noStrike">
                        <a:solidFill>
                          <a:srgbClr val="000000"/>
                        </a:solidFill>
                        <a:effectLst/>
                        <a:latin typeface="Calibri" panose="020F0502020204030204" pitchFamily="34" charset="0"/>
                      </a:endParaRPr>
                    </a:p>
                  </a:txBody>
                  <a:tcPr marL="9370" marR="9370" marT="937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1.39</a:t>
                      </a:r>
                      <a:endParaRPr lang="en-US" sz="1800" b="0" i="0" u="none" strike="noStrike">
                        <a:solidFill>
                          <a:srgbClr val="000000"/>
                        </a:solidFill>
                        <a:effectLst/>
                        <a:latin typeface="Calibri" panose="020F0502020204030204" pitchFamily="34" charset="0"/>
                      </a:endParaRPr>
                    </a:p>
                  </a:txBody>
                  <a:tcPr marL="9370" marR="9370" marT="937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1.61</a:t>
                      </a:r>
                      <a:endParaRPr lang="en-US" sz="1800" b="0" i="0" u="none" strike="noStrike">
                        <a:solidFill>
                          <a:srgbClr val="000000"/>
                        </a:solidFill>
                        <a:effectLst/>
                        <a:latin typeface="Calibri" panose="020F0502020204030204" pitchFamily="34" charset="0"/>
                      </a:endParaRPr>
                    </a:p>
                  </a:txBody>
                  <a:tcPr marL="9370" marR="9370" marT="937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1.94</a:t>
                      </a:r>
                      <a:endParaRPr lang="en-US" sz="1800" b="0" i="0" u="none" strike="noStrike">
                        <a:solidFill>
                          <a:srgbClr val="000000"/>
                        </a:solidFill>
                        <a:effectLst/>
                        <a:latin typeface="Calibri" panose="020F0502020204030204" pitchFamily="34" charset="0"/>
                      </a:endParaRPr>
                    </a:p>
                  </a:txBody>
                  <a:tcPr marL="9370" marR="9370" marT="937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8310726"/>
                  </a:ext>
                </a:extLst>
              </a:tr>
            </a:tbl>
          </a:graphicData>
        </a:graphic>
      </p:graphicFrame>
      <p:sp>
        <p:nvSpPr>
          <p:cNvPr id="14" name="TextBox 13">
            <a:extLst>
              <a:ext uri="{FF2B5EF4-FFF2-40B4-BE49-F238E27FC236}">
                <a16:creationId xmlns:a16="http://schemas.microsoft.com/office/drawing/2014/main" id="{21FB0E50-0548-4655-046B-5EF8D9FA82EA}"/>
              </a:ext>
            </a:extLst>
          </p:cNvPr>
          <p:cNvSpPr txBox="1"/>
          <p:nvPr/>
        </p:nvSpPr>
        <p:spPr>
          <a:xfrm>
            <a:off x="755923" y="3232282"/>
            <a:ext cx="8518079" cy="3139321"/>
          </a:xfrm>
          <a:prstGeom prst="rect">
            <a:avLst/>
          </a:prstGeom>
          <a:noFill/>
        </p:spPr>
        <p:txBody>
          <a:bodyPr wrap="square" rtlCol="0">
            <a:spAutoFit/>
          </a:bodyPr>
          <a:lstStyle/>
          <a:p>
            <a:pPr marL="285750" indent="-285750">
              <a:buFont typeface="Arial" panose="020B0604020202020204" pitchFamily="34" charset="0"/>
              <a:buChar char="•"/>
            </a:pPr>
            <a:r>
              <a:rPr lang="en-US" b="1"/>
              <a:t>Debt Equity ratio</a:t>
            </a:r>
            <a:r>
              <a:rPr lang="en-US"/>
              <a:t> –Visa had a low risk as it is below 1 indicating good ratio whereas Mastercard showed a strong ratio close to almost 2 meaning it leverages debt more than equity to finance its operations. </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b="1"/>
              <a:t>Debt EBITDA  ratio – </a:t>
            </a:r>
            <a:r>
              <a:rPr lang="en-US"/>
              <a:t>In case of Visa &amp; Mastercard, Debt/EBITDA ratio is above 1 indicates a normal financial condition as low number is preferred by analysts. Both have good debt repayment capabilities. </a:t>
            </a:r>
          </a:p>
          <a:p>
            <a:endParaRPr lang="en-US"/>
          </a:p>
          <a:p>
            <a:pPr marL="285750" indent="-285750">
              <a:buFont typeface="Arial" panose="020B0604020202020204" pitchFamily="34" charset="0"/>
              <a:buChar char="•"/>
            </a:pPr>
            <a:r>
              <a:rPr lang="en-US" b="1"/>
              <a:t>Debt FCF ratio</a:t>
            </a:r>
            <a:r>
              <a:rPr lang="en-US"/>
              <a:t> – Both the companies can pay off their debt with the free cash flow as we see positive ratios.  </a:t>
            </a:r>
          </a:p>
          <a:p>
            <a:endParaRPr lang="en-US"/>
          </a:p>
        </p:txBody>
      </p:sp>
    </p:spTree>
    <p:extLst>
      <p:ext uri="{BB962C8B-B14F-4D97-AF65-F5344CB8AC3E}">
        <p14:creationId xmlns:p14="http://schemas.microsoft.com/office/powerpoint/2010/main" val="902439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3E95F-4BEA-599B-54B2-D271AE1B3B47}"/>
              </a:ext>
            </a:extLst>
          </p:cNvPr>
          <p:cNvSpPr>
            <a:spLocks noGrp="1"/>
          </p:cNvSpPr>
          <p:nvPr>
            <p:ph type="title"/>
          </p:nvPr>
        </p:nvSpPr>
        <p:spPr>
          <a:xfrm>
            <a:off x="846257" y="503841"/>
            <a:ext cx="10197494" cy="1099457"/>
          </a:xfrm>
        </p:spPr>
        <p:txBody>
          <a:bodyPr>
            <a:normAutofit/>
          </a:bodyPr>
          <a:lstStyle/>
          <a:p>
            <a:r>
              <a:rPr lang="en-US"/>
              <a:t>Profitability Ratios</a:t>
            </a:r>
          </a:p>
        </p:txBody>
      </p:sp>
      <p:graphicFrame>
        <p:nvGraphicFramePr>
          <p:cNvPr id="8" name="Content Placeholder 7">
            <a:extLst>
              <a:ext uri="{FF2B5EF4-FFF2-40B4-BE49-F238E27FC236}">
                <a16:creationId xmlns:a16="http://schemas.microsoft.com/office/drawing/2014/main" id="{B9423B9E-9958-B698-9337-BF6F492CDCB4}"/>
              </a:ext>
            </a:extLst>
          </p:cNvPr>
          <p:cNvGraphicFramePr>
            <a:graphicFrameLocks noGrp="1"/>
          </p:cNvGraphicFramePr>
          <p:nvPr>
            <p:ph idx="1"/>
            <p:extLst>
              <p:ext uri="{D42A27DB-BD31-4B8C-83A1-F6EECF244321}">
                <p14:modId xmlns:p14="http://schemas.microsoft.com/office/powerpoint/2010/main" val="249251942"/>
              </p:ext>
            </p:extLst>
          </p:nvPr>
        </p:nvGraphicFramePr>
        <p:xfrm>
          <a:off x="846257" y="1369108"/>
          <a:ext cx="8440962" cy="2360130"/>
        </p:xfrm>
        <a:graphic>
          <a:graphicData uri="http://schemas.openxmlformats.org/drawingml/2006/table">
            <a:tbl>
              <a:tblPr firstRow="1" bandRow="1">
                <a:tableStyleId>{5C22544A-7EE6-4342-B048-85BDC9FD1C3A}</a:tableStyleId>
              </a:tblPr>
              <a:tblGrid>
                <a:gridCol w="1090670">
                  <a:extLst>
                    <a:ext uri="{9D8B030D-6E8A-4147-A177-3AD203B41FA5}">
                      <a16:colId xmlns:a16="http://schemas.microsoft.com/office/drawing/2014/main" val="3740674206"/>
                    </a:ext>
                  </a:extLst>
                </a:gridCol>
                <a:gridCol w="958467">
                  <a:extLst>
                    <a:ext uri="{9D8B030D-6E8A-4147-A177-3AD203B41FA5}">
                      <a16:colId xmlns:a16="http://schemas.microsoft.com/office/drawing/2014/main" val="1059997796"/>
                    </a:ext>
                  </a:extLst>
                </a:gridCol>
                <a:gridCol w="980501">
                  <a:extLst>
                    <a:ext uri="{9D8B030D-6E8A-4147-A177-3AD203B41FA5}">
                      <a16:colId xmlns:a16="http://schemas.microsoft.com/office/drawing/2014/main" val="2858218823"/>
                    </a:ext>
                  </a:extLst>
                </a:gridCol>
                <a:gridCol w="2082187">
                  <a:extLst>
                    <a:ext uri="{9D8B030D-6E8A-4147-A177-3AD203B41FA5}">
                      <a16:colId xmlns:a16="http://schemas.microsoft.com/office/drawing/2014/main" val="1287432555"/>
                    </a:ext>
                  </a:extLst>
                </a:gridCol>
                <a:gridCol w="1158814">
                  <a:extLst>
                    <a:ext uri="{9D8B030D-6E8A-4147-A177-3AD203B41FA5}">
                      <a16:colId xmlns:a16="http://schemas.microsoft.com/office/drawing/2014/main" val="1026270925"/>
                    </a:ext>
                  </a:extLst>
                </a:gridCol>
                <a:gridCol w="1079653">
                  <a:extLst>
                    <a:ext uri="{9D8B030D-6E8A-4147-A177-3AD203B41FA5}">
                      <a16:colId xmlns:a16="http://schemas.microsoft.com/office/drawing/2014/main" val="2344817404"/>
                    </a:ext>
                  </a:extLst>
                </a:gridCol>
                <a:gridCol w="1090670">
                  <a:extLst>
                    <a:ext uri="{9D8B030D-6E8A-4147-A177-3AD203B41FA5}">
                      <a16:colId xmlns:a16="http://schemas.microsoft.com/office/drawing/2014/main" val="3682109570"/>
                    </a:ext>
                  </a:extLst>
                </a:gridCol>
              </a:tblGrid>
              <a:tr h="262406">
                <a:tc gridSpan="3">
                  <a:txBody>
                    <a:bodyPr/>
                    <a:lstStyle/>
                    <a:p>
                      <a:pPr algn="ctr" fontAlgn="b"/>
                      <a:r>
                        <a:rPr lang="en-US" sz="1800" u="none" strike="noStrike">
                          <a:effectLst/>
                        </a:rPr>
                        <a:t>Visa</a:t>
                      </a:r>
                      <a:endParaRPr lang="en-US" sz="1800" b="0" i="0" u="none" strike="noStrike">
                        <a:solidFill>
                          <a:srgbClr val="000000"/>
                        </a:solidFill>
                        <a:effectLst/>
                        <a:latin typeface="Calibri" panose="020F0502020204030204" pitchFamily="34" charset="0"/>
                      </a:endParaRPr>
                    </a:p>
                  </a:txBody>
                  <a:tcPr marL="18369" marR="18369" marT="1836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r>
                        <a:rPr lang="en-US" sz="1800" u="none" strike="noStrike">
                          <a:effectLst/>
                        </a:rPr>
                        <a:t>Measure</a:t>
                      </a:r>
                      <a:endParaRPr lang="en-US" sz="1800" b="0" i="0" u="none" strike="noStrike">
                        <a:solidFill>
                          <a:srgbClr val="000000"/>
                        </a:solidFill>
                        <a:effectLst/>
                        <a:latin typeface="Calibri" panose="020F0502020204030204" pitchFamily="34" charset="0"/>
                      </a:endParaRPr>
                    </a:p>
                  </a:txBody>
                  <a:tcPr marL="18369" marR="18369" marT="1836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b"/>
                      <a:r>
                        <a:rPr lang="en-US" sz="1800" u="none" strike="noStrike">
                          <a:solidFill>
                            <a:schemeClr val="tx1">
                              <a:lumMod val="95000"/>
                              <a:lumOff val="5000"/>
                            </a:schemeClr>
                          </a:solidFill>
                          <a:effectLst/>
                        </a:rPr>
                        <a:t>Mastercard</a:t>
                      </a:r>
                      <a:endParaRPr lang="en-US" sz="1800" b="0" i="0" u="none" strike="noStrike">
                        <a:solidFill>
                          <a:schemeClr val="tx1">
                            <a:lumMod val="95000"/>
                            <a:lumOff val="5000"/>
                          </a:schemeClr>
                        </a:solidFill>
                        <a:effectLst/>
                        <a:latin typeface="Calibri" panose="020F0502020204030204" pitchFamily="34" charset="0"/>
                      </a:endParaRPr>
                    </a:p>
                  </a:txBody>
                  <a:tcPr marL="18369" marR="18369" marT="1836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45507033"/>
                  </a:ext>
                </a:extLst>
              </a:tr>
              <a:tr h="402471">
                <a:tc>
                  <a:txBody>
                    <a:bodyPr/>
                    <a:lstStyle/>
                    <a:p>
                      <a:pPr algn="ctr" fontAlgn="b"/>
                      <a:r>
                        <a:rPr lang="en-US" sz="1800" b="1" u="none" strike="noStrike">
                          <a:effectLst/>
                        </a:rPr>
                        <a:t>2022</a:t>
                      </a:r>
                      <a:endParaRPr lang="en-US" sz="1800" b="1" i="0" u="none" strike="noStrike">
                        <a:solidFill>
                          <a:srgbClr val="000000"/>
                        </a:solidFill>
                        <a:effectLst/>
                        <a:latin typeface="Calibri" panose="020F0502020204030204" pitchFamily="34" charset="0"/>
                      </a:endParaRPr>
                    </a:p>
                  </a:txBody>
                  <a:tcPr marL="18369" marR="18369" marT="1836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u="none" strike="noStrike">
                          <a:effectLst/>
                        </a:rPr>
                        <a:t>2021</a:t>
                      </a:r>
                      <a:endParaRPr lang="en-US" sz="1800" b="1" i="0" u="none" strike="noStrike">
                        <a:solidFill>
                          <a:srgbClr val="000000"/>
                        </a:solidFill>
                        <a:effectLst/>
                        <a:latin typeface="Calibri" panose="020F0502020204030204" pitchFamily="34" charset="0"/>
                      </a:endParaRPr>
                    </a:p>
                  </a:txBody>
                  <a:tcPr marL="18369" marR="18369" marT="1836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u="none" strike="noStrike">
                          <a:effectLst/>
                        </a:rPr>
                        <a:t>2020</a:t>
                      </a:r>
                      <a:endParaRPr lang="en-US" sz="1800" b="1" i="0" u="none" strike="noStrike">
                        <a:solidFill>
                          <a:srgbClr val="000000"/>
                        </a:solidFill>
                        <a:effectLst/>
                        <a:latin typeface="Calibri" panose="020F0502020204030204" pitchFamily="34" charset="0"/>
                      </a:endParaRPr>
                    </a:p>
                  </a:txBody>
                  <a:tcPr marL="18369" marR="18369" marT="1836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u="none" strike="noStrike">
                          <a:effectLst/>
                        </a:rPr>
                        <a:t> </a:t>
                      </a:r>
                      <a:endParaRPr lang="en-US" sz="1800" b="1" i="0" u="none" strike="noStrike">
                        <a:solidFill>
                          <a:srgbClr val="000000"/>
                        </a:solidFill>
                        <a:effectLst/>
                        <a:latin typeface="Calibri" panose="020F0502020204030204" pitchFamily="34" charset="0"/>
                      </a:endParaRPr>
                    </a:p>
                  </a:txBody>
                  <a:tcPr marL="18369" marR="18369" marT="1836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u="none" strike="noStrike">
                          <a:effectLst/>
                        </a:rPr>
                        <a:t>2022</a:t>
                      </a:r>
                      <a:endParaRPr lang="en-US" sz="1800" b="1" i="0" u="none" strike="noStrike">
                        <a:solidFill>
                          <a:srgbClr val="000000"/>
                        </a:solidFill>
                        <a:effectLst/>
                        <a:latin typeface="Calibri" panose="020F0502020204030204" pitchFamily="34" charset="0"/>
                      </a:endParaRPr>
                    </a:p>
                  </a:txBody>
                  <a:tcPr marL="18369" marR="18369" marT="1836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u="none" strike="noStrike">
                          <a:effectLst/>
                        </a:rPr>
                        <a:t>2021</a:t>
                      </a:r>
                      <a:endParaRPr lang="en-US" sz="1800" b="1" i="0" u="none" strike="noStrike">
                        <a:solidFill>
                          <a:srgbClr val="000000"/>
                        </a:solidFill>
                        <a:effectLst/>
                        <a:latin typeface="Calibri" panose="020F0502020204030204" pitchFamily="34" charset="0"/>
                      </a:endParaRPr>
                    </a:p>
                  </a:txBody>
                  <a:tcPr marL="18369" marR="18369" marT="1836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u="none" strike="noStrike">
                          <a:effectLst/>
                        </a:rPr>
                        <a:t>2020</a:t>
                      </a:r>
                      <a:endParaRPr lang="en-US" sz="1800" b="1" i="0" u="none" strike="noStrike">
                        <a:solidFill>
                          <a:srgbClr val="000000"/>
                        </a:solidFill>
                        <a:effectLst/>
                        <a:latin typeface="Calibri" panose="020F0502020204030204" pitchFamily="34" charset="0"/>
                      </a:endParaRPr>
                    </a:p>
                  </a:txBody>
                  <a:tcPr marL="18369" marR="18369" marT="1836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5645277"/>
                  </a:ext>
                </a:extLst>
              </a:tr>
              <a:tr h="473970">
                <a:tc>
                  <a:txBody>
                    <a:bodyPr/>
                    <a:lstStyle/>
                    <a:p>
                      <a:pPr algn="r"/>
                      <a:r>
                        <a:rPr lang="en-US">
                          <a:effectLst/>
                        </a:rPr>
                        <a:t>41.80%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effectLst/>
                        </a:rPr>
                        <a:t>32.70%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effectLst/>
                        </a:rPr>
                        <a:t>30.70%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fontAlgn="b" latinLnBrk="0" hangingPunct="1"/>
                      <a:r>
                        <a:rPr lang="en-US" sz="1800" b="1" u="none" strike="noStrike" kern="1200">
                          <a:solidFill>
                            <a:schemeClr val="dk1"/>
                          </a:solidFill>
                          <a:effectLst/>
                          <a:latin typeface="+mn-lt"/>
                          <a:ea typeface="+mn-ea"/>
                          <a:cs typeface="+mn-cs"/>
                        </a:rPr>
                        <a:t>Return on Equity (ROE)</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effectLst/>
                        </a:rPr>
                        <a:t>153.60%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effectLst/>
                        </a:rPr>
                        <a:t>129.70%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effectLst/>
                        </a:rPr>
                        <a:t>106.60%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5093433"/>
                  </a:ext>
                </a:extLst>
              </a:tr>
              <a:tr h="230266">
                <a:tc>
                  <a:txBody>
                    <a:bodyPr/>
                    <a:lstStyle/>
                    <a:p>
                      <a:pPr algn="r"/>
                      <a:r>
                        <a:rPr lang="en-US">
                          <a:effectLst/>
                        </a:rPr>
                        <a:t>17.90%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effectLst/>
                        </a:rPr>
                        <a:t>15.10%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effectLst/>
                        </a:rPr>
                        <a:t>14.20%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fontAlgn="b" latinLnBrk="0" hangingPunct="1"/>
                      <a:r>
                        <a:rPr lang="en-US" sz="1800" b="1" u="none" strike="noStrike" kern="1200">
                          <a:solidFill>
                            <a:schemeClr val="dk1"/>
                          </a:solidFill>
                          <a:effectLst/>
                          <a:latin typeface="+mn-lt"/>
                          <a:ea typeface="+mn-ea"/>
                          <a:cs typeface="+mn-cs"/>
                        </a:rPr>
                        <a:t>Return on Assets (ROA)</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effectLst/>
                        </a:rPr>
                        <a:t>26.50%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effectLst/>
                        </a:rPr>
                        <a:t>24.30%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effectLst/>
                        </a:rPr>
                        <a:t>20.00%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1323582"/>
                  </a:ext>
                </a:extLst>
              </a:tr>
              <a:tr h="354794">
                <a:tc>
                  <a:txBody>
                    <a:bodyPr/>
                    <a:lstStyle/>
                    <a:p>
                      <a:pPr algn="r"/>
                      <a:r>
                        <a:rPr lang="en-US">
                          <a:effectLst/>
                        </a:rPr>
                        <a:t>76.60%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effectLst/>
                        </a:rPr>
                        <a:t>69.90%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effectLst/>
                        </a:rPr>
                        <a:t>60.50%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fontAlgn="b" latinLnBrk="0" hangingPunct="1"/>
                      <a:r>
                        <a:rPr lang="en-US" sz="1800" b="1" u="none" strike="noStrike" kern="1200">
                          <a:solidFill>
                            <a:schemeClr val="dk1"/>
                          </a:solidFill>
                          <a:effectLst/>
                          <a:latin typeface="+mn-lt"/>
                          <a:ea typeface="+mn-ea"/>
                          <a:cs typeface="+mn-cs"/>
                        </a:rPr>
                        <a:t>Return on Capital (ROIC)</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effectLst/>
                        </a:rPr>
                        <a:t>63.20%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effectLst/>
                        </a:rPr>
                        <a:t>59.50%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effectLst/>
                        </a:rPr>
                        <a:t>49.90%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0129940"/>
                  </a:ext>
                </a:extLst>
              </a:tr>
            </a:tbl>
          </a:graphicData>
        </a:graphic>
      </p:graphicFrame>
      <p:sp>
        <p:nvSpPr>
          <p:cNvPr id="3" name="TextBox 2">
            <a:extLst>
              <a:ext uri="{FF2B5EF4-FFF2-40B4-BE49-F238E27FC236}">
                <a16:creationId xmlns:a16="http://schemas.microsoft.com/office/drawing/2014/main" id="{36A04A8F-AA73-3117-74EF-AE2275734687}"/>
              </a:ext>
            </a:extLst>
          </p:cNvPr>
          <p:cNvSpPr txBox="1"/>
          <p:nvPr/>
        </p:nvSpPr>
        <p:spPr>
          <a:xfrm>
            <a:off x="846257" y="4266282"/>
            <a:ext cx="8518079" cy="2031325"/>
          </a:xfrm>
          <a:prstGeom prst="rect">
            <a:avLst/>
          </a:prstGeom>
          <a:noFill/>
        </p:spPr>
        <p:txBody>
          <a:bodyPr wrap="square" rtlCol="0">
            <a:spAutoFit/>
          </a:bodyPr>
          <a:lstStyle/>
          <a:p>
            <a:pPr marL="285750" indent="-285750">
              <a:buFont typeface="Arial" panose="020B0604020202020204" pitchFamily="34" charset="0"/>
              <a:buChar char="•"/>
            </a:pPr>
            <a:r>
              <a:rPr lang="en-US" b="1"/>
              <a:t>Return on Assets </a:t>
            </a:r>
            <a:r>
              <a:rPr lang="en-US"/>
              <a:t>– Mastercard and Visa are deploying the assets effectively to generate sales and profits with the strong ROA ratios. </a:t>
            </a:r>
          </a:p>
          <a:p>
            <a:pPr marL="285750" indent="-285750">
              <a:buFont typeface="Arial" panose="020B0604020202020204" pitchFamily="34" charset="0"/>
              <a:buChar char="•"/>
            </a:pPr>
            <a:r>
              <a:rPr lang="en-US" b="1"/>
              <a:t>Return on Equity – </a:t>
            </a:r>
            <a:r>
              <a:rPr lang="en-US"/>
              <a:t>The companies have strong ROE ratios indicating that they can generate cash and not have to depend on the debt. </a:t>
            </a:r>
          </a:p>
          <a:p>
            <a:pPr marL="285750" indent="-285750">
              <a:buFont typeface="Arial" panose="020B0604020202020204" pitchFamily="34" charset="0"/>
              <a:buChar char="•"/>
            </a:pPr>
            <a:r>
              <a:rPr lang="en-US" b="1"/>
              <a:t>Return on Capital – </a:t>
            </a:r>
            <a:r>
              <a:rPr lang="en-US"/>
              <a:t>The ratios are desirable as they are more than the desirable range of 15-20%. </a:t>
            </a:r>
          </a:p>
          <a:p>
            <a:endParaRPr lang="en-US"/>
          </a:p>
        </p:txBody>
      </p:sp>
    </p:spTree>
    <p:extLst>
      <p:ext uri="{BB962C8B-B14F-4D97-AF65-F5344CB8AC3E}">
        <p14:creationId xmlns:p14="http://schemas.microsoft.com/office/powerpoint/2010/main" val="2228376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0A61547-2555-4DE2-A37F-A53E549174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3" name="Straight Connector 12">
              <a:extLst>
                <a:ext uri="{FF2B5EF4-FFF2-40B4-BE49-F238E27FC236}">
                  <a16:creationId xmlns:a16="http://schemas.microsoft.com/office/drawing/2014/main" id="{5C2447E0-8F0D-479C-94E4-82BC8EB68C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13">
              <a:extLst>
                <a:ext uri="{FF2B5EF4-FFF2-40B4-BE49-F238E27FC236}">
                  <a16:creationId xmlns:a16="http://schemas.microsoft.com/office/drawing/2014/main" id="{1F943397-DCDD-44CB-BBA9-9510B7698D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E2630ADC-31DB-4C48-AC4A-DAAE5A7B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2CA5C44E-F54E-47E0-8989-4D8686B33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FF54E15E-830B-4375-A239-4C51954DEA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CB37E322-FF7E-4872-BD6B-50A48CBEA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710D0C1E-D2F8-45B2-AE14-1AC8E976F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216331B-17D0-4167-ABD2-B2198058C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53A7A96-3806-4BB3-91DE-6EED48AC7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F8C2B86C-EE71-466E-8991-503F9C9C1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EFAA6ED-B51A-9221-7F7F-7B3550504A91}"/>
              </a:ext>
            </a:extLst>
          </p:cNvPr>
          <p:cNvSpPr>
            <a:spLocks noGrp="1"/>
          </p:cNvSpPr>
          <p:nvPr>
            <p:ph type="title"/>
          </p:nvPr>
        </p:nvSpPr>
        <p:spPr>
          <a:xfrm>
            <a:off x="863191" y="57825"/>
            <a:ext cx="8288035" cy="1095059"/>
          </a:xfrm>
        </p:spPr>
        <p:txBody>
          <a:bodyPr vert="horz" lIns="91440" tIns="45720" rIns="91440" bIns="45720" rtlCol="0" anchor="b">
            <a:normAutofit/>
          </a:bodyPr>
          <a:lstStyle/>
          <a:p>
            <a:pPr algn="ctr">
              <a:lnSpc>
                <a:spcPct val="90000"/>
              </a:lnSpc>
            </a:pPr>
            <a:r>
              <a:rPr lang="en-US" sz="3400"/>
              <a:t>Industry Specific</a:t>
            </a:r>
            <a:br>
              <a:rPr lang="en-US" sz="3400"/>
            </a:br>
            <a:r>
              <a:rPr lang="en-US" sz="3400"/>
              <a:t>Metrics</a:t>
            </a:r>
          </a:p>
        </p:txBody>
      </p:sp>
      <p:pic>
        <p:nvPicPr>
          <p:cNvPr id="5" name="Content Placeholder 4">
            <a:extLst>
              <a:ext uri="{FF2B5EF4-FFF2-40B4-BE49-F238E27FC236}">
                <a16:creationId xmlns:a16="http://schemas.microsoft.com/office/drawing/2014/main" id="{EBFA4F46-54D1-923E-53C7-A1B34B68059A}"/>
              </a:ext>
            </a:extLst>
          </p:cNvPr>
          <p:cNvPicPr>
            <a:picLocks noGrp="1" noChangeAspect="1"/>
          </p:cNvPicPr>
          <p:nvPr>
            <p:ph idx="1"/>
          </p:nvPr>
        </p:nvPicPr>
        <p:blipFill>
          <a:blip r:embed="rId3"/>
          <a:stretch>
            <a:fillRect/>
          </a:stretch>
        </p:blipFill>
        <p:spPr>
          <a:xfrm>
            <a:off x="1127019" y="1796965"/>
            <a:ext cx="4029717" cy="3264070"/>
          </a:xfrm>
          <a:prstGeom prst="rect">
            <a:avLst/>
          </a:prstGeom>
        </p:spPr>
      </p:pic>
      <p:pic>
        <p:nvPicPr>
          <p:cNvPr id="7" name="Picture 6">
            <a:extLst>
              <a:ext uri="{FF2B5EF4-FFF2-40B4-BE49-F238E27FC236}">
                <a16:creationId xmlns:a16="http://schemas.microsoft.com/office/drawing/2014/main" id="{F40A4E62-AED2-2ED4-E943-1C29EA4313F6}"/>
              </a:ext>
            </a:extLst>
          </p:cNvPr>
          <p:cNvPicPr>
            <a:picLocks noChangeAspect="1"/>
          </p:cNvPicPr>
          <p:nvPr/>
        </p:nvPicPr>
        <p:blipFill>
          <a:blip r:embed="rId4"/>
          <a:stretch>
            <a:fillRect/>
          </a:stretch>
        </p:blipFill>
        <p:spPr>
          <a:xfrm>
            <a:off x="5489247" y="1972242"/>
            <a:ext cx="4029717" cy="3213698"/>
          </a:xfrm>
          <a:prstGeom prst="rect">
            <a:avLst/>
          </a:prstGeom>
        </p:spPr>
      </p:pic>
      <p:sp>
        <p:nvSpPr>
          <p:cNvPr id="10" name="Title 1">
            <a:extLst>
              <a:ext uri="{FF2B5EF4-FFF2-40B4-BE49-F238E27FC236}">
                <a16:creationId xmlns:a16="http://schemas.microsoft.com/office/drawing/2014/main" id="{54C14469-4780-CE45-C8B2-1A95207E607C}"/>
              </a:ext>
            </a:extLst>
          </p:cNvPr>
          <p:cNvSpPr txBox="1">
            <a:spLocks/>
          </p:cNvSpPr>
          <p:nvPr/>
        </p:nvSpPr>
        <p:spPr>
          <a:xfrm>
            <a:off x="1150752" y="1557367"/>
            <a:ext cx="3608754" cy="239598"/>
          </a:xfrm>
          <a:prstGeom prst="rect">
            <a:avLst/>
          </a:prstGeom>
        </p:spPr>
        <p:txBody>
          <a:bodyPr vert="horz" lIns="91440" tIns="45720" rIns="91440" bIns="45720" rtlCol="0" anchor="b">
            <a:normAutofit fontScale="7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90000"/>
              </a:lnSpc>
            </a:pPr>
            <a:r>
              <a:rPr lang="en-US" sz="1600"/>
              <a:t>VISA</a:t>
            </a:r>
          </a:p>
        </p:txBody>
      </p:sp>
      <p:sp>
        <p:nvSpPr>
          <p:cNvPr id="27" name="Title 1">
            <a:extLst>
              <a:ext uri="{FF2B5EF4-FFF2-40B4-BE49-F238E27FC236}">
                <a16:creationId xmlns:a16="http://schemas.microsoft.com/office/drawing/2014/main" id="{3702A8D3-6CEE-8035-0749-EC4DF1A247A8}"/>
              </a:ext>
            </a:extLst>
          </p:cNvPr>
          <p:cNvSpPr txBox="1">
            <a:spLocks/>
          </p:cNvSpPr>
          <p:nvPr/>
        </p:nvSpPr>
        <p:spPr>
          <a:xfrm>
            <a:off x="4647647" y="1572140"/>
            <a:ext cx="3608754" cy="239598"/>
          </a:xfrm>
          <a:prstGeom prst="rect">
            <a:avLst/>
          </a:prstGeom>
        </p:spPr>
        <p:txBody>
          <a:bodyPr vert="horz" lIns="91440" tIns="45720" rIns="91440" bIns="45720" rtlCol="0" anchor="b">
            <a:normAutofit fontScale="7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90000"/>
              </a:lnSpc>
            </a:pPr>
            <a:r>
              <a:rPr lang="en-US" sz="1600"/>
              <a:t>Mastercard</a:t>
            </a:r>
          </a:p>
        </p:txBody>
      </p:sp>
      <p:sp>
        <p:nvSpPr>
          <p:cNvPr id="30" name="TextBox 29">
            <a:extLst>
              <a:ext uri="{FF2B5EF4-FFF2-40B4-BE49-F238E27FC236}">
                <a16:creationId xmlns:a16="http://schemas.microsoft.com/office/drawing/2014/main" id="{0C419751-84F8-70C6-E446-9180FF0BF760}"/>
              </a:ext>
            </a:extLst>
          </p:cNvPr>
          <p:cNvSpPr txBox="1"/>
          <p:nvPr/>
        </p:nvSpPr>
        <p:spPr>
          <a:xfrm>
            <a:off x="566473" y="5251945"/>
            <a:ext cx="8912397" cy="1615827"/>
          </a:xfrm>
          <a:prstGeom prst="rect">
            <a:avLst/>
          </a:prstGeom>
          <a:noFill/>
        </p:spPr>
        <p:txBody>
          <a:bodyPr wrap="square" rtlCol="0">
            <a:spAutoFit/>
          </a:bodyPr>
          <a:lstStyle/>
          <a:p>
            <a:pPr marL="171450" indent="-171450">
              <a:lnSpc>
                <a:spcPct val="90000"/>
              </a:lnSpc>
              <a:buFont typeface="Arial" panose="020B0604020202020204" pitchFamily="34" charset="0"/>
              <a:buChar char="•"/>
            </a:pPr>
            <a:r>
              <a:rPr lang="en-US" sz="1800" b="1">
                <a:solidFill>
                  <a:srgbClr val="111827"/>
                </a:solidFill>
                <a:latin typeface="ui-sans-serif"/>
              </a:rPr>
              <a:t>Revenue</a:t>
            </a:r>
            <a:r>
              <a:rPr lang="en-US" sz="1800">
                <a:solidFill>
                  <a:srgbClr val="111827"/>
                </a:solidFill>
                <a:latin typeface="ui-sans-serif"/>
              </a:rPr>
              <a:t> - I</a:t>
            </a:r>
            <a:r>
              <a:rPr lang="en-US" sz="1800" b="0" i="0">
                <a:solidFill>
                  <a:srgbClr val="111827"/>
                </a:solidFill>
                <a:effectLst/>
                <a:latin typeface="ui-sans-serif"/>
              </a:rPr>
              <a:t>n the year 2022, Mastercard had annual revenue of $22.24B and a growth rate of 17.76% while Visa had annual revenue of $29.31B with 21.59% growth. The main source of revenue for both the companies is through processing card transactions. </a:t>
            </a:r>
            <a:endParaRPr lang="en-US" sz="1800">
              <a:solidFill>
                <a:schemeClr val="tx1">
                  <a:lumMod val="95000"/>
                  <a:lumOff val="5000"/>
                </a:schemeClr>
              </a:solidFill>
            </a:endParaRPr>
          </a:p>
          <a:p>
            <a:pPr>
              <a:lnSpc>
                <a:spcPct val="90000"/>
              </a:lnSpc>
            </a:pPr>
            <a:endParaRPr lang="en-US" sz="1800"/>
          </a:p>
          <a:p>
            <a:pPr>
              <a:lnSpc>
                <a:spcPct val="90000"/>
              </a:lnSpc>
            </a:pPr>
            <a:endParaRPr lang="en-US" sz="1800"/>
          </a:p>
          <a:p>
            <a:endParaRPr lang="en-US"/>
          </a:p>
        </p:txBody>
      </p:sp>
    </p:spTree>
    <p:extLst>
      <p:ext uri="{BB962C8B-B14F-4D97-AF65-F5344CB8AC3E}">
        <p14:creationId xmlns:p14="http://schemas.microsoft.com/office/powerpoint/2010/main" val="2937164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AA6ED-B51A-9221-7F7F-7B3550504A91}"/>
              </a:ext>
            </a:extLst>
          </p:cNvPr>
          <p:cNvSpPr>
            <a:spLocks noGrp="1"/>
          </p:cNvSpPr>
          <p:nvPr>
            <p:ph type="title"/>
          </p:nvPr>
        </p:nvSpPr>
        <p:spPr>
          <a:xfrm>
            <a:off x="675065" y="609600"/>
            <a:ext cx="2930518" cy="1320800"/>
          </a:xfrm>
        </p:spPr>
        <p:txBody>
          <a:bodyPr vert="horz" lIns="91440" tIns="45720" rIns="91440" bIns="45720" rtlCol="0" anchor="ctr">
            <a:normAutofit/>
          </a:bodyPr>
          <a:lstStyle/>
          <a:p>
            <a:pPr>
              <a:lnSpc>
                <a:spcPct val="90000"/>
              </a:lnSpc>
            </a:pPr>
            <a:r>
              <a:rPr lang="en-US" sz="2800"/>
              <a:t>Industry Specific</a:t>
            </a:r>
            <a:br>
              <a:rPr lang="en-US" sz="2800"/>
            </a:br>
            <a:r>
              <a:rPr lang="en-US" sz="2800"/>
              <a:t>Metrics</a:t>
            </a:r>
          </a:p>
        </p:txBody>
      </p:sp>
      <p:sp>
        <p:nvSpPr>
          <p:cNvPr id="4" name="Content Placeholder 3">
            <a:extLst>
              <a:ext uri="{FF2B5EF4-FFF2-40B4-BE49-F238E27FC236}">
                <a16:creationId xmlns:a16="http://schemas.microsoft.com/office/drawing/2014/main" id="{1F3A8702-BD58-8ED6-56AC-EC2FF4DB7478}"/>
              </a:ext>
            </a:extLst>
          </p:cNvPr>
          <p:cNvSpPr>
            <a:spLocks noGrp="1"/>
          </p:cNvSpPr>
          <p:nvPr>
            <p:ph idx="1"/>
          </p:nvPr>
        </p:nvSpPr>
        <p:spPr>
          <a:xfrm>
            <a:off x="671361" y="2160589"/>
            <a:ext cx="2930517" cy="3880773"/>
          </a:xfrm>
        </p:spPr>
        <p:txBody>
          <a:bodyPr>
            <a:normAutofit/>
          </a:bodyPr>
          <a:lstStyle/>
          <a:p>
            <a:pPr>
              <a:lnSpc>
                <a:spcPct val="90000"/>
              </a:lnSpc>
            </a:pPr>
            <a:r>
              <a:rPr lang="en-US" sz="1500" b="1"/>
              <a:t>Market Share </a:t>
            </a:r>
            <a:r>
              <a:rPr lang="en-US" sz="1500"/>
              <a:t>– Visa and Mastercard account for 64% of the global consumer financing market. Between the two, Visa holds higher market share than Mastercard. The number of transactions they process annually is a crucial metric that must be analyzed. </a:t>
            </a:r>
          </a:p>
          <a:p>
            <a:pPr>
              <a:lnSpc>
                <a:spcPct val="90000"/>
              </a:lnSpc>
            </a:pPr>
            <a:r>
              <a:rPr lang="en-US" sz="1500" b="1"/>
              <a:t>Growth Potential </a:t>
            </a:r>
            <a:r>
              <a:rPr lang="en-US" sz="1500"/>
              <a:t>– Both companies have focused on improving growth in their emerging markets. </a:t>
            </a:r>
          </a:p>
          <a:p>
            <a:pPr>
              <a:lnSpc>
                <a:spcPct val="90000"/>
              </a:lnSpc>
            </a:pPr>
            <a:r>
              <a:rPr lang="en-US" sz="1500"/>
              <a:t>Strong Past dividend history. </a:t>
            </a:r>
          </a:p>
        </p:txBody>
      </p:sp>
      <p:pic>
        <p:nvPicPr>
          <p:cNvPr id="8" name="Picture 7">
            <a:extLst>
              <a:ext uri="{FF2B5EF4-FFF2-40B4-BE49-F238E27FC236}">
                <a16:creationId xmlns:a16="http://schemas.microsoft.com/office/drawing/2014/main" id="{3484AAE6-7CD0-4D4D-8602-2B6949066D8E}"/>
              </a:ext>
            </a:extLst>
          </p:cNvPr>
          <p:cNvPicPr>
            <a:picLocks noChangeAspect="1"/>
          </p:cNvPicPr>
          <p:nvPr/>
        </p:nvPicPr>
        <p:blipFill>
          <a:blip r:embed="rId2"/>
          <a:stretch>
            <a:fillRect/>
          </a:stretch>
        </p:blipFill>
        <p:spPr>
          <a:xfrm>
            <a:off x="4341202" y="609600"/>
            <a:ext cx="4447432" cy="2601747"/>
          </a:xfrm>
          <a:prstGeom prst="rect">
            <a:avLst/>
          </a:prstGeom>
        </p:spPr>
      </p:pic>
      <p:pic>
        <p:nvPicPr>
          <p:cNvPr id="11" name="Picture 10">
            <a:extLst>
              <a:ext uri="{FF2B5EF4-FFF2-40B4-BE49-F238E27FC236}">
                <a16:creationId xmlns:a16="http://schemas.microsoft.com/office/drawing/2014/main" id="{155B02BB-DB22-4F6A-9540-8B8894FE65A8}"/>
              </a:ext>
            </a:extLst>
          </p:cNvPr>
          <p:cNvPicPr>
            <a:picLocks noChangeAspect="1"/>
          </p:cNvPicPr>
          <p:nvPr/>
        </p:nvPicPr>
        <p:blipFill>
          <a:blip r:embed="rId3"/>
          <a:stretch>
            <a:fillRect/>
          </a:stretch>
        </p:blipFill>
        <p:spPr>
          <a:xfrm>
            <a:off x="4396301" y="3439020"/>
            <a:ext cx="4337236" cy="2602341"/>
          </a:xfrm>
          <a:prstGeom prst="rect">
            <a:avLst/>
          </a:prstGeom>
        </p:spPr>
      </p:pic>
    </p:spTree>
    <p:extLst>
      <p:ext uri="{BB962C8B-B14F-4D97-AF65-F5344CB8AC3E}">
        <p14:creationId xmlns:p14="http://schemas.microsoft.com/office/powerpoint/2010/main" val="2778393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AA6ED-B51A-9221-7F7F-7B3550504A91}"/>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a:t>Industry Specific</a:t>
            </a:r>
            <a:br>
              <a:rPr lang="en-US"/>
            </a:br>
            <a:r>
              <a:rPr lang="en-US"/>
              <a:t>Metrics</a:t>
            </a:r>
          </a:p>
        </p:txBody>
      </p:sp>
      <p:pic>
        <p:nvPicPr>
          <p:cNvPr id="7" name="Picture 6">
            <a:extLst>
              <a:ext uri="{FF2B5EF4-FFF2-40B4-BE49-F238E27FC236}">
                <a16:creationId xmlns:a16="http://schemas.microsoft.com/office/drawing/2014/main" id="{493DB6B4-3010-B2F1-CF02-FE579DA8673F}"/>
              </a:ext>
            </a:extLst>
          </p:cNvPr>
          <p:cNvPicPr>
            <a:picLocks noChangeAspect="1"/>
          </p:cNvPicPr>
          <p:nvPr/>
        </p:nvPicPr>
        <p:blipFill>
          <a:blip r:embed="rId2"/>
          <a:stretch>
            <a:fillRect/>
          </a:stretch>
        </p:blipFill>
        <p:spPr>
          <a:xfrm>
            <a:off x="817474" y="2159331"/>
            <a:ext cx="5283289" cy="3117139"/>
          </a:xfrm>
          <a:prstGeom prst="rect">
            <a:avLst/>
          </a:prstGeom>
        </p:spPr>
      </p:pic>
      <p:sp>
        <p:nvSpPr>
          <p:cNvPr id="4" name="Content Placeholder 3">
            <a:extLst>
              <a:ext uri="{FF2B5EF4-FFF2-40B4-BE49-F238E27FC236}">
                <a16:creationId xmlns:a16="http://schemas.microsoft.com/office/drawing/2014/main" id="{1F3A8702-BD58-8ED6-56AC-EC2FF4DB7478}"/>
              </a:ext>
            </a:extLst>
          </p:cNvPr>
          <p:cNvSpPr>
            <a:spLocks noGrp="1"/>
          </p:cNvSpPr>
          <p:nvPr>
            <p:ph idx="1"/>
          </p:nvPr>
        </p:nvSpPr>
        <p:spPr>
          <a:xfrm>
            <a:off x="6416039" y="2160589"/>
            <a:ext cx="2927185" cy="3880773"/>
          </a:xfrm>
        </p:spPr>
        <p:txBody>
          <a:bodyPr>
            <a:normAutofit/>
          </a:bodyPr>
          <a:lstStyle/>
          <a:p>
            <a:pPr algn="l"/>
            <a:r>
              <a:rPr lang="en-US" sz="1600" b="1" i="0">
                <a:solidFill>
                  <a:srgbClr val="404040"/>
                </a:solidFill>
                <a:effectLst/>
                <a:latin typeface="SF Pro Display"/>
              </a:rPr>
              <a:t>VISA’s share price</a:t>
            </a:r>
            <a:r>
              <a:rPr lang="en-US" sz="1600" i="0">
                <a:solidFill>
                  <a:srgbClr val="404040"/>
                </a:solidFill>
                <a:effectLst/>
                <a:latin typeface="SF Pro Display"/>
              </a:rPr>
              <a:t> advanced 530%, while Mastercard’s share price advanced 633% over the Q3 2012 - Q2 2022 period (July 2, 2012 - June 29, 2022). </a:t>
            </a:r>
          </a:p>
          <a:p>
            <a:pPr algn="l"/>
            <a:r>
              <a:rPr lang="en-US" sz="1600" b="0" i="0">
                <a:solidFill>
                  <a:srgbClr val="404040"/>
                </a:solidFill>
                <a:effectLst/>
                <a:latin typeface="SF Pro Display"/>
              </a:rPr>
              <a:t>At their respective peaks, VISA’s share price was up 692%, while Mastercard’s share price was up 801%.</a:t>
            </a:r>
          </a:p>
          <a:p>
            <a:pPr marL="0" indent="0" algn="l">
              <a:buNone/>
            </a:pPr>
            <a:endParaRPr lang="en-US" sz="1600" b="0" i="0">
              <a:solidFill>
                <a:srgbClr val="404040"/>
              </a:solidFill>
              <a:effectLst/>
              <a:latin typeface="SF Pro Display"/>
            </a:endParaRPr>
          </a:p>
        </p:txBody>
      </p:sp>
    </p:spTree>
    <p:extLst>
      <p:ext uri="{BB962C8B-B14F-4D97-AF65-F5344CB8AC3E}">
        <p14:creationId xmlns:p14="http://schemas.microsoft.com/office/powerpoint/2010/main" val="603277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559CE-6857-7FC4-5115-C72EBD10F24C}"/>
              </a:ext>
            </a:extLst>
          </p:cNvPr>
          <p:cNvSpPr>
            <a:spLocks noGrp="1"/>
          </p:cNvSpPr>
          <p:nvPr>
            <p:ph type="title"/>
          </p:nvPr>
        </p:nvSpPr>
        <p:spPr>
          <a:xfrm>
            <a:off x="675065" y="609600"/>
            <a:ext cx="6767412" cy="1177365"/>
          </a:xfrm>
        </p:spPr>
        <p:txBody>
          <a:bodyPr anchor="ctr">
            <a:normAutofit/>
          </a:bodyPr>
          <a:lstStyle/>
          <a:p>
            <a:pPr>
              <a:lnSpc>
                <a:spcPct val="90000"/>
              </a:lnSpc>
            </a:pPr>
            <a:r>
              <a:rPr lang="en-US" sz="2300"/>
              <a:t>Global Dollar Volume &amp; Cross-border transactions </a:t>
            </a:r>
          </a:p>
        </p:txBody>
      </p:sp>
      <p:sp>
        <p:nvSpPr>
          <p:cNvPr id="3" name="Content Placeholder 2">
            <a:extLst>
              <a:ext uri="{FF2B5EF4-FFF2-40B4-BE49-F238E27FC236}">
                <a16:creationId xmlns:a16="http://schemas.microsoft.com/office/drawing/2014/main" id="{38ECA92F-B613-48D2-E69E-45E688EDF018}"/>
              </a:ext>
            </a:extLst>
          </p:cNvPr>
          <p:cNvSpPr>
            <a:spLocks noGrp="1"/>
          </p:cNvSpPr>
          <p:nvPr>
            <p:ph idx="1"/>
          </p:nvPr>
        </p:nvSpPr>
        <p:spPr>
          <a:xfrm>
            <a:off x="677330" y="2160589"/>
            <a:ext cx="2930517" cy="3880773"/>
          </a:xfrm>
        </p:spPr>
        <p:txBody>
          <a:bodyPr>
            <a:normAutofit/>
          </a:bodyPr>
          <a:lstStyle/>
          <a:p>
            <a:pPr>
              <a:lnSpc>
                <a:spcPct val="90000"/>
              </a:lnSpc>
            </a:pPr>
            <a:r>
              <a:rPr lang="en-US"/>
              <a:t>Mastercard &amp; Visa are two dominant payment processing networks in the electronic payments industry.</a:t>
            </a:r>
          </a:p>
          <a:p>
            <a:pPr>
              <a:lnSpc>
                <a:spcPct val="90000"/>
              </a:lnSpc>
            </a:pPr>
            <a:r>
              <a:rPr lang="en-US"/>
              <a:t>Cross border volumes made a major contribution towards revenue growth. </a:t>
            </a:r>
          </a:p>
          <a:p>
            <a:pPr>
              <a:lnSpc>
                <a:spcPct val="90000"/>
              </a:lnSpc>
            </a:pPr>
            <a:r>
              <a:rPr lang="en-US"/>
              <a:t>Slow rate of growth in the current year due to covid travel boom in the past. </a:t>
            </a:r>
          </a:p>
          <a:p>
            <a:pPr>
              <a:lnSpc>
                <a:spcPct val="90000"/>
              </a:lnSpc>
            </a:pPr>
            <a:endParaRPr lang="en-US"/>
          </a:p>
          <a:p>
            <a:pPr>
              <a:lnSpc>
                <a:spcPct val="90000"/>
              </a:lnSpc>
            </a:pPr>
            <a:endParaRPr lang="en-US"/>
          </a:p>
        </p:txBody>
      </p:sp>
      <p:pic>
        <p:nvPicPr>
          <p:cNvPr id="11" name="Picture 10">
            <a:extLst>
              <a:ext uri="{FF2B5EF4-FFF2-40B4-BE49-F238E27FC236}">
                <a16:creationId xmlns:a16="http://schemas.microsoft.com/office/drawing/2014/main" id="{53F5D4B8-9889-E415-B26F-5CCC334D009F}"/>
              </a:ext>
            </a:extLst>
          </p:cNvPr>
          <p:cNvPicPr>
            <a:picLocks noChangeAspect="1"/>
          </p:cNvPicPr>
          <p:nvPr/>
        </p:nvPicPr>
        <p:blipFill>
          <a:blip r:embed="rId2"/>
          <a:stretch>
            <a:fillRect/>
          </a:stretch>
        </p:blipFill>
        <p:spPr>
          <a:xfrm>
            <a:off x="3865443" y="2206993"/>
            <a:ext cx="4848134" cy="3600388"/>
          </a:xfrm>
          <a:prstGeom prst="rect">
            <a:avLst/>
          </a:prstGeom>
        </p:spPr>
      </p:pic>
    </p:spTree>
    <p:extLst>
      <p:ext uri="{BB962C8B-B14F-4D97-AF65-F5344CB8AC3E}">
        <p14:creationId xmlns:p14="http://schemas.microsoft.com/office/powerpoint/2010/main" val="951046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88559CE-6857-7FC4-5115-C72EBD10F24C}"/>
              </a:ext>
            </a:extLst>
          </p:cNvPr>
          <p:cNvSpPr>
            <a:spLocks noGrp="1"/>
          </p:cNvSpPr>
          <p:nvPr>
            <p:ph type="title"/>
          </p:nvPr>
        </p:nvSpPr>
        <p:spPr>
          <a:xfrm>
            <a:off x="1199157" y="253339"/>
            <a:ext cx="7673801" cy="1087656"/>
          </a:xfrm>
        </p:spPr>
        <p:txBody>
          <a:bodyPr vert="horz" lIns="91440" tIns="45720" rIns="91440" bIns="45720" rtlCol="0" anchor="b">
            <a:normAutofit/>
          </a:bodyPr>
          <a:lstStyle/>
          <a:p>
            <a:pPr>
              <a:lnSpc>
                <a:spcPct val="90000"/>
              </a:lnSpc>
            </a:pPr>
            <a:r>
              <a:rPr lang="en-US" sz="3400" kern="1200">
                <a:solidFill>
                  <a:schemeClr val="accent1"/>
                </a:solidFill>
                <a:latin typeface="+mj-lt"/>
                <a:ea typeface="+mj-ea"/>
                <a:cs typeface="+mj-cs"/>
              </a:rPr>
              <a:t>Global Dollar volume &amp; Cross border Payme</a:t>
            </a:r>
            <a:r>
              <a:rPr lang="en-US" sz="3400"/>
              <a:t>nts </a:t>
            </a:r>
            <a:endParaRPr lang="en-US" sz="3400" kern="1200">
              <a:solidFill>
                <a:schemeClr val="accent1"/>
              </a:solidFill>
              <a:latin typeface="+mj-lt"/>
              <a:ea typeface="+mj-ea"/>
              <a:cs typeface="+mj-cs"/>
            </a:endParaRPr>
          </a:p>
        </p:txBody>
      </p:sp>
      <p:graphicFrame>
        <p:nvGraphicFramePr>
          <p:cNvPr id="4" name="Content Placeholder 3">
            <a:extLst>
              <a:ext uri="{FF2B5EF4-FFF2-40B4-BE49-F238E27FC236}">
                <a16:creationId xmlns:a16="http://schemas.microsoft.com/office/drawing/2014/main" id="{42C0BB6D-4500-BF7E-0A76-29F4C299E1E3}"/>
              </a:ext>
            </a:extLst>
          </p:cNvPr>
          <p:cNvGraphicFramePr>
            <a:graphicFrameLocks noGrp="1"/>
          </p:cNvGraphicFramePr>
          <p:nvPr>
            <p:ph idx="1"/>
            <p:extLst>
              <p:ext uri="{D42A27DB-BD31-4B8C-83A1-F6EECF244321}">
                <p14:modId xmlns:p14="http://schemas.microsoft.com/office/powerpoint/2010/main" val="2921064836"/>
              </p:ext>
            </p:extLst>
          </p:nvPr>
        </p:nvGraphicFramePr>
        <p:xfrm>
          <a:off x="1418388" y="1422244"/>
          <a:ext cx="4622194" cy="1263088"/>
        </p:xfrm>
        <a:graphic>
          <a:graphicData uri="http://schemas.openxmlformats.org/drawingml/2006/table">
            <a:tbl>
              <a:tblPr/>
              <a:tblGrid>
                <a:gridCol w="2678491">
                  <a:extLst>
                    <a:ext uri="{9D8B030D-6E8A-4147-A177-3AD203B41FA5}">
                      <a16:colId xmlns:a16="http://schemas.microsoft.com/office/drawing/2014/main" val="899310902"/>
                    </a:ext>
                  </a:extLst>
                </a:gridCol>
                <a:gridCol w="914400">
                  <a:extLst>
                    <a:ext uri="{9D8B030D-6E8A-4147-A177-3AD203B41FA5}">
                      <a16:colId xmlns:a16="http://schemas.microsoft.com/office/drawing/2014/main" val="2654085209"/>
                    </a:ext>
                  </a:extLst>
                </a:gridCol>
                <a:gridCol w="1029303">
                  <a:extLst>
                    <a:ext uri="{9D8B030D-6E8A-4147-A177-3AD203B41FA5}">
                      <a16:colId xmlns:a16="http://schemas.microsoft.com/office/drawing/2014/main" val="4157830400"/>
                    </a:ext>
                  </a:extLst>
                </a:gridCol>
              </a:tblGrid>
              <a:tr h="315772">
                <a:tc>
                  <a:txBody>
                    <a:bodyPr/>
                    <a:lstStyle/>
                    <a:p>
                      <a:pPr algn="l" fontAlgn="b">
                        <a:spcBef>
                          <a:spcPts val="0"/>
                        </a:spcBef>
                        <a:spcAft>
                          <a:spcPts val="0"/>
                        </a:spcAft>
                      </a:pPr>
                      <a:r>
                        <a:rPr lang="en-US" sz="1600" b="0" i="0" u="none" strike="noStrike">
                          <a:solidFill>
                            <a:srgbClr val="000000"/>
                          </a:solidFill>
                          <a:effectLst/>
                          <a:latin typeface="Calibri" panose="020F0502020204030204" pitchFamily="34" charset="0"/>
                        </a:rPr>
                        <a:t> </a:t>
                      </a:r>
                      <a:endParaRPr lang="en-US" sz="1600" b="0" i="0" u="none" strike="noStrike">
                        <a:effectLst/>
                        <a:latin typeface="Arial" panose="020B0604020202020204" pitchFamily="34" charset="0"/>
                      </a:endParaRPr>
                    </a:p>
                  </a:txBody>
                  <a:tcPr marL="17893" marR="17893" marT="178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600" b="1" i="0" u="none" strike="noStrike">
                          <a:solidFill>
                            <a:srgbClr val="000000"/>
                          </a:solidFill>
                          <a:effectLst/>
                          <a:latin typeface="Calibri" panose="020F0502020204030204" pitchFamily="34" charset="0"/>
                        </a:rPr>
                        <a:t>Visa</a:t>
                      </a:r>
                      <a:endParaRPr lang="en-US" sz="1600" b="0" i="0" u="none" strike="noStrike">
                        <a:effectLst/>
                        <a:latin typeface="Arial" panose="020B0604020202020204" pitchFamily="34" charset="0"/>
                      </a:endParaRPr>
                    </a:p>
                  </a:txBody>
                  <a:tcPr marL="17893" marR="17893" marT="178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600" b="1" i="0" u="none" strike="noStrike">
                          <a:solidFill>
                            <a:srgbClr val="000000"/>
                          </a:solidFill>
                          <a:effectLst/>
                          <a:latin typeface="Calibri" panose="020F0502020204030204" pitchFamily="34" charset="0"/>
                        </a:rPr>
                        <a:t>Mastercard</a:t>
                      </a:r>
                      <a:endParaRPr lang="en-US" sz="1600" b="0" i="0" u="none" strike="noStrike">
                        <a:effectLst/>
                        <a:latin typeface="Arial" panose="020B0604020202020204" pitchFamily="34" charset="0"/>
                      </a:endParaRPr>
                    </a:p>
                  </a:txBody>
                  <a:tcPr marL="17893" marR="17893" marT="178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1796319"/>
                  </a:ext>
                </a:extLst>
              </a:tr>
              <a:tr h="315772">
                <a:tc>
                  <a:txBody>
                    <a:bodyPr/>
                    <a:lstStyle/>
                    <a:p>
                      <a:pPr algn="l" fontAlgn="b">
                        <a:spcBef>
                          <a:spcPts val="0"/>
                        </a:spcBef>
                        <a:spcAft>
                          <a:spcPts val="0"/>
                        </a:spcAft>
                      </a:pPr>
                      <a:r>
                        <a:rPr lang="en-US" sz="1600" b="0" i="0" u="none" strike="noStrike">
                          <a:solidFill>
                            <a:srgbClr val="000000"/>
                          </a:solidFill>
                          <a:effectLst/>
                          <a:latin typeface="Calibri" panose="020F0502020204030204" pitchFamily="34" charset="0"/>
                        </a:rPr>
                        <a:t>Cross Border Volume ($B)</a:t>
                      </a:r>
                      <a:endParaRPr lang="en-US" sz="1600" b="0" i="0" u="none" strike="noStrike">
                        <a:effectLst/>
                        <a:latin typeface="Arial" panose="020B0604020202020204" pitchFamily="34" charset="0"/>
                      </a:endParaRPr>
                    </a:p>
                  </a:txBody>
                  <a:tcPr marL="17893" marR="17893" marT="178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600" b="0" i="0" u="none" strike="noStrike">
                          <a:solidFill>
                            <a:srgbClr val="000000"/>
                          </a:solidFill>
                          <a:effectLst/>
                          <a:latin typeface="Calibri" panose="020F0502020204030204" pitchFamily="34" charset="0"/>
                        </a:rPr>
                        <a:t>9,815 </a:t>
                      </a:r>
                      <a:endParaRPr lang="en-US" sz="1600" b="0" i="0" u="none" strike="noStrike">
                        <a:effectLst/>
                        <a:latin typeface="Arial" panose="020B0604020202020204" pitchFamily="34" charset="0"/>
                      </a:endParaRPr>
                    </a:p>
                  </a:txBody>
                  <a:tcPr marL="17893" marR="17893" marT="178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600" b="0" i="0" u="none" strike="noStrike">
                          <a:solidFill>
                            <a:srgbClr val="000000"/>
                          </a:solidFill>
                          <a:effectLst/>
                          <a:latin typeface="Calibri" panose="020F0502020204030204" pitchFamily="34" charset="0"/>
                        </a:rPr>
                        <a:t>6,597</a:t>
                      </a:r>
                      <a:endParaRPr lang="en-US" sz="1600" b="0" i="0" u="none" strike="noStrike">
                        <a:effectLst/>
                        <a:latin typeface="Arial" panose="020B0604020202020204" pitchFamily="34" charset="0"/>
                      </a:endParaRPr>
                    </a:p>
                  </a:txBody>
                  <a:tcPr marL="17893" marR="17893" marT="178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4618297"/>
                  </a:ext>
                </a:extLst>
              </a:tr>
              <a:tr h="315772">
                <a:tc>
                  <a:txBody>
                    <a:bodyPr/>
                    <a:lstStyle/>
                    <a:p>
                      <a:pPr algn="l" fontAlgn="b">
                        <a:spcBef>
                          <a:spcPts val="0"/>
                        </a:spcBef>
                        <a:spcAft>
                          <a:spcPts val="0"/>
                        </a:spcAft>
                      </a:pPr>
                      <a:r>
                        <a:rPr lang="en-US" sz="1600" b="0" i="0" u="none" strike="noStrike">
                          <a:solidFill>
                            <a:srgbClr val="000000"/>
                          </a:solidFill>
                          <a:effectLst/>
                          <a:latin typeface="Calibri" panose="020F0502020204030204" pitchFamily="34" charset="0"/>
                        </a:rPr>
                        <a:t>Cross Border Volume growth</a:t>
                      </a:r>
                      <a:endParaRPr lang="en-US" sz="1600" b="0" i="0" u="none" strike="noStrike">
                        <a:effectLst/>
                        <a:latin typeface="Arial" panose="020B0604020202020204" pitchFamily="34" charset="0"/>
                      </a:endParaRPr>
                    </a:p>
                  </a:txBody>
                  <a:tcPr marL="17893" marR="17893" marT="178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600" b="0" i="0" u="none" strike="noStrike">
                          <a:effectLst/>
                          <a:latin typeface="Arial" panose="020B0604020202020204" pitchFamily="34" charset="0"/>
                        </a:rPr>
                        <a:t>40%</a:t>
                      </a:r>
                    </a:p>
                  </a:txBody>
                  <a:tcPr marL="17893" marR="17893" marT="178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600" b="0" i="0" u="none" strike="noStrike">
                          <a:effectLst/>
                          <a:latin typeface="Arial" panose="020B0604020202020204" pitchFamily="34" charset="0"/>
                        </a:rPr>
                        <a:t>45%</a:t>
                      </a:r>
                    </a:p>
                  </a:txBody>
                  <a:tcPr marL="17893" marR="17893" marT="178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0737034"/>
                  </a:ext>
                </a:extLst>
              </a:tr>
              <a:tr h="315772">
                <a:tc>
                  <a:txBody>
                    <a:bodyPr/>
                    <a:lstStyle/>
                    <a:p>
                      <a:pPr marL="0" algn="l" defTabSz="457200" rtl="0" eaLnBrk="1" fontAlgn="b" latinLnBrk="0" hangingPunct="1">
                        <a:spcBef>
                          <a:spcPts val="0"/>
                        </a:spcBef>
                        <a:spcAft>
                          <a:spcPts val="0"/>
                        </a:spcAft>
                      </a:pPr>
                      <a:r>
                        <a:rPr lang="en-US" sz="1600" b="0" i="0" u="none" strike="noStrike" kern="1200">
                          <a:solidFill>
                            <a:srgbClr val="000000"/>
                          </a:solidFill>
                          <a:effectLst/>
                          <a:latin typeface="Calibri" panose="020F0502020204030204" pitchFamily="34" charset="0"/>
                          <a:ea typeface="+mn-ea"/>
                          <a:cs typeface="+mn-cs"/>
                        </a:rPr>
                        <a:t>Cards (B)</a:t>
                      </a:r>
                    </a:p>
                  </a:txBody>
                  <a:tcPr marL="17893" marR="17893" marT="178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600" b="0" i="0" u="none" strike="noStrike">
                          <a:effectLst/>
                          <a:latin typeface="Arial" panose="020B0604020202020204" pitchFamily="34" charset="0"/>
                        </a:rPr>
                        <a:t>3.5</a:t>
                      </a:r>
                    </a:p>
                  </a:txBody>
                  <a:tcPr marL="17893" marR="17893" marT="178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600" b="0" i="0" u="none" strike="noStrike">
                          <a:effectLst/>
                          <a:latin typeface="Arial" panose="020B0604020202020204" pitchFamily="34" charset="0"/>
                        </a:rPr>
                        <a:t>2.89</a:t>
                      </a:r>
                    </a:p>
                  </a:txBody>
                  <a:tcPr marL="17893" marR="17893" marT="178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4144135"/>
                  </a:ext>
                </a:extLst>
              </a:tr>
            </a:tbl>
          </a:graphicData>
        </a:graphic>
      </p:graphicFrame>
      <p:sp>
        <p:nvSpPr>
          <p:cNvPr id="7" name="TextBox 6">
            <a:extLst>
              <a:ext uri="{FF2B5EF4-FFF2-40B4-BE49-F238E27FC236}">
                <a16:creationId xmlns:a16="http://schemas.microsoft.com/office/drawing/2014/main" id="{8B45D84B-D8AF-0C3D-624E-1ED4F567377D}"/>
              </a:ext>
            </a:extLst>
          </p:cNvPr>
          <p:cNvSpPr txBox="1"/>
          <p:nvPr/>
        </p:nvSpPr>
        <p:spPr>
          <a:xfrm>
            <a:off x="1113794" y="2990700"/>
            <a:ext cx="8888644" cy="1292662"/>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sz="1400" b="1">
                <a:solidFill>
                  <a:schemeClr val="tx1">
                    <a:lumMod val="95000"/>
                    <a:lumOff val="5000"/>
                  </a:schemeClr>
                </a:solidFill>
                <a:latin typeface="-apple-system"/>
              </a:rPr>
              <a:t>Mastercard’s</a:t>
            </a:r>
            <a:r>
              <a:rPr lang="en-US" sz="1400" b="1" i="0">
                <a:solidFill>
                  <a:schemeClr val="tx1">
                    <a:lumMod val="95000"/>
                    <a:lumOff val="5000"/>
                  </a:schemeClr>
                </a:solidFill>
                <a:effectLst/>
                <a:latin typeface="-apple-system"/>
              </a:rPr>
              <a:t> gross dollar volume (GDV) for the fourth quarter of 2022 likely climbed 4.7% to $8.2 trillion1.</a:t>
            </a:r>
          </a:p>
          <a:p>
            <a:pPr marL="285750" indent="-285750">
              <a:buFont typeface="Arial" panose="020B0604020202020204" pitchFamily="34" charset="0"/>
              <a:buChar char="•"/>
            </a:pPr>
            <a:r>
              <a:rPr lang="en-US" sz="1400" b="1" i="0">
                <a:solidFill>
                  <a:schemeClr val="tx1">
                    <a:lumMod val="95000"/>
                    <a:lumOff val="5000"/>
                  </a:schemeClr>
                </a:solidFill>
                <a:effectLst/>
                <a:latin typeface="-apple-system"/>
              </a:rPr>
              <a:t>According to Visa’s year-end financial highlights for fiscal year 2022, their total volume, including payments and cash volume was $14.1T1.</a:t>
            </a:r>
          </a:p>
          <a:p>
            <a:pPr marL="285750" indent="-285750">
              <a:buFont typeface="Arial" panose="020B0604020202020204" pitchFamily="34" charset="0"/>
              <a:buChar char="•"/>
            </a:pPr>
            <a:endParaRPr lang="en-US" i="0">
              <a:solidFill>
                <a:schemeClr val="tx1">
                  <a:lumMod val="95000"/>
                  <a:lumOff val="5000"/>
                </a:schemeClr>
              </a:solidFill>
              <a:effectLst/>
              <a:latin typeface="-apple-system"/>
            </a:endParaRPr>
          </a:p>
          <a:p>
            <a:endParaRPr lang="en-US">
              <a:solidFill>
                <a:schemeClr val="tx1">
                  <a:lumMod val="95000"/>
                  <a:lumOff val="5000"/>
                </a:schemeClr>
              </a:solidFill>
            </a:endParaRPr>
          </a:p>
        </p:txBody>
      </p:sp>
      <p:pic>
        <p:nvPicPr>
          <p:cNvPr id="34" name="Picture 33">
            <a:extLst>
              <a:ext uri="{FF2B5EF4-FFF2-40B4-BE49-F238E27FC236}">
                <a16:creationId xmlns:a16="http://schemas.microsoft.com/office/drawing/2014/main" id="{82E41C5E-C5D5-129E-F2FD-86B2E07428FD}"/>
              </a:ext>
            </a:extLst>
          </p:cNvPr>
          <p:cNvPicPr>
            <a:picLocks noChangeAspect="1"/>
          </p:cNvPicPr>
          <p:nvPr/>
        </p:nvPicPr>
        <p:blipFill rotWithShape="1">
          <a:blip r:embed="rId2"/>
          <a:srcRect t="20283" r="-185"/>
          <a:stretch/>
        </p:blipFill>
        <p:spPr>
          <a:xfrm>
            <a:off x="1418388" y="4279818"/>
            <a:ext cx="4873330" cy="2024911"/>
          </a:xfrm>
          <a:prstGeom prst="rect">
            <a:avLst/>
          </a:prstGeom>
        </p:spPr>
      </p:pic>
    </p:spTree>
    <p:extLst>
      <p:ext uri="{BB962C8B-B14F-4D97-AF65-F5344CB8AC3E}">
        <p14:creationId xmlns:p14="http://schemas.microsoft.com/office/powerpoint/2010/main" val="3992778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8559CE-6857-7FC4-5115-C72EBD10F24C}"/>
              </a:ext>
            </a:extLst>
          </p:cNvPr>
          <p:cNvSpPr>
            <a:spLocks noGrp="1"/>
          </p:cNvSpPr>
          <p:nvPr>
            <p:ph type="title"/>
          </p:nvPr>
        </p:nvSpPr>
        <p:spPr>
          <a:xfrm>
            <a:off x="1286933" y="609600"/>
            <a:ext cx="10197494" cy="1099457"/>
          </a:xfrm>
        </p:spPr>
        <p:txBody>
          <a:bodyPr vert="horz" lIns="91440" tIns="45720" rIns="91440" bIns="45720" rtlCol="0">
            <a:normAutofit/>
          </a:bodyPr>
          <a:lstStyle/>
          <a:p>
            <a:r>
              <a:rPr lang="en-US" sz="3200" kern="1200">
                <a:latin typeface="+mj-lt"/>
                <a:ea typeface="+mj-ea"/>
                <a:cs typeface="+mj-cs"/>
              </a:rPr>
              <a:t>Other Relevant Items</a:t>
            </a:r>
          </a:p>
        </p:txBody>
      </p:sp>
      <p:sp>
        <p:nvSpPr>
          <p:cNvPr id="12" name="Isosceles Triangle 1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Content Placeholder 3">
            <a:extLst>
              <a:ext uri="{FF2B5EF4-FFF2-40B4-BE49-F238E27FC236}">
                <a16:creationId xmlns:a16="http://schemas.microsoft.com/office/drawing/2014/main" id="{9A38145F-D5E7-6C5C-6C08-BD5A773CFBD8}"/>
              </a:ext>
            </a:extLst>
          </p:cNvPr>
          <p:cNvSpPr>
            <a:spLocks noGrp="1"/>
          </p:cNvSpPr>
          <p:nvPr>
            <p:ph idx="1"/>
          </p:nvPr>
        </p:nvSpPr>
        <p:spPr>
          <a:xfrm>
            <a:off x="1380745" y="1335024"/>
            <a:ext cx="8544330" cy="2547577"/>
          </a:xfrm>
        </p:spPr>
        <p:style>
          <a:lnRef idx="2">
            <a:schemeClr val="dk1"/>
          </a:lnRef>
          <a:fillRef idx="1">
            <a:schemeClr val="lt1"/>
          </a:fillRef>
          <a:effectRef idx="0">
            <a:schemeClr val="dk1"/>
          </a:effectRef>
          <a:fontRef idx="minor">
            <a:schemeClr val="dk1"/>
          </a:fontRef>
        </p:style>
        <p:txBody>
          <a:bodyPr/>
          <a:lstStyle/>
          <a:p>
            <a:pPr marL="0" indent="0" defTabSz="406908">
              <a:spcBef>
                <a:spcPts val="890"/>
              </a:spcBef>
              <a:buNone/>
            </a:pPr>
            <a:r>
              <a:rPr lang="en-US" sz="1780" b="1" kern="1200">
                <a:solidFill>
                  <a:schemeClr val="tx1">
                    <a:lumMod val="75000"/>
                    <a:lumOff val="25000"/>
                  </a:schemeClr>
                </a:solidFill>
                <a:latin typeface="+mn-lt"/>
                <a:ea typeface="+mn-ea"/>
                <a:cs typeface="+mn-cs"/>
              </a:rPr>
              <a:t>Visa</a:t>
            </a:r>
          </a:p>
          <a:p>
            <a:pPr marL="305181" indent="-305181" defTabSz="406908">
              <a:spcBef>
                <a:spcPts val="890"/>
              </a:spcBef>
            </a:pPr>
            <a:r>
              <a:rPr lang="en-US" sz="1602" kern="1200">
                <a:solidFill>
                  <a:schemeClr val="tx1">
                    <a:lumMod val="75000"/>
                    <a:lumOff val="25000"/>
                  </a:schemeClr>
                </a:solidFill>
                <a:latin typeface="+mn-lt"/>
                <a:ea typeface="+mn-ea"/>
                <a:cs typeface="+mn-cs"/>
              </a:rPr>
              <a:t>Suspended operations in Russia since March 2022 due to economic sanctions.</a:t>
            </a:r>
          </a:p>
          <a:p>
            <a:pPr marL="305181" indent="-305181" defTabSz="406908">
              <a:spcBef>
                <a:spcPts val="890"/>
              </a:spcBef>
            </a:pPr>
            <a:r>
              <a:rPr lang="en-US" sz="1602" kern="1200">
                <a:solidFill>
                  <a:schemeClr val="tx1">
                    <a:lumMod val="75000"/>
                    <a:lumOff val="25000"/>
                  </a:schemeClr>
                </a:solidFill>
                <a:latin typeface="+mn-lt"/>
                <a:ea typeface="+mn-ea"/>
                <a:cs typeface="+mn-cs"/>
              </a:rPr>
              <a:t>Acquisition of The Currency Cloud Group Limited (</a:t>
            </a:r>
            <a:r>
              <a:rPr lang="en-US" sz="1602" kern="1200" err="1">
                <a:solidFill>
                  <a:schemeClr val="tx1">
                    <a:lumMod val="75000"/>
                    <a:lumOff val="25000"/>
                  </a:schemeClr>
                </a:solidFill>
                <a:latin typeface="+mn-lt"/>
                <a:ea typeface="+mn-ea"/>
                <a:cs typeface="+mn-cs"/>
              </a:rPr>
              <a:t>Currencycloud</a:t>
            </a:r>
            <a:r>
              <a:rPr lang="en-US" sz="1602" kern="1200">
                <a:solidFill>
                  <a:schemeClr val="tx1">
                    <a:lumMod val="75000"/>
                    <a:lumOff val="25000"/>
                  </a:schemeClr>
                </a:solidFill>
                <a:latin typeface="+mn-lt"/>
                <a:ea typeface="+mn-ea"/>
                <a:cs typeface="+mn-cs"/>
              </a:rPr>
              <a:t>) in December 2021 &amp; Tink in March 2022. </a:t>
            </a:r>
          </a:p>
          <a:p>
            <a:pPr marL="305181" indent="-305181" defTabSz="406908">
              <a:spcBef>
                <a:spcPts val="890"/>
              </a:spcBef>
            </a:pPr>
            <a:r>
              <a:rPr lang="en-US" sz="1602" kern="1200">
                <a:solidFill>
                  <a:schemeClr val="tx1">
                    <a:lumMod val="75000"/>
                    <a:lumOff val="25000"/>
                  </a:schemeClr>
                </a:solidFill>
                <a:latin typeface="+mn-lt"/>
                <a:ea typeface="+mn-ea"/>
                <a:cs typeface="+mn-cs"/>
              </a:rPr>
              <a:t>Exposed to risks from foreign currency exchange rate fluctuations related to translation as the functional currency of Visa Europe is the Euro. </a:t>
            </a:r>
          </a:p>
          <a:p>
            <a:endParaRPr lang="en-US"/>
          </a:p>
        </p:txBody>
      </p:sp>
      <p:sp>
        <p:nvSpPr>
          <p:cNvPr id="5" name="Content Placeholder 3">
            <a:extLst>
              <a:ext uri="{FF2B5EF4-FFF2-40B4-BE49-F238E27FC236}">
                <a16:creationId xmlns:a16="http://schemas.microsoft.com/office/drawing/2014/main" id="{7CF6FAF3-C423-D6AA-7AEB-E31B79196815}"/>
              </a:ext>
            </a:extLst>
          </p:cNvPr>
          <p:cNvSpPr txBox="1">
            <a:spLocks/>
          </p:cNvSpPr>
          <p:nvPr/>
        </p:nvSpPr>
        <p:spPr>
          <a:xfrm>
            <a:off x="1380745" y="4078224"/>
            <a:ext cx="8544330" cy="2322576"/>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defTabSz="406908">
              <a:spcBef>
                <a:spcPts val="890"/>
              </a:spcBef>
              <a:buNone/>
            </a:pPr>
            <a:r>
              <a:rPr lang="en-US" sz="1780" b="1"/>
              <a:t>Mastercard </a:t>
            </a:r>
            <a:endParaRPr lang="en-US" sz="1780" b="1" kern="1200">
              <a:solidFill>
                <a:schemeClr val="tx1">
                  <a:lumMod val="75000"/>
                  <a:lumOff val="25000"/>
                </a:schemeClr>
              </a:solidFill>
              <a:latin typeface="+mn-lt"/>
              <a:ea typeface="+mn-ea"/>
              <a:cs typeface="+mn-cs"/>
            </a:endParaRPr>
          </a:p>
          <a:p>
            <a:pPr marL="305181" indent="-305181" defTabSz="406908">
              <a:spcBef>
                <a:spcPts val="890"/>
              </a:spcBef>
            </a:pPr>
            <a:r>
              <a:rPr lang="en-US" sz="1602" kern="1200">
                <a:solidFill>
                  <a:schemeClr val="tx1">
                    <a:lumMod val="75000"/>
                    <a:lumOff val="25000"/>
                  </a:schemeClr>
                </a:solidFill>
                <a:latin typeface="+mn-lt"/>
                <a:ea typeface="+mn-ea"/>
                <a:cs typeface="+mn-cs"/>
              </a:rPr>
              <a:t>Loss </a:t>
            </a:r>
            <a:r>
              <a:rPr lang="en-US" sz="1602"/>
              <a:t>of revenue of 4% </a:t>
            </a:r>
            <a:r>
              <a:rPr lang="en-US" sz="1602" kern="1200">
                <a:solidFill>
                  <a:schemeClr val="tx1">
                    <a:lumMod val="75000"/>
                    <a:lumOff val="25000"/>
                  </a:schemeClr>
                </a:solidFill>
                <a:latin typeface="+mn-lt"/>
                <a:ea typeface="+mn-ea"/>
                <a:cs typeface="+mn-cs"/>
              </a:rPr>
              <a:t>Suspension of operations in Russia and Ukraine due to government sanctions. </a:t>
            </a:r>
          </a:p>
          <a:p>
            <a:pPr marL="305181" indent="-305181" defTabSz="406908">
              <a:spcBef>
                <a:spcPts val="890"/>
              </a:spcBef>
            </a:pPr>
            <a:r>
              <a:rPr lang="en-US" sz="1602"/>
              <a:t>Dollar Euro currency fluctuations imposing foreign exchange risk. </a:t>
            </a:r>
          </a:p>
          <a:p>
            <a:pPr marL="305181" indent="-305181" defTabSz="406908">
              <a:spcBef>
                <a:spcPts val="890"/>
              </a:spcBef>
            </a:pPr>
            <a:r>
              <a:rPr lang="en-US" sz="1602" kern="1200">
                <a:solidFill>
                  <a:schemeClr val="tx1">
                    <a:lumMod val="75000"/>
                    <a:lumOff val="25000"/>
                  </a:schemeClr>
                </a:solidFill>
                <a:latin typeface="+mn-lt"/>
                <a:ea typeface="+mn-ea"/>
                <a:cs typeface="+mn-cs"/>
              </a:rPr>
              <a:t>Acquisition of Dynamic Yield LTD in April 2022, Nets Denmark A/S, Ekata etc. </a:t>
            </a:r>
            <a:endParaRPr lang="en-US"/>
          </a:p>
        </p:txBody>
      </p:sp>
    </p:spTree>
    <p:extLst>
      <p:ext uri="{BB962C8B-B14F-4D97-AF65-F5344CB8AC3E}">
        <p14:creationId xmlns:p14="http://schemas.microsoft.com/office/powerpoint/2010/main" val="673088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44026-BDB7-EFAB-F35C-9EE04C66A2D7}"/>
              </a:ext>
            </a:extLst>
          </p:cNvPr>
          <p:cNvSpPr>
            <a:spLocks noGrp="1"/>
          </p:cNvSpPr>
          <p:nvPr>
            <p:ph type="title"/>
          </p:nvPr>
        </p:nvSpPr>
        <p:spPr>
          <a:xfrm>
            <a:off x="477309" y="266700"/>
            <a:ext cx="8596668" cy="825500"/>
          </a:xfrm>
        </p:spPr>
        <p:txBody>
          <a:bodyPr/>
          <a:lstStyle/>
          <a:p>
            <a:pPr algn="ctr"/>
            <a:r>
              <a:rPr lang="en-US"/>
              <a:t>Valuation Metrics</a:t>
            </a:r>
          </a:p>
        </p:txBody>
      </p:sp>
      <p:graphicFrame>
        <p:nvGraphicFramePr>
          <p:cNvPr id="4" name="Table 4">
            <a:extLst>
              <a:ext uri="{FF2B5EF4-FFF2-40B4-BE49-F238E27FC236}">
                <a16:creationId xmlns:a16="http://schemas.microsoft.com/office/drawing/2014/main" id="{8C4ACDB6-7130-924D-5F11-6B81C97F3CBD}"/>
              </a:ext>
            </a:extLst>
          </p:cNvPr>
          <p:cNvGraphicFramePr>
            <a:graphicFrameLocks noGrp="1"/>
          </p:cNvGraphicFramePr>
          <p:nvPr>
            <p:ph idx="1"/>
            <p:extLst>
              <p:ext uri="{D42A27DB-BD31-4B8C-83A1-F6EECF244321}">
                <p14:modId xmlns:p14="http://schemas.microsoft.com/office/powerpoint/2010/main" val="3261637072"/>
              </p:ext>
            </p:extLst>
          </p:nvPr>
        </p:nvGraphicFramePr>
        <p:xfrm>
          <a:off x="484909" y="1027545"/>
          <a:ext cx="9593230" cy="1687460"/>
        </p:xfrm>
        <a:graphic>
          <a:graphicData uri="http://schemas.openxmlformats.org/drawingml/2006/table">
            <a:tbl>
              <a:tblPr firstRow="1" bandRow="1">
                <a:tableStyleId>{5940675A-B579-460E-94D1-54222C63F5DA}</a:tableStyleId>
              </a:tblPr>
              <a:tblGrid>
                <a:gridCol w="3093485">
                  <a:extLst>
                    <a:ext uri="{9D8B030D-6E8A-4147-A177-3AD203B41FA5}">
                      <a16:colId xmlns:a16="http://schemas.microsoft.com/office/drawing/2014/main" val="641575763"/>
                    </a:ext>
                  </a:extLst>
                </a:gridCol>
                <a:gridCol w="3093485">
                  <a:extLst>
                    <a:ext uri="{9D8B030D-6E8A-4147-A177-3AD203B41FA5}">
                      <a16:colId xmlns:a16="http://schemas.microsoft.com/office/drawing/2014/main" val="2130101691"/>
                    </a:ext>
                  </a:extLst>
                </a:gridCol>
                <a:gridCol w="3406260">
                  <a:extLst>
                    <a:ext uri="{9D8B030D-6E8A-4147-A177-3AD203B41FA5}">
                      <a16:colId xmlns:a16="http://schemas.microsoft.com/office/drawing/2014/main" val="2053312244"/>
                    </a:ext>
                  </a:extLst>
                </a:gridCol>
              </a:tblGrid>
              <a:tr h="421865">
                <a:tc>
                  <a:txBody>
                    <a:bodyPr/>
                    <a:lstStyle/>
                    <a:p>
                      <a:r>
                        <a:rPr lang="en-US" b="1">
                          <a:solidFill>
                            <a:schemeClr val="bg1"/>
                          </a:solidFill>
                        </a:rPr>
                        <a:t>Metric</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1"/>
                    </a:solidFill>
                  </a:tcPr>
                </a:tc>
                <a:tc>
                  <a:txBody>
                    <a:bodyPr/>
                    <a:lstStyle/>
                    <a:p>
                      <a:r>
                        <a:rPr lang="en-US" b="1">
                          <a:solidFill>
                            <a:schemeClr val="bg1"/>
                          </a:solidFill>
                        </a:rPr>
                        <a:t>Visa Inc</a:t>
                      </a:r>
                    </a:p>
                  </a:txBody>
                  <a:tcPr>
                    <a:lnL w="12700" cap="flat" cmpd="sng" algn="ctr">
                      <a:solidFill>
                        <a:schemeClr val="tx1"/>
                      </a:solidFill>
                      <a:prstDash val="solid"/>
                      <a:round/>
                      <a:headEnd type="none" w="med" len="med"/>
                      <a:tailEnd type="none" w="med" len="med"/>
                    </a:lnL>
                    <a:solidFill>
                      <a:schemeClr val="accent2"/>
                    </a:solidFill>
                  </a:tcPr>
                </a:tc>
                <a:tc>
                  <a:txBody>
                    <a:bodyPr/>
                    <a:lstStyle/>
                    <a:p>
                      <a:r>
                        <a:rPr lang="en-US" b="1">
                          <a:solidFill>
                            <a:schemeClr val="bg1"/>
                          </a:solidFill>
                        </a:rPr>
                        <a:t>Mastercard Inc</a:t>
                      </a:r>
                    </a:p>
                  </a:txBody>
                  <a:tcPr>
                    <a:solidFill>
                      <a:schemeClr val="accent2"/>
                    </a:solidFill>
                  </a:tcPr>
                </a:tc>
                <a:extLst>
                  <a:ext uri="{0D108BD9-81ED-4DB2-BD59-A6C34878D82A}">
                    <a16:rowId xmlns:a16="http://schemas.microsoft.com/office/drawing/2014/main" val="2516298225"/>
                  </a:ext>
                </a:extLst>
              </a:tr>
              <a:tr h="421865">
                <a:tc>
                  <a:txBody>
                    <a:bodyPr/>
                    <a:lstStyle/>
                    <a:p>
                      <a:r>
                        <a:rPr lang="en-US" b="1">
                          <a:solidFill>
                            <a:schemeClr val="bg1"/>
                          </a:solidFill>
                        </a:rPr>
                        <a:t>EPS</a:t>
                      </a:r>
                    </a:p>
                  </a:txBody>
                  <a:tcPr>
                    <a:lnT w="12700">
                      <a:solidFill>
                        <a:schemeClr val="tx1"/>
                      </a:solidFill>
                    </a:lnT>
                    <a:solidFill>
                      <a:srgbClr val="92D050"/>
                    </a:solidFill>
                  </a:tcPr>
                </a:tc>
                <a:tc>
                  <a:txBody>
                    <a:bodyPr/>
                    <a:lstStyle/>
                    <a:p>
                      <a:r>
                        <a:rPr lang="en-US"/>
                        <a:t>$7</a:t>
                      </a:r>
                    </a:p>
                  </a:txBody>
                  <a:tcPr>
                    <a:solidFill>
                      <a:schemeClr val="accent1">
                        <a:lumMod val="20000"/>
                        <a:lumOff val="80000"/>
                      </a:schemeClr>
                    </a:solidFill>
                  </a:tcPr>
                </a:tc>
                <a:tc>
                  <a:txBody>
                    <a:bodyPr/>
                    <a:lstStyle/>
                    <a:p>
                      <a:r>
                        <a:rPr lang="en-US"/>
                        <a:t>$10.22</a:t>
                      </a:r>
                    </a:p>
                  </a:txBody>
                  <a:tcPr>
                    <a:solidFill>
                      <a:schemeClr val="accent1">
                        <a:lumMod val="20000"/>
                        <a:lumOff val="80000"/>
                      </a:schemeClr>
                    </a:solidFill>
                  </a:tcPr>
                </a:tc>
                <a:extLst>
                  <a:ext uri="{0D108BD9-81ED-4DB2-BD59-A6C34878D82A}">
                    <a16:rowId xmlns:a16="http://schemas.microsoft.com/office/drawing/2014/main" val="100339177"/>
                  </a:ext>
                </a:extLst>
              </a:tr>
              <a:tr h="421865">
                <a:tc>
                  <a:txBody>
                    <a:bodyPr/>
                    <a:lstStyle/>
                    <a:p>
                      <a:r>
                        <a:rPr lang="en-US" b="1">
                          <a:solidFill>
                            <a:schemeClr val="bg1"/>
                          </a:solidFill>
                        </a:rPr>
                        <a:t>P/E Ratio</a:t>
                      </a:r>
                    </a:p>
                  </a:txBody>
                  <a:tcPr>
                    <a:solidFill>
                      <a:srgbClr val="92D050"/>
                    </a:solidFill>
                  </a:tcPr>
                </a:tc>
                <a:tc>
                  <a:txBody>
                    <a:bodyPr/>
                    <a:lstStyle/>
                    <a:p>
                      <a:r>
                        <a:rPr lang="en-US"/>
                        <a:t>25.38</a:t>
                      </a:r>
                    </a:p>
                  </a:txBody>
                  <a:tcPr>
                    <a:solidFill>
                      <a:schemeClr val="accent1">
                        <a:lumMod val="20000"/>
                        <a:lumOff val="80000"/>
                      </a:schemeClr>
                    </a:solidFill>
                  </a:tcPr>
                </a:tc>
                <a:tc>
                  <a:txBody>
                    <a:bodyPr/>
                    <a:lstStyle/>
                    <a:p>
                      <a:r>
                        <a:rPr lang="en-US"/>
                        <a:t>34.02</a:t>
                      </a:r>
                    </a:p>
                  </a:txBody>
                  <a:tcPr>
                    <a:solidFill>
                      <a:schemeClr val="accent1">
                        <a:lumMod val="20000"/>
                        <a:lumOff val="80000"/>
                      </a:schemeClr>
                    </a:solidFill>
                  </a:tcPr>
                </a:tc>
                <a:extLst>
                  <a:ext uri="{0D108BD9-81ED-4DB2-BD59-A6C34878D82A}">
                    <a16:rowId xmlns:a16="http://schemas.microsoft.com/office/drawing/2014/main" val="244808825"/>
                  </a:ext>
                </a:extLst>
              </a:tr>
              <a:tr h="421865">
                <a:tc>
                  <a:txBody>
                    <a:bodyPr/>
                    <a:lstStyle/>
                    <a:p>
                      <a:pPr lvl="0">
                        <a:buNone/>
                      </a:pPr>
                      <a:r>
                        <a:rPr lang="en-US" b="1">
                          <a:solidFill>
                            <a:schemeClr val="bg1"/>
                          </a:solidFill>
                        </a:rPr>
                        <a:t>Forward P/E Ratio</a:t>
                      </a:r>
                    </a:p>
                  </a:txBody>
                  <a:tcPr>
                    <a:solidFill>
                      <a:srgbClr val="92D050"/>
                    </a:solidFill>
                  </a:tcPr>
                </a:tc>
                <a:tc>
                  <a:txBody>
                    <a:bodyPr/>
                    <a:lstStyle/>
                    <a:p>
                      <a:pPr lvl="0">
                        <a:buNone/>
                      </a:pPr>
                      <a:r>
                        <a:rPr lang="en-US"/>
                        <a:t>24.04</a:t>
                      </a:r>
                    </a:p>
                  </a:txBody>
                  <a:tcPr>
                    <a:solidFill>
                      <a:schemeClr val="accent1">
                        <a:lumMod val="20000"/>
                        <a:lumOff val="80000"/>
                      </a:schemeClr>
                    </a:solidFill>
                  </a:tcPr>
                </a:tc>
                <a:tc>
                  <a:txBody>
                    <a:bodyPr/>
                    <a:lstStyle/>
                    <a:p>
                      <a:pPr lvl="0">
                        <a:buNone/>
                      </a:pPr>
                      <a:r>
                        <a:rPr lang="en-US"/>
                        <a:t>32.26</a:t>
                      </a:r>
                    </a:p>
                  </a:txBody>
                  <a:tcPr>
                    <a:solidFill>
                      <a:schemeClr val="accent1">
                        <a:lumMod val="20000"/>
                        <a:lumOff val="80000"/>
                      </a:schemeClr>
                    </a:solidFill>
                  </a:tcPr>
                </a:tc>
                <a:extLst>
                  <a:ext uri="{0D108BD9-81ED-4DB2-BD59-A6C34878D82A}">
                    <a16:rowId xmlns:a16="http://schemas.microsoft.com/office/drawing/2014/main" val="3032634124"/>
                  </a:ext>
                </a:extLst>
              </a:tr>
            </a:tbl>
          </a:graphicData>
        </a:graphic>
      </p:graphicFrame>
      <p:sp>
        <p:nvSpPr>
          <p:cNvPr id="3" name="TextBox 1">
            <a:extLst>
              <a:ext uri="{FF2B5EF4-FFF2-40B4-BE49-F238E27FC236}">
                <a16:creationId xmlns:a16="http://schemas.microsoft.com/office/drawing/2014/main" id="{63C295A3-AF80-F2F1-EE01-F2465E5CD802}"/>
              </a:ext>
            </a:extLst>
          </p:cNvPr>
          <p:cNvSpPr txBox="1"/>
          <p:nvPr/>
        </p:nvSpPr>
        <p:spPr>
          <a:xfrm>
            <a:off x="488155" y="2954409"/>
            <a:ext cx="9913288" cy="150810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u="sng">
                <a:solidFill>
                  <a:schemeClr val="accent1"/>
                </a:solidFill>
              </a:rPr>
              <a:t>Earnings per share(EPS):</a:t>
            </a:r>
          </a:p>
          <a:p>
            <a:r>
              <a:rPr lang="en-US"/>
              <a:t>     Visa has an EPS of $7, while Mastercard has an EPS of $10.22. Mastercard having a higher  earnings per share as compared to Visa,</a:t>
            </a:r>
            <a:r>
              <a:rPr lang="en-US">
                <a:ea typeface="+mn-lt"/>
                <a:cs typeface="+mn-lt"/>
              </a:rPr>
              <a:t> suggests that it is more profitable and efficient in generating earnings for its shareholders.</a:t>
            </a:r>
            <a:endParaRPr lang="en-US"/>
          </a:p>
          <a:p>
            <a:endParaRPr lang="en-US"/>
          </a:p>
        </p:txBody>
      </p:sp>
      <p:sp>
        <p:nvSpPr>
          <p:cNvPr id="7" name="TextBox 6">
            <a:extLst>
              <a:ext uri="{FF2B5EF4-FFF2-40B4-BE49-F238E27FC236}">
                <a16:creationId xmlns:a16="http://schemas.microsoft.com/office/drawing/2014/main" id="{F42CD6FA-EA6A-CAE2-57A1-0A98E33F6FE6}"/>
              </a:ext>
            </a:extLst>
          </p:cNvPr>
          <p:cNvSpPr txBox="1"/>
          <p:nvPr/>
        </p:nvSpPr>
        <p:spPr>
          <a:xfrm>
            <a:off x="432882" y="4241583"/>
            <a:ext cx="9600766" cy="21544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a:solidFill>
                  <a:schemeClr val="accent1"/>
                </a:solidFill>
              </a:rPr>
              <a:t>Price-to-Earnings(P/E) Ratio:</a:t>
            </a:r>
          </a:p>
          <a:p>
            <a:r>
              <a:rPr lang="en-US" sz="2400">
                <a:solidFill>
                  <a:schemeClr val="accent1"/>
                </a:solidFill>
              </a:rPr>
              <a:t>  </a:t>
            </a:r>
            <a:r>
              <a:rPr lang="en-US"/>
              <a:t> </a:t>
            </a:r>
            <a:r>
              <a:rPr lang="en-US">
                <a:solidFill>
                  <a:srgbClr val="374151"/>
                </a:solidFill>
                <a:ea typeface="+mn-lt"/>
                <a:cs typeface="+mn-lt"/>
              </a:rPr>
              <a:t>Typically, a favorable Price-to-Earnings (P/E) ratio is below the average P/E ratio, which ranges from 20 to 25. Mastercard's elevated P/E ratio might stem from expectations of robust future earnings growth in contrast to Visa. However, this could also be linked to a perceived higher investment risk with Mastercard, thus indicating a relatively lower investment risk with Visa. Notably, both companies exhibit slightly diminished forward P/E ratios, implying anticipated earnings growth in the future.</a:t>
            </a:r>
          </a:p>
        </p:txBody>
      </p:sp>
    </p:spTree>
    <p:extLst>
      <p:ext uri="{BB962C8B-B14F-4D97-AF65-F5344CB8AC3E}">
        <p14:creationId xmlns:p14="http://schemas.microsoft.com/office/powerpoint/2010/main" val="2615797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7878F-7E05-4FFF-D014-35EE4305E362}"/>
              </a:ext>
            </a:extLst>
          </p:cNvPr>
          <p:cNvSpPr>
            <a:spLocks noGrp="1"/>
          </p:cNvSpPr>
          <p:nvPr>
            <p:ph type="title"/>
          </p:nvPr>
        </p:nvSpPr>
        <p:spPr>
          <a:xfrm>
            <a:off x="576481" y="295835"/>
            <a:ext cx="8596668" cy="1320800"/>
          </a:xfrm>
        </p:spPr>
        <p:txBody>
          <a:bodyPr>
            <a:normAutofit fontScale="90000"/>
          </a:bodyPr>
          <a:lstStyle/>
          <a:p>
            <a:pPr>
              <a:lnSpc>
                <a:spcPct val="90000"/>
              </a:lnSpc>
            </a:pPr>
            <a:br>
              <a:rPr lang="en-US" sz="2800" dirty="0"/>
            </a:br>
            <a:br>
              <a:rPr lang="en-US" sz="2800" dirty="0"/>
            </a:br>
            <a:r>
              <a:rPr lang="en-US" sz="4400" dirty="0"/>
              <a:t>Introduction</a:t>
            </a:r>
          </a:p>
        </p:txBody>
      </p:sp>
      <p:sp>
        <p:nvSpPr>
          <p:cNvPr id="3" name="Content Placeholder 2">
            <a:extLst>
              <a:ext uri="{FF2B5EF4-FFF2-40B4-BE49-F238E27FC236}">
                <a16:creationId xmlns:a16="http://schemas.microsoft.com/office/drawing/2014/main" id="{C69F9BC1-BE79-1975-38D5-FAD09E509916}"/>
              </a:ext>
            </a:extLst>
          </p:cNvPr>
          <p:cNvSpPr>
            <a:spLocks noGrp="1"/>
          </p:cNvSpPr>
          <p:nvPr>
            <p:ph idx="1"/>
          </p:nvPr>
        </p:nvSpPr>
        <p:spPr>
          <a:xfrm>
            <a:off x="621305" y="1891648"/>
            <a:ext cx="8596668" cy="3880773"/>
          </a:xfrm>
        </p:spPr>
        <p:txBody>
          <a:bodyPr vert="horz" lIns="91440" tIns="45720" rIns="91440" bIns="45720" rtlCol="0" anchor="t">
            <a:normAutofit/>
          </a:bodyPr>
          <a:lstStyle/>
          <a:p>
            <a:endParaRPr lang="en-US">
              <a:ea typeface="+mn-lt"/>
              <a:cs typeface="+mn-lt"/>
            </a:endParaRPr>
          </a:p>
          <a:p>
            <a:pPr marL="0" indent="0">
              <a:buNone/>
            </a:pPr>
            <a:r>
              <a:rPr lang="en-US" dirty="0">
                <a:ea typeface="+mn-lt"/>
                <a:cs typeface="+mn-lt"/>
              </a:rPr>
              <a:t>Today, we are excited to present our comprehensive analysis of Visa Inc., a leading player in the financial services industry, and a comparison with </a:t>
            </a:r>
            <a:r>
              <a:rPr lang="en-US">
                <a:ea typeface="+mn-lt"/>
                <a:cs typeface="+mn-lt"/>
              </a:rPr>
              <a:t>its prominent competitor, Mastercard Inc.</a:t>
            </a:r>
          </a:p>
          <a:p>
            <a:pPr marL="0" indent="0">
              <a:buNone/>
            </a:pPr>
            <a:r>
              <a:rPr lang="en-US" dirty="0">
                <a:ea typeface="+mn-lt"/>
                <a:cs typeface="+mn-lt"/>
              </a:rPr>
              <a:t> Our comprehensive evaluation delves into both qualitative and quantitative aspects, their competitive advantages, growth prospects, and catalysts for investment opportunities. Our aim is to provide you with valuable insights that will help guide your investment decisions in these two major players of the payment processing industry.</a:t>
            </a:r>
            <a:endParaRPr lang="en-US" dirty="0"/>
          </a:p>
          <a:p>
            <a:endParaRPr lang="en-US"/>
          </a:p>
        </p:txBody>
      </p:sp>
    </p:spTree>
    <p:extLst>
      <p:ext uri="{BB962C8B-B14F-4D97-AF65-F5344CB8AC3E}">
        <p14:creationId xmlns:p14="http://schemas.microsoft.com/office/powerpoint/2010/main" val="100226674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FCBB56-72A4-9C46-DE9E-FA7FE7FF2B14}"/>
              </a:ext>
            </a:extLst>
          </p:cNvPr>
          <p:cNvSpPr txBox="1"/>
          <p:nvPr/>
        </p:nvSpPr>
        <p:spPr>
          <a:xfrm>
            <a:off x="458354" y="2110870"/>
            <a:ext cx="967263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u="sng">
                <a:solidFill>
                  <a:schemeClr val="accent1"/>
                </a:solidFill>
              </a:rPr>
              <a:t>Dividend Yield:</a:t>
            </a:r>
          </a:p>
          <a:p>
            <a:r>
              <a:rPr lang="en-US" sz="2400">
                <a:solidFill>
                  <a:schemeClr val="accent1"/>
                </a:solidFill>
              </a:rPr>
              <a:t>   </a:t>
            </a:r>
            <a:r>
              <a:rPr lang="en-US"/>
              <a:t>The dividend yields of Visa and Mastercard are 0.7% and 0.6% respectively. The low dividend yields of both companies indicate that they prioritize reinvesting profits into the business rather than distributing them as dividends.</a:t>
            </a:r>
          </a:p>
        </p:txBody>
      </p:sp>
      <p:sp>
        <p:nvSpPr>
          <p:cNvPr id="4" name="TextBox 3">
            <a:extLst>
              <a:ext uri="{FF2B5EF4-FFF2-40B4-BE49-F238E27FC236}">
                <a16:creationId xmlns:a16="http://schemas.microsoft.com/office/drawing/2014/main" id="{0E51E689-DAEF-4FE8-ADA7-5E4F7AFA26FC}"/>
              </a:ext>
            </a:extLst>
          </p:cNvPr>
          <p:cNvSpPr txBox="1"/>
          <p:nvPr/>
        </p:nvSpPr>
        <p:spPr>
          <a:xfrm>
            <a:off x="455973" y="3424381"/>
            <a:ext cx="9636918"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a:solidFill>
                  <a:schemeClr val="accent1"/>
                </a:solidFill>
              </a:rPr>
              <a:t>Market Capitalization:</a:t>
            </a:r>
          </a:p>
          <a:p>
            <a:r>
              <a:rPr lang="en-US" sz="2400">
                <a:solidFill>
                  <a:schemeClr val="accent1"/>
                </a:solidFill>
              </a:rPr>
              <a:t>    </a:t>
            </a:r>
            <a:r>
              <a:rPr lang="en-US"/>
              <a:t> </a:t>
            </a:r>
            <a:r>
              <a:rPr lang="en-US">
                <a:solidFill>
                  <a:srgbClr val="374151"/>
                </a:solidFill>
                <a:ea typeface="+mn-lt"/>
                <a:cs typeface="+mn-lt"/>
              </a:rPr>
              <a:t>Both Visa and Mastercard are classified as mega-cap companies, boasting market capitalizations surpassing $200 billion. Visa's market capitalization is higher at $377.45 billion compared to Mastercard's $334.33 billion, indicating that Visa holds a greater total market value.</a:t>
            </a:r>
          </a:p>
        </p:txBody>
      </p:sp>
      <p:graphicFrame>
        <p:nvGraphicFramePr>
          <p:cNvPr id="6" name="Table 5">
            <a:extLst>
              <a:ext uri="{FF2B5EF4-FFF2-40B4-BE49-F238E27FC236}">
                <a16:creationId xmlns:a16="http://schemas.microsoft.com/office/drawing/2014/main" id="{96060C56-1504-867B-3C5F-1953F6F4D9AA}"/>
              </a:ext>
            </a:extLst>
          </p:cNvPr>
          <p:cNvGraphicFramePr>
            <a:graphicFrameLocks noGrp="1"/>
          </p:cNvGraphicFramePr>
          <p:nvPr>
            <p:extLst>
              <p:ext uri="{D42A27DB-BD31-4B8C-83A1-F6EECF244321}">
                <p14:modId xmlns:p14="http://schemas.microsoft.com/office/powerpoint/2010/main" val="2540324326"/>
              </p:ext>
            </p:extLst>
          </p:nvPr>
        </p:nvGraphicFramePr>
        <p:xfrm>
          <a:off x="457619" y="386542"/>
          <a:ext cx="7674579" cy="1498198"/>
        </p:xfrm>
        <a:graphic>
          <a:graphicData uri="http://schemas.openxmlformats.org/drawingml/2006/table">
            <a:tbl>
              <a:tblPr firstRow="1" bandRow="1">
                <a:tableStyleId>{5C22544A-7EE6-4342-B048-85BDC9FD1C3A}</a:tableStyleId>
              </a:tblPr>
              <a:tblGrid>
                <a:gridCol w="2474786">
                  <a:extLst>
                    <a:ext uri="{9D8B030D-6E8A-4147-A177-3AD203B41FA5}">
                      <a16:colId xmlns:a16="http://schemas.microsoft.com/office/drawing/2014/main" val="3238671000"/>
                    </a:ext>
                  </a:extLst>
                </a:gridCol>
                <a:gridCol w="2474786">
                  <a:extLst>
                    <a:ext uri="{9D8B030D-6E8A-4147-A177-3AD203B41FA5}">
                      <a16:colId xmlns:a16="http://schemas.microsoft.com/office/drawing/2014/main" val="1962791221"/>
                    </a:ext>
                  </a:extLst>
                </a:gridCol>
                <a:gridCol w="2725007">
                  <a:extLst>
                    <a:ext uri="{9D8B030D-6E8A-4147-A177-3AD203B41FA5}">
                      <a16:colId xmlns:a16="http://schemas.microsoft.com/office/drawing/2014/main" val="3818248313"/>
                    </a:ext>
                  </a:extLst>
                </a:gridCol>
              </a:tblGrid>
              <a:tr h="354732">
                <a:tc>
                  <a:txBody>
                    <a:bodyPr/>
                    <a:lstStyle/>
                    <a:p>
                      <a:pPr lvl="0" algn="l">
                        <a:buNone/>
                      </a:pPr>
                      <a:r>
                        <a:rPr lang="en-US" sz="1800">
                          <a:effectLst/>
                        </a:rPr>
                        <a:t>Metric</a:t>
                      </a:r>
                    </a:p>
                  </a:txBody>
                  <a:tcPr/>
                </a:tc>
                <a:tc>
                  <a:txBody>
                    <a:bodyPr/>
                    <a:lstStyle/>
                    <a:p>
                      <a:pPr lvl="0" algn="l">
                        <a:buNone/>
                      </a:pPr>
                      <a:r>
                        <a:rPr lang="en-US" sz="1800" b="0">
                          <a:solidFill>
                            <a:schemeClr val="bg1"/>
                          </a:solidFill>
                          <a:effectLst/>
                        </a:rPr>
                        <a:t>Visa </a:t>
                      </a:r>
                      <a:r>
                        <a:rPr lang="en-US" sz="1800" b="1" i="0" u="none" strike="noStrike" noProof="0">
                          <a:solidFill>
                            <a:schemeClr val="bg1"/>
                          </a:solidFill>
                          <a:effectLst/>
                          <a:latin typeface="Trebuchet MS"/>
                        </a:rPr>
                        <a:t>(Mega cap)</a:t>
                      </a:r>
                      <a:endParaRPr lang="en-US"/>
                    </a:p>
                  </a:txBody>
                  <a:tcPr>
                    <a:solidFill>
                      <a:schemeClr val="accent2"/>
                    </a:solidFill>
                  </a:tcPr>
                </a:tc>
                <a:tc>
                  <a:txBody>
                    <a:bodyPr/>
                    <a:lstStyle/>
                    <a:p>
                      <a:pPr lvl="0" algn="l">
                        <a:buNone/>
                      </a:pPr>
                      <a:r>
                        <a:rPr lang="en-US" sz="1800" b="0">
                          <a:solidFill>
                            <a:schemeClr val="bg1"/>
                          </a:solidFill>
                          <a:effectLst/>
                        </a:rPr>
                        <a:t>Mastercard </a:t>
                      </a:r>
                      <a:r>
                        <a:rPr lang="en-US" sz="1800" b="1" i="0" u="none" strike="noStrike" noProof="0">
                          <a:solidFill>
                            <a:schemeClr val="bg1"/>
                          </a:solidFill>
                          <a:effectLst/>
                          <a:latin typeface="Trebuchet MS"/>
                        </a:rPr>
                        <a:t>(Mega cap)</a:t>
                      </a:r>
                      <a:endParaRPr lang="en-US" sz="1800" b="0">
                        <a:solidFill>
                          <a:schemeClr val="bg1"/>
                        </a:solidFill>
                        <a:effectLst/>
                      </a:endParaRPr>
                    </a:p>
                  </a:txBody>
                  <a:tcPr>
                    <a:solidFill>
                      <a:schemeClr val="accent2"/>
                    </a:solidFill>
                  </a:tcPr>
                </a:tc>
                <a:extLst>
                  <a:ext uri="{0D108BD9-81ED-4DB2-BD59-A6C34878D82A}">
                    <a16:rowId xmlns:a16="http://schemas.microsoft.com/office/drawing/2014/main" val="3499527676"/>
                  </a:ext>
                </a:extLst>
              </a:tr>
              <a:tr h="354732">
                <a:tc>
                  <a:txBody>
                    <a:bodyPr/>
                    <a:lstStyle/>
                    <a:p>
                      <a:pPr algn="l" rtl="0" fontAlgn="base"/>
                      <a:r>
                        <a:rPr lang="en-US" sz="1800">
                          <a:solidFill>
                            <a:schemeClr val="bg1"/>
                          </a:solidFill>
                          <a:effectLst/>
                        </a:rPr>
                        <a:t>Dividend Yield​</a:t>
                      </a:r>
                      <a:endParaRPr lang="en-US" b="0" i="0">
                        <a:solidFill>
                          <a:schemeClr val="bg1"/>
                        </a:solidFill>
                        <a:effectLst/>
                      </a:endParaRPr>
                    </a:p>
                  </a:txBody>
                  <a:tcPr>
                    <a:solidFill>
                      <a:srgbClr val="92D050"/>
                    </a:solidFill>
                  </a:tcPr>
                </a:tc>
                <a:tc>
                  <a:txBody>
                    <a:bodyPr/>
                    <a:lstStyle/>
                    <a:p>
                      <a:pPr algn="l" rtl="0" fontAlgn="base"/>
                      <a:r>
                        <a:rPr lang="en-US" sz="1800" b="0">
                          <a:solidFill>
                            <a:schemeClr val="tx1"/>
                          </a:solidFill>
                          <a:effectLst/>
                        </a:rPr>
                        <a:t>0.7%​</a:t>
                      </a:r>
                      <a:endParaRPr lang="en-US" b="0" i="0">
                        <a:solidFill>
                          <a:schemeClr val="tx1"/>
                        </a:solidFill>
                        <a:effectLst/>
                      </a:endParaRPr>
                    </a:p>
                  </a:txBody>
                  <a:tcPr>
                    <a:solidFill>
                      <a:schemeClr val="accent1">
                        <a:lumMod val="20000"/>
                        <a:lumOff val="80000"/>
                      </a:schemeClr>
                    </a:solidFill>
                  </a:tcPr>
                </a:tc>
                <a:tc>
                  <a:txBody>
                    <a:bodyPr/>
                    <a:lstStyle/>
                    <a:p>
                      <a:pPr algn="l" rtl="0" fontAlgn="base"/>
                      <a:r>
                        <a:rPr lang="en-US" sz="1800" b="0">
                          <a:solidFill>
                            <a:schemeClr val="tx1"/>
                          </a:solidFill>
                          <a:effectLst/>
                        </a:rPr>
                        <a:t>0.6%​</a:t>
                      </a:r>
                      <a:endParaRPr lang="en-US" b="0" i="0">
                        <a:solidFill>
                          <a:schemeClr val="tx1"/>
                        </a:solidFill>
                        <a:effectLst/>
                      </a:endParaRPr>
                    </a:p>
                  </a:txBody>
                  <a:tcPr>
                    <a:solidFill>
                      <a:schemeClr val="accent1">
                        <a:lumMod val="20000"/>
                        <a:lumOff val="80000"/>
                      </a:schemeClr>
                    </a:solidFill>
                  </a:tcPr>
                </a:tc>
                <a:extLst>
                  <a:ext uri="{0D108BD9-81ED-4DB2-BD59-A6C34878D82A}">
                    <a16:rowId xmlns:a16="http://schemas.microsoft.com/office/drawing/2014/main" val="3249454704"/>
                  </a:ext>
                </a:extLst>
              </a:tr>
              <a:tr h="400503">
                <a:tc>
                  <a:txBody>
                    <a:bodyPr/>
                    <a:lstStyle/>
                    <a:p>
                      <a:pPr algn="l" rtl="0" fontAlgn="base"/>
                      <a:r>
                        <a:rPr lang="en-US" sz="1800">
                          <a:solidFill>
                            <a:schemeClr val="bg1"/>
                          </a:solidFill>
                          <a:effectLst/>
                        </a:rPr>
                        <a:t>Market Cap​</a:t>
                      </a:r>
                      <a:endParaRPr lang="en-US" b="0" i="0">
                        <a:solidFill>
                          <a:schemeClr val="bg1"/>
                        </a:solidFill>
                        <a:effectLst/>
                      </a:endParaRPr>
                    </a:p>
                  </a:txBody>
                  <a:tcPr>
                    <a:solidFill>
                      <a:srgbClr val="92D050"/>
                    </a:solidFill>
                  </a:tcPr>
                </a:tc>
                <a:tc>
                  <a:txBody>
                    <a:bodyPr/>
                    <a:lstStyle/>
                    <a:p>
                      <a:pPr algn="l" rtl="0" fontAlgn="base"/>
                      <a:r>
                        <a:rPr lang="en-US" sz="1800">
                          <a:effectLst/>
                        </a:rPr>
                        <a:t>$377.45 B </a:t>
                      </a:r>
                      <a:r>
                        <a:rPr lang="en-US" sz="800" u="none" strike="noStrike">
                          <a:effectLst/>
                        </a:rPr>
                        <a:t>(as of 9/30/2022)</a:t>
                      </a:r>
                      <a:r>
                        <a:rPr lang="en-US" sz="800">
                          <a:effectLst/>
                        </a:rPr>
                        <a:t>​</a:t>
                      </a:r>
                      <a:endParaRPr lang="en-US" b="0" i="0">
                        <a:solidFill>
                          <a:srgbClr val="000000"/>
                        </a:solidFill>
                        <a:effectLst/>
                      </a:endParaRPr>
                    </a:p>
                  </a:txBody>
                  <a:tcPr>
                    <a:solidFill>
                      <a:schemeClr val="accent1">
                        <a:lumMod val="20000"/>
                        <a:lumOff val="80000"/>
                      </a:schemeClr>
                    </a:solidFill>
                  </a:tcPr>
                </a:tc>
                <a:tc>
                  <a:txBody>
                    <a:bodyPr/>
                    <a:lstStyle/>
                    <a:p>
                      <a:pPr algn="l" rtl="0" fontAlgn="base"/>
                      <a:r>
                        <a:rPr lang="en-US" sz="1800">
                          <a:effectLst/>
                        </a:rPr>
                        <a:t>$334.33 B </a:t>
                      </a:r>
                      <a:r>
                        <a:rPr lang="en-US" sz="800" u="none" strike="noStrike">
                          <a:effectLst/>
                        </a:rPr>
                        <a:t>(as of 30/12/2022)</a:t>
                      </a:r>
                      <a:r>
                        <a:rPr lang="en-US" sz="800">
                          <a:effectLst/>
                        </a:rPr>
                        <a:t>​</a:t>
                      </a:r>
                      <a:endParaRPr lang="en-US" b="0" i="0">
                        <a:solidFill>
                          <a:srgbClr val="000000"/>
                        </a:solidFill>
                        <a:effectLst/>
                      </a:endParaRPr>
                    </a:p>
                  </a:txBody>
                  <a:tcPr>
                    <a:solidFill>
                      <a:schemeClr val="accent1">
                        <a:lumMod val="20000"/>
                        <a:lumOff val="80000"/>
                      </a:schemeClr>
                    </a:solidFill>
                  </a:tcPr>
                </a:tc>
                <a:extLst>
                  <a:ext uri="{0D108BD9-81ED-4DB2-BD59-A6C34878D82A}">
                    <a16:rowId xmlns:a16="http://schemas.microsoft.com/office/drawing/2014/main" val="3315466594"/>
                  </a:ext>
                </a:extLst>
              </a:tr>
              <a:tr h="366175">
                <a:tc>
                  <a:txBody>
                    <a:bodyPr/>
                    <a:lstStyle/>
                    <a:p>
                      <a:pPr algn="l" rtl="0" fontAlgn="base"/>
                      <a:r>
                        <a:rPr lang="en-US" sz="1800">
                          <a:solidFill>
                            <a:schemeClr val="bg1"/>
                          </a:solidFill>
                          <a:effectLst/>
                        </a:rPr>
                        <a:t>Stock Price​</a:t>
                      </a:r>
                      <a:endParaRPr lang="en-US" b="0" i="0">
                        <a:solidFill>
                          <a:schemeClr val="bg1"/>
                        </a:solidFill>
                        <a:effectLst/>
                      </a:endParaRPr>
                    </a:p>
                  </a:txBody>
                  <a:tcPr>
                    <a:solidFill>
                      <a:srgbClr val="92D050"/>
                    </a:solidFill>
                  </a:tcPr>
                </a:tc>
                <a:tc>
                  <a:txBody>
                    <a:bodyPr/>
                    <a:lstStyle/>
                    <a:p>
                      <a:pPr algn="l" rtl="0" fontAlgn="base"/>
                      <a:r>
                        <a:rPr lang="en-US" sz="1800">
                          <a:effectLst/>
                        </a:rPr>
                        <a:t>$177.65 </a:t>
                      </a:r>
                      <a:r>
                        <a:rPr lang="en-US" sz="800">
                          <a:effectLst/>
                        </a:rPr>
                        <a:t>(as of 9/30/2022)​</a:t>
                      </a:r>
                      <a:endParaRPr lang="en-US" b="0" i="0">
                        <a:solidFill>
                          <a:srgbClr val="000000"/>
                        </a:solidFill>
                        <a:effectLst/>
                      </a:endParaRPr>
                    </a:p>
                  </a:txBody>
                  <a:tcPr>
                    <a:solidFill>
                      <a:schemeClr val="accent1">
                        <a:lumMod val="20000"/>
                        <a:lumOff val="80000"/>
                      </a:schemeClr>
                    </a:solidFill>
                  </a:tcPr>
                </a:tc>
                <a:tc>
                  <a:txBody>
                    <a:bodyPr/>
                    <a:lstStyle/>
                    <a:p>
                      <a:pPr algn="l" rtl="0" fontAlgn="base"/>
                      <a:r>
                        <a:rPr lang="en-US" sz="1800">
                          <a:effectLst/>
                        </a:rPr>
                        <a:t>$347.73 </a:t>
                      </a:r>
                      <a:r>
                        <a:rPr lang="en-US" sz="800">
                          <a:effectLst/>
                        </a:rPr>
                        <a:t>(as of 30/12/2022)​</a:t>
                      </a:r>
                      <a:endParaRPr lang="en-US" b="0" i="0">
                        <a:solidFill>
                          <a:srgbClr val="000000"/>
                        </a:solidFill>
                        <a:effectLst/>
                      </a:endParaRPr>
                    </a:p>
                  </a:txBody>
                  <a:tcPr>
                    <a:solidFill>
                      <a:schemeClr val="accent1">
                        <a:lumMod val="20000"/>
                        <a:lumOff val="80000"/>
                      </a:schemeClr>
                    </a:solidFill>
                  </a:tcPr>
                </a:tc>
                <a:extLst>
                  <a:ext uri="{0D108BD9-81ED-4DB2-BD59-A6C34878D82A}">
                    <a16:rowId xmlns:a16="http://schemas.microsoft.com/office/drawing/2014/main" val="984863763"/>
                  </a:ext>
                </a:extLst>
              </a:tr>
            </a:tbl>
          </a:graphicData>
        </a:graphic>
      </p:graphicFrame>
      <p:sp>
        <p:nvSpPr>
          <p:cNvPr id="8" name="TextBox 7">
            <a:extLst>
              <a:ext uri="{FF2B5EF4-FFF2-40B4-BE49-F238E27FC236}">
                <a16:creationId xmlns:a16="http://schemas.microsoft.com/office/drawing/2014/main" id="{BB984E4A-9D82-19F8-AC9C-7749ACEAED6A}"/>
              </a:ext>
            </a:extLst>
          </p:cNvPr>
          <p:cNvSpPr txBox="1"/>
          <p:nvPr/>
        </p:nvSpPr>
        <p:spPr>
          <a:xfrm>
            <a:off x="461096" y="5343380"/>
            <a:ext cx="9641392" cy="10464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a:solidFill>
                  <a:schemeClr val="accent1"/>
                </a:solidFill>
              </a:rPr>
              <a:t>Stock Price:</a:t>
            </a:r>
          </a:p>
          <a:p>
            <a:r>
              <a:rPr lang="en-US" sz="2400">
                <a:solidFill>
                  <a:schemeClr val="accent1"/>
                </a:solidFill>
              </a:rPr>
              <a:t> </a:t>
            </a:r>
            <a:r>
              <a:rPr lang="en-US"/>
              <a:t>  Mastercard has higher stock price than Visa, which combined with its higher P/E ratio, indicates that investors are valuing Mastercard more highly per share as compared to Visa.  </a:t>
            </a:r>
          </a:p>
        </p:txBody>
      </p:sp>
    </p:spTree>
    <p:extLst>
      <p:ext uri="{BB962C8B-B14F-4D97-AF65-F5344CB8AC3E}">
        <p14:creationId xmlns:p14="http://schemas.microsoft.com/office/powerpoint/2010/main" val="1820514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72DA63-A4B7-338B-2FDB-41A4C5B1498B}"/>
              </a:ext>
            </a:extLst>
          </p:cNvPr>
          <p:cNvSpPr txBox="1"/>
          <p:nvPr/>
        </p:nvSpPr>
        <p:spPr>
          <a:xfrm>
            <a:off x="272785" y="1874272"/>
            <a:ext cx="9491662" cy="1877437"/>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2000" b="1" u="sng">
                <a:solidFill>
                  <a:schemeClr val="accent1"/>
                </a:solidFill>
              </a:rPr>
              <a:t>PEG Ratio:</a:t>
            </a:r>
          </a:p>
          <a:p>
            <a:pPr algn="just"/>
            <a:r>
              <a:rPr lang="en-US" sz="2400">
                <a:solidFill>
                  <a:schemeClr val="accent1"/>
                </a:solidFill>
              </a:rPr>
              <a:t>  </a:t>
            </a:r>
            <a:r>
              <a:rPr lang="en-US"/>
              <a:t> </a:t>
            </a:r>
            <a:r>
              <a:rPr lang="en-US">
                <a:solidFill>
                  <a:srgbClr val="374151"/>
                </a:solidFill>
                <a:ea typeface="+mn-lt"/>
                <a:cs typeface="+mn-lt"/>
              </a:rPr>
              <a:t>Both companies have PEG ratios below 1, which indicates that investors might perceive their stocks as being priced at a favorable level relative to their growth potential.</a:t>
            </a:r>
            <a:r>
              <a:rPr lang="en-US" sz="1200">
                <a:solidFill>
                  <a:srgbClr val="374151"/>
                </a:solidFill>
                <a:ea typeface="+mn-lt"/>
                <a:cs typeface="+mn-lt"/>
              </a:rPr>
              <a:t> </a:t>
            </a:r>
            <a:r>
              <a:rPr lang="en-US">
                <a:solidFill>
                  <a:srgbClr val="000000"/>
                </a:solidFill>
                <a:ea typeface="+mn-lt"/>
                <a:cs typeface="+mn-lt"/>
              </a:rPr>
              <a:t> </a:t>
            </a:r>
            <a:r>
              <a:rPr lang="en-US">
                <a:solidFill>
                  <a:srgbClr val="374151"/>
                </a:solidFill>
                <a:ea typeface="+mn-lt"/>
                <a:cs typeface="+mn-lt"/>
              </a:rPr>
              <a:t>Visa's slightly lower PEG ratio of 0.21 might imply that its earnings growth is considered relatively better value compared to Mastercard's growth expectations, which has a PEG ratio of 0.30.</a:t>
            </a:r>
            <a:r>
              <a:rPr lang="en-US"/>
              <a:t> </a:t>
            </a:r>
          </a:p>
        </p:txBody>
      </p:sp>
      <p:sp>
        <p:nvSpPr>
          <p:cNvPr id="4" name="TextBox 3">
            <a:extLst>
              <a:ext uri="{FF2B5EF4-FFF2-40B4-BE49-F238E27FC236}">
                <a16:creationId xmlns:a16="http://schemas.microsoft.com/office/drawing/2014/main" id="{9082B0EA-FCFF-D38A-00A2-A906465C3526}"/>
              </a:ext>
            </a:extLst>
          </p:cNvPr>
          <p:cNvSpPr txBox="1"/>
          <p:nvPr/>
        </p:nvSpPr>
        <p:spPr>
          <a:xfrm>
            <a:off x="314324" y="3993356"/>
            <a:ext cx="9532143" cy="18774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a:solidFill>
                  <a:schemeClr val="accent1"/>
                </a:solidFill>
              </a:rPr>
              <a:t>Enterprise Value(EV)/EBITDA:</a:t>
            </a:r>
          </a:p>
          <a:p>
            <a:r>
              <a:rPr lang="en-US" sz="2400">
                <a:solidFill>
                  <a:schemeClr val="accent1"/>
                </a:solidFill>
              </a:rPr>
              <a:t>  </a:t>
            </a:r>
            <a:r>
              <a:rPr lang="en-US"/>
              <a:t>Visa has a better(lower) EV/EBITDA ratio of 73.62 as compared to Mastercard's EV/EBITDA ratio of 100.24. A lower EV/EBITDA ratio generally suggests that a company's valuation is relatively more appealing, indicating that investors are allocating fewer funds for each unit of EBITDA.</a:t>
            </a:r>
            <a:r>
              <a:rPr lang="en-US">
                <a:solidFill>
                  <a:srgbClr val="000000"/>
                </a:solidFill>
                <a:ea typeface="+mn-lt"/>
                <a:cs typeface="+mn-lt"/>
              </a:rPr>
              <a:t> </a:t>
            </a:r>
            <a:r>
              <a:rPr lang="en-US">
                <a:solidFill>
                  <a:srgbClr val="374151"/>
                </a:solidFill>
                <a:ea typeface="+mn-lt"/>
                <a:cs typeface="+mn-lt"/>
              </a:rPr>
              <a:t>Therefore, based on the EV/EBITDA metric, Visa appears to hold a relatively more favorable valuation in comparison to Mastercard. </a:t>
            </a:r>
          </a:p>
        </p:txBody>
      </p:sp>
      <p:graphicFrame>
        <p:nvGraphicFramePr>
          <p:cNvPr id="6" name="Table 5">
            <a:extLst>
              <a:ext uri="{FF2B5EF4-FFF2-40B4-BE49-F238E27FC236}">
                <a16:creationId xmlns:a16="http://schemas.microsoft.com/office/drawing/2014/main" id="{69694CA9-9FBE-0ADC-A8D8-14C5031108C2}"/>
              </a:ext>
            </a:extLst>
          </p:cNvPr>
          <p:cNvGraphicFramePr>
            <a:graphicFrameLocks noGrp="1"/>
          </p:cNvGraphicFramePr>
          <p:nvPr>
            <p:extLst>
              <p:ext uri="{D42A27DB-BD31-4B8C-83A1-F6EECF244321}">
                <p14:modId xmlns:p14="http://schemas.microsoft.com/office/powerpoint/2010/main" val="2880773587"/>
              </p:ext>
            </p:extLst>
          </p:nvPr>
        </p:nvGraphicFramePr>
        <p:xfrm>
          <a:off x="319074" y="511695"/>
          <a:ext cx="7674579" cy="1097280"/>
        </p:xfrm>
        <a:graphic>
          <a:graphicData uri="http://schemas.openxmlformats.org/drawingml/2006/table">
            <a:tbl>
              <a:tblPr firstRow="1" bandRow="1">
                <a:tableStyleId>{5C22544A-7EE6-4342-B048-85BDC9FD1C3A}</a:tableStyleId>
              </a:tblPr>
              <a:tblGrid>
                <a:gridCol w="2474786">
                  <a:extLst>
                    <a:ext uri="{9D8B030D-6E8A-4147-A177-3AD203B41FA5}">
                      <a16:colId xmlns:a16="http://schemas.microsoft.com/office/drawing/2014/main" val="1992581056"/>
                    </a:ext>
                  </a:extLst>
                </a:gridCol>
                <a:gridCol w="2474786">
                  <a:extLst>
                    <a:ext uri="{9D8B030D-6E8A-4147-A177-3AD203B41FA5}">
                      <a16:colId xmlns:a16="http://schemas.microsoft.com/office/drawing/2014/main" val="4253135501"/>
                    </a:ext>
                  </a:extLst>
                </a:gridCol>
                <a:gridCol w="2725007">
                  <a:extLst>
                    <a:ext uri="{9D8B030D-6E8A-4147-A177-3AD203B41FA5}">
                      <a16:colId xmlns:a16="http://schemas.microsoft.com/office/drawing/2014/main" val="4061495607"/>
                    </a:ext>
                  </a:extLst>
                </a:gridCol>
              </a:tblGrid>
              <a:tr h="337490">
                <a:tc>
                  <a:txBody>
                    <a:bodyPr/>
                    <a:lstStyle/>
                    <a:p>
                      <a:pPr lvl="0" algn="l">
                        <a:buNone/>
                      </a:pPr>
                      <a:r>
                        <a:rPr lang="en-US" sz="1800">
                          <a:effectLst/>
                        </a:rPr>
                        <a:t>Metric</a:t>
                      </a:r>
                    </a:p>
                  </a:txBody>
                  <a:tcPr/>
                </a:tc>
                <a:tc>
                  <a:txBody>
                    <a:bodyPr/>
                    <a:lstStyle/>
                    <a:p>
                      <a:pPr lvl="0" algn="l">
                        <a:buNone/>
                      </a:pPr>
                      <a:r>
                        <a:rPr lang="en-US" sz="1800">
                          <a:solidFill>
                            <a:schemeClr val="bg1"/>
                          </a:solidFill>
                          <a:effectLst/>
                        </a:rPr>
                        <a:t>Visa</a:t>
                      </a:r>
                      <a:endParaRPr lang="en-US" sz="1800" b="1" i="0" u="none" strike="noStrike" noProof="0">
                        <a:solidFill>
                          <a:schemeClr val="bg1"/>
                        </a:solidFill>
                        <a:effectLst/>
                        <a:latin typeface="Trebuchet MS"/>
                      </a:endParaRPr>
                    </a:p>
                  </a:txBody>
                  <a:tcPr>
                    <a:solidFill>
                      <a:schemeClr val="accent2"/>
                    </a:solidFill>
                  </a:tcPr>
                </a:tc>
                <a:tc>
                  <a:txBody>
                    <a:bodyPr/>
                    <a:lstStyle/>
                    <a:p>
                      <a:pPr lvl="0" algn="l">
                        <a:buNone/>
                      </a:pPr>
                      <a:r>
                        <a:rPr lang="en-US" sz="1800">
                          <a:solidFill>
                            <a:schemeClr val="bg1"/>
                          </a:solidFill>
                          <a:effectLst/>
                        </a:rPr>
                        <a:t>Mastercard</a:t>
                      </a:r>
                      <a:endParaRPr lang="en-US" sz="1800" b="1" i="0" u="none" strike="noStrike" noProof="0">
                        <a:solidFill>
                          <a:schemeClr val="bg1"/>
                        </a:solidFill>
                        <a:effectLst/>
                        <a:latin typeface="Trebuchet MS"/>
                      </a:endParaRPr>
                    </a:p>
                  </a:txBody>
                  <a:tcPr>
                    <a:solidFill>
                      <a:schemeClr val="accent2"/>
                    </a:solidFill>
                  </a:tcPr>
                </a:tc>
                <a:extLst>
                  <a:ext uri="{0D108BD9-81ED-4DB2-BD59-A6C34878D82A}">
                    <a16:rowId xmlns:a16="http://schemas.microsoft.com/office/drawing/2014/main" val="309959032"/>
                  </a:ext>
                </a:extLst>
              </a:tr>
              <a:tr h="337490">
                <a:tc>
                  <a:txBody>
                    <a:bodyPr/>
                    <a:lstStyle/>
                    <a:p>
                      <a:pPr algn="l" rtl="0" fontAlgn="base"/>
                      <a:r>
                        <a:rPr lang="en-US" sz="1800">
                          <a:solidFill>
                            <a:schemeClr val="bg1"/>
                          </a:solidFill>
                          <a:effectLst/>
                        </a:rPr>
                        <a:t>PEG ratio​</a:t>
                      </a:r>
                      <a:endParaRPr lang="en-US" b="0" i="0">
                        <a:solidFill>
                          <a:schemeClr val="bg1"/>
                        </a:solidFill>
                        <a:effectLst/>
                      </a:endParaRPr>
                    </a:p>
                  </a:txBody>
                  <a:tcPr>
                    <a:solidFill>
                      <a:srgbClr val="92D050"/>
                    </a:solidFill>
                  </a:tcPr>
                </a:tc>
                <a:tc>
                  <a:txBody>
                    <a:bodyPr/>
                    <a:lstStyle/>
                    <a:p>
                      <a:pPr algn="l" rtl="0" fontAlgn="base"/>
                      <a:r>
                        <a:rPr lang="en-US" sz="1800">
                          <a:solidFill>
                            <a:schemeClr val="tx1"/>
                          </a:solidFill>
                          <a:effectLst/>
                        </a:rPr>
                        <a:t>0.21​</a:t>
                      </a:r>
                      <a:endParaRPr lang="en-US" b="0" i="0">
                        <a:solidFill>
                          <a:schemeClr val="tx1"/>
                        </a:solidFill>
                        <a:effectLst/>
                      </a:endParaRPr>
                    </a:p>
                  </a:txBody>
                  <a:tcPr>
                    <a:solidFill>
                      <a:schemeClr val="accent1">
                        <a:lumMod val="20000"/>
                        <a:lumOff val="80000"/>
                      </a:schemeClr>
                    </a:solidFill>
                  </a:tcPr>
                </a:tc>
                <a:tc>
                  <a:txBody>
                    <a:bodyPr/>
                    <a:lstStyle/>
                    <a:p>
                      <a:pPr algn="l" rtl="0" fontAlgn="base"/>
                      <a:r>
                        <a:rPr lang="en-US" sz="1800">
                          <a:solidFill>
                            <a:schemeClr val="tx1"/>
                          </a:solidFill>
                          <a:effectLst/>
                        </a:rPr>
                        <a:t>0.30​</a:t>
                      </a:r>
                      <a:endParaRPr lang="en-US" b="0" i="0">
                        <a:solidFill>
                          <a:schemeClr val="tx1"/>
                        </a:solidFill>
                        <a:effectLst/>
                      </a:endParaRPr>
                    </a:p>
                  </a:txBody>
                  <a:tcPr>
                    <a:solidFill>
                      <a:schemeClr val="accent1">
                        <a:lumMod val="20000"/>
                        <a:lumOff val="80000"/>
                      </a:schemeClr>
                    </a:solidFill>
                  </a:tcPr>
                </a:tc>
                <a:extLst>
                  <a:ext uri="{0D108BD9-81ED-4DB2-BD59-A6C34878D82A}">
                    <a16:rowId xmlns:a16="http://schemas.microsoft.com/office/drawing/2014/main" val="2980656471"/>
                  </a:ext>
                </a:extLst>
              </a:tr>
              <a:tr h="337490">
                <a:tc>
                  <a:txBody>
                    <a:bodyPr/>
                    <a:lstStyle/>
                    <a:p>
                      <a:pPr algn="l" rtl="0" fontAlgn="base"/>
                      <a:r>
                        <a:rPr lang="en-US" sz="1800">
                          <a:solidFill>
                            <a:schemeClr val="bg1"/>
                          </a:solidFill>
                          <a:effectLst/>
                        </a:rPr>
                        <a:t>EV/EBITDA​</a:t>
                      </a:r>
                      <a:endParaRPr lang="en-US" b="0" i="0">
                        <a:solidFill>
                          <a:schemeClr val="bg1"/>
                        </a:solidFill>
                        <a:effectLst/>
                      </a:endParaRPr>
                    </a:p>
                  </a:txBody>
                  <a:tcPr>
                    <a:solidFill>
                      <a:srgbClr val="92D050"/>
                    </a:solidFill>
                  </a:tcPr>
                </a:tc>
                <a:tc>
                  <a:txBody>
                    <a:bodyPr/>
                    <a:lstStyle/>
                    <a:p>
                      <a:pPr algn="l" rtl="0" fontAlgn="base"/>
                      <a:r>
                        <a:rPr lang="en-US" sz="1800">
                          <a:effectLst/>
                        </a:rPr>
                        <a:t>73.62 </a:t>
                      </a:r>
                      <a:r>
                        <a:rPr lang="en-US" sz="800" u="none" strike="noStrike">
                          <a:effectLst/>
                        </a:rPr>
                        <a:t>(as of 9/30/2022)</a:t>
                      </a:r>
                      <a:r>
                        <a:rPr lang="en-US" sz="800">
                          <a:effectLst/>
                        </a:rPr>
                        <a:t>​</a:t>
                      </a:r>
                      <a:endParaRPr lang="en-US" b="0" i="0">
                        <a:solidFill>
                          <a:srgbClr val="000000"/>
                        </a:solidFill>
                        <a:effectLst/>
                      </a:endParaRPr>
                    </a:p>
                  </a:txBody>
                  <a:tcPr>
                    <a:solidFill>
                      <a:schemeClr val="accent1">
                        <a:lumMod val="20000"/>
                        <a:lumOff val="80000"/>
                      </a:schemeClr>
                    </a:solidFill>
                  </a:tcPr>
                </a:tc>
                <a:tc>
                  <a:txBody>
                    <a:bodyPr/>
                    <a:lstStyle/>
                    <a:p>
                      <a:pPr algn="l" rtl="0" fontAlgn="base"/>
                      <a:r>
                        <a:rPr lang="en-US" sz="1800">
                          <a:effectLst/>
                        </a:rPr>
                        <a:t>100.24 </a:t>
                      </a:r>
                      <a:r>
                        <a:rPr lang="en-US" sz="800" u="none" strike="noStrike">
                          <a:effectLst/>
                        </a:rPr>
                        <a:t>(as of 30/12/2022)</a:t>
                      </a:r>
                      <a:r>
                        <a:rPr lang="en-US" sz="800">
                          <a:effectLst/>
                        </a:rPr>
                        <a:t>​</a:t>
                      </a:r>
                      <a:endParaRPr lang="en-US" b="0" i="0">
                        <a:solidFill>
                          <a:srgbClr val="000000"/>
                        </a:solidFill>
                        <a:effectLst/>
                      </a:endParaRPr>
                    </a:p>
                  </a:txBody>
                  <a:tcPr>
                    <a:solidFill>
                      <a:schemeClr val="accent1">
                        <a:lumMod val="20000"/>
                        <a:lumOff val="80000"/>
                      </a:schemeClr>
                    </a:solidFill>
                  </a:tcPr>
                </a:tc>
                <a:extLst>
                  <a:ext uri="{0D108BD9-81ED-4DB2-BD59-A6C34878D82A}">
                    <a16:rowId xmlns:a16="http://schemas.microsoft.com/office/drawing/2014/main" val="1513027746"/>
                  </a:ext>
                </a:extLst>
              </a:tr>
            </a:tbl>
          </a:graphicData>
        </a:graphic>
      </p:graphicFrame>
    </p:spTree>
    <p:extLst>
      <p:ext uri="{BB962C8B-B14F-4D97-AF65-F5344CB8AC3E}">
        <p14:creationId xmlns:p14="http://schemas.microsoft.com/office/powerpoint/2010/main" val="1470376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9" name="Rectangle 28">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of a stock price&#10;&#10;Description automatically generated">
            <a:extLst>
              <a:ext uri="{FF2B5EF4-FFF2-40B4-BE49-F238E27FC236}">
                <a16:creationId xmlns:a16="http://schemas.microsoft.com/office/drawing/2014/main" id="{4CA185CB-8300-ED4F-47D7-EBD8F33F20FE}"/>
              </a:ext>
            </a:extLst>
          </p:cNvPr>
          <p:cNvPicPr>
            <a:picLocks noChangeAspect="1"/>
          </p:cNvPicPr>
          <p:nvPr/>
        </p:nvPicPr>
        <p:blipFill>
          <a:blip r:embed="rId2"/>
          <a:stretch>
            <a:fillRect/>
          </a:stretch>
        </p:blipFill>
        <p:spPr>
          <a:xfrm>
            <a:off x="479764" y="483306"/>
            <a:ext cx="11245893" cy="5887761"/>
          </a:xfrm>
          <a:prstGeom prst="rect">
            <a:avLst/>
          </a:prstGeom>
        </p:spPr>
      </p:pic>
    </p:spTree>
    <p:extLst>
      <p:ext uri="{BB962C8B-B14F-4D97-AF65-F5344CB8AC3E}">
        <p14:creationId xmlns:p14="http://schemas.microsoft.com/office/powerpoint/2010/main" val="3955313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64AA2-DFD5-1884-20FB-D45CB6E1A8A9}"/>
              </a:ext>
            </a:extLst>
          </p:cNvPr>
          <p:cNvSpPr>
            <a:spLocks noGrp="1"/>
          </p:cNvSpPr>
          <p:nvPr>
            <p:ph type="title"/>
          </p:nvPr>
        </p:nvSpPr>
        <p:spPr>
          <a:xfrm>
            <a:off x="267759" y="523875"/>
            <a:ext cx="9843577" cy="701675"/>
          </a:xfrm>
        </p:spPr>
        <p:txBody>
          <a:bodyPr vert="horz" lIns="91440" tIns="45720" rIns="91440" bIns="45720" rtlCol="0" anchor="t">
            <a:normAutofit/>
          </a:bodyPr>
          <a:lstStyle/>
          <a:p>
            <a:r>
              <a:rPr lang="en-US" b="1"/>
              <a:t>Discounted Cash Flow Analysis for VISA INC.</a:t>
            </a:r>
            <a:endParaRPr lang="en-US"/>
          </a:p>
        </p:txBody>
      </p:sp>
      <p:sp>
        <p:nvSpPr>
          <p:cNvPr id="3" name="Content Placeholder 2">
            <a:extLst>
              <a:ext uri="{FF2B5EF4-FFF2-40B4-BE49-F238E27FC236}">
                <a16:creationId xmlns:a16="http://schemas.microsoft.com/office/drawing/2014/main" id="{9C8BDF85-66C4-F4F4-AF65-3F123E8E7372}"/>
              </a:ext>
            </a:extLst>
          </p:cNvPr>
          <p:cNvSpPr>
            <a:spLocks noGrp="1"/>
          </p:cNvSpPr>
          <p:nvPr>
            <p:ph idx="1"/>
          </p:nvPr>
        </p:nvSpPr>
        <p:spPr>
          <a:xfrm>
            <a:off x="397068" y="1370303"/>
            <a:ext cx="9587268" cy="3328035"/>
          </a:xfrm>
        </p:spPr>
        <p:txBody>
          <a:bodyPr vert="horz" lIns="91440" tIns="45720" rIns="91440" bIns="45720" rtlCol="0" anchor="t">
            <a:normAutofit fontScale="92500" lnSpcReduction="10000"/>
          </a:bodyPr>
          <a:lstStyle/>
          <a:p>
            <a:pPr marL="0" indent="0">
              <a:buNone/>
            </a:pPr>
            <a:r>
              <a:rPr lang="en-US"/>
              <a:t>(Note: The projected cash flows are measured by assuming that the growth rate for the next 3-year period is around 16.5%, while the FCF of Visa is $17.89 B in 2022.This data is taken from macrotrends.net)</a:t>
            </a:r>
          </a:p>
          <a:p>
            <a:pPr marL="0" indent="0">
              <a:buNone/>
            </a:pPr>
            <a:r>
              <a:rPr lang="en-US"/>
              <a:t>2023 Projected Cash Flows = $20,829,035,000</a:t>
            </a:r>
          </a:p>
          <a:p>
            <a:pPr marL="0" indent="0">
              <a:buNone/>
            </a:pPr>
            <a:r>
              <a:rPr lang="en-US"/>
              <a:t>2024 Projected Cash Flows = $24,265,825,775 </a:t>
            </a:r>
          </a:p>
          <a:p>
            <a:pPr marL="0" indent="0">
              <a:buNone/>
            </a:pPr>
            <a:r>
              <a:rPr lang="en-US"/>
              <a:t>2025 Projected Cash Flows = $28,269,687,028 </a:t>
            </a:r>
          </a:p>
          <a:p>
            <a:pPr marL="0" indent="0">
              <a:buNone/>
            </a:pPr>
            <a:r>
              <a:rPr lang="en-US"/>
              <a:t>Cash flow Growth rate after 2025(g) = 2.5%</a:t>
            </a:r>
          </a:p>
          <a:p>
            <a:pPr marL="0" indent="0">
              <a:buNone/>
            </a:pPr>
            <a:r>
              <a:rPr lang="en-US"/>
              <a:t>Weighted Average Cost of Capital (WACC - discount rate(r)) = 9.50%</a:t>
            </a:r>
          </a:p>
          <a:p>
            <a:pPr marL="0" indent="0">
              <a:buNone/>
            </a:pPr>
            <a:r>
              <a:rPr lang="en-US"/>
              <a:t>Number of shares outstanding = $1890 million</a:t>
            </a:r>
          </a:p>
          <a:p>
            <a:pPr marL="0" indent="0">
              <a:buNone/>
            </a:pPr>
            <a:r>
              <a:rPr lang="en-US"/>
              <a:t>Total Debt Outstanding = $22450 million</a:t>
            </a:r>
          </a:p>
        </p:txBody>
      </p:sp>
      <p:sp>
        <p:nvSpPr>
          <p:cNvPr id="5" name="TextBox 4">
            <a:extLst>
              <a:ext uri="{FF2B5EF4-FFF2-40B4-BE49-F238E27FC236}">
                <a16:creationId xmlns:a16="http://schemas.microsoft.com/office/drawing/2014/main" id="{F51569A2-2AD7-4A2C-4CA2-620E92DCA61A}"/>
              </a:ext>
            </a:extLst>
          </p:cNvPr>
          <p:cNvSpPr txBox="1"/>
          <p:nvPr/>
        </p:nvSpPr>
        <p:spPr>
          <a:xfrm>
            <a:off x="637309" y="4841008"/>
            <a:ext cx="926522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a:solidFill>
                  <a:schemeClr val="accent1"/>
                </a:solidFill>
              </a:rPr>
              <a:t>Step-1) Present Value(PV) of individual cash flows</a:t>
            </a:r>
            <a:endParaRPr lang="en-US"/>
          </a:p>
        </p:txBody>
      </p:sp>
      <p:sp>
        <p:nvSpPr>
          <p:cNvPr id="7" name="TextBox 6">
            <a:extLst>
              <a:ext uri="{FF2B5EF4-FFF2-40B4-BE49-F238E27FC236}">
                <a16:creationId xmlns:a16="http://schemas.microsoft.com/office/drawing/2014/main" id="{F09EEE2A-836C-C1DD-0108-B63571E451F5}"/>
              </a:ext>
            </a:extLst>
          </p:cNvPr>
          <p:cNvSpPr txBox="1"/>
          <p:nvPr/>
        </p:nvSpPr>
        <p:spPr>
          <a:xfrm>
            <a:off x="880918" y="5415394"/>
            <a:ext cx="830984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PV</a:t>
            </a:r>
            <a:r>
              <a:rPr lang="en-US" sz="1000"/>
              <a:t>2023</a:t>
            </a:r>
            <a:r>
              <a:rPr lang="en-US"/>
              <a:t>  = 20,829,035,000/(1+0.095)</a:t>
            </a:r>
            <a:r>
              <a:rPr lang="en-US" baseline="30000"/>
              <a:t>0  </a:t>
            </a:r>
            <a:r>
              <a:rPr lang="en-US"/>
              <a:t>= $20,829,035,000</a:t>
            </a:r>
          </a:p>
          <a:p>
            <a:r>
              <a:rPr lang="en-US"/>
              <a:t>PV</a:t>
            </a:r>
            <a:r>
              <a:rPr lang="en-US" sz="1000"/>
              <a:t>2024     </a:t>
            </a:r>
            <a:r>
              <a:rPr lang="en-US"/>
              <a:t>= 24,265,825,775/(1+0.095)</a:t>
            </a:r>
            <a:r>
              <a:rPr lang="en-US" baseline="30000"/>
              <a:t>1</a:t>
            </a:r>
            <a:r>
              <a:rPr lang="en-US" sz="1200" baseline="30000"/>
              <a:t> </a:t>
            </a:r>
            <a:r>
              <a:rPr lang="en-US"/>
              <a:t>= $22,160,571,484 </a:t>
            </a:r>
          </a:p>
          <a:p>
            <a:r>
              <a:rPr lang="en-US"/>
              <a:t>PV</a:t>
            </a:r>
            <a:r>
              <a:rPr lang="en-US" sz="1000"/>
              <a:t>2025     </a:t>
            </a:r>
            <a:r>
              <a:rPr lang="en-US"/>
              <a:t>= 28,269,687,028/(1+0.095)</a:t>
            </a:r>
            <a:r>
              <a:rPr lang="en-US" baseline="30000"/>
              <a:t>2 </a:t>
            </a:r>
            <a:r>
              <a:rPr lang="en-US"/>
              <a:t>= $23,557,229,021</a:t>
            </a:r>
          </a:p>
        </p:txBody>
      </p:sp>
    </p:spTree>
    <p:extLst>
      <p:ext uri="{BB962C8B-B14F-4D97-AF65-F5344CB8AC3E}">
        <p14:creationId xmlns:p14="http://schemas.microsoft.com/office/powerpoint/2010/main" val="615052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3727EB-7505-8FFA-25B8-642D5BBF4326}"/>
              </a:ext>
            </a:extLst>
          </p:cNvPr>
          <p:cNvSpPr txBox="1"/>
          <p:nvPr/>
        </p:nvSpPr>
        <p:spPr>
          <a:xfrm>
            <a:off x="355023" y="121227"/>
            <a:ext cx="794615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a:solidFill>
                  <a:schemeClr val="accent1"/>
                </a:solidFill>
              </a:rPr>
              <a:t>Step-2) Present Value(PV) of perpetuity beyond 2025</a:t>
            </a:r>
          </a:p>
        </p:txBody>
      </p:sp>
      <p:sp>
        <p:nvSpPr>
          <p:cNvPr id="5" name="TextBox 4">
            <a:extLst>
              <a:ext uri="{FF2B5EF4-FFF2-40B4-BE49-F238E27FC236}">
                <a16:creationId xmlns:a16="http://schemas.microsoft.com/office/drawing/2014/main" id="{D1AE044F-4A76-F0C2-D28C-3046EA984026}"/>
              </a:ext>
            </a:extLst>
          </p:cNvPr>
          <p:cNvSpPr txBox="1"/>
          <p:nvPr/>
        </p:nvSpPr>
        <p:spPr>
          <a:xfrm>
            <a:off x="906318" y="624320"/>
            <a:ext cx="916131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PV</a:t>
            </a:r>
            <a:r>
              <a:rPr lang="en-US" sz="1000"/>
              <a:t>2025 </a:t>
            </a:r>
            <a:endParaRPr lang="en-US"/>
          </a:p>
          <a:p>
            <a:r>
              <a:rPr lang="en-US"/>
              <a:t>=  CF</a:t>
            </a:r>
            <a:r>
              <a:rPr lang="en-US" sz="1000"/>
              <a:t>2026</a:t>
            </a:r>
            <a:r>
              <a:rPr lang="en-US"/>
              <a:t>/(r-g) </a:t>
            </a:r>
          </a:p>
          <a:p>
            <a:r>
              <a:rPr lang="en-US"/>
              <a:t>= (</a:t>
            </a:r>
            <a:r>
              <a:rPr lang="en-US" sz="1700">
                <a:solidFill>
                  <a:srgbClr val="404040"/>
                </a:solidFill>
              </a:rPr>
              <a:t>28,269,687,028 </a:t>
            </a:r>
            <a:r>
              <a:rPr lang="en-US"/>
              <a:t> * 1.025)/(0.095 - 0.025)  =  $413,948,988,624</a:t>
            </a:r>
          </a:p>
          <a:p>
            <a:endParaRPr lang="en-US"/>
          </a:p>
          <a:p>
            <a:r>
              <a:rPr lang="en-US"/>
              <a:t>PV</a:t>
            </a:r>
            <a:r>
              <a:rPr lang="en-US" sz="1000"/>
              <a:t>2023</a:t>
            </a:r>
            <a:r>
              <a:rPr lang="en-US"/>
              <a:t> </a:t>
            </a:r>
            <a:endParaRPr lang="en-US" baseline="30000"/>
          </a:p>
          <a:p>
            <a:r>
              <a:rPr lang="en-US"/>
              <a:t>= $413,948,988,624/(1+0.095)</a:t>
            </a:r>
            <a:r>
              <a:rPr lang="en-US" baseline="30000"/>
              <a:t>2</a:t>
            </a:r>
            <a:r>
              <a:rPr lang="en-US"/>
              <a:t>  = $345,237,996,392</a:t>
            </a:r>
            <a:endParaRPr lang="en-US" baseline="30000"/>
          </a:p>
        </p:txBody>
      </p:sp>
      <p:sp>
        <p:nvSpPr>
          <p:cNvPr id="7" name="TextBox 6">
            <a:extLst>
              <a:ext uri="{FF2B5EF4-FFF2-40B4-BE49-F238E27FC236}">
                <a16:creationId xmlns:a16="http://schemas.microsoft.com/office/drawing/2014/main" id="{F287EB81-5DF7-4D64-11F0-987953A08287}"/>
              </a:ext>
            </a:extLst>
          </p:cNvPr>
          <p:cNvSpPr txBox="1"/>
          <p:nvPr/>
        </p:nvSpPr>
        <p:spPr>
          <a:xfrm>
            <a:off x="288636" y="2540576"/>
            <a:ext cx="977438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a:solidFill>
                  <a:schemeClr val="accent1"/>
                </a:solidFill>
              </a:rPr>
              <a:t>Step-3) Adding the present values(PVs) for obtaining the Enterprise Value</a:t>
            </a:r>
          </a:p>
        </p:txBody>
      </p:sp>
      <p:sp>
        <p:nvSpPr>
          <p:cNvPr id="8" name="TextBox 7">
            <a:extLst>
              <a:ext uri="{FF2B5EF4-FFF2-40B4-BE49-F238E27FC236}">
                <a16:creationId xmlns:a16="http://schemas.microsoft.com/office/drawing/2014/main" id="{1B55D47C-DB4D-8279-3CD6-D06E81B3CCAF}"/>
              </a:ext>
            </a:extLst>
          </p:cNvPr>
          <p:cNvSpPr txBox="1"/>
          <p:nvPr/>
        </p:nvSpPr>
        <p:spPr>
          <a:xfrm>
            <a:off x="910647" y="3019713"/>
            <a:ext cx="800965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$20,829,035,000 +</a:t>
            </a:r>
          </a:p>
          <a:p>
            <a:r>
              <a:rPr lang="en-US"/>
              <a:t>  $22,160,571,484  +</a:t>
            </a:r>
          </a:p>
          <a:p>
            <a:r>
              <a:rPr lang="en-US"/>
              <a:t>  $23,557,229,021 +</a:t>
            </a:r>
          </a:p>
          <a:p>
            <a:r>
              <a:rPr lang="en-US" u="sng"/>
              <a:t>$345,237,996,392</a:t>
            </a:r>
            <a:r>
              <a:rPr lang="en-US"/>
              <a:t> +</a:t>
            </a:r>
          </a:p>
          <a:p>
            <a:r>
              <a:rPr lang="en-US"/>
              <a:t>$411,784,831,897 = Enterprise Value </a:t>
            </a:r>
          </a:p>
        </p:txBody>
      </p:sp>
      <p:sp>
        <p:nvSpPr>
          <p:cNvPr id="2" name="TextBox 1">
            <a:extLst>
              <a:ext uri="{FF2B5EF4-FFF2-40B4-BE49-F238E27FC236}">
                <a16:creationId xmlns:a16="http://schemas.microsoft.com/office/drawing/2014/main" id="{D626FE32-F1ED-6310-F710-71754CF3CE17}"/>
              </a:ext>
            </a:extLst>
          </p:cNvPr>
          <p:cNvSpPr txBox="1"/>
          <p:nvPr/>
        </p:nvSpPr>
        <p:spPr>
          <a:xfrm>
            <a:off x="355022" y="4667540"/>
            <a:ext cx="7605568" cy="4001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u="sng">
                <a:solidFill>
                  <a:schemeClr val="accent1"/>
                </a:solidFill>
              </a:rPr>
              <a:t>Step-4) Solve for Equity Value</a:t>
            </a:r>
          </a:p>
        </p:txBody>
      </p:sp>
      <p:sp>
        <p:nvSpPr>
          <p:cNvPr id="3" name="TextBox 1">
            <a:extLst>
              <a:ext uri="{FF2B5EF4-FFF2-40B4-BE49-F238E27FC236}">
                <a16:creationId xmlns:a16="http://schemas.microsoft.com/office/drawing/2014/main" id="{CD3D2B8E-E565-1729-9FD2-625A4D2159F3}"/>
              </a:ext>
            </a:extLst>
          </p:cNvPr>
          <p:cNvSpPr txBox="1"/>
          <p:nvPr/>
        </p:nvSpPr>
        <p:spPr>
          <a:xfrm>
            <a:off x="900761" y="5117307"/>
            <a:ext cx="8441531" cy="120032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Equity  </a:t>
            </a:r>
          </a:p>
          <a:p>
            <a:r>
              <a:rPr lang="en-US"/>
              <a:t> = Enterprise Value – Debt </a:t>
            </a:r>
          </a:p>
          <a:p>
            <a:r>
              <a:rPr lang="en-US"/>
              <a:t> = $411,784,831,897 - $22,450,000,000 </a:t>
            </a:r>
          </a:p>
          <a:p>
            <a:r>
              <a:rPr lang="en-US"/>
              <a:t> = $389,334,831,897</a:t>
            </a:r>
          </a:p>
        </p:txBody>
      </p:sp>
    </p:spTree>
    <p:extLst>
      <p:ext uri="{BB962C8B-B14F-4D97-AF65-F5344CB8AC3E}">
        <p14:creationId xmlns:p14="http://schemas.microsoft.com/office/powerpoint/2010/main" val="1583344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44A58A-E750-F776-6E18-77CEE686B3C5}"/>
              </a:ext>
            </a:extLst>
          </p:cNvPr>
          <p:cNvSpPr txBox="1"/>
          <p:nvPr/>
        </p:nvSpPr>
        <p:spPr>
          <a:xfrm>
            <a:off x="256116" y="218017"/>
            <a:ext cx="862012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a:solidFill>
                  <a:schemeClr val="accent1"/>
                </a:solidFill>
              </a:rPr>
              <a:t>Step-5) Solve for per share value </a:t>
            </a:r>
            <a:endParaRPr lang="en-US" sz="2000">
              <a:solidFill>
                <a:schemeClr val="accent1"/>
              </a:solidFill>
            </a:endParaRPr>
          </a:p>
        </p:txBody>
      </p:sp>
      <p:sp>
        <p:nvSpPr>
          <p:cNvPr id="5" name="TextBox 4">
            <a:extLst>
              <a:ext uri="{FF2B5EF4-FFF2-40B4-BE49-F238E27FC236}">
                <a16:creationId xmlns:a16="http://schemas.microsoft.com/office/drawing/2014/main" id="{3CFA437D-0416-BBF6-3714-3752F275703A}"/>
              </a:ext>
            </a:extLst>
          </p:cNvPr>
          <p:cNvSpPr txBox="1"/>
          <p:nvPr/>
        </p:nvSpPr>
        <p:spPr>
          <a:xfrm>
            <a:off x="868459" y="1015759"/>
            <a:ext cx="820340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Equity = $389,334,831,897 ; Number of shares = 1,890,000,000</a:t>
            </a:r>
          </a:p>
          <a:p>
            <a:endParaRPr lang="en-US"/>
          </a:p>
          <a:p>
            <a:r>
              <a:rPr lang="en-US"/>
              <a:t> Per share value</a:t>
            </a:r>
          </a:p>
          <a:p>
            <a:r>
              <a:rPr lang="en-US"/>
              <a:t> = Equity/Number of shares</a:t>
            </a:r>
          </a:p>
          <a:p>
            <a:r>
              <a:rPr lang="en-US"/>
              <a:t> = 389,334,831,897/1,890,000,000 </a:t>
            </a:r>
          </a:p>
          <a:p>
            <a:r>
              <a:rPr lang="en-US"/>
              <a:t> = $205.997</a:t>
            </a:r>
          </a:p>
        </p:txBody>
      </p:sp>
      <p:sp>
        <p:nvSpPr>
          <p:cNvPr id="6" name="TextBox 5">
            <a:extLst>
              <a:ext uri="{FF2B5EF4-FFF2-40B4-BE49-F238E27FC236}">
                <a16:creationId xmlns:a16="http://schemas.microsoft.com/office/drawing/2014/main" id="{352BBF72-D01B-6444-CD2D-C4DEE5BCCFF2}"/>
              </a:ext>
            </a:extLst>
          </p:cNvPr>
          <p:cNvSpPr txBox="1"/>
          <p:nvPr/>
        </p:nvSpPr>
        <p:spPr>
          <a:xfrm>
            <a:off x="369621" y="3166269"/>
            <a:ext cx="938847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The per-share value obtained from the Discounted cash flow analysis for Visa Inc. is approximately $206 .This valuation suggests that, at the given assumptions and projected cash flows, each share of Visa Inc. Is estimated to be around $205.99. Whereas, the closing stock price of Visa on Sep 30</a:t>
            </a:r>
            <a:r>
              <a:rPr lang="en-US" baseline="30000"/>
              <a:t>th</a:t>
            </a:r>
            <a:r>
              <a:rPr lang="en-US"/>
              <a:t>,2022 is $177.65. Since, the calculated per-share value is higher than the closing stock price on Sep 30</a:t>
            </a:r>
            <a:r>
              <a:rPr lang="en-US" sz="1200" baseline="30000"/>
              <a:t>th</a:t>
            </a:r>
            <a:r>
              <a:rPr lang="en-US"/>
              <a:t>,2022, it suggests that the stock price is undervalued and there is a potential investment opportunity. </a:t>
            </a:r>
          </a:p>
        </p:txBody>
      </p:sp>
    </p:spTree>
    <p:extLst>
      <p:ext uri="{BB962C8B-B14F-4D97-AF65-F5344CB8AC3E}">
        <p14:creationId xmlns:p14="http://schemas.microsoft.com/office/powerpoint/2010/main" val="1797921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4CA04-862B-7946-93E0-575F79AD9D4F}"/>
              </a:ext>
            </a:extLst>
          </p:cNvPr>
          <p:cNvSpPr>
            <a:spLocks noGrp="1"/>
          </p:cNvSpPr>
          <p:nvPr>
            <p:ph type="title"/>
          </p:nvPr>
        </p:nvSpPr>
        <p:spPr/>
        <p:txBody>
          <a:bodyPr/>
          <a:lstStyle/>
          <a:p>
            <a:r>
              <a:rPr lang="en-US"/>
              <a:t>Common-size </a:t>
            </a:r>
            <a:br>
              <a:rPr lang="en-US"/>
            </a:br>
            <a:r>
              <a:rPr lang="en-US"/>
              <a:t>Balance Sheet</a:t>
            </a:r>
          </a:p>
        </p:txBody>
      </p:sp>
      <p:sp>
        <p:nvSpPr>
          <p:cNvPr id="3" name="Content Placeholder 2">
            <a:extLst>
              <a:ext uri="{FF2B5EF4-FFF2-40B4-BE49-F238E27FC236}">
                <a16:creationId xmlns:a16="http://schemas.microsoft.com/office/drawing/2014/main" id="{51C46931-5B23-A936-90D0-E5EC8DC7678C}"/>
              </a:ext>
            </a:extLst>
          </p:cNvPr>
          <p:cNvSpPr>
            <a:spLocks noGrp="1"/>
          </p:cNvSpPr>
          <p:nvPr>
            <p:ph idx="1"/>
          </p:nvPr>
        </p:nvSpPr>
        <p:spPr>
          <a:xfrm>
            <a:off x="677334" y="1790795"/>
            <a:ext cx="8596668" cy="3880773"/>
          </a:xfrm>
        </p:spPr>
        <p:txBody>
          <a:bodyPr vert="horz" lIns="91440" tIns="45720" rIns="91440" bIns="45720" rtlCol="0" anchor="t">
            <a:normAutofit/>
          </a:bodyPr>
          <a:lstStyle/>
          <a:p>
            <a:r>
              <a:rPr lang="en-US"/>
              <a:t>Visa                                                                     Mastercard</a:t>
            </a:r>
          </a:p>
        </p:txBody>
      </p:sp>
      <p:pic>
        <p:nvPicPr>
          <p:cNvPr id="8" name="Picture 7" descr="A screenshot of a spreadsheet&#10;&#10;Description automatically generated">
            <a:extLst>
              <a:ext uri="{FF2B5EF4-FFF2-40B4-BE49-F238E27FC236}">
                <a16:creationId xmlns:a16="http://schemas.microsoft.com/office/drawing/2014/main" id="{7891B01A-3CD1-663F-AACC-A6C63C4777E0}"/>
              </a:ext>
            </a:extLst>
          </p:cNvPr>
          <p:cNvPicPr>
            <a:picLocks noChangeAspect="1"/>
          </p:cNvPicPr>
          <p:nvPr/>
        </p:nvPicPr>
        <p:blipFill>
          <a:blip r:embed="rId2"/>
          <a:stretch>
            <a:fillRect/>
          </a:stretch>
        </p:blipFill>
        <p:spPr>
          <a:xfrm>
            <a:off x="679076" y="2104755"/>
            <a:ext cx="4603376" cy="4463842"/>
          </a:xfrm>
          <a:prstGeom prst="rect">
            <a:avLst/>
          </a:prstGeom>
        </p:spPr>
      </p:pic>
      <p:pic>
        <p:nvPicPr>
          <p:cNvPr id="10" name="Picture 9" descr="A screenshot of a spreadsheet&#10;&#10;Description automatically generated">
            <a:extLst>
              <a:ext uri="{FF2B5EF4-FFF2-40B4-BE49-F238E27FC236}">
                <a16:creationId xmlns:a16="http://schemas.microsoft.com/office/drawing/2014/main" id="{A6032710-48FA-9E2D-B204-79A9B1613A4C}"/>
              </a:ext>
            </a:extLst>
          </p:cNvPr>
          <p:cNvPicPr>
            <a:picLocks noChangeAspect="1"/>
          </p:cNvPicPr>
          <p:nvPr/>
        </p:nvPicPr>
        <p:blipFill>
          <a:blip r:embed="rId3"/>
          <a:stretch>
            <a:fillRect/>
          </a:stretch>
        </p:blipFill>
        <p:spPr>
          <a:xfrm>
            <a:off x="5273488" y="2102379"/>
            <a:ext cx="4973170" cy="4468595"/>
          </a:xfrm>
          <a:prstGeom prst="rect">
            <a:avLst/>
          </a:prstGeom>
        </p:spPr>
      </p:pic>
    </p:spTree>
    <p:extLst>
      <p:ext uri="{BB962C8B-B14F-4D97-AF65-F5344CB8AC3E}">
        <p14:creationId xmlns:p14="http://schemas.microsoft.com/office/powerpoint/2010/main" val="329335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4CA04-862B-7946-93E0-575F79AD9D4F}"/>
              </a:ext>
            </a:extLst>
          </p:cNvPr>
          <p:cNvSpPr>
            <a:spLocks noGrp="1"/>
          </p:cNvSpPr>
          <p:nvPr>
            <p:ph type="title"/>
          </p:nvPr>
        </p:nvSpPr>
        <p:spPr/>
        <p:txBody>
          <a:bodyPr/>
          <a:lstStyle/>
          <a:p>
            <a:r>
              <a:rPr lang="en-US"/>
              <a:t>Common-size </a:t>
            </a:r>
            <a:br>
              <a:rPr lang="en-US"/>
            </a:br>
            <a:r>
              <a:rPr lang="en-US"/>
              <a:t>Income Statement</a:t>
            </a:r>
          </a:p>
        </p:txBody>
      </p:sp>
      <p:sp>
        <p:nvSpPr>
          <p:cNvPr id="3" name="Content Placeholder 2">
            <a:extLst>
              <a:ext uri="{FF2B5EF4-FFF2-40B4-BE49-F238E27FC236}">
                <a16:creationId xmlns:a16="http://schemas.microsoft.com/office/drawing/2014/main" id="{51C46931-5B23-A936-90D0-E5EC8DC7678C}"/>
              </a:ext>
            </a:extLst>
          </p:cNvPr>
          <p:cNvSpPr>
            <a:spLocks noGrp="1"/>
          </p:cNvSpPr>
          <p:nvPr>
            <p:ph idx="1"/>
          </p:nvPr>
        </p:nvSpPr>
        <p:spPr>
          <a:xfrm>
            <a:off x="677334" y="1790795"/>
            <a:ext cx="8596668" cy="3880773"/>
          </a:xfrm>
        </p:spPr>
        <p:txBody>
          <a:bodyPr vert="horz" lIns="91440" tIns="45720" rIns="91440" bIns="45720" rtlCol="0" anchor="t">
            <a:normAutofit/>
          </a:bodyPr>
          <a:lstStyle/>
          <a:p>
            <a:r>
              <a:rPr lang="en-US"/>
              <a:t>VISA                                                                      MASTERCARD </a:t>
            </a:r>
          </a:p>
        </p:txBody>
      </p:sp>
      <p:pic>
        <p:nvPicPr>
          <p:cNvPr id="5" name="Picture 4">
            <a:extLst>
              <a:ext uri="{FF2B5EF4-FFF2-40B4-BE49-F238E27FC236}">
                <a16:creationId xmlns:a16="http://schemas.microsoft.com/office/drawing/2014/main" id="{CBAE69B3-51C2-54E6-AFC9-712DDF5CC572}"/>
              </a:ext>
            </a:extLst>
          </p:cNvPr>
          <p:cNvPicPr>
            <a:picLocks noChangeAspect="1"/>
          </p:cNvPicPr>
          <p:nvPr/>
        </p:nvPicPr>
        <p:blipFill>
          <a:blip r:embed="rId2"/>
          <a:stretch>
            <a:fillRect/>
          </a:stretch>
        </p:blipFill>
        <p:spPr>
          <a:xfrm>
            <a:off x="5867400" y="2189947"/>
            <a:ext cx="5398994" cy="2791868"/>
          </a:xfrm>
          <a:prstGeom prst="rect">
            <a:avLst/>
          </a:prstGeom>
        </p:spPr>
      </p:pic>
      <p:pic>
        <p:nvPicPr>
          <p:cNvPr id="7" name="Picture 6">
            <a:extLst>
              <a:ext uri="{FF2B5EF4-FFF2-40B4-BE49-F238E27FC236}">
                <a16:creationId xmlns:a16="http://schemas.microsoft.com/office/drawing/2014/main" id="{0C7241DB-B50F-CAAE-0B8D-84A2C6E9F7B4}"/>
              </a:ext>
            </a:extLst>
          </p:cNvPr>
          <p:cNvPicPr>
            <a:picLocks noChangeAspect="1"/>
          </p:cNvPicPr>
          <p:nvPr/>
        </p:nvPicPr>
        <p:blipFill>
          <a:blip r:embed="rId3"/>
          <a:stretch>
            <a:fillRect/>
          </a:stretch>
        </p:blipFill>
        <p:spPr>
          <a:xfrm>
            <a:off x="-4481" y="2189056"/>
            <a:ext cx="5880846" cy="2793650"/>
          </a:xfrm>
          <a:prstGeom prst="rect">
            <a:avLst/>
          </a:prstGeom>
        </p:spPr>
      </p:pic>
    </p:spTree>
    <p:extLst>
      <p:ext uri="{BB962C8B-B14F-4D97-AF65-F5344CB8AC3E}">
        <p14:creationId xmlns:p14="http://schemas.microsoft.com/office/powerpoint/2010/main" val="2254190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57F2F-3952-C19A-CCCA-64103D4FE1FE}"/>
              </a:ext>
            </a:extLst>
          </p:cNvPr>
          <p:cNvSpPr>
            <a:spLocks noGrp="1"/>
          </p:cNvSpPr>
          <p:nvPr>
            <p:ph type="title"/>
          </p:nvPr>
        </p:nvSpPr>
        <p:spPr/>
        <p:txBody>
          <a:bodyPr/>
          <a:lstStyle/>
          <a:p>
            <a:r>
              <a:rPr lang="en-US"/>
              <a:t>Sources</a:t>
            </a:r>
          </a:p>
        </p:txBody>
      </p:sp>
      <p:sp>
        <p:nvSpPr>
          <p:cNvPr id="4" name="TextBox 3">
            <a:extLst>
              <a:ext uri="{FF2B5EF4-FFF2-40B4-BE49-F238E27FC236}">
                <a16:creationId xmlns:a16="http://schemas.microsoft.com/office/drawing/2014/main" id="{2A8DA563-2E87-524C-A4A2-EF4774116764}"/>
              </a:ext>
            </a:extLst>
          </p:cNvPr>
          <p:cNvSpPr txBox="1"/>
          <p:nvPr/>
        </p:nvSpPr>
        <p:spPr>
          <a:xfrm>
            <a:off x="764885" y="1587499"/>
            <a:ext cx="8644659"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u="sng">
                <a:solidFill>
                  <a:schemeClr val="accent1"/>
                </a:solidFill>
              </a:rPr>
              <a:t>Visa's 10-k</a:t>
            </a:r>
          </a:p>
          <a:p>
            <a:pPr marL="285750" indent="-285750">
              <a:buFont typeface="Arial"/>
              <a:buChar char="•"/>
            </a:pPr>
            <a:r>
              <a:rPr lang="en-US">
                <a:ea typeface="+mn-lt"/>
                <a:cs typeface="+mn-lt"/>
              </a:rPr>
              <a:t>https://www.sec.gov/edgar/browse/?CIK=1403161&amp;owner=exclude</a:t>
            </a:r>
          </a:p>
        </p:txBody>
      </p:sp>
      <p:sp>
        <p:nvSpPr>
          <p:cNvPr id="5" name="TextBox 4">
            <a:extLst>
              <a:ext uri="{FF2B5EF4-FFF2-40B4-BE49-F238E27FC236}">
                <a16:creationId xmlns:a16="http://schemas.microsoft.com/office/drawing/2014/main" id="{FC734E8A-8F8F-7412-69D2-B34984BC10C7}"/>
              </a:ext>
            </a:extLst>
          </p:cNvPr>
          <p:cNvSpPr txBox="1"/>
          <p:nvPr/>
        </p:nvSpPr>
        <p:spPr>
          <a:xfrm>
            <a:off x="767773" y="2441863"/>
            <a:ext cx="7943271"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u="sng">
                <a:solidFill>
                  <a:schemeClr val="accent1"/>
                </a:solidFill>
              </a:rPr>
              <a:t>Mastercard's 10-k</a:t>
            </a:r>
          </a:p>
          <a:p>
            <a:pPr marL="285750" indent="-285750">
              <a:buFont typeface="Arial"/>
              <a:buChar char="•"/>
            </a:pPr>
            <a:r>
              <a:rPr lang="en-US">
                <a:ea typeface="+mn-lt"/>
                <a:cs typeface="+mn-lt"/>
              </a:rPr>
              <a:t>https://www.sec.gov/edgar/browse/?CIK=1141391&amp;owner=exclude</a:t>
            </a:r>
            <a:endParaRPr lang="en-US"/>
          </a:p>
        </p:txBody>
      </p:sp>
      <p:sp>
        <p:nvSpPr>
          <p:cNvPr id="6" name="TextBox 5">
            <a:extLst>
              <a:ext uri="{FF2B5EF4-FFF2-40B4-BE49-F238E27FC236}">
                <a16:creationId xmlns:a16="http://schemas.microsoft.com/office/drawing/2014/main" id="{31D86CE7-85FB-1006-8C89-85C0588CF474}"/>
              </a:ext>
            </a:extLst>
          </p:cNvPr>
          <p:cNvSpPr txBox="1"/>
          <p:nvPr/>
        </p:nvSpPr>
        <p:spPr>
          <a:xfrm>
            <a:off x="767773" y="3345295"/>
            <a:ext cx="7940386" cy="39087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solidFill>
                  <a:schemeClr val="accent1"/>
                </a:solidFill>
              </a:rPr>
              <a:t>Other References</a:t>
            </a:r>
          </a:p>
          <a:p>
            <a:pPr marL="285750" indent="-285750">
              <a:buFont typeface="Arial"/>
              <a:buChar char="•"/>
            </a:pPr>
            <a:r>
              <a:rPr lang="en-US" sz="1600" u="sng">
                <a:hlinkClick r:id="rId2">
                  <a:extLst>
                    <a:ext uri="{A12FA001-AC4F-418D-AE19-62706E023703}">
                      <ahyp:hlinkClr xmlns:ahyp="http://schemas.microsoft.com/office/drawing/2018/hyperlinkcolor" val="tx"/>
                    </a:ext>
                  </a:extLst>
                </a:hlinkClick>
              </a:rPr>
              <a:t>https://finance.yahoo.com/quote/V/cash-flow?p=V</a:t>
            </a:r>
            <a:endParaRPr lang="en-US" sz="1600" u="sng"/>
          </a:p>
          <a:p>
            <a:pPr marL="285750" indent="-285750">
              <a:buFont typeface="Arial"/>
              <a:buChar char="•"/>
            </a:pPr>
            <a:r>
              <a:rPr lang="en-US" sz="1600" u="sng">
                <a:hlinkClick r:id="rId3">
                  <a:extLst>
                    <a:ext uri="{A12FA001-AC4F-418D-AE19-62706E023703}">
                      <ahyp:hlinkClr xmlns:ahyp="http://schemas.microsoft.com/office/drawing/2018/hyperlinkcolor" val="tx"/>
                    </a:ext>
                  </a:extLst>
                </a:hlinkClick>
              </a:rPr>
              <a:t>https://www.macrotrends.net/stocks/charts/V/visa/free-cash-flow</a:t>
            </a:r>
            <a:endParaRPr lang="en-US" sz="1600">
              <a:hlinkClick r:id="" action="ppaction://noaction">
                <a:extLst>
                  <a:ext uri="{A12FA001-AC4F-418D-AE19-62706E023703}">
                    <ahyp:hlinkClr xmlns:ahyp="http://schemas.microsoft.com/office/drawing/2018/hyperlinkcolor" val="tx"/>
                  </a:ext>
                </a:extLst>
              </a:hlinkClick>
            </a:endParaRPr>
          </a:p>
          <a:p>
            <a:pPr marL="285750" indent="-285750">
              <a:buFont typeface="Arial"/>
              <a:buChar char="•"/>
            </a:pPr>
            <a:r>
              <a:rPr lang="en-US" sz="1600">
                <a:hlinkClick r:id="rId4">
                  <a:extLst>
                    <a:ext uri="{A12FA001-AC4F-418D-AE19-62706E023703}">
                      <ahyp:hlinkClr xmlns:ahyp="http://schemas.microsoft.com/office/drawing/2018/hyperlinkcolor" val="tx"/>
                    </a:ext>
                  </a:extLst>
                </a:hlinkClick>
              </a:rPr>
              <a:t>https://www.sec.gov/edgar/browse/?CIK=1403161&amp;owner=exclude</a:t>
            </a:r>
            <a:endParaRPr lang="en-US" sz="1600" u="sng">
              <a:hlinkClick r:id="" action="ppaction://noaction">
                <a:extLst>
                  <a:ext uri="{A12FA001-AC4F-418D-AE19-62706E023703}">
                    <ahyp:hlinkClr xmlns:ahyp="http://schemas.microsoft.com/office/drawing/2018/hyperlinkcolor" val="tx"/>
                  </a:ext>
                </a:extLst>
              </a:hlinkClick>
            </a:endParaRPr>
          </a:p>
          <a:p>
            <a:pPr marL="285750" indent="-285750">
              <a:buFont typeface="Arial"/>
              <a:buChar char="•"/>
            </a:pPr>
            <a:r>
              <a:rPr lang="en-US" sz="1600">
                <a:hlinkClick r:id="rId2">
                  <a:extLst>
                    <a:ext uri="{A12FA001-AC4F-418D-AE19-62706E023703}">
                      <ahyp:hlinkClr xmlns:ahyp="http://schemas.microsoft.com/office/drawing/2018/hyperlinkcolor" val="tx"/>
                    </a:ext>
                  </a:extLst>
                </a:hlinkClick>
              </a:rPr>
              <a:t>https://finance.yahoo.com/quote/V/cash-flow?p=V</a:t>
            </a:r>
          </a:p>
          <a:p>
            <a:pPr marL="285750" indent="-285750">
              <a:buFont typeface="Arial"/>
              <a:buChar char="•"/>
            </a:pPr>
            <a:r>
              <a:rPr lang="en-US" sz="1600">
                <a:hlinkClick r:id="rId4">
                  <a:extLst>
                    <a:ext uri="{A12FA001-AC4F-418D-AE19-62706E023703}">
                      <ahyp:hlinkClr xmlns:ahyp="http://schemas.microsoft.com/office/drawing/2018/hyperlinkcolor" val="tx"/>
                    </a:ext>
                  </a:extLst>
                </a:hlinkClick>
              </a:rPr>
              <a:t>EDGAR Entity Landing Page (sec.gov)</a:t>
            </a:r>
          </a:p>
          <a:p>
            <a:pPr marL="285750" indent="-285750">
              <a:buFont typeface="Arial"/>
              <a:buChar char="•"/>
            </a:pPr>
            <a:r>
              <a:rPr lang="en-US" sz="1600">
                <a:hlinkClick r:id="rId5">
                  <a:extLst>
                    <a:ext uri="{A12FA001-AC4F-418D-AE19-62706E023703}">
                      <ahyp:hlinkClr xmlns:ahyp="http://schemas.microsoft.com/office/drawing/2018/hyperlinkcolor" val="tx"/>
                    </a:ext>
                  </a:extLst>
                </a:hlinkClick>
              </a:rPr>
              <a:t>Mastercard Vs. Visa: More Growth Ahead (NYSE:V) | Seeking Alpha</a:t>
            </a:r>
          </a:p>
          <a:p>
            <a:pPr marL="285750" indent="-285750">
              <a:buFont typeface="Arial"/>
              <a:buChar char="•"/>
            </a:pPr>
            <a:r>
              <a:rPr lang="en-US" sz="1600">
                <a:hlinkClick r:id="rId6">
                  <a:extLst>
                    <a:ext uri="{A12FA001-AC4F-418D-AE19-62706E023703}">
                      <ahyp:hlinkClr xmlns:ahyp="http://schemas.microsoft.com/office/drawing/2018/hyperlinkcolor" val="tx"/>
                    </a:ext>
                  </a:extLst>
                </a:hlinkClick>
              </a:rPr>
              <a:t>VISA vs. Mastercard: visualizing the might of the payment giants (popularfintech.com)</a:t>
            </a:r>
          </a:p>
          <a:p>
            <a:pPr marL="285750" indent="-285750">
              <a:buFont typeface="Arial"/>
              <a:buChar char="•"/>
            </a:pPr>
            <a:r>
              <a:rPr lang="en-US" sz="1600">
                <a:hlinkClick r:id="rId7">
                  <a:extLst>
                    <a:ext uri="{A12FA001-AC4F-418D-AE19-62706E023703}">
                      <ahyp:hlinkClr xmlns:ahyp="http://schemas.microsoft.com/office/drawing/2018/hyperlinkcolor" val="tx"/>
                    </a:ext>
                  </a:extLst>
                </a:hlinkClick>
              </a:rPr>
              <a:t>Visa vs. Mastercard, Here’s What Investors Need To Know About These Two Credit Card Giants (forbes.com)</a:t>
            </a:r>
          </a:p>
          <a:p>
            <a:pPr marL="285750" indent="-285750">
              <a:buFont typeface="Arial"/>
              <a:buChar char="•"/>
            </a:pPr>
            <a:r>
              <a:rPr lang="en-US" sz="1600">
                <a:hlinkClick r:id="rId8">
                  <a:extLst>
                    <a:ext uri="{A12FA001-AC4F-418D-AE19-62706E023703}">
                      <ahyp:hlinkClr xmlns:ahyp="http://schemas.microsoft.com/office/drawing/2018/hyperlinkcolor" val="tx"/>
                    </a:ext>
                  </a:extLst>
                </a:hlinkClick>
              </a:rPr>
              <a:t>Cross-border growth slows for Visa and Mastercard in Q2 23 (fxcintel.com)</a:t>
            </a:r>
          </a:p>
          <a:p>
            <a:pPr marL="285750" indent="-285750">
              <a:buFont typeface="Arial"/>
              <a:buChar char="•"/>
            </a:pPr>
            <a:endParaRPr lang="en-US" u="sng">
              <a:solidFill>
                <a:srgbClr val="404040"/>
              </a:solidFill>
            </a:endParaRPr>
          </a:p>
          <a:p>
            <a:endParaRPr lang="en-US" u="sng">
              <a:solidFill>
                <a:srgbClr val="2C3C43"/>
              </a:solidFill>
            </a:endParaRPr>
          </a:p>
          <a:p>
            <a:endParaRPr lang="en-US"/>
          </a:p>
        </p:txBody>
      </p:sp>
    </p:spTree>
    <p:extLst>
      <p:ext uri="{BB962C8B-B14F-4D97-AF65-F5344CB8AC3E}">
        <p14:creationId xmlns:p14="http://schemas.microsoft.com/office/powerpoint/2010/main" val="3550517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45C2-4481-199C-D468-2F4714934559}"/>
              </a:ext>
            </a:extLst>
          </p:cNvPr>
          <p:cNvSpPr>
            <a:spLocks noGrp="1"/>
          </p:cNvSpPr>
          <p:nvPr>
            <p:ph type="title"/>
          </p:nvPr>
        </p:nvSpPr>
        <p:spPr/>
        <p:txBody>
          <a:bodyPr>
            <a:normAutofit/>
          </a:bodyPr>
          <a:lstStyle/>
          <a:p>
            <a:r>
              <a:rPr lang="en-US" sz="4000" dirty="0"/>
              <a:t>Description of the business</a:t>
            </a:r>
          </a:p>
        </p:txBody>
      </p:sp>
      <p:sp>
        <p:nvSpPr>
          <p:cNvPr id="3" name="Content Placeholder 2">
            <a:extLst>
              <a:ext uri="{FF2B5EF4-FFF2-40B4-BE49-F238E27FC236}">
                <a16:creationId xmlns:a16="http://schemas.microsoft.com/office/drawing/2014/main" id="{C52284EF-785A-0CC9-B652-7AC2201ECC74}"/>
              </a:ext>
            </a:extLst>
          </p:cNvPr>
          <p:cNvSpPr>
            <a:spLocks noGrp="1"/>
          </p:cNvSpPr>
          <p:nvPr>
            <p:ph idx="1"/>
          </p:nvPr>
        </p:nvSpPr>
        <p:spPr>
          <a:xfrm>
            <a:off x="677334" y="1858665"/>
            <a:ext cx="8596668" cy="4542131"/>
          </a:xfrm>
        </p:spPr>
        <p:txBody>
          <a:bodyPr vert="horz" lIns="91440" tIns="45720" rIns="91440" bIns="45720" rtlCol="0" anchor="t">
            <a:noAutofit/>
          </a:bodyPr>
          <a:lstStyle/>
          <a:p>
            <a:r>
              <a:rPr lang="en-US" dirty="0">
                <a:ea typeface="+mn-lt"/>
                <a:cs typeface="+mn-lt"/>
              </a:rPr>
              <a:t>Visa Inc. and Mastercard Inc. are two of the most recognizable names in the financial sector, facilitating transactions for individuals, businesses, and governments across the globe. As the world becomes increasingly digital, their services have become essential in driving the global economy forward.</a:t>
            </a:r>
            <a:endParaRPr lang="en-US" dirty="0"/>
          </a:p>
          <a:p>
            <a:r>
              <a:rPr lang="en-US" dirty="0"/>
              <a:t>Visa and Mastercard dominate the global payments landscape, facilitating transactions between consumers, merchants and financial institutions. offering a range of products and services that enable electronic transactions.</a:t>
            </a:r>
          </a:p>
          <a:p>
            <a:r>
              <a:rPr lang="en-US" dirty="0"/>
              <a:t> Visa, founded in 1958, boasts a robust global network, while Mastercard, established in 1966, has maintained a similar global reach. Both companies have evolved into tech-driven enterprises, leveraging cutting-edge technology </a:t>
            </a:r>
            <a:r>
              <a:rPr lang="en-US"/>
              <a:t>to enhance their services.</a:t>
            </a:r>
          </a:p>
        </p:txBody>
      </p:sp>
    </p:spTree>
    <p:extLst>
      <p:ext uri="{BB962C8B-B14F-4D97-AF65-F5344CB8AC3E}">
        <p14:creationId xmlns:p14="http://schemas.microsoft.com/office/powerpoint/2010/main" val="159761236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0" name="Picture 29" descr="Stock numbers on a digital display">
            <a:extLst>
              <a:ext uri="{FF2B5EF4-FFF2-40B4-BE49-F238E27FC236}">
                <a16:creationId xmlns:a16="http://schemas.microsoft.com/office/drawing/2014/main" id="{70CE05BE-4497-2295-FD2E-A52A89410DF3}"/>
              </a:ext>
            </a:extLst>
          </p:cNvPr>
          <p:cNvPicPr>
            <a:picLocks noChangeAspect="1"/>
          </p:cNvPicPr>
          <p:nvPr/>
        </p:nvPicPr>
        <p:blipFill rotWithShape="1">
          <a:blip r:embed="rId2">
            <a:duotone>
              <a:schemeClr val="accent1">
                <a:shade val="45000"/>
                <a:satMod val="135000"/>
              </a:schemeClr>
              <a:prstClr val="white"/>
            </a:duotone>
          </a:blip>
          <a:srcRect l="9091" b="12212"/>
          <a:stretch/>
        </p:blipFill>
        <p:spPr>
          <a:xfrm>
            <a:off x="1" y="10"/>
            <a:ext cx="12191999" cy="6857990"/>
          </a:xfrm>
          <a:prstGeom prst="rect">
            <a:avLst/>
          </a:prstGeom>
        </p:spPr>
      </p:pic>
      <p:sp>
        <p:nvSpPr>
          <p:cNvPr id="163" name="Isosceles Triangle 162">
            <a:extLst>
              <a:ext uri="{FF2B5EF4-FFF2-40B4-BE49-F238E27FC236}">
                <a16:creationId xmlns:a16="http://schemas.microsoft.com/office/drawing/2014/main" id="{D91A5D46-F2E3-4974-A895-A2DEEBEB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2" name="Parallelogram 161">
            <a:extLst>
              <a:ext uri="{FF2B5EF4-FFF2-40B4-BE49-F238E27FC236}">
                <a16:creationId xmlns:a16="http://schemas.microsoft.com/office/drawing/2014/main" id="{1894666F-0CB6-4014-ABCF-426E5EDAE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8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4" name="Straight Connector 163">
            <a:extLst>
              <a:ext uri="{FF2B5EF4-FFF2-40B4-BE49-F238E27FC236}">
                <a16:creationId xmlns:a16="http://schemas.microsoft.com/office/drawing/2014/main" id="{F8DF2860-ABF7-4F74-89F8-9CBDCCADC3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39B4CE9F-D335-4602-A59E-6979B22BF2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8" name="Rectangle 23">
            <a:extLst>
              <a:ext uri="{FF2B5EF4-FFF2-40B4-BE49-F238E27FC236}">
                <a16:creationId xmlns:a16="http://schemas.microsoft.com/office/drawing/2014/main" id="{BFBC228F-2DFC-45B5-975F-21E263F09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41730BA-776C-C36B-7715-94A4D125F2D2}"/>
              </a:ext>
            </a:extLst>
          </p:cNvPr>
          <p:cNvSpPr>
            <a:spLocks noGrp="1"/>
          </p:cNvSpPr>
          <p:nvPr>
            <p:ph type="title"/>
          </p:nvPr>
        </p:nvSpPr>
        <p:spPr>
          <a:xfrm>
            <a:off x="2786047" y="609600"/>
            <a:ext cx="6487955" cy="1320800"/>
          </a:xfrm>
        </p:spPr>
        <p:txBody>
          <a:bodyPr anchor="t">
            <a:normAutofit/>
          </a:bodyPr>
          <a:lstStyle/>
          <a:p>
            <a:r>
              <a:rPr lang="en-US" sz="4000" dirty="0"/>
              <a:t>Industry segment and Oligopolistic structure</a:t>
            </a:r>
          </a:p>
        </p:txBody>
      </p:sp>
      <p:sp>
        <p:nvSpPr>
          <p:cNvPr id="170" name="Rectangle 25">
            <a:extLst>
              <a:ext uri="{FF2B5EF4-FFF2-40B4-BE49-F238E27FC236}">
                <a16:creationId xmlns:a16="http://schemas.microsoft.com/office/drawing/2014/main" id="{D8E34D7A-30E3-491D-99CA-C2336EF322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2" name="Isosceles Triangle 171">
            <a:extLst>
              <a:ext uri="{FF2B5EF4-FFF2-40B4-BE49-F238E27FC236}">
                <a16:creationId xmlns:a16="http://schemas.microsoft.com/office/drawing/2014/main" id="{713B7CD7-BCC8-4B82-AC3F-1D7034FB6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Content Placeholder 2">
            <a:extLst>
              <a:ext uri="{FF2B5EF4-FFF2-40B4-BE49-F238E27FC236}">
                <a16:creationId xmlns:a16="http://schemas.microsoft.com/office/drawing/2014/main" id="{140D43C9-C5BC-EE89-5B4D-6348EF168B26}"/>
              </a:ext>
            </a:extLst>
          </p:cNvPr>
          <p:cNvSpPr>
            <a:spLocks noGrp="1"/>
          </p:cNvSpPr>
          <p:nvPr>
            <p:ph idx="1"/>
          </p:nvPr>
        </p:nvSpPr>
        <p:spPr>
          <a:xfrm>
            <a:off x="2399444" y="2299074"/>
            <a:ext cx="7394217" cy="3366892"/>
          </a:xfrm>
        </p:spPr>
        <p:txBody>
          <a:bodyPr vert="horz" lIns="91440" tIns="45720" rIns="91440" bIns="45720" rtlCol="0" anchor="t">
            <a:normAutofit/>
          </a:bodyPr>
          <a:lstStyle/>
          <a:p>
            <a:pPr>
              <a:lnSpc>
                <a:spcPct val="90000"/>
              </a:lnSpc>
            </a:pPr>
            <a:r>
              <a:rPr lang="en-US" sz="1700" dirty="0">
                <a:ea typeface="+mn-lt"/>
                <a:cs typeface="+mn-lt"/>
              </a:rPr>
              <a:t>The payments industry, marked by its complex network of financial institutions, retailers, and consumers, is a prime example of an oligopolistic market structure. Visa and Mastercard, along with a few other key players, hold sway over this industry due to their massive customer base, extensive merchant partnerships, and established infrastructure.</a:t>
            </a:r>
            <a:endParaRPr lang="en-US" sz="1700" dirty="0"/>
          </a:p>
          <a:p>
            <a:pPr>
              <a:lnSpc>
                <a:spcPct val="90000"/>
              </a:lnSpc>
            </a:pPr>
            <a:r>
              <a:rPr lang="en-US" sz="1700" dirty="0">
                <a:ea typeface="+mn-lt"/>
                <a:cs typeface="+mn-lt"/>
              </a:rPr>
              <a:t>The payment processing industry exhibits an oligopolistic structure, which is characterized by a handful of large firms that control a significant portion of the market. The high barriers to entry, such as the need for extensive infrastructure and regulatory compliance, create a substantial competitive advantage for these established players.</a:t>
            </a:r>
            <a:endParaRPr lang="en-US" sz="1700" dirty="0"/>
          </a:p>
        </p:txBody>
      </p:sp>
      <p:sp>
        <p:nvSpPr>
          <p:cNvPr id="174" name="Rectangle 27">
            <a:extLst>
              <a:ext uri="{FF2B5EF4-FFF2-40B4-BE49-F238E27FC236}">
                <a16:creationId xmlns:a16="http://schemas.microsoft.com/office/drawing/2014/main" id="{3FC69E52-5CCC-4C61-9326-4B704BD33C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6" name="Rectangle 28">
            <a:extLst>
              <a:ext uri="{FF2B5EF4-FFF2-40B4-BE49-F238E27FC236}">
                <a16:creationId xmlns:a16="http://schemas.microsoft.com/office/drawing/2014/main" id="{FF613078-C954-4AAC-B2AC-AF3997D586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8" name="Rectangle 29">
            <a:extLst>
              <a:ext uri="{FF2B5EF4-FFF2-40B4-BE49-F238E27FC236}">
                <a16:creationId xmlns:a16="http://schemas.microsoft.com/office/drawing/2014/main" id="{29A158D4-8753-45B9-939E-0926960B2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0" name="Isosceles Triangle 179">
            <a:extLst>
              <a:ext uri="{FF2B5EF4-FFF2-40B4-BE49-F238E27FC236}">
                <a16:creationId xmlns:a16="http://schemas.microsoft.com/office/drawing/2014/main" id="{34FD1545-5F8E-416B-9805-DD6D2C3D3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56763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14D16F1A-5D78-4402-81FF-31A98AFD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CC7005-0424-FDA3-F606-9E17E9CFCEE9}"/>
              </a:ext>
            </a:extLst>
          </p:cNvPr>
          <p:cNvSpPr>
            <a:spLocks noGrp="1"/>
          </p:cNvSpPr>
          <p:nvPr>
            <p:ph type="title"/>
          </p:nvPr>
        </p:nvSpPr>
        <p:spPr>
          <a:xfrm>
            <a:off x="1286933" y="609600"/>
            <a:ext cx="10197494" cy="1099457"/>
          </a:xfrm>
        </p:spPr>
        <p:txBody>
          <a:bodyPr>
            <a:normAutofit/>
          </a:bodyPr>
          <a:lstStyle/>
          <a:p>
            <a:r>
              <a:rPr lang="en-US" sz="4400" dirty="0"/>
              <a:t>Competitive advantage</a:t>
            </a:r>
          </a:p>
        </p:txBody>
      </p:sp>
      <p:sp>
        <p:nvSpPr>
          <p:cNvPr id="64" name="Isosceles Triangle 63">
            <a:extLst>
              <a:ext uri="{FF2B5EF4-FFF2-40B4-BE49-F238E27FC236}">
                <a16:creationId xmlns:a16="http://schemas.microsoft.com/office/drawing/2014/main" id="{1B2FB7F0-6A45-43E8-88A7-48E46E6D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Isosceles Triangle 65">
            <a:extLst>
              <a:ext uri="{FF2B5EF4-FFF2-40B4-BE49-F238E27FC236}">
                <a16:creationId xmlns:a16="http://schemas.microsoft.com/office/drawing/2014/main" id="{6BA9C607-662B-4FBB-A3F3-CF593AD7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8" name="Content Placeholder 2">
            <a:extLst>
              <a:ext uri="{FF2B5EF4-FFF2-40B4-BE49-F238E27FC236}">
                <a16:creationId xmlns:a16="http://schemas.microsoft.com/office/drawing/2014/main" id="{F868E4A2-0E3E-D2C1-3F6A-B2F1996AA088}"/>
              </a:ext>
            </a:extLst>
          </p:cNvPr>
          <p:cNvGraphicFramePr>
            <a:graphicFrameLocks noGrp="1"/>
          </p:cNvGraphicFramePr>
          <p:nvPr>
            <p:ph idx="1"/>
            <p:extLst>
              <p:ext uri="{D42A27DB-BD31-4B8C-83A1-F6EECF244321}">
                <p14:modId xmlns:p14="http://schemas.microsoft.com/office/powerpoint/2010/main" val="3841288917"/>
              </p:ext>
            </p:extLst>
          </p:nvPr>
        </p:nvGraphicFramePr>
        <p:xfrm>
          <a:off x="1174240" y="1870737"/>
          <a:ext cx="10150094" cy="4603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9692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14D16F1A-5D78-4402-81FF-31A98AFD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3E4574-3B78-B57A-C29F-695D0611E1C9}"/>
              </a:ext>
            </a:extLst>
          </p:cNvPr>
          <p:cNvSpPr>
            <a:spLocks noGrp="1"/>
          </p:cNvSpPr>
          <p:nvPr>
            <p:ph type="title"/>
          </p:nvPr>
        </p:nvSpPr>
        <p:spPr>
          <a:xfrm>
            <a:off x="1286933" y="609600"/>
            <a:ext cx="10197494" cy="1099457"/>
          </a:xfrm>
        </p:spPr>
        <p:txBody>
          <a:bodyPr>
            <a:noAutofit/>
          </a:bodyPr>
          <a:lstStyle/>
          <a:p>
            <a:r>
              <a:rPr lang="en-US" dirty="0"/>
              <a:t>Growth and Catalyst Investment opportunities</a:t>
            </a:r>
          </a:p>
        </p:txBody>
      </p:sp>
      <p:sp>
        <p:nvSpPr>
          <p:cNvPr id="7" name="Isosceles Triangle 6">
            <a:extLst>
              <a:ext uri="{FF2B5EF4-FFF2-40B4-BE49-F238E27FC236}">
                <a16:creationId xmlns:a16="http://schemas.microsoft.com/office/drawing/2014/main" id="{1B2FB7F0-6A45-43E8-88A7-48E46E6D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6BA9C607-662B-4FBB-A3F3-CF593AD7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8" name="Content Placeholder 2">
            <a:extLst>
              <a:ext uri="{FF2B5EF4-FFF2-40B4-BE49-F238E27FC236}">
                <a16:creationId xmlns:a16="http://schemas.microsoft.com/office/drawing/2014/main" id="{EC938567-5340-438B-4263-6CF4BF4BB7EB}"/>
              </a:ext>
            </a:extLst>
          </p:cNvPr>
          <p:cNvGraphicFramePr>
            <a:graphicFrameLocks noGrp="1"/>
          </p:cNvGraphicFramePr>
          <p:nvPr>
            <p:ph idx="1"/>
            <p:extLst>
              <p:ext uri="{D42A27DB-BD31-4B8C-83A1-F6EECF244321}">
                <p14:modId xmlns:p14="http://schemas.microsoft.com/office/powerpoint/2010/main" val="2842151878"/>
              </p:ext>
            </p:extLst>
          </p:nvPr>
        </p:nvGraphicFramePr>
        <p:xfrm>
          <a:off x="1181852" y="1216991"/>
          <a:ext cx="9975875" cy="53821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3093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D15F-4E19-E1DD-866D-861BFB8CCDB4}"/>
              </a:ext>
            </a:extLst>
          </p:cNvPr>
          <p:cNvSpPr>
            <a:spLocks noGrp="1"/>
          </p:cNvSpPr>
          <p:nvPr>
            <p:ph type="title"/>
          </p:nvPr>
        </p:nvSpPr>
        <p:spPr/>
        <p:txBody>
          <a:bodyPr/>
          <a:lstStyle/>
          <a:p>
            <a:r>
              <a:rPr lang="en-US"/>
              <a:t>Revenue</a:t>
            </a:r>
          </a:p>
        </p:txBody>
      </p:sp>
      <p:pic>
        <p:nvPicPr>
          <p:cNvPr id="5" name="Picture 4">
            <a:extLst>
              <a:ext uri="{FF2B5EF4-FFF2-40B4-BE49-F238E27FC236}">
                <a16:creationId xmlns:a16="http://schemas.microsoft.com/office/drawing/2014/main" id="{C82F7C26-25EA-9953-8226-11F409238071}"/>
              </a:ext>
            </a:extLst>
          </p:cNvPr>
          <p:cNvPicPr>
            <a:picLocks noChangeAspect="1"/>
          </p:cNvPicPr>
          <p:nvPr/>
        </p:nvPicPr>
        <p:blipFill>
          <a:blip r:embed="rId2"/>
          <a:stretch>
            <a:fillRect/>
          </a:stretch>
        </p:blipFill>
        <p:spPr>
          <a:xfrm>
            <a:off x="6024281" y="1876199"/>
            <a:ext cx="5936875" cy="3565043"/>
          </a:xfrm>
          <a:prstGeom prst="rect">
            <a:avLst/>
          </a:prstGeom>
        </p:spPr>
      </p:pic>
      <p:pic>
        <p:nvPicPr>
          <p:cNvPr id="8" name="Content Placeholder 7">
            <a:extLst>
              <a:ext uri="{FF2B5EF4-FFF2-40B4-BE49-F238E27FC236}">
                <a16:creationId xmlns:a16="http://schemas.microsoft.com/office/drawing/2014/main" id="{AF728613-D21A-82F0-FE4F-219DB54F3C05}"/>
              </a:ext>
            </a:extLst>
          </p:cNvPr>
          <p:cNvPicPr>
            <a:picLocks noGrp="1" noChangeAspect="1"/>
          </p:cNvPicPr>
          <p:nvPr>
            <p:ph idx="1"/>
          </p:nvPr>
        </p:nvPicPr>
        <p:blipFill>
          <a:blip r:embed="rId3"/>
          <a:stretch>
            <a:fillRect/>
          </a:stretch>
        </p:blipFill>
        <p:spPr>
          <a:xfrm>
            <a:off x="149381" y="1880442"/>
            <a:ext cx="5864984" cy="3578215"/>
          </a:xfrm>
        </p:spPr>
      </p:pic>
    </p:spTree>
    <p:extLst>
      <p:ext uri="{BB962C8B-B14F-4D97-AF65-F5344CB8AC3E}">
        <p14:creationId xmlns:p14="http://schemas.microsoft.com/office/powerpoint/2010/main" val="3535041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AD03-62F6-D5D8-087C-1B15C16A0207}"/>
              </a:ext>
            </a:extLst>
          </p:cNvPr>
          <p:cNvSpPr>
            <a:spLocks noGrp="1"/>
          </p:cNvSpPr>
          <p:nvPr>
            <p:ph type="title"/>
          </p:nvPr>
        </p:nvSpPr>
        <p:spPr/>
        <p:txBody>
          <a:bodyPr/>
          <a:lstStyle/>
          <a:p>
            <a:r>
              <a:rPr lang="en-US"/>
              <a:t>Revenue Growth</a:t>
            </a:r>
          </a:p>
        </p:txBody>
      </p:sp>
      <p:pic>
        <p:nvPicPr>
          <p:cNvPr id="4" name="Content Placeholder 3" descr="A graph with numbers and a red line&#10;&#10;Description automatically generated">
            <a:extLst>
              <a:ext uri="{FF2B5EF4-FFF2-40B4-BE49-F238E27FC236}">
                <a16:creationId xmlns:a16="http://schemas.microsoft.com/office/drawing/2014/main" id="{18FA74EC-26C0-D06E-4680-15DA04A6DE8E}"/>
              </a:ext>
            </a:extLst>
          </p:cNvPr>
          <p:cNvPicPr>
            <a:picLocks noGrp="1" noChangeAspect="1"/>
          </p:cNvPicPr>
          <p:nvPr>
            <p:ph idx="1"/>
          </p:nvPr>
        </p:nvPicPr>
        <p:blipFill>
          <a:blip r:embed="rId2"/>
          <a:stretch>
            <a:fillRect/>
          </a:stretch>
        </p:blipFill>
        <p:spPr>
          <a:xfrm>
            <a:off x="111355" y="1880442"/>
            <a:ext cx="5985860" cy="3567009"/>
          </a:xfrm>
        </p:spPr>
      </p:pic>
      <p:pic>
        <p:nvPicPr>
          <p:cNvPr id="5" name="Picture 4" descr="A graph with numbers and a red line&#10;&#10;Description automatically generated">
            <a:extLst>
              <a:ext uri="{FF2B5EF4-FFF2-40B4-BE49-F238E27FC236}">
                <a16:creationId xmlns:a16="http://schemas.microsoft.com/office/drawing/2014/main" id="{5900C05D-637A-1673-0FE2-26C2B1B8D714}"/>
              </a:ext>
            </a:extLst>
          </p:cNvPr>
          <p:cNvPicPr>
            <a:picLocks noChangeAspect="1"/>
          </p:cNvPicPr>
          <p:nvPr/>
        </p:nvPicPr>
        <p:blipFill>
          <a:blip r:embed="rId3"/>
          <a:stretch>
            <a:fillRect/>
          </a:stretch>
        </p:blipFill>
        <p:spPr>
          <a:xfrm>
            <a:off x="6091516" y="1876199"/>
            <a:ext cx="5914465" cy="3553838"/>
          </a:xfrm>
          <a:prstGeom prst="rect">
            <a:avLst/>
          </a:prstGeom>
        </p:spPr>
      </p:pic>
      <p:sp>
        <p:nvSpPr>
          <p:cNvPr id="3" name="TextBox 2">
            <a:extLst>
              <a:ext uri="{FF2B5EF4-FFF2-40B4-BE49-F238E27FC236}">
                <a16:creationId xmlns:a16="http://schemas.microsoft.com/office/drawing/2014/main" id="{85382DA5-1E22-CFCA-B1D3-4DF84014E342}"/>
              </a:ext>
            </a:extLst>
          </p:cNvPr>
          <p:cNvSpPr txBox="1"/>
          <p:nvPr/>
        </p:nvSpPr>
        <p:spPr>
          <a:xfrm>
            <a:off x="537882" y="5591736"/>
            <a:ext cx="1116105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Revenue decreased in 2020 due to the pandemic, but quickly bounced back in 2021 as quarantine became less strict and people began spending more again. Revenue is expected to continue growing as global credit-card spending increases.</a:t>
            </a:r>
          </a:p>
        </p:txBody>
      </p:sp>
    </p:spTree>
    <p:extLst>
      <p:ext uri="{BB962C8B-B14F-4D97-AF65-F5344CB8AC3E}">
        <p14:creationId xmlns:p14="http://schemas.microsoft.com/office/powerpoint/2010/main" val="2323759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CAE4A-921E-719B-C954-CEAB8238D477}"/>
              </a:ext>
            </a:extLst>
          </p:cNvPr>
          <p:cNvSpPr>
            <a:spLocks noGrp="1"/>
          </p:cNvSpPr>
          <p:nvPr>
            <p:ph type="title"/>
          </p:nvPr>
        </p:nvSpPr>
        <p:spPr/>
        <p:txBody>
          <a:bodyPr/>
          <a:lstStyle/>
          <a:p>
            <a:r>
              <a:rPr lang="en-US"/>
              <a:t>Financials Notes</a:t>
            </a:r>
          </a:p>
        </p:txBody>
      </p:sp>
      <p:sp>
        <p:nvSpPr>
          <p:cNvPr id="3" name="Content Placeholder 2">
            <a:extLst>
              <a:ext uri="{FF2B5EF4-FFF2-40B4-BE49-F238E27FC236}">
                <a16:creationId xmlns:a16="http://schemas.microsoft.com/office/drawing/2014/main" id="{E93A1F58-C809-AEF1-F554-34DDB96A9B77}"/>
              </a:ext>
            </a:extLst>
          </p:cNvPr>
          <p:cNvSpPr>
            <a:spLocks noGrp="1"/>
          </p:cNvSpPr>
          <p:nvPr>
            <p:ph idx="1"/>
          </p:nvPr>
        </p:nvSpPr>
        <p:spPr/>
        <p:txBody>
          <a:bodyPr vert="horz" lIns="91440" tIns="45720" rIns="91440" bIns="45720" rtlCol="0" anchor="t">
            <a:normAutofit/>
          </a:bodyPr>
          <a:lstStyle/>
          <a:p>
            <a:r>
              <a:rPr lang="en-US"/>
              <a:t>Visa spends a significantly lower amount of their net revenue on operating expenses. Over the past 3 years, Visa has spent on average 26.45% of their net revenue on operating expenses while Mastercard has spent on average 34.66%. Consequently, Visa retains a higher amount of their net revenue in comparison to Mastercard. Over the past 3 years, Visa's net income has averaged 50.61% of their net revenue while Mastercard has averaged 44.19%. </a:t>
            </a:r>
          </a:p>
          <a:p>
            <a:endParaRPr lang="en-US"/>
          </a:p>
        </p:txBody>
      </p:sp>
    </p:spTree>
    <p:extLst>
      <p:ext uri="{BB962C8B-B14F-4D97-AF65-F5344CB8AC3E}">
        <p14:creationId xmlns:p14="http://schemas.microsoft.com/office/powerpoint/2010/main" val="33464041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AD7087D17301E41955CAD17ED4B435C" ma:contentTypeVersion="5" ma:contentTypeDescription="Create a new document." ma:contentTypeScope="" ma:versionID="d7270fe0a43bed4d58a0134ffd6f131e">
  <xsd:schema xmlns:xsd="http://www.w3.org/2001/XMLSchema" xmlns:xs="http://www.w3.org/2001/XMLSchema" xmlns:p="http://schemas.microsoft.com/office/2006/metadata/properties" xmlns:ns2="dba58b1d-9b94-4480-a244-9a9f79507012" xmlns:ns3="83c7839b-ade2-4ed5-8699-80b110c47527" targetNamespace="http://schemas.microsoft.com/office/2006/metadata/properties" ma:root="true" ma:fieldsID="9602fcb128831c023dadb69d38b0a374" ns2:_="" ns3:_="">
    <xsd:import namespace="dba58b1d-9b94-4480-a244-9a9f79507012"/>
    <xsd:import namespace="83c7839b-ade2-4ed5-8699-80b110c4752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a58b1d-9b94-4480-a244-9a9f795070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c7839b-ade2-4ed5-8699-80b110c4752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6BA42A6-5CDB-4A78-8837-311933F10B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a58b1d-9b94-4480-a244-9a9f79507012"/>
    <ds:schemaRef ds:uri="83c7839b-ade2-4ed5-8699-80b110c475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BDA140-B537-40E1-83E9-E28A5ED0938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70EA209-80BE-474D-8D4F-DA3228DB39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28</Slides>
  <Notes>1</Notes>
  <HiddenSlides>0</HiddenSlide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Facet</vt:lpstr>
      <vt:lpstr>Facet</vt:lpstr>
      <vt:lpstr>PowerPoint Presentation</vt:lpstr>
      <vt:lpstr>  Introduction</vt:lpstr>
      <vt:lpstr>Description of the business</vt:lpstr>
      <vt:lpstr>Industry segment and Oligopolistic structure</vt:lpstr>
      <vt:lpstr>Competitive advantage</vt:lpstr>
      <vt:lpstr>Growth and Catalyst Investment opportunities</vt:lpstr>
      <vt:lpstr>Revenue</vt:lpstr>
      <vt:lpstr>Revenue Growth</vt:lpstr>
      <vt:lpstr>Financials Notes</vt:lpstr>
      <vt:lpstr>Liquidity Ratios</vt:lpstr>
      <vt:lpstr>Leverage Ratios</vt:lpstr>
      <vt:lpstr>Profitability Ratios</vt:lpstr>
      <vt:lpstr>Industry Specific Metrics</vt:lpstr>
      <vt:lpstr>Industry Specific Metrics</vt:lpstr>
      <vt:lpstr>Industry Specific Metrics</vt:lpstr>
      <vt:lpstr>Global Dollar Volume &amp; Cross-border transactions </vt:lpstr>
      <vt:lpstr>Global Dollar volume &amp; Cross border Payments </vt:lpstr>
      <vt:lpstr>Other Relevant Items</vt:lpstr>
      <vt:lpstr>Valuation Metrics</vt:lpstr>
      <vt:lpstr>PowerPoint Presentation</vt:lpstr>
      <vt:lpstr>PowerPoint Presentation</vt:lpstr>
      <vt:lpstr>PowerPoint Presentation</vt:lpstr>
      <vt:lpstr>Discounted Cash Flow Analysis for VISA INC.</vt:lpstr>
      <vt:lpstr>PowerPoint Presentation</vt:lpstr>
      <vt:lpstr>PowerPoint Presentation</vt:lpstr>
      <vt:lpstr>Common-size  Balance Sheet</vt:lpstr>
      <vt:lpstr>Common-size  Income Statement</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11</cp:revision>
  <dcterms:created xsi:type="dcterms:W3CDTF">2023-08-04T21:04:07Z</dcterms:created>
  <dcterms:modified xsi:type="dcterms:W3CDTF">2023-08-14T22:33:01Z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0x010100DAD7087D17301E41955CAD17ED4B435C</vt:lpwstr>
  </property>
</Properties>
</file>