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8" r:id="rId7"/>
    <p:sldId id="261" r:id="rId8"/>
    <p:sldId id="269" r:id="rId9"/>
    <p:sldId id="264" r:id="rId10"/>
    <p:sldId id="265" r:id="rId11"/>
    <p:sldId id="266" r:id="rId12"/>
    <p:sldId id="267" r:id="rId13"/>
  </p:sldIdLst>
  <p:sldSz cx="9144000" cy="6858000" type="screen4x3"/>
  <p:notesSz cx="6858000" cy="9144000"/>
  <p:embeddedFontLst>
    <p:embeddedFont>
      <p:font typeface="Calibri" panose="020F0502020204030204" pitchFamily="34" charset="0"/>
      <p:regular r:id="rId15"/>
      <p:bold r:id="rId16"/>
      <p:italic r:id="rId17"/>
      <p:boldItalic r:id="rId18"/>
    </p:embeddedFont>
    <p:embeddedFont>
      <p:font typeface="Helvetica Neue"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6">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jH/T+/4pxl3LXy51PumJFx+pg3g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794" y="96"/>
      </p:cViewPr>
      <p:guideLst>
        <p:guide orient="horz" pos="2136"/>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8b5f6492dd_1_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8b5f6492dd_1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g28b5f6492dd_1_3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 name="Google Shape;8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8a3164505a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g28a3164505a_0_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8a3164505a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g28a3164505a_0_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8b5f6492dd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g28b5f6492dd_0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8b5f6492dd_1_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8b5f6492dd_1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28b5f6492dd_1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pic>
        <p:nvPicPr>
          <p:cNvPr id="16" name="Google Shape;16;p8" descr="Version 6, page 1.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7" name="Google Shape;17;p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2"/>
        <p:cNvGrpSpPr/>
        <p:nvPr/>
      </p:nvGrpSpPr>
      <p:grpSpPr>
        <a:xfrm>
          <a:off x="0" y="0"/>
          <a:ext cx="0" cy="0"/>
          <a:chOff x="0" y="0"/>
          <a:chExt cx="0" cy="0"/>
        </a:xfrm>
      </p:grpSpPr>
      <p:pic>
        <p:nvPicPr>
          <p:cNvPr id="63" name="Google Shape;63;p17" descr="Version 6, page 2.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64" name="Google Shape;64;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7"/>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6" name="Google Shape;66;p17"/>
          <p:cNvSpPr txBox="1">
            <a:spLocks noGrp="1"/>
          </p:cNvSpPr>
          <p:nvPr>
            <p:ph type="ftr" idx="11"/>
          </p:nvPr>
        </p:nvSpPr>
        <p:spPr>
          <a:xfrm>
            <a:off x="865949" y="6405832"/>
            <a:ext cx="515385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7"/>
        <p:cNvGrpSpPr/>
        <p:nvPr/>
      </p:nvGrpSpPr>
      <p:grpSpPr>
        <a:xfrm>
          <a:off x="0" y="0"/>
          <a:ext cx="0" cy="0"/>
          <a:chOff x="0" y="0"/>
          <a:chExt cx="0" cy="0"/>
        </a:xfrm>
      </p:grpSpPr>
      <p:pic>
        <p:nvPicPr>
          <p:cNvPr id="68" name="Google Shape;68;p18" descr="Version 6, page 2.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69" name="Google Shape;69;p18"/>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8"/>
          <p:cNvSpPr txBox="1">
            <a:spLocks noGrp="1"/>
          </p:cNvSpPr>
          <p:nvPr>
            <p:ph type="ftr" idx="11"/>
          </p:nvPr>
        </p:nvSpPr>
        <p:spPr>
          <a:xfrm>
            <a:off x="865949" y="6405832"/>
            <a:ext cx="515385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pic>
        <p:nvPicPr>
          <p:cNvPr id="20" name="Google Shape;20;p9" descr="Version 6, page 2.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21" name="Google Shape;21;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 name="Google Shape;23;p9"/>
          <p:cNvSpPr txBox="1">
            <a:spLocks noGrp="1"/>
          </p:cNvSpPr>
          <p:nvPr>
            <p:ph type="ftr" idx="11"/>
          </p:nvPr>
        </p:nvSpPr>
        <p:spPr>
          <a:xfrm>
            <a:off x="865949" y="6405832"/>
            <a:ext cx="515385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pic>
        <p:nvPicPr>
          <p:cNvPr id="25" name="Google Shape;25;p10" descr="Version 6, page 2.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26" name="Google Shape;26;p1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8" name="Google Shape;28;p10"/>
          <p:cNvSpPr txBox="1">
            <a:spLocks noGrp="1"/>
          </p:cNvSpPr>
          <p:nvPr>
            <p:ph type="ftr" idx="11"/>
          </p:nvPr>
        </p:nvSpPr>
        <p:spPr>
          <a:xfrm>
            <a:off x="865949" y="6405832"/>
            <a:ext cx="515385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pic>
        <p:nvPicPr>
          <p:cNvPr id="30" name="Google Shape;30;p11" descr="Version 6, page 2.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31" name="Google Shape;3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1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4" name="Google Shape;34;p11"/>
          <p:cNvSpPr txBox="1">
            <a:spLocks noGrp="1"/>
          </p:cNvSpPr>
          <p:nvPr>
            <p:ph type="ftr" idx="11"/>
          </p:nvPr>
        </p:nvSpPr>
        <p:spPr>
          <a:xfrm>
            <a:off x="865949" y="6405832"/>
            <a:ext cx="515385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5"/>
        <p:cNvGrpSpPr/>
        <p:nvPr/>
      </p:nvGrpSpPr>
      <p:grpSpPr>
        <a:xfrm>
          <a:off x="0" y="0"/>
          <a:ext cx="0" cy="0"/>
          <a:chOff x="0" y="0"/>
          <a:chExt cx="0" cy="0"/>
        </a:xfrm>
      </p:grpSpPr>
      <p:pic>
        <p:nvPicPr>
          <p:cNvPr id="36" name="Google Shape;36;p12" descr="Version 6, page 2.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37" name="Google Shape;37;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1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1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1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12"/>
          <p:cNvSpPr txBox="1">
            <a:spLocks noGrp="1"/>
          </p:cNvSpPr>
          <p:nvPr>
            <p:ph type="ftr" idx="11"/>
          </p:nvPr>
        </p:nvSpPr>
        <p:spPr>
          <a:xfrm>
            <a:off x="865949" y="6405832"/>
            <a:ext cx="515385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pic>
        <p:nvPicPr>
          <p:cNvPr id="44" name="Google Shape;44;p13" descr="Version 6, page 2.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45" name="Google Shape;45;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865949" y="6405832"/>
            <a:ext cx="515385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pic>
        <p:nvPicPr>
          <p:cNvPr id="48" name="Google Shape;48;p14" descr="Version 6, page 2.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49" name="Google Shape;49;p14"/>
          <p:cNvSpPr txBox="1">
            <a:spLocks noGrp="1"/>
          </p:cNvSpPr>
          <p:nvPr>
            <p:ph type="ftr" idx="11"/>
          </p:nvPr>
        </p:nvSpPr>
        <p:spPr>
          <a:xfrm>
            <a:off x="865949" y="6405832"/>
            <a:ext cx="515385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0"/>
        <p:cNvGrpSpPr/>
        <p:nvPr/>
      </p:nvGrpSpPr>
      <p:grpSpPr>
        <a:xfrm>
          <a:off x="0" y="0"/>
          <a:ext cx="0" cy="0"/>
          <a:chOff x="0" y="0"/>
          <a:chExt cx="0" cy="0"/>
        </a:xfrm>
      </p:grpSpPr>
      <p:pic>
        <p:nvPicPr>
          <p:cNvPr id="51" name="Google Shape;51;p15" descr="Version 6, page 2.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52" name="Google Shape;52;p1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1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4" name="Google Shape;54;p1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5" name="Google Shape;55;p15"/>
          <p:cNvSpPr txBox="1">
            <a:spLocks noGrp="1"/>
          </p:cNvSpPr>
          <p:nvPr>
            <p:ph type="ftr" idx="11"/>
          </p:nvPr>
        </p:nvSpPr>
        <p:spPr>
          <a:xfrm>
            <a:off x="865949" y="6405832"/>
            <a:ext cx="515385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6"/>
        <p:cNvGrpSpPr/>
        <p:nvPr/>
      </p:nvGrpSpPr>
      <p:grpSpPr>
        <a:xfrm>
          <a:off x="0" y="0"/>
          <a:ext cx="0" cy="0"/>
          <a:chOff x="0" y="0"/>
          <a:chExt cx="0" cy="0"/>
        </a:xfrm>
      </p:grpSpPr>
      <p:pic>
        <p:nvPicPr>
          <p:cNvPr id="57" name="Google Shape;57;p16" descr="Version 6, page 2.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58" name="Google Shape;58;p1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6"/>
          <p:cNvSpPr>
            <a:spLocks noGrp="1"/>
          </p:cNvSpPr>
          <p:nvPr>
            <p:ph type="pic" idx="2"/>
          </p:nvPr>
        </p:nvSpPr>
        <p:spPr>
          <a:xfrm>
            <a:off x="1792288" y="612775"/>
            <a:ext cx="5486400" cy="4114800"/>
          </a:xfrm>
          <a:prstGeom prst="rect">
            <a:avLst/>
          </a:prstGeom>
          <a:noFill/>
          <a:ln>
            <a:noFill/>
          </a:ln>
        </p:spPr>
      </p:sp>
      <p:sp>
        <p:nvSpPr>
          <p:cNvPr id="60" name="Google Shape;60;p1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1" name="Google Shape;61;p16"/>
          <p:cNvSpPr txBox="1">
            <a:spLocks noGrp="1"/>
          </p:cNvSpPr>
          <p:nvPr>
            <p:ph type="ftr" idx="11"/>
          </p:nvPr>
        </p:nvSpPr>
        <p:spPr>
          <a:xfrm>
            <a:off x="865949" y="6405832"/>
            <a:ext cx="515385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
          <p:cNvSpPr txBox="1">
            <a:spLocks noGrp="1"/>
          </p:cNvSpPr>
          <p:nvPr>
            <p:ph type="ctrTitle"/>
          </p:nvPr>
        </p:nvSpPr>
        <p:spPr>
          <a:xfrm>
            <a:off x="979500" y="2086350"/>
            <a:ext cx="7273500" cy="1470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sz="5000"/>
              <a:t>MGT 506: Case 1-Walsh’s Juice Company </a:t>
            </a:r>
            <a:endParaRPr sz="5000"/>
          </a:p>
        </p:txBody>
      </p:sp>
      <p:sp>
        <p:nvSpPr>
          <p:cNvPr id="77" name="Google Shape;77;p1"/>
          <p:cNvSpPr txBox="1">
            <a:spLocks noGrp="1"/>
          </p:cNvSpPr>
          <p:nvPr>
            <p:ph type="subTitle" idx="1"/>
          </p:nvPr>
        </p:nvSpPr>
        <p:spPr>
          <a:xfrm>
            <a:off x="1371600" y="4003700"/>
            <a:ext cx="6400800" cy="26193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r>
              <a:rPr lang="en-US" sz="2600"/>
              <a:t>Group 4 </a:t>
            </a:r>
            <a:endParaRPr sz="2600"/>
          </a:p>
          <a:p>
            <a:pPr marL="0" lvl="0" indent="0" algn="ctr" rtl="0">
              <a:spcBef>
                <a:spcPts val="0"/>
              </a:spcBef>
              <a:spcAft>
                <a:spcPts val="0"/>
              </a:spcAft>
              <a:buClr>
                <a:srgbClr val="888888"/>
              </a:buClr>
              <a:buSzPts val="3200"/>
              <a:buNone/>
            </a:pPr>
            <a:r>
              <a:rPr lang="en-US" sz="2600"/>
              <a:t>Fatir Ihsan</a:t>
            </a:r>
            <a:endParaRPr sz="2600"/>
          </a:p>
          <a:p>
            <a:pPr marL="0" lvl="0" indent="0" algn="ctr" rtl="0">
              <a:spcBef>
                <a:spcPts val="0"/>
              </a:spcBef>
              <a:spcAft>
                <a:spcPts val="0"/>
              </a:spcAft>
              <a:buClr>
                <a:srgbClr val="888888"/>
              </a:buClr>
              <a:buSzPts val="3200"/>
              <a:buNone/>
            </a:pPr>
            <a:r>
              <a:rPr lang="en-US" sz="2600"/>
              <a:t>Pranavi Jannu</a:t>
            </a:r>
            <a:endParaRPr sz="2600"/>
          </a:p>
          <a:p>
            <a:pPr marL="0" lvl="0" indent="0" algn="ctr" rtl="0">
              <a:spcBef>
                <a:spcPts val="0"/>
              </a:spcBef>
              <a:spcAft>
                <a:spcPts val="0"/>
              </a:spcAft>
              <a:buClr>
                <a:srgbClr val="888888"/>
              </a:buClr>
              <a:buSzPts val="3200"/>
              <a:buNone/>
            </a:pPr>
            <a:r>
              <a:rPr lang="en-US" sz="2600"/>
              <a:t>Chanukya Bolli</a:t>
            </a:r>
            <a:endParaRPr sz="2600"/>
          </a:p>
          <a:p>
            <a:pPr marL="0" lvl="0" indent="0" algn="ctr" rtl="0">
              <a:spcBef>
                <a:spcPts val="0"/>
              </a:spcBef>
              <a:spcAft>
                <a:spcPts val="0"/>
              </a:spcAft>
              <a:buClr>
                <a:srgbClr val="888888"/>
              </a:buClr>
              <a:buSzPts val="3200"/>
              <a:buNone/>
            </a:pPr>
            <a:r>
              <a:rPr lang="en-US" sz="2600"/>
              <a:t>Yasmin Kauser</a:t>
            </a:r>
            <a:endParaRPr sz="2600"/>
          </a:p>
          <a:p>
            <a:pPr marL="0" lvl="0" indent="0" algn="ctr" rtl="0">
              <a:spcBef>
                <a:spcPts val="0"/>
              </a:spcBef>
              <a:spcAft>
                <a:spcPts val="0"/>
              </a:spcAft>
              <a:buClr>
                <a:srgbClr val="888888"/>
              </a:buClr>
              <a:buSzPts val="3200"/>
              <a:buNone/>
            </a:pPr>
            <a:r>
              <a:rPr lang="en-US" sz="2600"/>
              <a:t>Pruthvi Pamishetti</a:t>
            </a:r>
            <a:endParaRPr sz="2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Conclusion</a:t>
            </a:r>
            <a:endParaRPr dirty="0"/>
          </a:p>
        </p:txBody>
      </p:sp>
      <p:sp>
        <p:nvSpPr>
          <p:cNvPr id="150" name="Google Shape;150;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10000"/>
          </a:bodyPr>
          <a:lstStyle/>
          <a:p>
            <a:pPr marL="342900" lvl="0" indent="-312420" algn="l" rtl="0">
              <a:spcBef>
                <a:spcPts val="640"/>
              </a:spcBef>
              <a:spcAft>
                <a:spcPts val="0"/>
              </a:spcAft>
              <a:buClr>
                <a:schemeClr val="dk1"/>
              </a:buClr>
              <a:buSzPct val="100000"/>
              <a:buChar char="•"/>
            </a:pPr>
            <a:r>
              <a:rPr lang="en-US"/>
              <a:t>To conclude, based on the solution we got from the excel solver the transportation cost was $3,146,000 and the processing cost was $7,460,000 which is significantly higher that the transportation cost.</a:t>
            </a:r>
            <a:endParaRPr/>
          </a:p>
          <a:p>
            <a:pPr marL="342900" lvl="0" indent="-312420" algn="l" rtl="0">
              <a:spcBef>
                <a:spcPts val="640"/>
              </a:spcBef>
              <a:spcAft>
                <a:spcPts val="0"/>
              </a:spcAft>
              <a:buSzPct val="100000"/>
              <a:buChar char="•"/>
            </a:pPr>
            <a:r>
              <a:rPr lang="en-US"/>
              <a:t>By combining both the transportation cost and the processing cost we get the total cost of $10,606,000.</a:t>
            </a:r>
            <a:endParaRPr/>
          </a:p>
          <a:p>
            <a:pPr marL="342900" lvl="0" indent="-307022" algn="l" rtl="0">
              <a:spcBef>
                <a:spcPts val="640"/>
              </a:spcBef>
              <a:spcAft>
                <a:spcPts val="0"/>
              </a:spcAft>
              <a:buSzPct val="96875"/>
              <a:buChar char="•"/>
            </a:pPr>
            <a:r>
              <a:rPr lang="en-US"/>
              <a:t>So based on the optimal solution we got, we can even further optimize, by regularly reviewing costs,routes and processing methods which can lead to significant savings and more efficient operations.</a:t>
            </a:r>
            <a:endParaRPr/>
          </a:p>
          <a:p>
            <a:pPr marL="0" lvl="0" indent="0" algn="l" rtl="0">
              <a:spcBef>
                <a:spcPts val="640"/>
              </a:spcBef>
              <a:spcAft>
                <a:spcPts val="0"/>
              </a:spcAft>
              <a:buClr>
                <a:schemeClr val="dk1"/>
              </a:buClr>
              <a:buSzPct val="1000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28b5f6492dd_1_6"/>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Recommendations</a:t>
            </a:r>
            <a:endParaRPr/>
          </a:p>
        </p:txBody>
      </p:sp>
      <p:sp>
        <p:nvSpPr>
          <p:cNvPr id="159" name="Google Shape;159;g28b5f6492dd_1_6"/>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lnSpcReduction="10000"/>
          </a:bodyPr>
          <a:lstStyle/>
          <a:p>
            <a:pPr marL="0" lvl="0" indent="0" algn="l" rtl="0">
              <a:spcBef>
                <a:spcPts val="360"/>
              </a:spcBef>
              <a:spcAft>
                <a:spcPts val="0"/>
              </a:spcAft>
              <a:buNone/>
            </a:pPr>
            <a:r>
              <a:rPr lang="en-US" sz="2000" b="1"/>
              <a:t>Maximize Indiana's Juice Production:</a:t>
            </a:r>
            <a:endParaRPr sz="2000"/>
          </a:p>
          <a:p>
            <a:pPr marL="457200" lvl="0" indent="-279400" algn="l" rtl="0">
              <a:spcBef>
                <a:spcPts val="360"/>
              </a:spcBef>
              <a:spcAft>
                <a:spcPts val="0"/>
              </a:spcAft>
              <a:buSzPts val="800"/>
              <a:buChar char="●"/>
            </a:pPr>
            <a:r>
              <a:rPr lang="en-US" sz="2000"/>
              <a:t>Indiana's juice processing cost is $1900/ton.</a:t>
            </a:r>
            <a:endParaRPr sz="2000"/>
          </a:p>
          <a:p>
            <a:pPr marL="457200" lvl="0" indent="-285750" algn="l" rtl="0">
              <a:spcBef>
                <a:spcPts val="0"/>
              </a:spcBef>
              <a:spcAft>
                <a:spcPts val="0"/>
              </a:spcAft>
              <a:buSzPts val="900"/>
              <a:buChar char="●"/>
            </a:pPr>
            <a:r>
              <a:rPr lang="en-US" sz="2000"/>
              <a:t>Prioritize allocating more juice to this plant to get closer to its processing capacity of 1,400 tons.</a:t>
            </a:r>
            <a:endParaRPr sz="2000"/>
          </a:p>
          <a:p>
            <a:pPr marL="0" lvl="0" indent="0" algn="l" rtl="0">
              <a:spcBef>
                <a:spcPts val="360"/>
              </a:spcBef>
              <a:spcAft>
                <a:spcPts val="0"/>
              </a:spcAft>
              <a:buNone/>
            </a:pPr>
            <a:endParaRPr sz="2000"/>
          </a:p>
          <a:p>
            <a:pPr marL="0" lvl="0" indent="0" algn="l" rtl="0">
              <a:spcBef>
                <a:spcPts val="360"/>
              </a:spcBef>
              <a:spcAft>
                <a:spcPts val="0"/>
              </a:spcAft>
              <a:buNone/>
            </a:pPr>
            <a:r>
              <a:rPr lang="en-US" sz="2000" b="1"/>
              <a:t>Route More Juice from Ohio to Tennessee:</a:t>
            </a:r>
            <a:endParaRPr sz="2000" b="1"/>
          </a:p>
          <a:p>
            <a:pPr marL="457200" lvl="0" indent="-285750" algn="l" rtl="0">
              <a:spcBef>
                <a:spcPts val="360"/>
              </a:spcBef>
              <a:spcAft>
                <a:spcPts val="0"/>
              </a:spcAft>
              <a:buSzPts val="900"/>
              <a:buChar char="●"/>
            </a:pPr>
            <a:r>
              <a:rPr lang="en-US" sz="2000"/>
              <a:t>Transporting juice from Ohio to Tennessee costs $780/ton.</a:t>
            </a:r>
            <a:endParaRPr sz="2000"/>
          </a:p>
          <a:p>
            <a:pPr marL="457200" lvl="0" indent="-285750" algn="l" rtl="0">
              <a:spcBef>
                <a:spcPts val="0"/>
              </a:spcBef>
              <a:spcAft>
                <a:spcPts val="0"/>
              </a:spcAft>
              <a:buSzPts val="900"/>
              <a:buChar char="●"/>
            </a:pPr>
            <a:r>
              <a:rPr lang="en-US" sz="2000"/>
              <a:t>Prioritize maximizing this route to ensure close to the 1,400 tons capacity of Tennessee.</a:t>
            </a:r>
            <a:endParaRPr sz="2000"/>
          </a:p>
          <a:p>
            <a:pPr marL="457200" lvl="0" indent="0" algn="l" rtl="0">
              <a:spcBef>
                <a:spcPts val="360"/>
              </a:spcBef>
              <a:spcAft>
                <a:spcPts val="0"/>
              </a:spcAft>
              <a:buNone/>
            </a:pPr>
            <a:endParaRPr sz="2000"/>
          </a:p>
          <a:p>
            <a:pPr marL="0" lvl="0" indent="0" algn="l" rtl="0">
              <a:spcBef>
                <a:spcPts val="360"/>
              </a:spcBef>
              <a:spcAft>
                <a:spcPts val="0"/>
              </a:spcAft>
              <a:buNone/>
            </a:pPr>
            <a:r>
              <a:rPr lang="en-US" sz="2049" b="1"/>
              <a:t>Adjust Pennsylvania's Distribution:</a:t>
            </a:r>
            <a:endParaRPr sz="2049" b="1"/>
          </a:p>
          <a:p>
            <a:pPr marL="457200" lvl="0" indent="-276219" algn="l" rtl="0">
              <a:spcBef>
                <a:spcPts val="360"/>
              </a:spcBef>
              <a:spcAft>
                <a:spcPts val="0"/>
              </a:spcAft>
              <a:buSzPts val="750"/>
              <a:buChar char="●"/>
            </a:pPr>
            <a:r>
              <a:rPr lang="en-US" sz="2049"/>
              <a:t>Pennsylvania sends juice to Michigan at a cost of $790/ton with an allowable decrease of $20.</a:t>
            </a:r>
            <a:endParaRPr sz="2049"/>
          </a:p>
          <a:p>
            <a:pPr marL="457200" lvl="0" indent="-269869" algn="l" rtl="0">
              <a:spcBef>
                <a:spcPts val="0"/>
              </a:spcBef>
              <a:spcAft>
                <a:spcPts val="0"/>
              </a:spcAft>
              <a:buSzPts val="650"/>
              <a:buChar char="●"/>
            </a:pPr>
            <a:r>
              <a:rPr lang="en-US" sz="2049"/>
              <a:t>Explore other distribution routes if transportation costs increase.</a:t>
            </a:r>
            <a:endParaRPr sz="1549"/>
          </a:p>
          <a:p>
            <a:pPr marL="0" lvl="0" indent="0" algn="l" rtl="0">
              <a:spcBef>
                <a:spcPts val="360"/>
              </a:spcBef>
              <a:spcAft>
                <a:spcPts val="0"/>
              </a:spcAft>
              <a:buNone/>
            </a:pPr>
            <a:endParaRPr sz="1749"/>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28b5f6492dd_1_33"/>
          <p:cNvSpPr txBox="1">
            <a:spLocks noGrp="1"/>
          </p:cNvSpPr>
          <p:nvPr>
            <p:ph type="body" idx="1"/>
          </p:nvPr>
        </p:nvSpPr>
        <p:spPr>
          <a:xfrm>
            <a:off x="457200" y="1027175"/>
            <a:ext cx="8229600" cy="5099100"/>
          </a:xfrm>
          <a:prstGeom prst="rect">
            <a:avLst/>
          </a:prstGeom>
        </p:spPr>
        <p:txBody>
          <a:bodyPr spcFirstLastPara="1" wrap="square" lIns="91425" tIns="45700" rIns="91425" bIns="45700" anchor="t" anchorCtr="0">
            <a:normAutofit fontScale="47500" lnSpcReduction="20000"/>
          </a:bodyPr>
          <a:lstStyle/>
          <a:p>
            <a:pPr marL="0" lvl="0" indent="0" algn="l" rtl="0">
              <a:spcBef>
                <a:spcPts val="360"/>
              </a:spcBef>
              <a:spcAft>
                <a:spcPts val="0"/>
              </a:spcAft>
              <a:buClr>
                <a:schemeClr val="dk1"/>
              </a:buClr>
              <a:buSzPct val="30555"/>
              <a:buFont typeface="Arial"/>
              <a:buNone/>
            </a:pPr>
            <a:r>
              <a:rPr lang="en-US" sz="3600" b="1"/>
              <a:t>R</a:t>
            </a:r>
            <a:r>
              <a:rPr lang="en-US" sz="4200" b="1"/>
              <a:t>e-evaluate Concentrate Production in Michigan:</a:t>
            </a:r>
            <a:endParaRPr sz="4200" b="1"/>
          </a:p>
          <a:p>
            <a:pPr marL="457200" lvl="0" indent="-304482" algn="l" rtl="0">
              <a:spcBef>
                <a:spcPts val="360"/>
              </a:spcBef>
              <a:spcAft>
                <a:spcPts val="0"/>
              </a:spcAft>
              <a:buSzPct val="59899"/>
              <a:buChar char="●"/>
            </a:pPr>
            <a:r>
              <a:rPr lang="en-US" sz="4200"/>
              <a:t>Michigan's concentrate processing cost can decrease by $600 before it affects the optimal solution.</a:t>
            </a:r>
            <a:endParaRPr sz="4200"/>
          </a:p>
          <a:p>
            <a:pPr marL="457200" lvl="0" indent="-304482" algn="l" rtl="0">
              <a:spcBef>
                <a:spcPts val="0"/>
              </a:spcBef>
              <a:spcAft>
                <a:spcPts val="0"/>
              </a:spcAft>
              <a:buSzPct val="59899"/>
              <a:buChar char="●"/>
            </a:pPr>
            <a:r>
              <a:rPr lang="en-US" sz="4200"/>
              <a:t>Reassess the decision to increase concentrate processing in Michigan even if costs drop, given the current 25 tons is optimal.</a:t>
            </a:r>
            <a:endParaRPr sz="4200"/>
          </a:p>
          <a:p>
            <a:pPr marL="914400" lvl="0" indent="0" algn="l" rtl="0">
              <a:spcBef>
                <a:spcPts val="360"/>
              </a:spcBef>
              <a:spcAft>
                <a:spcPts val="0"/>
              </a:spcAft>
              <a:buClr>
                <a:schemeClr val="dk1"/>
              </a:buClr>
              <a:buSzPct val="26190"/>
              <a:buFont typeface="Arial"/>
              <a:buNone/>
            </a:pPr>
            <a:endParaRPr sz="4200"/>
          </a:p>
          <a:p>
            <a:pPr marL="0" lvl="0" indent="0" algn="l" rtl="0">
              <a:spcBef>
                <a:spcPts val="360"/>
              </a:spcBef>
              <a:spcAft>
                <a:spcPts val="0"/>
              </a:spcAft>
              <a:buClr>
                <a:schemeClr val="dk1"/>
              </a:buClr>
              <a:buSzPct val="26190"/>
              <a:buFont typeface="Arial"/>
              <a:buNone/>
            </a:pPr>
            <a:r>
              <a:rPr lang="en-US" sz="4200" b="1"/>
              <a:t>Capitalize on Ohio's Output Flexibility:</a:t>
            </a:r>
            <a:endParaRPr sz="4200" b="1"/>
          </a:p>
          <a:p>
            <a:pPr marL="457200" lvl="0" indent="-355282" algn="l" rtl="0">
              <a:spcBef>
                <a:spcPts val="360"/>
              </a:spcBef>
              <a:spcAft>
                <a:spcPts val="0"/>
              </a:spcAft>
              <a:buSzPct val="100000"/>
              <a:buChar char="•"/>
            </a:pPr>
            <a:r>
              <a:rPr lang="en-US" sz="4200" b="1"/>
              <a:t> </a:t>
            </a:r>
            <a:r>
              <a:rPr lang="en-US" sz="4200"/>
              <a:t>Ohio has a potential slack of 150 tons.</a:t>
            </a:r>
            <a:endParaRPr sz="4200"/>
          </a:p>
          <a:p>
            <a:pPr marL="457200" lvl="0" indent="-355282" algn="l" rtl="0">
              <a:spcBef>
                <a:spcPts val="0"/>
              </a:spcBef>
              <a:spcAft>
                <a:spcPts val="0"/>
              </a:spcAft>
              <a:buSzPct val="100000"/>
              <a:buChar char="•"/>
            </a:pPr>
            <a:r>
              <a:rPr lang="en-US" sz="4200"/>
              <a:t> Use this extra output to diversify supplies or address sudden demand spikes.</a:t>
            </a:r>
            <a:endParaRPr sz="4200"/>
          </a:p>
          <a:p>
            <a:pPr marL="0" lvl="0" indent="0" algn="l" rtl="0">
              <a:spcBef>
                <a:spcPts val="360"/>
              </a:spcBef>
              <a:spcAft>
                <a:spcPts val="0"/>
              </a:spcAft>
              <a:buClr>
                <a:schemeClr val="dk1"/>
              </a:buClr>
              <a:buSzPct val="26190"/>
              <a:buFont typeface="Arial"/>
              <a:buNone/>
            </a:pPr>
            <a:endParaRPr sz="4200" b="1"/>
          </a:p>
          <a:p>
            <a:pPr marL="0" lvl="0" indent="0" algn="l" rtl="0">
              <a:spcBef>
                <a:spcPts val="360"/>
              </a:spcBef>
              <a:spcAft>
                <a:spcPts val="0"/>
              </a:spcAft>
              <a:buClr>
                <a:schemeClr val="dk1"/>
              </a:buClr>
              <a:buSzPct val="26190"/>
              <a:buFont typeface="Arial"/>
              <a:buNone/>
            </a:pPr>
            <a:r>
              <a:rPr lang="en-US" sz="4200" b="1"/>
              <a:t> Monitor Production at Binding Plants:</a:t>
            </a:r>
            <a:endParaRPr sz="4200" b="1"/>
          </a:p>
          <a:p>
            <a:pPr marL="457200" lvl="0" indent="-355282" algn="l" rtl="0">
              <a:spcBef>
                <a:spcPts val="360"/>
              </a:spcBef>
              <a:spcAft>
                <a:spcPts val="0"/>
              </a:spcAft>
              <a:buSzPct val="100000"/>
              <a:buChar char="•"/>
            </a:pPr>
            <a:r>
              <a:rPr lang="en-US" sz="4200"/>
              <a:t>Michigan, Tennessee, and Indiana plants are all operating at their full capacities.</a:t>
            </a:r>
            <a:endParaRPr sz="4200"/>
          </a:p>
          <a:p>
            <a:pPr marL="457200" lvl="0" indent="-355282" algn="l" rtl="0">
              <a:spcBef>
                <a:spcPts val="0"/>
              </a:spcBef>
              <a:spcAft>
                <a:spcPts val="0"/>
              </a:spcAft>
              <a:buSzPct val="100000"/>
              <a:buChar char="•"/>
            </a:pPr>
            <a:r>
              <a:rPr lang="en-US" sz="4200"/>
              <a:t>Regularly review these plants and ensure efficient utilization. Consider potential expansion if demand grows.</a:t>
            </a:r>
            <a:endParaRPr sz="4200"/>
          </a:p>
          <a:p>
            <a:pPr marL="0" lvl="0" indent="0" algn="l" rtl="0">
              <a:spcBef>
                <a:spcPts val="360"/>
              </a:spcBef>
              <a:spcAft>
                <a:spcPts val="0"/>
              </a:spcAft>
              <a:buClr>
                <a:schemeClr val="dk1"/>
              </a:buClr>
              <a:buSzPct val="26190"/>
              <a:buFont typeface="Arial"/>
              <a:buNone/>
            </a:pPr>
            <a:endParaRPr sz="4200" b="1"/>
          </a:p>
          <a:p>
            <a:pPr marL="0" lvl="0" indent="0" algn="l" rtl="0">
              <a:spcBef>
                <a:spcPts val="360"/>
              </a:spcBef>
              <a:spcAft>
                <a:spcPts val="0"/>
              </a:spcAft>
              <a:buNone/>
            </a:pP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2"/>
          <p:cNvSpPr txBox="1">
            <a:spLocks noGrp="1"/>
          </p:cNvSpPr>
          <p:nvPr>
            <p:ph type="title"/>
          </p:nvPr>
        </p:nvSpPr>
        <p:spPr>
          <a:xfrm>
            <a:off x="517225" y="295650"/>
            <a:ext cx="8229600" cy="11523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960"/>
              <a:buFont typeface="Calibri"/>
              <a:buNone/>
            </a:pPr>
            <a:r>
              <a:rPr lang="en-US" sz="3309" b="1"/>
              <a:t>SUMMARY OF THE CASE</a:t>
            </a:r>
            <a:endParaRPr sz="3209" b="1"/>
          </a:p>
          <a:p>
            <a:pPr marL="0" lvl="0" indent="0" algn="ctr" rtl="0">
              <a:spcBef>
                <a:spcPts val="0"/>
              </a:spcBef>
              <a:spcAft>
                <a:spcPts val="0"/>
              </a:spcAft>
              <a:buClr>
                <a:schemeClr val="dk1"/>
              </a:buClr>
              <a:buSzPts val="3960"/>
              <a:buFont typeface="Calibri"/>
              <a:buNone/>
            </a:pPr>
            <a:endParaRPr sz="3509"/>
          </a:p>
        </p:txBody>
      </p:sp>
      <p:sp>
        <p:nvSpPr>
          <p:cNvPr id="83" name="Google Shape;83;p2"/>
          <p:cNvSpPr txBox="1">
            <a:spLocks noGrp="1"/>
          </p:cNvSpPr>
          <p:nvPr>
            <p:ph type="body" idx="1"/>
          </p:nvPr>
        </p:nvSpPr>
        <p:spPr>
          <a:xfrm>
            <a:off x="517225" y="975450"/>
            <a:ext cx="8229600" cy="4526100"/>
          </a:xfrm>
          <a:prstGeom prst="rect">
            <a:avLst/>
          </a:prstGeom>
          <a:noFill/>
          <a:ln>
            <a:noFill/>
          </a:ln>
        </p:spPr>
        <p:txBody>
          <a:bodyPr spcFirstLastPara="1" wrap="square" lIns="91425" tIns="45700" rIns="91425" bIns="45700" anchor="t" anchorCtr="0">
            <a:normAutofit/>
          </a:bodyPr>
          <a:lstStyle/>
          <a:p>
            <a:pPr marL="457200" lvl="0" indent="-416560" algn="l" rtl="0">
              <a:lnSpc>
                <a:spcPct val="115000"/>
              </a:lnSpc>
              <a:spcBef>
                <a:spcPts val="640"/>
              </a:spcBef>
              <a:spcAft>
                <a:spcPts val="0"/>
              </a:spcAft>
              <a:buSzPts val="2960"/>
              <a:buChar char="❏"/>
            </a:pPr>
            <a:r>
              <a:rPr lang="en-US" sz="2575"/>
              <a:t>Walsh’s Juice Company produces products from unprocessed grape juice which are harvested at the three vineyards in</a:t>
            </a:r>
            <a:r>
              <a:rPr lang="en-US" sz="2390"/>
              <a:t> New York,</a:t>
            </a:r>
            <a:r>
              <a:rPr lang="en-US" sz="2575"/>
              <a:t>Ohio,and Pennsylvania. The products are processed in four processing plants in Virginia,Michigan,Tennessee,and Indiana.</a:t>
            </a:r>
            <a:endParaRPr sz="2575"/>
          </a:p>
          <a:p>
            <a:pPr marL="457200" lvl="0" indent="-392112" algn="l" rtl="0">
              <a:lnSpc>
                <a:spcPct val="115000"/>
              </a:lnSpc>
              <a:spcBef>
                <a:spcPts val="0"/>
              </a:spcBef>
              <a:spcAft>
                <a:spcPts val="0"/>
              </a:spcAft>
              <a:buSzPts val="2575"/>
              <a:buChar char="❏"/>
            </a:pPr>
            <a:r>
              <a:rPr lang="en-US" sz="2575"/>
              <a:t>Management requires a model that accounts for both the logistical and production-processing sides of this issue.</a:t>
            </a:r>
            <a:endParaRPr sz="2575"/>
          </a:p>
          <a:p>
            <a:pPr marL="0" lvl="0" indent="0" algn="l" rtl="0">
              <a:lnSpc>
                <a:spcPct val="115000"/>
              </a:lnSpc>
              <a:spcBef>
                <a:spcPts val="640"/>
              </a:spcBef>
              <a:spcAft>
                <a:spcPts val="0"/>
              </a:spcAft>
              <a:buSzPts val="1018"/>
              <a:buNone/>
            </a:pPr>
            <a:endParaRPr sz="2775"/>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3300" b="1"/>
              <a:t>OBJECTIVE AND QUESTION</a:t>
            </a:r>
            <a:endParaRPr sz="2700" b="1"/>
          </a:p>
        </p:txBody>
      </p:sp>
      <p:sp>
        <p:nvSpPr>
          <p:cNvPr id="91" name="Google Shape;91;p3"/>
          <p:cNvSpPr txBox="1">
            <a:spLocks noGrp="1"/>
          </p:cNvSpPr>
          <p:nvPr>
            <p:ph type="body" idx="1"/>
          </p:nvPr>
        </p:nvSpPr>
        <p:spPr>
          <a:xfrm>
            <a:off x="396225" y="1255776"/>
            <a:ext cx="8229600" cy="4885500"/>
          </a:xfrm>
          <a:prstGeom prst="rect">
            <a:avLst/>
          </a:prstGeom>
          <a:noFill/>
          <a:ln>
            <a:noFill/>
          </a:ln>
        </p:spPr>
        <p:txBody>
          <a:bodyPr spcFirstLastPara="1" wrap="square" lIns="91425" tIns="45700" rIns="91425" bIns="45700" anchor="t" anchorCtr="0">
            <a:normAutofit/>
          </a:bodyPr>
          <a:lstStyle/>
          <a:p>
            <a:pPr marL="0" lvl="0" indent="0" algn="l" rtl="0">
              <a:spcBef>
                <a:spcPts val="640"/>
              </a:spcBef>
              <a:spcAft>
                <a:spcPts val="0"/>
              </a:spcAft>
              <a:buNone/>
            </a:pPr>
            <a:endParaRPr/>
          </a:p>
          <a:p>
            <a:pPr marL="457200" lvl="0" indent="-361950" algn="l" rtl="0">
              <a:spcBef>
                <a:spcPts val="640"/>
              </a:spcBef>
              <a:spcAft>
                <a:spcPts val="0"/>
              </a:spcAft>
              <a:buSzPts val="2100"/>
              <a:buChar char="❏"/>
            </a:pPr>
            <a:r>
              <a:rPr lang="en-US" sz="3000"/>
              <a:t>Objective :- </a:t>
            </a:r>
            <a:r>
              <a:rPr lang="en-US" sz="2700"/>
              <a:t>To </a:t>
            </a:r>
            <a:r>
              <a:rPr lang="en-US" sz="2400" b="1"/>
              <a:t>Minimize total costs</a:t>
            </a:r>
            <a:r>
              <a:rPr lang="en-US" sz="2700"/>
              <a:t>,including the cost of transporting grape juice from the vineyards to the plants and the product processing costs.</a:t>
            </a:r>
            <a:endParaRPr sz="2700"/>
          </a:p>
          <a:p>
            <a:pPr marL="457200" lvl="0" indent="-381000" algn="l" rtl="0">
              <a:spcBef>
                <a:spcPts val="0"/>
              </a:spcBef>
              <a:spcAft>
                <a:spcPts val="0"/>
              </a:spcAft>
              <a:buSzPts val="2400"/>
              <a:buChar char="❏"/>
            </a:pPr>
            <a:r>
              <a:rPr lang="en-US" sz="2700"/>
              <a:t>How many tonnes of grape juice need to be transported  from each vineyard to each processing plant?</a:t>
            </a:r>
            <a:endParaRPr sz="2700"/>
          </a:p>
          <a:p>
            <a:pPr marL="457200" lvl="0" indent="-381000" algn="l" rtl="0">
              <a:spcBef>
                <a:spcPts val="0"/>
              </a:spcBef>
              <a:spcAft>
                <a:spcPts val="0"/>
              </a:spcAft>
              <a:buSzPts val="2400"/>
              <a:buChar char="❏"/>
            </a:pPr>
            <a:r>
              <a:rPr lang="en-US" sz="2700"/>
              <a:t>How many tonnes of each product should be processed at each plant?</a:t>
            </a:r>
            <a:endParaRPr sz="2700"/>
          </a:p>
          <a:p>
            <a:pPr marL="342900" lvl="0" indent="0" algn="l" rtl="0">
              <a:spcBef>
                <a:spcPts val="640"/>
              </a:spcBef>
              <a:spcAft>
                <a:spcPts val="0"/>
              </a:spcAft>
              <a:buNone/>
            </a:pPr>
            <a:endParaRPr sz="2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28a3164505a_0_10"/>
          <p:cNvSpPr txBox="1">
            <a:spLocks noGrp="1"/>
          </p:cNvSpPr>
          <p:nvPr>
            <p:ph type="title"/>
          </p:nvPr>
        </p:nvSpPr>
        <p:spPr>
          <a:xfrm>
            <a:off x="457200" y="171847"/>
            <a:ext cx="8229600" cy="9003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3600" u="sng"/>
              <a:t>Model Description</a:t>
            </a:r>
            <a:endParaRPr sz="3600" u="sng"/>
          </a:p>
        </p:txBody>
      </p:sp>
      <p:sp>
        <p:nvSpPr>
          <p:cNvPr id="99" name="Google Shape;99;g28a3164505a_0_10"/>
          <p:cNvSpPr txBox="1">
            <a:spLocks noGrp="1"/>
          </p:cNvSpPr>
          <p:nvPr>
            <p:ph type="body" idx="1"/>
          </p:nvPr>
        </p:nvSpPr>
        <p:spPr>
          <a:xfrm>
            <a:off x="457200" y="1132488"/>
            <a:ext cx="8229600" cy="4919400"/>
          </a:xfrm>
          <a:prstGeom prst="rect">
            <a:avLst/>
          </a:prstGeom>
          <a:noFill/>
          <a:ln>
            <a:noFill/>
          </a:ln>
        </p:spPr>
        <p:txBody>
          <a:bodyPr spcFirstLastPara="1" wrap="square" lIns="91425" tIns="45700" rIns="91425" bIns="45700" anchor="t" anchorCtr="0">
            <a:normAutofit lnSpcReduction="10000"/>
          </a:bodyPr>
          <a:lstStyle/>
          <a:p>
            <a:pPr marL="342900" lvl="0" indent="-279400" algn="l" rtl="0">
              <a:spcBef>
                <a:spcPts val="0"/>
              </a:spcBef>
              <a:spcAft>
                <a:spcPts val="0"/>
              </a:spcAft>
              <a:buClr>
                <a:schemeClr val="dk1"/>
              </a:buClr>
              <a:buSzPts val="2200"/>
              <a:buChar char="•"/>
            </a:pPr>
            <a:r>
              <a:rPr lang="en-US" sz="2200" dirty="0"/>
              <a:t>Utilizing a linear programming model, the primary goal of our model is to minimize the overall total expenditure, encompassing both the transportation of grape juice from the vineyards to the plants and the costs associated with product processing.</a:t>
            </a:r>
            <a:endParaRPr sz="2200" dirty="0"/>
          </a:p>
          <a:p>
            <a:pPr marL="342900" lvl="0" indent="-279400" algn="l" rtl="0">
              <a:spcBef>
                <a:spcPts val="640"/>
              </a:spcBef>
              <a:spcAft>
                <a:spcPts val="0"/>
              </a:spcAft>
              <a:buClr>
                <a:schemeClr val="dk1"/>
              </a:buClr>
              <a:buSzPts val="2200"/>
              <a:buChar char="•"/>
            </a:pPr>
            <a:r>
              <a:rPr lang="en-US" sz="2200" dirty="0"/>
              <a:t> This model was chosen due to its capacity to manage grape juice resources effectively, streamlining transportation from vineyards to plants and the subsequent product processing, while minimizing the expenses.</a:t>
            </a:r>
            <a:endParaRPr sz="2200" dirty="0"/>
          </a:p>
          <a:p>
            <a:pPr marL="342900" lvl="0" indent="-279400" algn="l" rtl="0">
              <a:spcBef>
                <a:spcPts val="640"/>
              </a:spcBef>
              <a:spcAft>
                <a:spcPts val="0"/>
              </a:spcAft>
              <a:buSzPts val="2200"/>
              <a:buChar char="•"/>
            </a:pPr>
            <a:r>
              <a:rPr lang="en-US" sz="2200" dirty="0"/>
              <a:t>Linear programming models are widely used in supply chain management and production planning due to their ability to handle multiple constraints and objectives, making them a suitable choice for this scenario.</a:t>
            </a:r>
            <a:endParaRPr sz="2200" dirty="0"/>
          </a:p>
          <a:p>
            <a:pPr marL="342900" lvl="0" indent="-279400" algn="l" rtl="0">
              <a:spcBef>
                <a:spcPts val="640"/>
              </a:spcBef>
              <a:spcAft>
                <a:spcPts val="0"/>
              </a:spcAft>
              <a:buSzPts val="2200"/>
              <a:buChar char="•"/>
            </a:pPr>
            <a:r>
              <a:rPr lang="en-US" sz="2200" dirty="0"/>
              <a:t>The linear programming model for Walsh’s Juice Company was created by establishing decision variables, formulating an objective function and defining a set of constraints.</a:t>
            </a:r>
            <a:endParaRPr sz="2200" dirty="0"/>
          </a:p>
          <a:p>
            <a:pPr marL="342900" lvl="0" indent="0" algn="l" rtl="0">
              <a:spcBef>
                <a:spcPts val="640"/>
              </a:spcBef>
              <a:spcAft>
                <a:spcPts val="0"/>
              </a:spcAft>
              <a:buNone/>
            </a:pPr>
            <a:endParaRP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28a3164505a_0_17"/>
          <p:cNvSpPr txBox="1">
            <a:spLocks noGrp="1"/>
          </p:cNvSpPr>
          <p:nvPr>
            <p:ph type="title"/>
          </p:nvPr>
        </p:nvSpPr>
        <p:spPr>
          <a:xfrm>
            <a:off x="457200" y="127797"/>
            <a:ext cx="8229600" cy="9003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3200" u="sng" dirty="0"/>
              <a:t>Assumptions and Constraints</a:t>
            </a:r>
            <a:endParaRPr sz="3600" u="sng" dirty="0"/>
          </a:p>
        </p:txBody>
      </p:sp>
      <p:sp>
        <p:nvSpPr>
          <p:cNvPr id="107" name="Google Shape;107;g28a3164505a_0_17"/>
          <p:cNvSpPr txBox="1">
            <a:spLocks noGrp="1"/>
          </p:cNvSpPr>
          <p:nvPr>
            <p:ph type="body" idx="1"/>
          </p:nvPr>
        </p:nvSpPr>
        <p:spPr>
          <a:xfrm>
            <a:off x="116700" y="1095775"/>
            <a:ext cx="8910600" cy="4901400"/>
          </a:xfrm>
          <a:prstGeom prst="rect">
            <a:avLst/>
          </a:prstGeom>
          <a:noFill/>
          <a:ln>
            <a:noFill/>
          </a:ln>
        </p:spPr>
        <p:txBody>
          <a:bodyPr spcFirstLastPara="1" wrap="square" lIns="91425" tIns="45700" rIns="91425" bIns="45700" anchor="t" anchorCtr="0">
            <a:normAutofit fontScale="25000" lnSpcReduction="20000"/>
          </a:bodyPr>
          <a:lstStyle/>
          <a:p>
            <a:pPr marL="342900" lvl="0" indent="-263143" algn="l" rtl="0">
              <a:spcBef>
                <a:spcPts val="0"/>
              </a:spcBef>
              <a:spcAft>
                <a:spcPts val="0"/>
              </a:spcAft>
              <a:buClr>
                <a:schemeClr val="dk1"/>
              </a:buClr>
              <a:buSzPct val="100000"/>
              <a:buChar char="•"/>
            </a:pPr>
            <a:r>
              <a:rPr lang="en-US" sz="7775"/>
              <a:t>During a specific month the unprocessed grape juice available in the vineyards in NY, OH &amp; PA are 1400, 1700 and 1100 tons respectively.</a:t>
            </a:r>
            <a:endParaRPr sz="7775"/>
          </a:p>
          <a:p>
            <a:pPr marL="342900" lvl="0" indent="-263143" algn="l" rtl="0">
              <a:spcBef>
                <a:spcPts val="0"/>
              </a:spcBef>
              <a:spcAft>
                <a:spcPts val="0"/>
              </a:spcAft>
              <a:buSzPct val="100000"/>
              <a:buChar char="•"/>
            </a:pPr>
            <a:r>
              <a:rPr lang="en-US" sz="7775"/>
              <a:t>The monthly processing capacities for unprocessed grape juice at the plants in VA, MI, TN &amp; IN are 1200, 1100, 1400 &amp; 1400 tons respectively.</a:t>
            </a:r>
            <a:endParaRPr sz="7775"/>
          </a:p>
          <a:p>
            <a:pPr marL="342900" lvl="0" indent="-263143" algn="l" rtl="0">
              <a:spcBef>
                <a:spcPts val="0"/>
              </a:spcBef>
              <a:spcAft>
                <a:spcPts val="0"/>
              </a:spcAft>
              <a:buSzPct val="100000"/>
              <a:buChar char="•"/>
            </a:pPr>
            <a:r>
              <a:rPr lang="en-US" sz="7775"/>
              <a:t>The company requires to process a total of 1200 tons of bottle juice, 900 tons of frozen concentrate &amp; 700 tons of jelly across all 4 plants.</a:t>
            </a:r>
            <a:endParaRPr sz="7775"/>
          </a:p>
          <a:p>
            <a:pPr marL="342900" lvl="0" indent="0" algn="l" rtl="0">
              <a:spcBef>
                <a:spcPts val="0"/>
              </a:spcBef>
              <a:spcAft>
                <a:spcPts val="0"/>
              </a:spcAft>
              <a:buNone/>
            </a:pPr>
            <a:endParaRPr sz="7775"/>
          </a:p>
          <a:p>
            <a:pPr marL="342900" lvl="0" indent="-263143" algn="l" rtl="0">
              <a:spcBef>
                <a:spcPts val="0"/>
              </a:spcBef>
              <a:spcAft>
                <a:spcPts val="0"/>
              </a:spcAft>
              <a:buSzPct val="100000"/>
              <a:buChar char="•"/>
            </a:pPr>
            <a:r>
              <a:rPr lang="en-US" sz="7775"/>
              <a:t>Unprocessed juice required per ton for processing</a:t>
            </a:r>
            <a:endParaRPr sz="7775"/>
          </a:p>
          <a:p>
            <a:pPr marL="457200" lvl="0" indent="-352043" algn="l" rtl="0">
              <a:spcBef>
                <a:spcPts val="0"/>
              </a:spcBef>
              <a:spcAft>
                <a:spcPts val="0"/>
              </a:spcAft>
              <a:buSzPct val="100000"/>
              <a:buChar char="➢"/>
            </a:pPr>
            <a:r>
              <a:rPr lang="en-US" sz="7775"/>
              <a:t>1 ton of frozen concentrate requires 2 tons of unprocessed juice.</a:t>
            </a:r>
            <a:endParaRPr sz="7775"/>
          </a:p>
          <a:p>
            <a:pPr marL="457200" lvl="0" indent="-352043" algn="l" rtl="0">
              <a:spcBef>
                <a:spcPts val="0"/>
              </a:spcBef>
              <a:spcAft>
                <a:spcPts val="0"/>
              </a:spcAft>
              <a:buSzPct val="100000"/>
              <a:buChar char="➢"/>
            </a:pPr>
            <a:r>
              <a:rPr lang="en-US" sz="7775"/>
              <a:t>1 ton of jelly requires 1.5 tons of unprocessed juice.</a:t>
            </a:r>
            <a:endParaRPr sz="7775"/>
          </a:p>
          <a:p>
            <a:pPr marL="457200" lvl="0" indent="-352043" algn="l" rtl="0">
              <a:spcBef>
                <a:spcPts val="0"/>
              </a:spcBef>
              <a:spcAft>
                <a:spcPts val="0"/>
              </a:spcAft>
              <a:buSzPct val="100000"/>
              <a:buChar char="➢"/>
            </a:pPr>
            <a:r>
              <a:rPr lang="en-US" sz="7775"/>
              <a:t>1 ton of bottled juice requires 1 ton of unprocessed juice. </a:t>
            </a:r>
            <a:endParaRPr sz="7775"/>
          </a:p>
          <a:p>
            <a:pPr marL="457200" lvl="0" indent="0" algn="l" rtl="0">
              <a:spcBef>
                <a:spcPts val="0"/>
              </a:spcBef>
              <a:spcAft>
                <a:spcPts val="0"/>
              </a:spcAft>
              <a:buNone/>
            </a:pPr>
            <a:endParaRPr sz="7775"/>
          </a:p>
          <a:p>
            <a:pPr marL="342900" lvl="0" indent="-263143" algn="l" rtl="0">
              <a:spcBef>
                <a:spcPts val="0"/>
              </a:spcBef>
              <a:spcAft>
                <a:spcPts val="0"/>
              </a:spcAft>
              <a:buSzPct val="100000"/>
              <a:buChar char="•"/>
            </a:pPr>
            <a:r>
              <a:rPr lang="en-US" sz="7775"/>
              <a:t>The quantity of juice that was processed must be equal to the quantity that was transported.</a:t>
            </a:r>
            <a:endParaRPr sz="7775"/>
          </a:p>
          <a:p>
            <a:pPr marL="342900" lvl="0" indent="-263143" algn="l" rtl="0">
              <a:spcBef>
                <a:spcPts val="0"/>
              </a:spcBef>
              <a:spcAft>
                <a:spcPts val="0"/>
              </a:spcAft>
              <a:buSzPct val="100000"/>
              <a:buChar char="•"/>
            </a:pPr>
            <a:r>
              <a:rPr lang="en-US" sz="7775"/>
              <a:t>The quantity of juice shipped must be less than or equal to the processing capacity of each plant</a:t>
            </a:r>
            <a:endParaRPr sz="7775"/>
          </a:p>
          <a:p>
            <a:pPr marL="342900" lvl="0" indent="-263143" algn="l" rtl="0">
              <a:spcBef>
                <a:spcPts val="0"/>
              </a:spcBef>
              <a:spcAft>
                <a:spcPts val="0"/>
              </a:spcAft>
              <a:buSzPct val="100000"/>
              <a:buChar char="•"/>
            </a:pPr>
            <a:r>
              <a:rPr lang="en-US" sz="7775"/>
              <a:t>The processed quantities of products must equal their demand.</a:t>
            </a:r>
            <a:endParaRPr sz="7775"/>
          </a:p>
          <a:p>
            <a:pPr marL="342900" lvl="0" indent="-263143" algn="l" rtl="0">
              <a:spcBef>
                <a:spcPts val="0"/>
              </a:spcBef>
              <a:spcAft>
                <a:spcPts val="0"/>
              </a:spcAft>
              <a:buSzPct val="100000"/>
              <a:buChar char="•"/>
            </a:pPr>
            <a:r>
              <a:rPr lang="en-US" sz="7775"/>
              <a:t>The quantity of juice transported from the vineyards must be less than or equal to the available supply of unprocessed juice at the plants.</a:t>
            </a:r>
            <a:endParaRPr sz="7775"/>
          </a:p>
          <a:p>
            <a:pPr marL="342900" lvl="0" indent="0" algn="l" rtl="0">
              <a:spcBef>
                <a:spcPts val="64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4;p5">
            <a:extLst>
              <a:ext uri="{FF2B5EF4-FFF2-40B4-BE49-F238E27FC236}">
                <a16:creationId xmlns:a16="http://schemas.microsoft.com/office/drawing/2014/main" id="{0DAE13B3-D7A2-3695-A6C2-283C1861EE2A}"/>
              </a:ext>
            </a:extLst>
          </p:cNvPr>
          <p:cNvSpPr txBox="1">
            <a:spLocks noGrp="1"/>
          </p:cNvSpPr>
          <p:nvPr>
            <p:ph type="title"/>
          </p:nvPr>
        </p:nvSpPr>
        <p:spPr>
          <a:xfrm>
            <a:off x="457200" y="984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Analysis and Results</a:t>
            </a:r>
            <a:endParaRPr dirty="0"/>
          </a:p>
        </p:txBody>
      </p:sp>
      <p:graphicFrame>
        <p:nvGraphicFramePr>
          <p:cNvPr id="10" name="Table 9">
            <a:extLst>
              <a:ext uri="{FF2B5EF4-FFF2-40B4-BE49-F238E27FC236}">
                <a16:creationId xmlns:a16="http://schemas.microsoft.com/office/drawing/2014/main" id="{2FB00D0E-ABE6-E17B-6F3B-EA97AE8F924B}"/>
              </a:ext>
            </a:extLst>
          </p:cNvPr>
          <p:cNvGraphicFramePr>
            <a:graphicFrameLocks noGrp="1"/>
          </p:cNvGraphicFramePr>
          <p:nvPr>
            <p:extLst>
              <p:ext uri="{D42A27DB-BD31-4B8C-83A1-F6EECF244321}">
                <p14:modId xmlns:p14="http://schemas.microsoft.com/office/powerpoint/2010/main" val="3066584856"/>
              </p:ext>
            </p:extLst>
          </p:nvPr>
        </p:nvGraphicFramePr>
        <p:xfrm>
          <a:off x="2029968" y="1552575"/>
          <a:ext cx="5084064" cy="1876425"/>
        </p:xfrm>
        <a:graphic>
          <a:graphicData uri="http://schemas.openxmlformats.org/drawingml/2006/table">
            <a:tbl>
              <a:tblPr>
                <a:tableStyleId>{9D7B26C5-4107-4FEC-AEDC-1716B250A1EF}</a:tableStyleId>
              </a:tblPr>
              <a:tblGrid>
                <a:gridCol w="1773936">
                  <a:extLst>
                    <a:ext uri="{9D8B030D-6E8A-4147-A177-3AD203B41FA5}">
                      <a16:colId xmlns:a16="http://schemas.microsoft.com/office/drawing/2014/main" val="1284654808"/>
                    </a:ext>
                  </a:extLst>
                </a:gridCol>
                <a:gridCol w="3310128">
                  <a:extLst>
                    <a:ext uri="{9D8B030D-6E8A-4147-A177-3AD203B41FA5}">
                      <a16:colId xmlns:a16="http://schemas.microsoft.com/office/drawing/2014/main" val="3116506549"/>
                    </a:ext>
                  </a:extLst>
                </a:gridCol>
              </a:tblGrid>
              <a:tr h="209550">
                <a:tc>
                  <a:txBody>
                    <a:bodyPr/>
                    <a:lstStyle/>
                    <a:p>
                      <a:pPr algn="ctr" fontAlgn="ctr"/>
                      <a:r>
                        <a:rPr lang="en-US" sz="1200" u="none" strike="noStrike" dirty="0">
                          <a:effectLst/>
                        </a:rPr>
                        <a:t>Minimize Cost =</a:t>
                      </a:r>
                      <a:endParaRPr lang="en-US" sz="1200" b="0" i="0" u="none" strike="noStrike" dirty="0">
                        <a:solidFill>
                          <a:srgbClr val="000000"/>
                        </a:solidFill>
                        <a:effectLst/>
                        <a:latin typeface="Calibri" panose="020F0502020204030204" pitchFamily="34" charset="0"/>
                      </a:endParaRPr>
                    </a:p>
                  </a:txBody>
                  <a:tcPr marL="9525" marR="9525" marT="9525" marB="0" anchor="ctr">
                    <a:lnB w="190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u="none" strike="noStrike" dirty="0">
                          <a:effectLst/>
                        </a:rPr>
                        <a:t>Transportation Cost + Processing Cost</a:t>
                      </a:r>
                      <a:endParaRPr lang="en-US" sz="1200" b="0" i="0" u="none" strike="noStrike" dirty="0">
                        <a:solidFill>
                          <a:srgbClr val="000000"/>
                        </a:solidFill>
                        <a:effectLst/>
                        <a:latin typeface="Calibri" panose="020F0502020204030204" pitchFamily="34" charset="0"/>
                      </a:endParaRPr>
                    </a:p>
                  </a:txBody>
                  <a:tcPr marL="9525" marR="9525" marT="9525" marB="0" anchor="b">
                    <a:lnB w="1905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296902814"/>
                  </a:ext>
                </a:extLst>
              </a:tr>
              <a:tr h="200025">
                <a:tc>
                  <a:txBody>
                    <a:bodyPr/>
                    <a:lstStyle/>
                    <a:p>
                      <a:pPr algn="ctr"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9525" marR="9525" marT="9525" marB="0" anchor="b">
                    <a:lnT w="19050" cap="flat" cmpd="sng" algn="ctr">
                      <a:solidFill>
                        <a:schemeClr val="tx1"/>
                      </a:solidFill>
                      <a:prstDash val="solid"/>
                      <a:round/>
                      <a:headEnd type="none" w="med" len="med"/>
                      <a:tailEnd type="none" w="med" len="med"/>
                    </a:lnT>
                  </a:tcPr>
                </a:tc>
                <a:tc>
                  <a:txBody>
                    <a:bodyPr/>
                    <a:lstStyle/>
                    <a:p>
                      <a:pPr algn="ctr"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9525" marR="9525" marT="9525" marB="0" anchor="b">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951588323"/>
                  </a:ext>
                </a:extLst>
              </a:tr>
              <a:tr h="209550">
                <a:tc>
                  <a:txBody>
                    <a:bodyPr/>
                    <a:lstStyle/>
                    <a:p>
                      <a:pPr algn="ctr" fontAlgn="b"/>
                      <a:r>
                        <a:rPr lang="en-US" sz="1200" u="none" strike="noStrike">
                          <a:effectLst/>
                        </a:rPr>
                        <a:t>Transportation Cost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200" u="none" strike="noStrike" dirty="0">
                          <a:effectLst/>
                        </a:rPr>
                        <a:t>850xA1 + 720xA2 + 910xA3 + 750xA4</a:t>
                      </a:r>
                      <a:endParaRPr 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8110790"/>
                  </a:ext>
                </a:extLst>
              </a:tr>
              <a:tr h="209550">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200" u="none" strike="noStrike">
                          <a:effectLst/>
                        </a:rPr>
                        <a:t>+ 970xB1 + 790xB2 + 1050xB3 + 880xB4</a:t>
                      </a:r>
                      <a:endParaRPr lang="en-US"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48480465"/>
                  </a:ext>
                </a:extLst>
              </a:tr>
              <a:tr h="209550">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200" u="none" strike="noStrike">
                          <a:effectLst/>
                        </a:rPr>
                        <a:t>+ 900xC1 + 830xC2 + 780xC3 + 820xC4</a:t>
                      </a:r>
                      <a:endParaRPr lang="en-US"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63431047"/>
                  </a:ext>
                </a:extLst>
              </a:tr>
              <a:tr h="209550">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9335215"/>
                  </a:ext>
                </a:extLst>
              </a:tr>
              <a:tr h="209550">
                <a:tc>
                  <a:txBody>
                    <a:bodyPr/>
                    <a:lstStyle/>
                    <a:p>
                      <a:pPr algn="ctr" fontAlgn="b"/>
                      <a:r>
                        <a:rPr lang="en-US" sz="1200" u="none" strike="noStrike">
                          <a:effectLst/>
                        </a:rPr>
                        <a:t>Processing Cost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2100yP1 + 2350yP2 + 2200yP3 + 1900yP4 </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93030063"/>
                  </a:ext>
                </a:extLst>
              </a:tr>
              <a:tr h="209550">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+ 4100yQ1 + 4300yQ2 + 3950yQ3 + 3900yQ4</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60564037"/>
                  </a:ext>
                </a:extLst>
              </a:tr>
              <a:tr h="209550">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+ 2600yR1 + 2300yR2 + 2500yR3 + 2800yR4</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2288270"/>
                  </a:ext>
                </a:extLst>
              </a:tr>
            </a:tbl>
          </a:graphicData>
        </a:graphic>
      </p:graphicFrame>
      <p:sp>
        <p:nvSpPr>
          <p:cNvPr id="11" name="TextBox 10">
            <a:extLst>
              <a:ext uri="{FF2B5EF4-FFF2-40B4-BE49-F238E27FC236}">
                <a16:creationId xmlns:a16="http://schemas.microsoft.com/office/drawing/2014/main" id="{C949080D-C534-04F0-7D54-9FB58ACDD183}"/>
              </a:ext>
            </a:extLst>
          </p:cNvPr>
          <p:cNvSpPr txBox="1"/>
          <p:nvPr/>
        </p:nvSpPr>
        <p:spPr>
          <a:xfrm>
            <a:off x="301752" y="1389888"/>
            <a:ext cx="960120" cy="523220"/>
          </a:xfrm>
          <a:prstGeom prst="rect">
            <a:avLst/>
          </a:prstGeom>
          <a:noFill/>
          <a:ln w="19050">
            <a:solidFill>
              <a:schemeClr val="tx1"/>
            </a:solidFill>
          </a:ln>
        </p:spPr>
        <p:txBody>
          <a:bodyPr wrap="square" rtlCol="0">
            <a:spAutoFit/>
          </a:bodyPr>
          <a:lstStyle/>
          <a:p>
            <a:pPr algn="ctr"/>
            <a:r>
              <a:rPr lang="en-US" dirty="0"/>
              <a:t>Objective </a:t>
            </a:r>
          </a:p>
          <a:p>
            <a:pPr algn="ctr"/>
            <a:r>
              <a:rPr lang="en-US" dirty="0"/>
              <a:t>Function</a:t>
            </a:r>
          </a:p>
        </p:txBody>
      </p:sp>
      <p:sp>
        <p:nvSpPr>
          <p:cNvPr id="12" name="Arrow: Right 11">
            <a:extLst>
              <a:ext uri="{FF2B5EF4-FFF2-40B4-BE49-F238E27FC236}">
                <a16:creationId xmlns:a16="http://schemas.microsoft.com/office/drawing/2014/main" id="{720BC2CE-771B-BA8A-6C74-5104BCB27708}"/>
              </a:ext>
            </a:extLst>
          </p:cNvPr>
          <p:cNvSpPr/>
          <p:nvPr/>
        </p:nvSpPr>
        <p:spPr>
          <a:xfrm>
            <a:off x="1344168" y="1552575"/>
            <a:ext cx="557784" cy="184785"/>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le 12">
            <a:extLst>
              <a:ext uri="{FF2B5EF4-FFF2-40B4-BE49-F238E27FC236}">
                <a16:creationId xmlns:a16="http://schemas.microsoft.com/office/drawing/2014/main" id="{DEC36BF6-E18B-78DA-5131-1EC6ECFC2E9C}"/>
              </a:ext>
            </a:extLst>
          </p:cNvPr>
          <p:cNvGraphicFramePr>
            <a:graphicFrameLocks noGrp="1"/>
          </p:cNvGraphicFramePr>
          <p:nvPr>
            <p:extLst>
              <p:ext uri="{D42A27DB-BD31-4B8C-83A1-F6EECF244321}">
                <p14:modId xmlns:p14="http://schemas.microsoft.com/office/powerpoint/2010/main" val="1342098009"/>
              </p:ext>
            </p:extLst>
          </p:nvPr>
        </p:nvGraphicFramePr>
        <p:xfrm>
          <a:off x="73152" y="4480942"/>
          <a:ext cx="4665980" cy="1247775"/>
        </p:xfrm>
        <a:graphic>
          <a:graphicData uri="http://schemas.openxmlformats.org/drawingml/2006/table">
            <a:tbl>
              <a:tblPr>
                <a:tableStyleId>{5C22544A-7EE6-4342-B048-85BDC9FD1C3A}</a:tableStyleId>
              </a:tblPr>
              <a:tblGrid>
                <a:gridCol w="1228296">
                  <a:extLst>
                    <a:ext uri="{9D8B030D-6E8A-4147-A177-3AD203B41FA5}">
                      <a16:colId xmlns:a16="http://schemas.microsoft.com/office/drawing/2014/main" val="3555516415"/>
                    </a:ext>
                  </a:extLst>
                </a:gridCol>
                <a:gridCol w="965641">
                  <a:extLst>
                    <a:ext uri="{9D8B030D-6E8A-4147-A177-3AD203B41FA5}">
                      <a16:colId xmlns:a16="http://schemas.microsoft.com/office/drawing/2014/main" val="2621240851"/>
                    </a:ext>
                  </a:extLst>
                </a:gridCol>
                <a:gridCol w="787963">
                  <a:extLst>
                    <a:ext uri="{9D8B030D-6E8A-4147-A177-3AD203B41FA5}">
                      <a16:colId xmlns:a16="http://schemas.microsoft.com/office/drawing/2014/main" val="921801823"/>
                    </a:ext>
                  </a:extLst>
                </a:gridCol>
                <a:gridCol w="834315">
                  <a:extLst>
                    <a:ext uri="{9D8B030D-6E8A-4147-A177-3AD203B41FA5}">
                      <a16:colId xmlns:a16="http://schemas.microsoft.com/office/drawing/2014/main" val="644332054"/>
                    </a:ext>
                  </a:extLst>
                </a:gridCol>
                <a:gridCol w="849765">
                  <a:extLst>
                    <a:ext uri="{9D8B030D-6E8A-4147-A177-3AD203B41FA5}">
                      <a16:colId xmlns:a16="http://schemas.microsoft.com/office/drawing/2014/main" val="1744520059"/>
                    </a:ext>
                  </a:extLst>
                </a:gridCol>
              </a:tblGrid>
              <a:tr h="209550">
                <a:tc gridSpan="5">
                  <a:txBody>
                    <a:bodyPr/>
                    <a:lstStyle/>
                    <a:p>
                      <a:pPr algn="ctr" fontAlgn="ctr"/>
                      <a:r>
                        <a:rPr lang="en-US" sz="900" u="none" strike="noStrike" dirty="0">
                          <a:effectLst/>
                        </a:rPr>
                        <a:t>Transportation Cost ($/ton)</a:t>
                      </a:r>
                      <a:endParaRPr lang="en-US" sz="9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18197376"/>
                  </a:ext>
                </a:extLst>
              </a:tr>
              <a:tr h="209550">
                <a:tc rowSpan="2">
                  <a:txBody>
                    <a:bodyPr/>
                    <a:lstStyle/>
                    <a:p>
                      <a:pPr algn="ctr" fontAlgn="ctr"/>
                      <a:r>
                        <a:rPr lang="en-US" sz="900" u="none" strike="noStrike">
                          <a:effectLst/>
                        </a:rPr>
                        <a:t>Vineyard</a:t>
                      </a:r>
                      <a:endParaRPr lang="en-US" sz="900" b="0" i="0" u="none" strike="noStrike">
                        <a:solidFill>
                          <a:srgbClr val="000000"/>
                        </a:solidFill>
                        <a:effectLst/>
                        <a:latin typeface="Calibri" panose="020F0502020204030204" pitchFamily="34" charset="0"/>
                      </a:endParaRPr>
                    </a:p>
                  </a:txBody>
                  <a:tcPr marL="9525" marR="9525" marT="9525" marB="0" anchor="ctr"/>
                </a:tc>
                <a:tc gridSpan="4">
                  <a:txBody>
                    <a:bodyPr/>
                    <a:lstStyle/>
                    <a:p>
                      <a:pPr algn="ctr" fontAlgn="ctr"/>
                      <a:r>
                        <a:rPr lang="en-US" sz="900" u="none" strike="noStrike" dirty="0">
                          <a:effectLst/>
                        </a:rPr>
                        <a:t>Plant</a:t>
                      </a:r>
                      <a:endParaRPr lang="en-US" sz="9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28056420"/>
                  </a:ext>
                </a:extLst>
              </a:tr>
              <a:tr h="209550">
                <a:tc vMerge="1">
                  <a:txBody>
                    <a:bodyPr/>
                    <a:lstStyle/>
                    <a:p>
                      <a:endParaRPr lang="en-US"/>
                    </a:p>
                  </a:txBody>
                  <a:tcPr/>
                </a:tc>
                <a:tc>
                  <a:txBody>
                    <a:bodyPr/>
                    <a:lstStyle/>
                    <a:p>
                      <a:pPr algn="ctr" fontAlgn="ctr"/>
                      <a:r>
                        <a:rPr lang="en-US" sz="900" u="none" strike="noStrike">
                          <a:effectLst/>
                        </a:rPr>
                        <a:t>Virginia (1)</a:t>
                      </a:r>
                      <a:endParaRPr lang="en-US"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900" u="none" strike="noStrike">
                          <a:effectLst/>
                        </a:rPr>
                        <a:t>Michigan (2)</a:t>
                      </a:r>
                      <a:endParaRPr lang="en-US"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900" u="none" strike="noStrike">
                          <a:effectLst/>
                        </a:rPr>
                        <a:t>Tennessee (3)</a:t>
                      </a:r>
                      <a:endParaRPr lang="en-US"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900" u="none" strike="noStrike">
                          <a:effectLst/>
                        </a:rPr>
                        <a:t>Indiania (4)</a:t>
                      </a:r>
                      <a:endParaRPr lang="en-US" sz="9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36385734"/>
                  </a:ext>
                </a:extLst>
              </a:tr>
              <a:tr h="200025">
                <a:tc>
                  <a:txBody>
                    <a:bodyPr/>
                    <a:lstStyle/>
                    <a:p>
                      <a:pPr algn="ctr" fontAlgn="ctr"/>
                      <a:r>
                        <a:rPr lang="en-US" sz="900" u="none" strike="noStrike">
                          <a:effectLst/>
                        </a:rPr>
                        <a:t>New York (A)</a:t>
                      </a:r>
                      <a:endParaRPr lang="en-US"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900" u="none" strike="noStrike" dirty="0">
                          <a:effectLst/>
                        </a:rPr>
                        <a:t>850</a:t>
                      </a:r>
                      <a:endParaRPr lang="en-US" sz="9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900" u="none" strike="noStrike">
                          <a:effectLst/>
                        </a:rPr>
                        <a:t>720</a:t>
                      </a:r>
                      <a:endParaRPr lang="en-US"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900" u="none" strike="noStrike">
                          <a:effectLst/>
                        </a:rPr>
                        <a:t>910</a:t>
                      </a:r>
                      <a:endParaRPr lang="en-US"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900" u="none" strike="noStrike" dirty="0">
                          <a:effectLst/>
                        </a:rPr>
                        <a:t>750</a:t>
                      </a:r>
                      <a:endParaRPr lang="en-US" sz="9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83296994"/>
                  </a:ext>
                </a:extLst>
              </a:tr>
              <a:tr h="209550">
                <a:tc>
                  <a:txBody>
                    <a:bodyPr/>
                    <a:lstStyle/>
                    <a:p>
                      <a:pPr algn="ctr" fontAlgn="ctr"/>
                      <a:r>
                        <a:rPr lang="en-US" sz="900" u="none" strike="noStrike">
                          <a:effectLst/>
                        </a:rPr>
                        <a:t>Pennsylvania (B)</a:t>
                      </a:r>
                      <a:endParaRPr lang="en-US"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900" u="none" strike="noStrike">
                          <a:effectLst/>
                        </a:rPr>
                        <a:t>970</a:t>
                      </a:r>
                      <a:endParaRPr lang="en-US"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900" u="none" strike="noStrike">
                          <a:effectLst/>
                        </a:rPr>
                        <a:t>790</a:t>
                      </a:r>
                      <a:endParaRPr lang="en-US"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900" u="none" strike="noStrike">
                          <a:effectLst/>
                        </a:rPr>
                        <a:t>1050</a:t>
                      </a:r>
                      <a:endParaRPr lang="en-US"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900" u="none" strike="noStrike">
                          <a:effectLst/>
                        </a:rPr>
                        <a:t>880</a:t>
                      </a:r>
                      <a:endParaRPr lang="en-US" sz="9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52450344"/>
                  </a:ext>
                </a:extLst>
              </a:tr>
              <a:tr h="209550">
                <a:tc>
                  <a:txBody>
                    <a:bodyPr/>
                    <a:lstStyle/>
                    <a:p>
                      <a:pPr algn="ctr" fontAlgn="ctr"/>
                      <a:r>
                        <a:rPr lang="en-US" sz="900" u="none" strike="noStrike">
                          <a:effectLst/>
                        </a:rPr>
                        <a:t>Ohio (C) </a:t>
                      </a:r>
                      <a:endParaRPr lang="en-US"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900" u="none" strike="noStrike">
                          <a:effectLst/>
                        </a:rPr>
                        <a:t>900</a:t>
                      </a:r>
                      <a:endParaRPr lang="en-US"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900" u="none" strike="noStrike">
                          <a:effectLst/>
                        </a:rPr>
                        <a:t>830</a:t>
                      </a:r>
                      <a:endParaRPr lang="en-US"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900" u="none" strike="noStrike">
                          <a:effectLst/>
                        </a:rPr>
                        <a:t>780</a:t>
                      </a:r>
                      <a:endParaRPr lang="en-US"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900" u="none" strike="noStrike" dirty="0">
                          <a:effectLst/>
                        </a:rPr>
                        <a:t>820</a:t>
                      </a:r>
                      <a:endParaRPr lang="en-US" sz="9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76075613"/>
                  </a:ext>
                </a:extLst>
              </a:tr>
            </a:tbl>
          </a:graphicData>
        </a:graphic>
      </p:graphicFrame>
      <p:graphicFrame>
        <p:nvGraphicFramePr>
          <p:cNvPr id="14" name="Table 13">
            <a:extLst>
              <a:ext uri="{FF2B5EF4-FFF2-40B4-BE49-F238E27FC236}">
                <a16:creationId xmlns:a16="http://schemas.microsoft.com/office/drawing/2014/main" id="{CC6D0712-911D-9062-7742-FAD74BE285AF}"/>
              </a:ext>
            </a:extLst>
          </p:cNvPr>
          <p:cNvGraphicFramePr>
            <a:graphicFrameLocks noGrp="1"/>
          </p:cNvGraphicFramePr>
          <p:nvPr>
            <p:extLst>
              <p:ext uri="{D42A27DB-BD31-4B8C-83A1-F6EECF244321}">
                <p14:modId xmlns:p14="http://schemas.microsoft.com/office/powerpoint/2010/main" val="2762386222"/>
              </p:ext>
            </p:extLst>
          </p:nvPr>
        </p:nvGraphicFramePr>
        <p:xfrm>
          <a:off x="4807204" y="4490467"/>
          <a:ext cx="4263644" cy="1238250"/>
        </p:xfrm>
        <a:graphic>
          <a:graphicData uri="http://schemas.openxmlformats.org/drawingml/2006/table">
            <a:tbl>
              <a:tblPr>
                <a:tableStyleId>{5C22544A-7EE6-4342-B048-85BDC9FD1C3A}</a:tableStyleId>
              </a:tblPr>
              <a:tblGrid>
                <a:gridCol w="1122383">
                  <a:extLst>
                    <a:ext uri="{9D8B030D-6E8A-4147-A177-3AD203B41FA5}">
                      <a16:colId xmlns:a16="http://schemas.microsoft.com/office/drawing/2014/main" val="571726008"/>
                    </a:ext>
                  </a:extLst>
                </a:gridCol>
                <a:gridCol w="882376">
                  <a:extLst>
                    <a:ext uri="{9D8B030D-6E8A-4147-A177-3AD203B41FA5}">
                      <a16:colId xmlns:a16="http://schemas.microsoft.com/office/drawing/2014/main" val="2400591948"/>
                    </a:ext>
                  </a:extLst>
                </a:gridCol>
                <a:gridCol w="720020">
                  <a:extLst>
                    <a:ext uri="{9D8B030D-6E8A-4147-A177-3AD203B41FA5}">
                      <a16:colId xmlns:a16="http://schemas.microsoft.com/office/drawing/2014/main" val="1987925189"/>
                    </a:ext>
                  </a:extLst>
                </a:gridCol>
                <a:gridCol w="762374">
                  <a:extLst>
                    <a:ext uri="{9D8B030D-6E8A-4147-A177-3AD203B41FA5}">
                      <a16:colId xmlns:a16="http://schemas.microsoft.com/office/drawing/2014/main" val="1050507272"/>
                    </a:ext>
                  </a:extLst>
                </a:gridCol>
                <a:gridCol w="776491">
                  <a:extLst>
                    <a:ext uri="{9D8B030D-6E8A-4147-A177-3AD203B41FA5}">
                      <a16:colId xmlns:a16="http://schemas.microsoft.com/office/drawing/2014/main" val="2455723845"/>
                    </a:ext>
                  </a:extLst>
                </a:gridCol>
              </a:tblGrid>
              <a:tr h="209550">
                <a:tc gridSpan="5">
                  <a:txBody>
                    <a:bodyPr/>
                    <a:lstStyle/>
                    <a:p>
                      <a:pPr algn="ctr" fontAlgn="ctr"/>
                      <a:r>
                        <a:rPr lang="en-US" sz="900" u="none" strike="noStrike" dirty="0">
                          <a:effectLst/>
                        </a:rPr>
                        <a:t>Processing Cost ($/ton)</a:t>
                      </a:r>
                      <a:endParaRPr lang="en-US" sz="9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62748971"/>
                  </a:ext>
                </a:extLst>
              </a:tr>
              <a:tr h="209550">
                <a:tc rowSpan="2">
                  <a:txBody>
                    <a:bodyPr/>
                    <a:lstStyle/>
                    <a:p>
                      <a:pPr algn="ctr" fontAlgn="ctr"/>
                      <a:r>
                        <a:rPr lang="en-US" sz="900" u="none" strike="noStrike">
                          <a:effectLst/>
                        </a:rPr>
                        <a:t>Product</a:t>
                      </a:r>
                      <a:endParaRPr lang="en-US" sz="900" b="0" i="0" u="none" strike="noStrike">
                        <a:solidFill>
                          <a:srgbClr val="000000"/>
                        </a:solidFill>
                        <a:effectLst/>
                        <a:latin typeface="Calibri" panose="020F0502020204030204" pitchFamily="34" charset="0"/>
                      </a:endParaRPr>
                    </a:p>
                  </a:txBody>
                  <a:tcPr marL="9525" marR="9525" marT="9525" marB="0" anchor="ctr"/>
                </a:tc>
                <a:tc gridSpan="4">
                  <a:txBody>
                    <a:bodyPr/>
                    <a:lstStyle/>
                    <a:p>
                      <a:pPr algn="ctr" fontAlgn="ctr"/>
                      <a:r>
                        <a:rPr lang="en-US" sz="900" u="none" strike="noStrike" dirty="0">
                          <a:effectLst/>
                        </a:rPr>
                        <a:t>Plant</a:t>
                      </a:r>
                      <a:endParaRPr lang="en-US" sz="9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72734183"/>
                  </a:ext>
                </a:extLst>
              </a:tr>
              <a:tr h="209550">
                <a:tc vMerge="1">
                  <a:txBody>
                    <a:bodyPr/>
                    <a:lstStyle/>
                    <a:p>
                      <a:endParaRPr lang="en-US"/>
                    </a:p>
                  </a:txBody>
                  <a:tcPr/>
                </a:tc>
                <a:tc>
                  <a:txBody>
                    <a:bodyPr/>
                    <a:lstStyle/>
                    <a:p>
                      <a:pPr algn="ctr" fontAlgn="ctr"/>
                      <a:r>
                        <a:rPr lang="en-US" sz="900" u="none" strike="noStrike">
                          <a:effectLst/>
                        </a:rPr>
                        <a:t>Virginia (1)</a:t>
                      </a:r>
                      <a:endParaRPr lang="en-US"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900" u="none" strike="noStrike">
                          <a:effectLst/>
                        </a:rPr>
                        <a:t>Michigan (2)</a:t>
                      </a:r>
                      <a:endParaRPr lang="en-US"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900" u="none" strike="noStrike">
                          <a:effectLst/>
                        </a:rPr>
                        <a:t>Tennessee (3)</a:t>
                      </a:r>
                      <a:endParaRPr lang="en-US"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900" u="none" strike="noStrike">
                          <a:effectLst/>
                        </a:rPr>
                        <a:t>Indiania (4)</a:t>
                      </a:r>
                      <a:endParaRPr lang="en-US" sz="9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56533220"/>
                  </a:ext>
                </a:extLst>
              </a:tr>
              <a:tr h="200025">
                <a:tc>
                  <a:txBody>
                    <a:bodyPr/>
                    <a:lstStyle/>
                    <a:p>
                      <a:pPr algn="ctr" fontAlgn="ctr"/>
                      <a:r>
                        <a:rPr lang="en-US" sz="900" u="none" strike="noStrike">
                          <a:effectLst/>
                        </a:rPr>
                        <a:t>Juice (P)</a:t>
                      </a:r>
                      <a:endParaRPr lang="en-US"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900" u="none" strike="noStrike">
                          <a:effectLst/>
                        </a:rPr>
                        <a:t>2100</a:t>
                      </a:r>
                      <a:endParaRPr lang="en-US"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900" u="none" strike="noStrike">
                          <a:effectLst/>
                        </a:rPr>
                        <a:t>2350</a:t>
                      </a:r>
                      <a:endParaRPr lang="en-US"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900" u="none" strike="noStrike">
                          <a:effectLst/>
                        </a:rPr>
                        <a:t>2200</a:t>
                      </a:r>
                      <a:endParaRPr lang="en-US"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900" u="none" strike="noStrike">
                          <a:effectLst/>
                        </a:rPr>
                        <a:t>1900</a:t>
                      </a:r>
                      <a:endParaRPr lang="en-US" sz="9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80671930"/>
                  </a:ext>
                </a:extLst>
              </a:tr>
              <a:tr h="200025">
                <a:tc>
                  <a:txBody>
                    <a:bodyPr/>
                    <a:lstStyle/>
                    <a:p>
                      <a:pPr algn="ctr" fontAlgn="ctr"/>
                      <a:r>
                        <a:rPr lang="en-US" sz="900" u="none" strike="noStrike">
                          <a:effectLst/>
                        </a:rPr>
                        <a:t>Concentrate (Q)</a:t>
                      </a:r>
                      <a:endParaRPr lang="en-US"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900" u="none" strike="noStrike">
                          <a:effectLst/>
                        </a:rPr>
                        <a:t>4100</a:t>
                      </a:r>
                      <a:endParaRPr lang="en-US"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900" u="none" strike="noStrike">
                          <a:effectLst/>
                        </a:rPr>
                        <a:t>4300</a:t>
                      </a:r>
                      <a:endParaRPr lang="en-US"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900" u="none" strike="noStrike">
                          <a:effectLst/>
                        </a:rPr>
                        <a:t>3950</a:t>
                      </a:r>
                      <a:endParaRPr lang="en-US"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900" u="none" strike="noStrike">
                          <a:effectLst/>
                        </a:rPr>
                        <a:t>3900</a:t>
                      </a:r>
                      <a:endParaRPr lang="en-US" sz="9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19367054"/>
                  </a:ext>
                </a:extLst>
              </a:tr>
              <a:tr h="209550">
                <a:tc>
                  <a:txBody>
                    <a:bodyPr/>
                    <a:lstStyle/>
                    <a:p>
                      <a:pPr algn="ctr" fontAlgn="ctr"/>
                      <a:r>
                        <a:rPr lang="en-US" sz="900" u="none" strike="noStrike">
                          <a:effectLst/>
                        </a:rPr>
                        <a:t>Jelly (R)</a:t>
                      </a:r>
                      <a:endParaRPr lang="en-US"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900" u="none" strike="noStrike">
                          <a:effectLst/>
                        </a:rPr>
                        <a:t>2600</a:t>
                      </a:r>
                      <a:endParaRPr lang="en-US"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900" u="none" strike="noStrike">
                          <a:effectLst/>
                        </a:rPr>
                        <a:t>2300</a:t>
                      </a:r>
                      <a:endParaRPr lang="en-US"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900" u="none" strike="noStrike">
                          <a:effectLst/>
                        </a:rPr>
                        <a:t>2500</a:t>
                      </a:r>
                      <a:endParaRPr lang="en-US"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900" u="none" strike="noStrike" dirty="0">
                          <a:effectLst/>
                        </a:rPr>
                        <a:t>2800</a:t>
                      </a:r>
                      <a:endParaRPr lang="en-US" sz="9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84680225"/>
                  </a:ext>
                </a:extLst>
              </a:tr>
            </a:tbl>
          </a:graphicData>
        </a:graphic>
      </p:graphicFrame>
      <p:sp>
        <p:nvSpPr>
          <p:cNvPr id="15" name="TextBox 14">
            <a:extLst>
              <a:ext uri="{FF2B5EF4-FFF2-40B4-BE49-F238E27FC236}">
                <a16:creationId xmlns:a16="http://schemas.microsoft.com/office/drawing/2014/main" id="{B8E8AC54-7D49-C15F-F7C3-9993E46D0AA1}"/>
              </a:ext>
            </a:extLst>
          </p:cNvPr>
          <p:cNvSpPr txBox="1"/>
          <p:nvPr/>
        </p:nvSpPr>
        <p:spPr>
          <a:xfrm>
            <a:off x="2905760" y="3740162"/>
            <a:ext cx="3666744" cy="369332"/>
          </a:xfrm>
          <a:prstGeom prst="rect">
            <a:avLst/>
          </a:prstGeom>
          <a:noFill/>
          <a:ln w="19050">
            <a:solidFill>
              <a:schemeClr val="tx1"/>
            </a:solidFill>
          </a:ln>
        </p:spPr>
        <p:txBody>
          <a:bodyPr wrap="square" rtlCol="0">
            <a:spAutoFit/>
          </a:bodyPr>
          <a:lstStyle/>
          <a:p>
            <a:pPr algn="ctr"/>
            <a:r>
              <a:rPr lang="en-US" sz="1800" dirty="0"/>
              <a:t>Decision Variables = </a:t>
            </a:r>
            <a:r>
              <a:rPr lang="en-US" sz="1800" dirty="0" err="1"/>
              <a:t>x</a:t>
            </a:r>
            <a:r>
              <a:rPr lang="en-US" sz="1800" baseline="-25000" dirty="0" err="1"/>
              <a:t>i</a:t>
            </a:r>
            <a:r>
              <a:rPr lang="en-US" sz="1800" dirty="0" err="1"/>
              <a:t>,y</a:t>
            </a:r>
            <a:r>
              <a:rPr lang="en-US" sz="1800" baseline="-25000" dirty="0" err="1"/>
              <a:t>j</a:t>
            </a:r>
            <a:endParaRPr lang="en-US" sz="1800" baseline="-25000" dirty="0"/>
          </a:p>
        </p:txBody>
      </p:sp>
    </p:spTree>
    <p:extLst>
      <p:ext uri="{BB962C8B-B14F-4D97-AF65-F5344CB8AC3E}">
        <p14:creationId xmlns:p14="http://schemas.microsoft.com/office/powerpoint/2010/main" val="863501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5"/>
          <p:cNvSpPr txBox="1">
            <a:spLocks noGrp="1"/>
          </p:cNvSpPr>
          <p:nvPr>
            <p:ph type="title"/>
          </p:nvPr>
        </p:nvSpPr>
        <p:spPr>
          <a:xfrm>
            <a:off x="457200" y="984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Analysis and Results</a:t>
            </a:r>
            <a:endParaRPr dirty="0"/>
          </a:p>
        </p:txBody>
      </p:sp>
      <p:sp>
        <p:nvSpPr>
          <p:cNvPr id="4" name="TextBox 3">
            <a:extLst>
              <a:ext uri="{FF2B5EF4-FFF2-40B4-BE49-F238E27FC236}">
                <a16:creationId xmlns:a16="http://schemas.microsoft.com/office/drawing/2014/main" id="{D4632445-25A1-5E8E-8628-65E87814D48D}"/>
              </a:ext>
            </a:extLst>
          </p:cNvPr>
          <p:cNvSpPr txBox="1"/>
          <p:nvPr/>
        </p:nvSpPr>
        <p:spPr>
          <a:xfrm>
            <a:off x="6523181" y="2140506"/>
            <a:ext cx="2514600" cy="276999"/>
          </a:xfrm>
          <a:prstGeom prst="rect">
            <a:avLst/>
          </a:prstGeom>
          <a:solidFill>
            <a:schemeClr val="bg2">
              <a:lumMod val="40000"/>
              <a:lumOff val="60000"/>
            </a:schemeClr>
          </a:solidFill>
          <a:ln w="19050">
            <a:solidFill>
              <a:schemeClr val="tx1"/>
            </a:solidFill>
          </a:ln>
        </p:spPr>
        <p:txBody>
          <a:bodyPr wrap="square" rtlCol="0">
            <a:spAutoFit/>
          </a:bodyPr>
          <a:lstStyle/>
          <a:p>
            <a:pPr algn="ctr"/>
            <a:r>
              <a:rPr lang="en-US" sz="1200" dirty="0"/>
              <a:t>Transportation Cost = $3,146,000</a:t>
            </a:r>
          </a:p>
        </p:txBody>
      </p:sp>
      <p:graphicFrame>
        <p:nvGraphicFramePr>
          <p:cNvPr id="5" name="Table 4">
            <a:extLst>
              <a:ext uri="{FF2B5EF4-FFF2-40B4-BE49-F238E27FC236}">
                <a16:creationId xmlns:a16="http://schemas.microsoft.com/office/drawing/2014/main" id="{781F297C-F2CD-2B2C-3383-F91F0A5D4967}"/>
              </a:ext>
            </a:extLst>
          </p:cNvPr>
          <p:cNvGraphicFramePr>
            <a:graphicFrameLocks noGrp="1"/>
          </p:cNvGraphicFramePr>
          <p:nvPr>
            <p:extLst>
              <p:ext uri="{D42A27DB-BD31-4B8C-83A1-F6EECF244321}">
                <p14:modId xmlns:p14="http://schemas.microsoft.com/office/powerpoint/2010/main" val="1626187893"/>
              </p:ext>
            </p:extLst>
          </p:nvPr>
        </p:nvGraphicFramePr>
        <p:xfrm>
          <a:off x="106219" y="1545581"/>
          <a:ext cx="6257498" cy="1466850"/>
        </p:xfrm>
        <a:graphic>
          <a:graphicData uri="http://schemas.openxmlformats.org/drawingml/2006/table">
            <a:tbl>
              <a:tblPr>
                <a:tableStyleId>{6E25E649-3F16-4E02-A733-19D2CDBF48F0}</a:tableStyleId>
              </a:tblPr>
              <a:tblGrid>
                <a:gridCol w="1456723">
                  <a:extLst>
                    <a:ext uri="{9D8B030D-6E8A-4147-A177-3AD203B41FA5}">
                      <a16:colId xmlns:a16="http://schemas.microsoft.com/office/drawing/2014/main" val="3942510926"/>
                    </a:ext>
                  </a:extLst>
                </a:gridCol>
                <a:gridCol w="1145223">
                  <a:extLst>
                    <a:ext uri="{9D8B030D-6E8A-4147-A177-3AD203B41FA5}">
                      <a16:colId xmlns:a16="http://schemas.microsoft.com/office/drawing/2014/main" val="3109951068"/>
                    </a:ext>
                  </a:extLst>
                </a:gridCol>
                <a:gridCol w="934502">
                  <a:extLst>
                    <a:ext uri="{9D8B030D-6E8A-4147-A177-3AD203B41FA5}">
                      <a16:colId xmlns:a16="http://schemas.microsoft.com/office/drawing/2014/main" val="2520823549"/>
                    </a:ext>
                  </a:extLst>
                </a:gridCol>
                <a:gridCol w="989473">
                  <a:extLst>
                    <a:ext uri="{9D8B030D-6E8A-4147-A177-3AD203B41FA5}">
                      <a16:colId xmlns:a16="http://schemas.microsoft.com/office/drawing/2014/main" val="1814641863"/>
                    </a:ext>
                  </a:extLst>
                </a:gridCol>
                <a:gridCol w="1007796">
                  <a:extLst>
                    <a:ext uri="{9D8B030D-6E8A-4147-A177-3AD203B41FA5}">
                      <a16:colId xmlns:a16="http://schemas.microsoft.com/office/drawing/2014/main" val="859392647"/>
                    </a:ext>
                  </a:extLst>
                </a:gridCol>
                <a:gridCol w="723781">
                  <a:extLst>
                    <a:ext uri="{9D8B030D-6E8A-4147-A177-3AD203B41FA5}">
                      <a16:colId xmlns:a16="http://schemas.microsoft.com/office/drawing/2014/main" val="2641977486"/>
                    </a:ext>
                  </a:extLst>
                </a:gridCol>
              </a:tblGrid>
              <a:tr h="209550">
                <a:tc gridSpan="5">
                  <a:txBody>
                    <a:bodyPr/>
                    <a:lstStyle/>
                    <a:p>
                      <a:pPr algn="ctr" fontAlgn="ctr"/>
                      <a:r>
                        <a:rPr lang="en-US" sz="1200" u="none" strike="noStrike" dirty="0">
                          <a:effectLst/>
                        </a:rPr>
                        <a:t>Optimal Transportation Plan</a:t>
                      </a:r>
                      <a:endParaRPr lang="en-US" sz="1200" b="0"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endParaRPr lang="en-US" sz="1200" b="0"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0521630"/>
                  </a:ext>
                </a:extLst>
              </a:tr>
              <a:tr h="209550">
                <a:tc rowSpan="2">
                  <a:txBody>
                    <a:bodyPr/>
                    <a:lstStyle/>
                    <a:p>
                      <a:pPr algn="ctr" fontAlgn="ctr"/>
                      <a:r>
                        <a:rPr lang="en-US" sz="1200" u="none" strike="noStrike" dirty="0">
                          <a:effectLst/>
                        </a:rPr>
                        <a:t>Vineyard</a:t>
                      </a:r>
                      <a:endParaRPr lang="en-US" sz="1200" b="0"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fontAlgn="ctr"/>
                      <a:r>
                        <a:rPr lang="en-US" sz="1200" u="none" strike="noStrike" dirty="0">
                          <a:effectLst/>
                        </a:rPr>
                        <a:t>Plant</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endParaRPr lang="en-US" sz="12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671564"/>
                  </a:ext>
                </a:extLst>
              </a:tr>
              <a:tr h="209550">
                <a:tc vMerge="1">
                  <a:txBody>
                    <a:bodyPr/>
                    <a:lstStyle/>
                    <a:p>
                      <a:endParaRPr lang="en-US"/>
                    </a:p>
                  </a:txBody>
                  <a:tcPr/>
                </a:tc>
                <a:tc>
                  <a:txBody>
                    <a:bodyPr/>
                    <a:lstStyle/>
                    <a:p>
                      <a:pPr algn="ctr" fontAlgn="ctr"/>
                      <a:r>
                        <a:rPr lang="en-US" sz="1200" u="none" strike="noStrike" dirty="0">
                          <a:effectLst/>
                        </a:rPr>
                        <a:t>Virginia</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Michigan</a:t>
                      </a:r>
                      <a:endParaRPr lang="en-US" sz="12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Tennessee</a:t>
                      </a:r>
                      <a:endParaRPr lang="en-US" sz="12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err="1">
                          <a:effectLst/>
                        </a:rPr>
                        <a:t>Indiania</a:t>
                      </a:r>
                      <a:endParaRPr lang="en-US" sz="12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Total</a:t>
                      </a:r>
                      <a:endParaRPr lang="en-US" sz="12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1139780"/>
                  </a:ext>
                </a:extLst>
              </a:tr>
              <a:tr h="209550">
                <a:tc>
                  <a:txBody>
                    <a:bodyPr/>
                    <a:lstStyle/>
                    <a:p>
                      <a:pPr algn="ctr" fontAlgn="ctr"/>
                      <a:r>
                        <a:rPr lang="en-US" sz="1200" u="none" strike="noStrike" dirty="0">
                          <a:effectLst/>
                        </a:rPr>
                        <a:t>New York</a:t>
                      </a:r>
                      <a:endParaRPr lang="en-US" sz="1200" b="0"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n-US" sz="1200" b="1" u="none" strike="noStrike" dirty="0">
                          <a:solidFill>
                            <a:schemeClr val="tx1"/>
                          </a:solidFill>
                          <a:effectLst/>
                        </a:rPr>
                        <a:t>0</a:t>
                      </a:r>
                      <a:endParaRPr lang="en-US" sz="1200" b="1"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ctr"/>
                      <a:r>
                        <a:rPr lang="en-US" sz="1200" b="1" u="none" strike="noStrike">
                          <a:solidFill>
                            <a:schemeClr val="tx1"/>
                          </a:solidFill>
                          <a:effectLst/>
                        </a:rPr>
                        <a:t>0</a:t>
                      </a:r>
                      <a:endParaRPr lang="en-US" sz="1200" b="1" i="0" u="none" strike="noStrike">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US" sz="1200" b="1" u="none" strike="noStrike">
                          <a:solidFill>
                            <a:schemeClr val="tx1"/>
                          </a:solidFill>
                          <a:effectLst/>
                        </a:rPr>
                        <a:t>0</a:t>
                      </a:r>
                      <a:endParaRPr lang="en-US" sz="1200" b="1" i="0" u="none" strike="noStrike">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US" sz="1200" b="1" u="none" strike="noStrike">
                          <a:solidFill>
                            <a:schemeClr val="tx1"/>
                          </a:solidFill>
                          <a:effectLst/>
                        </a:rPr>
                        <a:t>1400</a:t>
                      </a:r>
                      <a:endParaRPr lang="en-US" sz="1200" b="1" i="0" u="none" strike="noStrike">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US" sz="1200" u="none" strike="noStrike">
                          <a:effectLst/>
                        </a:rPr>
                        <a:t>1400</a:t>
                      </a:r>
                      <a:endParaRPr lang="en-US" sz="1200" b="0" i="0" u="none" strike="noStrike">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7608742"/>
                  </a:ext>
                </a:extLst>
              </a:tr>
              <a:tr h="209550">
                <a:tc>
                  <a:txBody>
                    <a:bodyPr/>
                    <a:lstStyle/>
                    <a:p>
                      <a:pPr algn="ctr" fontAlgn="ctr"/>
                      <a:r>
                        <a:rPr lang="en-US" sz="1200" u="none" strike="noStrike" dirty="0">
                          <a:effectLst/>
                        </a:rPr>
                        <a:t>Pennsylvania</a:t>
                      </a:r>
                      <a:endParaRPr lang="en-US" sz="1200" b="0"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a:solidFill>
                            <a:schemeClr val="tx1"/>
                          </a:solidFill>
                          <a:effectLst/>
                        </a:rPr>
                        <a:t>0</a:t>
                      </a:r>
                      <a:endParaRPr lang="en-US" sz="1200" b="1"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200" b="1" u="none" strike="noStrike">
                          <a:solidFill>
                            <a:schemeClr val="tx1"/>
                          </a:solidFill>
                          <a:effectLst/>
                        </a:rPr>
                        <a:t>1100</a:t>
                      </a:r>
                      <a:endParaRPr lang="en-US" sz="1200" b="1"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US" sz="1200" b="1" u="none" strike="noStrike">
                          <a:solidFill>
                            <a:schemeClr val="tx1"/>
                          </a:solidFill>
                          <a:effectLst/>
                        </a:rPr>
                        <a:t>0</a:t>
                      </a:r>
                      <a:endParaRPr lang="en-US" sz="1200" b="1"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US" sz="1200" b="1" u="none" strike="noStrike">
                          <a:solidFill>
                            <a:schemeClr val="tx1"/>
                          </a:solidFill>
                          <a:effectLst/>
                        </a:rPr>
                        <a:t>0</a:t>
                      </a:r>
                      <a:endParaRPr lang="en-US" sz="1200" b="1"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1100</a:t>
                      </a:r>
                      <a:endParaRPr lang="en-US"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11328766"/>
                  </a:ext>
                </a:extLst>
              </a:tr>
              <a:tr h="209550">
                <a:tc>
                  <a:txBody>
                    <a:bodyPr/>
                    <a:lstStyle/>
                    <a:p>
                      <a:pPr algn="ctr" fontAlgn="ctr"/>
                      <a:r>
                        <a:rPr lang="en-US" sz="1200" u="none" strike="noStrike" dirty="0">
                          <a:effectLst/>
                        </a:rPr>
                        <a:t>Ohio</a:t>
                      </a:r>
                      <a:endParaRPr lang="en-US" sz="1200" b="0"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chemeClr val="tx1"/>
                          </a:solidFill>
                          <a:effectLst/>
                        </a:rPr>
                        <a:t>150</a:t>
                      </a:r>
                      <a:endParaRPr lang="en-US" sz="1200" b="1"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chemeClr val="tx1"/>
                          </a:solidFill>
                          <a:effectLst/>
                        </a:rPr>
                        <a:t>0</a:t>
                      </a:r>
                      <a:endParaRPr lang="en-US" sz="1200" b="1" i="0" u="none" strike="noStrike" dirty="0">
                        <a:solidFill>
                          <a:schemeClr val="tx1"/>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chemeClr val="tx1"/>
                          </a:solidFill>
                          <a:effectLst/>
                        </a:rPr>
                        <a:t>1400</a:t>
                      </a:r>
                      <a:endParaRPr lang="en-US" sz="1200" b="1" i="0" u="none" strike="noStrike" dirty="0">
                        <a:solidFill>
                          <a:schemeClr val="tx1"/>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chemeClr val="tx1"/>
                          </a:solidFill>
                          <a:effectLst/>
                        </a:rPr>
                        <a:t>0</a:t>
                      </a:r>
                      <a:endParaRPr lang="en-US" sz="1200" b="1" i="0" u="none" strike="noStrike" dirty="0">
                        <a:solidFill>
                          <a:schemeClr val="tx1"/>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1550</a:t>
                      </a:r>
                      <a:endParaRPr lang="en-US" sz="1200" b="0"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300677"/>
                  </a:ext>
                </a:extLst>
              </a:tr>
              <a:tr h="209550">
                <a:tc>
                  <a:txBody>
                    <a:bodyPr/>
                    <a:lstStyle/>
                    <a:p>
                      <a:pPr algn="ctr" fontAlgn="ctr"/>
                      <a:r>
                        <a:rPr lang="en-US" sz="1200" u="none" strike="noStrike" dirty="0">
                          <a:effectLst/>
                        </a:rPr>
                        <a:t>Total</a:t>
                      </a:r>
                      <a:endParaRPr lang="en-US" sz="1200" b="0"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n-US" sz="1200" u="none" strike="noStrike">
                          <a:effectLst/>
                        </a:rPr>
                        <a:t>150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ctr"/>
                      <a:r>
                        <a:rPr lang="en-US" sz="1200" u="none" strike="noStrike">
                          <a:effectLst/>
                        </a:rPr>
                        <a:t>1100</a:t>
                      </a:r>
                      <a:endParaRPr lang="en-US" sz="1200" b="0" i="0" u="none" strike="noStrike">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US" sz="1200" u="none" strike="noStrike" dirty="0">
                          <a:effectLst/>
                        </a:rPr>
                        <a:t>1400</a:t>
                      </a:r>
                      <a:endParaRPr lang="en-US" sz="12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US" sz="1200" u="none" strike="noStrike">
                          <a:effectLst/>
                        </a:rPr>
                        <a:t>1400</a:t>
                      </a:r>
                      <a:endParaRPr lang="en-US" sz="1200" b="0" i="0" u="none" strike="noStrike">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58918811"/>
                  </a:ext>
                </a:extLst>
              </a:tr>
            </a:tbl>
          </a:graphicData>
        </a:graphic>
      </p:graphicFrame>
      <p:graphicFrame>
        <p:nvGraphicFramePr>
          <p:cNvPr id="6" name="Table 5">
            <a:extLst>
              <a:ext uri="{FF2B5EF4-FFF2-40B4-BE49-F238E27FC236}">
                <a16:creationId xmlns:a16="http://schemas.microsoft.com/office/drawing/2014/main" id="{4DAADCF8-06FD-306D-482D-4CA1AA11DDDB}"/>
              </a:ext>
            </a:extLst>
          </p:cNvPr>
          <p:cNvGraphicFramePr>
            <a:graphicFrameLocks noGrp="1"/>
          </p:cNvGraphicFramePr>
          <p:nvPr>
            <p:extLst>
              <p:ext uri="{D42A27DB-BD31-4B8C-83A1-F6EECF244321}">
                <p14:modId xmlns:p14="http://schemas.microsoft.com/office/powerpoint/2010/main" val="3820915462"/>
              </p:ext>
            </p:extLst>
          </p:nvPr>
        </p:nvGraphicFramePr>
        <p:xfrm>
          <a:off x="106220" y="3567614"/>
          <a:ext cx="6257497" cy="1447800"/>
        </p:xfrm>
        <a:graphic>
          <a:graphicData uri="http://schemas.openxmlformats.org/drawingml/2006/table">
            <a:tbl>
              <a:tblPr>
                <a:tableStyleId>{6E25E649-3F16-4E02-A733-19D2CDBF48F0}</a:tableStyleId>
              </a:tblPr>
              <a:tblGrid>
                <a:gridCol w="1456723">
                  <a:extLst>
                    <a:ext uri="{9D8B030D-6E8A-4147-A177-3AD203B41FA5}">
                      <a16:colId xmlns:a16="http://schemas.microsoft.com/office/drawing/2014/main" val="1641184293"/>
                    </a:ext>
                  </a:extLst>
                </a:gridCol>
                <a:gridCol w="1145222">
                  <a:extLst>
                    <a:ext uri="{9D8B030D-6E8A-4147-A177-3AD203B41FA5}">
                      <a16:colId xmlns:a16="http://schemas.microsoft.com/office/drawing/2014/main" val="3886367797"/>
                    </a:ext>
                  </a:extLst>
                </a:gridCol>
                <a:gridCol w="934502">
                  <a:extLst>
                    <a:ext uri="{9D8B030D-6E8A-4147-A177-3AD203B41FA5}">
                      <a16:colId xmlns:a16="http://schemas.microsoft.com/office/drawing/2014/main" val="2894487107"/>
                    </a:ext>
                  </a:extLst>
                </a:gridCol>
                <a:gridCol w="989473">
                  <a:extLst>
                    <a:ext uri="{9D8B030D-6E8A-4147-A177-3AD203B41FA5}">
                      <a16:colId xmlns:a16="http://schemas.microsoft.com/office/drawing/2014/main" val="2171703442"/>
                    </a:ext>
                  </a:extLst>
                </a:gridCol>
                <a:gridCol w="1007796">
                  <a:extLst>
                    <a:ext uri="{9D8B030D-6E8A-4147-A177-3AD203B41FA5}">
                      <a16:colId xmlns:a16="http://schemas.microsoft.com/office/drawing/2014/main" val="115974718"/>
                    </a:ext>
                  </a:extLst>
                </a:gridCol>
                <a:gridCol w="723781">
                  <a:extLst>
                    <a:ext uri="{9D8B030D-6E8A-4147-A177-3AD203B41FA5}">
                      <a16:colId xmlns:a16="http://schemas.microsoft.com/office/drawing/2014/main" val="2093617083"/>
                    </a:ext>
                  </a:extLst>
                </a:gridCol>
              </a:tblGrid>
              <a:tr h="209550">
                <a:tc gridSpan="5">
                  <a:txBody>
                    <a:bodyPr/>
                    <a:lstStyle/>
                    <a:p>
                      <a:pPr algn="ctr" fontAlgn="ctr"/>
                      <a:r>
                        <a:rPr lang="en-US" sz="1200" u="none" strike="noStrike" dirty="0">
                          <a:effectLst/>
                        </a:rPr>
                        <a:t>Optimal Processing Plan</a:t>
                      </a:r>
                      <a:endParaRPr lang="en-US" sz="1200" b="0"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9546111"/>
                  </a:ext>
                </a:extLst>
              </a:tr>
              <a:tr h="209550">
                <a:tc rowSpan="2">
                  <a:txBody>
                    <a:bodyPr/>
                    <a:lstStyle/>
                    <a:p>
                      <a:pPr algn="ctr" fontAlgn="ctr"/>
                      <a:r>
                        <a:rPr lang="en-US" sz="1200" u="none" strike="noStrike" dirty="0">
                          <a:effectLst/>
                        </a:rPr>
                        <a:t>Product</a:t>
                      </a:r>
                      <a:endParaRPr lang="en-US" sz="1200" b="0"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fontAlgn="ctr"/>
                      <a:r>
                        <a:rPr lang="en-US" sz="1200" u="none" strike="noStrike" dirty="0">
                          <a:effectLst/>
                        </a:rPr>
                        <a:t>Plant</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022680"/>
                  </a:ext>
                </a:extLst>
              </a:tr>
              <a:tr h="209550">
                <a:tc vMerge="1">
                  <a:txBody>
                    <a:bodyPr/>
                    <a:lstStyle/>
                    <a:p>
                      <a:endParaRPr lang="en-US"/>
                    </a:p>
                  </a:txBody>
                  <a:tcPr/>
                </a:tc>
                <a:tc>
                  <a:txBody>
                    <a:bodyPr/>
                    <a:lstStyle/>
                    <a:p>
                      <a:pPr algn="ctr" fontAlgn="ctr"/>
                      <a:r>
                        <a:rPr lang="en-US" sz="1200" u="none" strike="noStrike" dirty="0">
                          <a:effectLst/>
                        </a:rPr>
                        <a:t>Virginia</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Michigan</a:t>
                      </a:r>
                      <a:endParaRPr lang="en-US" sz="12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Tennessee</a:t>
                      </a:r>
                      <a:endParaRPr lang="en-US" sz="12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err="1">
                          <a:effectLst/>
                        </a:rPr>
                        <a:t>Indiania</a:t>
                      </a:r>
                      <a:endParaRPr lang="en-US" sz="12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Total</a:t>
                      </a:r>
                      <a:endParaRPr lang="en-US" sz="12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8089858"/>
                  </a:ext>
                </a:extLst>
              </a:tr>
              <a:tr h="200025">
                <a:tc>
                  <a:txBody>
                    <a:bodyPr/>
                    <a:lstStyle/>
                    <a:p>
                      <a:pPr algn="ctr" fontAlgn="ctr"/>
                      <a:r>
                        <a:rPr lang="en-US" sz="1200" u="none" strike="noStrike" dirty="0">
                          <a:effectLst/>
                        </a:rPr>
                        <a:t>Juice</a:t>
                      </a:r>
                      <a:endParaRPr lang="en-US" sz="1200" b="0"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n-US" sz="1200" b="1" u="none" strike="noStrike">
                          <a:effectLst/>
                        </a:rPr>
                        <a:t>0</a:t>
                      </a:r>
                      <a:endParaRPr lang="en-US" sz="12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ctr"/>
                      <a:r>
                        <a:rPr lang="en-US" sz="1200" b="1" u="none" strike="noStrike">
                          <a:effectLst/>
                        </a:rPr>
                        <a:t>0</a:t>
                      </a:r>
                      <a:endParaRPr lang="en-US" sz="1200" b="1" i="0" u="none" strike="noStrike">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US" sz="1200" b="1" u="none" strike="noStrike">
                          <a:effectLst/>
                        </a:rPr>
                        <a:t>0</a:t>
                      </a:r>
                      <a:endParaRPr lang="en-US" sz="1200" b="1" i="0" u="none" strike="noStrike">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US" sz="1200" b="1" u="none" strike="noStrike">
                          <a:effectLst/>
                        </a:rPr>
                        <a:t>1200</a:t>
                      </a:r>
                      <a:endParaRPr lang="en-US" sz="1200" b="1" i="0" u="none" strike="noStrike">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1200</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9071002"/>
                  </a:ext>
                </a:extLst>
              </a:tr>
              <a:tr h="200025">
                <a:tc>
                  <a:txBody>
                    <a:bodyPr/>
                    <a:lstStyle/>
                    <a:p>
                      <a:pPr algn="ctr" fontAlgn="ctr"/>
                      <a:r>
                        <a:rPr lang="en-US" sz="1200" u="none" strike="noStrike" dirty="0">
                          <a:effectLst/>
                        </a:rPr>
                        <a:t>Concentrate</a:t>
                      </a:r>
                      <a:endParaRPr lang="en-US" sz="1200" b="0"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a:effectLst/>
                        </a:rPr>
                        <a:t>75</a:t>
                      </a:r>
                      <a:endParaRPr lang="en-US" sz="12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200" b="1" u="none" strike="noStrike">
                          <a:effectLst/>
                        </a:rPr>
                        <a:t>25</a:t>
                      </a:r>
                      <a:endParaRPr lang="en-US"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b="1" u="none" strike="noStrike">
                          <a:effectLst/>
                        </a:rPr>
                        <a:t>700</a:t>
                      </a:r>
                      <a:endParaRPr lang="en-US"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b="1" u="none" strike="noStrike">
                          <a:effectLst/>
                        </a:rPr>
                        <a:t>100</a:t>
                      </a:r>
                      <a:endParaRPr lang="en-US"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u="none" strike="noStrike">
                          <a:effectLst/>
                        </a:rPr>
                        <a:t>900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11064654"/>
                  </a:ext>
                </a:extLst>
              </a:tr>
              <a:tr h="209550">
                <a:tc>
                  <a:txBody>
                    <a:bodyPr/>
                    <a:lstStyle/>
                    <a:p>
                      <a:pPr algn="ctr" fontAlgn="ctr"/>
                      <a:r>
                        <a:rPr lang="en-US" sz="1200" u="none" strike="noStrike" dirty="0">
                          <a:effectLst/>
                        </a:rPr>
                        <a:t>Jelly</a:t>
                      </a:r>
                      <a:endParaRPr lang="en-US" sz="1200" b="0"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0</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700</a:t>
                      </a:r>
                      <a:endParaRPr lang="en-US" sz="12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0</a:t>
                      </a:r>
                      <a:endParaRPr lang="en-US" sz="12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0</a:t>
                      </a:r>
                      <a:endParaRPr lang="en-US" sz="12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700</a:t>
                      </a:r>
                      <a:endParaRPr lang="en-US" sz="12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5440602"/>
                  </a:ext>
                </a:extLst>
              </a:tr>
              <a:tr h="209550">
                <a:tc>
                  <a:txBody>
                    <a:bodyPr/>
                    <a:lstStyle/>
                    <a:p>
                      <a:pPr algn="ctr" fontAlgn="ctr"/>
                      <a:r>
                        <a:rPr lang="en-US" sz="1200" u="none" strike="noStrike" dirty="0">
                          <a:effectLst/>
                        </a:rPr>
                        <a:t>Juice Required</a:t>
                      </a:r>
                      <a:endParaRPr lang="en-US" sz="1200" b="0"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n-US" sz="1200" u="none" strike="noStrike" dirty="0">
                          <a:effectLst/>
                        </a:rPr>
                        <a:t>150</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ctr"/>
                      <a:r>
                        <a:rPr lang="en-US" sz="1200" u="none" strike="noStrike" dirty="0">
                          <a:effectLst/>
                        </a:rPr>
                        <a:t>1100</a:t>
                      </a:r>
                      <a:endParaRPr lang="en-US" sz="12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US" sz="1200" u="none" strike="noStrike" dirty="0">
                          <a:effectLst/>
                        </a:rPr>
                        <a:t>1400</a:t>
                      </a:r>
                      <a:endParaRPr lang="en-US" sz="12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US" sz="1200" u="none" strike="noStrike" dirty="0">
                          <a:effectLst/>
                        </a:rPr>
                        <a:t>1400</a:t>
                      </a:r>
                      <a:endParaRPr lang="en-US" sz="12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468908126"/>
                  </a:ext>
                </a:extLst>
              </a:tr>
            </a:tbl>
          </a:graphicData>
        </a:graphic>
      </p:graphicFrame>
      <p:graphicFrame>
        <p:nvGraphicFramePr>
          <p:cNvPr id="7" name="Table 6">
            <a:extLst>
              <a:ext uri="{FF2B5EF4-FFF2-40B4-BE49-F238E27FC236}">
                <a16:creationId xmlns:a16="http://schemas.microsoft.com/office/drawing/2014/main" id="{3A1EC3A7-5A89-B23B-7659-B1C23E6A7943}"/>
              </a:ext>
            </a:extLst>
          </p:cNvPr>
          <p:cNvGraphicFramePr>
            <a:graphicFrameLocks noGrp="1"/>
          </p:cNvGraphicFramePr>
          <p:nvPr>
            <p:extLst>
              <p:ext uri="{D42A27DB-BD31-4B8C-83A1-F6EECF244321}">
                <p14:modId xmlns:p14="http://schemas.microsoft.com/office/powerpoint/2010/main" val="1797141774"/>
              </p:ext>
            </p:extLst>
          </p:nvPr>
        </p:nvGraphicFramePr>
        <p:xfrm>
          <a:off x="6700981" y="2954655"/>
          <a:ext cx="2159000" cy="838200"/>
        </p:xfrm>
        <a:graphic>
          <a:graphicData uri="http://schemas.openxmlformats.org/drawingml/2006/table">
            <a:tbl>
              <a:tblPr>
                <a:tableStyleId>{5C22544A-7EE6-4342-B048-85BDC9FD1C3A}</a:tableStyleId>
              </a:tblPr>
              <a:tblGrid>
                <a:gridCol w="1550295">
                  <a:extLst>
                    <a:ext uri="{9D8B030D-6E8A-4147-A177-3AD203B41FA5}">
                      <a16:colId xmlns:a16="http://schemas.microsoft.com/office/drawing/2014/main" val="3435398863"/>
                    </a:ext>
                  </a:extLst>
                </a:gridCol>
                <a:gridCol w="608705">
                  <a:extLst>
                    <a:ext uri="{9D8B030D-6E8A-4147-A177-3AD203B41FA5}">
                      <a16:colId xmlns:a16="http://schemas.microsoft.com/office/drawing/2014/main" val="570233085"/>
                    </a:ext>
                  </a:extLst>
                </a:gridCol>
              </a:tblGrid>
              <a:tr h="209550">
                <a:tc gridSpan="2">
                  <a:txBody>
                    <a:bodyPr/>
                    <a:lstStyle/>
                    <a:p>
                      <a:pPr algn="ctr" fontAlgn="b"/>
                      <a:r>
                        <a:rPr lang="en-US" sz="1200" u="none" strike="noStrike" dirty="0">
                          <a:effectLst/>
                        </a:rPr>
                        <a:t>Juice required per ton</a:t>
                      </a:r>
                      <a:endParaRPr lang="en-U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900939993"/>
                  </a:ext>
                </a:extLst>
              </a:tr>
              <a:tr h="209550">
                <a:tc>
                  <a:txBody>
                    <a:bodyPr/>
                    <a:lstStyle/>
                    <a:p>
                      <a:pPr algn="ctr" fontAlgn="ctr"/>
                      <a:r>
                        <a:rPr lang="en-US" sz="1200" u="none" strike="noStrike" dirty="0">
                          <a:effectLst/>
                        </a:rPr>
                        <a:t>Juice</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07514487"/>
                  </a:ext>
                </a:extLst>
              </a:tr>
              <a:tr h="209550">
                <a:tc>
                  <a:txBody>
                    <a:bodyPr/>
                    <a:lstStyle/>
                    <a:p>
                      <a:pPr algn="ctr" fontAlgn="ctr"/>
                      <a:r>
                        <a:rPr lang="en-US" sz="1200" u="none" strike="noStrike">
                          <a:effectLst/>
                        </a:rPr>
                        <a:t>Concentrate</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32708386"/>
                  </a:ext>
                </a:extLst>
              </a:tr>
              <a:tr h="209550">
                <a:tc>
                  <a:txBody>
                    <a:bodyPr/>
                    <a:lstStyle/>
                    <a:p>
                      <a:pPr algn="ctr" fontAlgn="ctr"/>
                      <a:r>
                        <a:rPr lang="en-US" sz="1200" u="none" strike="noStrike">
                          <a:effectLst/>
                        </a:rPr>
                        <a:t>Jelly</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u="none" strike="noStrike" dirty="0">
                          <a:effectLst/>
                        </a:rPr>
                        <a:t>1.5</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64597337"/>
                  </a:ext>
                </a:extLst>
              </a:tr>
            </a:tbl>
          </a:graphicData>
        </a:graphic>
      </p:graphicFrame>
      <p:sp>
        <p:nvSpPr>
          <p:cNvPr id="8" name="TextBox 7">
            <a:extLst>
              <a:ext uri="{FF2B5EF4-FFF2-40B4-BE49-F238E27FC236}">
                <a16:creationId xmlns:a16="http://schemas.microsoft.com/office/drawing/2014/main" id="{C61202EA-D5DE-A8DE-A333-E4A6DCAB14B4}"/>
              </a:ext>
            </a:extLst>
          </p:cNvPr>
          <p:cNvSpPr txBox="1"/>
          <p:nvPr/>
        </p:nvSpPr>
        <p:spPr>
          <a:xfrm>
            <a:off x="6523181" y="4291514"/>
            <a:ext cx="2514600" cy="276999"/>
          </a:xfrm>
          <a:prstGeom prst="rect">
            <a:avLst/>
          </a:prstGeom>
          <a:solidFill>
            <a:schemeClr val="bg2">
              <a:lumMod val="40000"/>
              <a:lumOff val="60000"/>
            </a:schemeClr>
          </a:solidFill>
          <a:ln w="19050">
            <a:solidFill>
              <a:schemeClr val="tx1"/>
            </a:solidFill>
          </a:ln>
        </p:spPr>
        <p:txBody>
          <a:bodyPr wrap="square" rtlCol="0">
            <a:spAutoFit/>
          </a:bodyPr>
          <a:lstStyle/>
          <a:p>
            <a:pPr algn="ctr"/>
            <a:r>
              <a:rPr lang="en-US" sz="1200" dirty="0"/>
              <a:t>Processing Cost = $7,460,000</a:t>
            </a:r>
          </a:p>
        </p:txBody>
      </p:sp>
      <p:sp>
        <p:nvSpPr>
          <p:cNvPr id="9" name="TextBox 8">
            <a:extLst>
              <a:ext uri="{FF2B5EF4-FFF2-40B4-BE49-F238E27FC236}">
                <a16:creationId xmlns:a16="http://schemas.microsoft.com/office/drawing/2014/main" id="{EB1F5BAF-8EE1-8B78-03F3-712CD2BE0CD4}"/>
              </a:ext>
            </a:extLst>
          </p:cNvPr>
          <p:cNvSpPr txBox="1"/>
          <p:nvPr/>
        </p:nvSpPr>
        <p:spPr>
          <a:xfrm>
            <a:off x="457199" y="5321753"/>
            <a:ext cx="8402781" cy="400110"/>
          </a:xfrm>
          <a:prstGeom prst="rect">
            <a:avLst/>
          </a:prstGeom>
          <a:noFill/>
        </p:spPr>
        <p:txBody>
          <a:bodyPr wrap="square" rtlCol="0">
            <a:spAutoFit/>
          </a:bodyPr>
          <a:lstStyle/>
          <a:p>
            <a:pPr algn="ctr"/>
            <a:r>
              <a:rPr lang="en-US" dirty="0"/>
              <a:t>Min Total Cost = </a:t>
            </a:r>
            <a:r>
              <a:rPr lang="en-US" sz="1400" dirty="0"/>
              <a:t>$3,146,000 + $7,460,000 = </a:t>
            </a:r>
            <a:r>
              <a:rPr lang="en-US" sz="2000" b="1" dirty="0">
                <a:solidFill>
                  <a:schemeClr val="bg2">
                    <a:lumMod val="60000"/>
                    <a:lumOff val="40000"/>
                  </a:schemeClr>
                </a:solidFill>
              </a:rPr>
              <a:t>$10,606,000 </a:t>
            </a:r>
            <a:endParaRPr lang="en-US" b="1" dirty="0">
              <a:solidFill>
                <a:schemeClr val="bg2">
                  <a:lumMod val="60000"/>
                  <a:lumOff val="4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data&#10;&#10;Description automatically generated">
            <a:extLst>
              <a:ext uri="{FF2B5EF4-FFF2-40B4-BE49-F238E27FC236}">
                <a16:creationId xmlns:a16="http://schemas.microsoft.com/office/drawing/2014/main" id="{773EFD8A-C8D2-F5FE-7577-204E6FD56567}"/>
              </a:ext>
            </a:extLst>
          </p:cNvPr>
          <p:cNvPicPr>
            <a:picLocks noChangeAspect="1"/>
          </p:cNvPicPr>
          <p:nvPr/>
        </p:nvPicPr>
        <p:blipFill rotWithShape="1">
          <a:blip r:embed="rId2"/>
          <a:srcRect l="1334" r="1"/>
          <a:stretch/>
        </p:blipFill>
        <p:spPr>
          <a:xfrm>
            <a:off x="299466" y="1066800"/>
            <a:ext cx="4224147" cy="5036820"/>
          </a:xfrm>
          <a:prstGeom prst="rect">
            <a:avLst/>
          </a:prstGeom>
        </p:spPr>
      </p:pic>
      <p:pic>
        <p:nvPicPr>
          <p:cNvPr id="8" name="Picture 7" descr="A table with numbers and numbers&#10;&#10;Description automatically generated">
            <a:extLst>
              <a:ext uri="{FF2B5EF4-FFF2-40B4-BE49-F238E27FC236}">
                <a16:creationId xmlns:a16="http://schemas.microsoft.com/office/drawing/2014/main" id="{91916155-7A1A-0F4E-3078-3E778BFE8049}"/>
              </a:ext>
            </a:extLst>
          </p:cNvPr>
          <p:cNvPicPr>
            <a:picLocks noChangeAspect="1"/>
          </p:cNvPicPr>
          <p:nvPr/>
        </p:nvPicPr>
        <p:blipFill>
          <a:blip r:embed="rId3"/>
          <a:stretch>
            <a:fillRect/>
          </a:stretch>
        </p:blipFill>
        <p:spPr>
          <a:xfrm>
            <a:off x="4386358" y="1284639"/>
            <a:ext cx="4409789" cy="2693001"/>
          </a:xfrm>
          <a:prstGeom prst="rect">
            <a:avLst/>
          </a:prstGeom>
        </p:spPr>
      </p:pic>
      <p:sp>
        <p:nvSpPr>
          <p:cNvPr id="9" name="Google Shape;121;g28b5f6492dd_0_23">
            <a:extLst>
              <a:ext uri="{FF2B5EF4-FFF2-40B4-BE49-F238E27FC236}">
                <a16:creationId xmlns:a16="http://schemas.microsoft.com/office/drawing/2014/main" id="{20F8D6EC-D82B-070B-9109-6B04D0B102FB}"/>
              </a:ext>
            </a:extLst>
          </p:cNvPr>
          <p:cNvSpPr txBox="1">
            <a:spLocks noGrp="1"/>
          </p:cNvSpPr>
          <p:nvPr>
            <p:ph type="title"/>
          </p:nvPr>
        </p:nvSpPr>
        <p:spPr>
          <a:xfrm>
            <a:off x="457200" y="274638"/>
            <a:ext cx="8229600" cy="67633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sz="3600" dirty="0"/>
              <a:t>Answer Report</a:t>
            </a:r>
            <a:endParaRPr sz="3600" dirty="0"/>
          </a:p>
        </p:txBody>
      </p:sp>
      <p:sp>
        <p:nvSpPr>
          <p:cNvPr id="10" name="TextBox 9">
            <a:extLst>
              <a:ext uri="{FF2B5EF4-FFF2-40B4-BE49-F238E27FC236}">
                <a16:creationId xmlns:a16="http://schemas.microsoft.com/office/drawing/2014/main" id="{B9FF76A0-DF16-F26F-6B13-E4A148AD36F7}"/>
              </a:ext>
            </a:extLst>
          </p:cNvPr>
          <p:cNvSpPr txBox="1"/>
          <p:nvPr/>
        </p:nvSpPr>
        <p:spPr>
          <a:xfrm>
            <a:off x="4288537" y="4403810"/>
            <a:ext cx="4600432" cy="1384995"/>
          </a:xfrm>
          <a:prstGeom prst="rect">
            <a:avLst/>
          </a:prstGeom>
          <a:noFill/>
        </p:spPr>
        <p:txBody>
          <a:bodyPr wrap="square" rtlCol="0">
            <a:spAutoFit/>
          </a:bodyPr>
          <a:lstStyle/>
          <a:p>
            <a:pPr algn="ctr"/>
            <a:r>
              <a:rPr lang="en-US" dirty="0"/>
              <a:t>Plant in Virginia had a processing capacity of 1200 tons of juice, however there is a </a:t>
            </a:r>
            <a:r>
              <a:rPr lang="en-US" dirty="0">
                <a:solidFill>
                  <a:srgbClr val="C00000"/>
                </a:solidFill>
              </a:rPr>
              <a:t>slack of 1050</a:t>
            </a:r>
          </a:p>
          <a:p>
            <a:pPr algn="ctr"/>
            <a:endParaRPr lang="en-US" dirty="0">
              <a:solidFill>
                <a:srgbClr val="C00000"/>
              </a:solidFill>
            </a:endParaRPr>
          </a:p>
          <a:p>
            <a:pPr algn="ctr"/>
            <a:r>
              <a:rPr lang="en-US" dirty="0">
                <a:solidFill>
                  <a:schemeClr val="tx1"/>
                </a:solidFill>
              </a:rPr>
              <a:t>Ohio Vineyard supplies only 1550 tons out of the available 1700 tons of unprocessed juice, therefore a </a:t>
            </a:r>
            <a:r>
              <a:rPr lang="en-US" dirty="0">
                <a:solidFill>
                  <a:srgbClr val="C00000"/>
                </a:solidFill>
              </a:rPr>
              <a:t>slack of 150</a:t>
            </a:r>
          </a:p>
        </p:txBody>
      </p:sp>
    </p:spTree>
    <p:extLst>
      <p:ext uri="{BB962C8B-B14F-4D97-AF65-F5344CB8AC3E}">
        <p14:creationId xmlns:p14="http://schemas.microsoft.com/office/powerpoint/2010/main" val="3474850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28b5f6492dd_0_7"/>
          <p:cNvSpPr txBox="1">
            <a:spLocks noGrp="1"/>
          </p:cNvSpPr>
          <p:nvPr>
            <p:ph type="title"/>
          </p:nvPr>
        </p:nvSpPr>
        <p:spPr>
          <a:xfrm>
            <a:off x="2789425" y="377475"/>
            <a:ext cx="3333600" cy="5331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2000" b="1" u="sng"/>
              <a:t>Sensitivity Report</a:t>
            </a:r>
            <a:endParaRPr sz="2000" b="1" u="sng"/>
          </a:p>
        </p:txBody>
      </p:sp>
      <p:sp>
        <p:nvSpPr>
          <p:cNvPr id="140" name="Google Shape;140;g28b5f6492dd_0_7"/>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0" lvl="0" indent="0" algn="l" rtl="0">
              <a:spcBef>
                <a:spcPts val="640"/>
              </a:spcBef>
              <a:spcAft>
                <a:spcPts val="0"/>
              </a:spcAft>
              <a:buNone/>
            </a:pPr>
            <a:endParaRPr/>
          </a:p>
          <a:p>
            <a:pPr marL="0" lvl="0" indent="0" algn="l" rtl="0">
              <a:spcBef>
                <a:spcPts val="640"/>
              </a:spcBef>
              <a:spcAft>
                <a:spcPts val="0"/>
              </a:spcAft>
              <a:buClr>
                <a:schemeClr val="dk1"/>
              </a:buClr>
              <a:buSzPts val="3200"/>
              <a:buNone/>
            </a:pPr>
            <a:endParaRPr/>
          </a:p>
        </p:txBody>
      </p:sp>
      <p:pic>
        <p:nvPicPr>
          <p:cNvPr id="143" name="Google Shape;143;g28b5f6492dd_0_7"/>
          <p:cNvPicPr preferRelativeResize="0"/>
          <p:nvPr/>
        </p:nvPicPr>
        <p:blipFill>
          <a:blip r:embed="rId3">
            <a:alphaModFix/>
          </a:blip>
          <a:stretch>
            <a:fillRect/>
          </a:stretch>
        </p:blipFill>
        <p:spPr>
          <a:xfrm>
            <a:off x="0" y="1013275"/>
            <a:ext cx="4846125" cy="5113024"/>
          </a:xfrm>
          <a:prstGeom prst="rect">
            <a:avLst/>
          </a:prstGeom>
          <a:noFill/>
          <a:ln>
            <a:noFill/>
          </a:ln>
        </p:spPr>
      </p:pic>
      <p:pic>
        <p:nvPicPr>
          <p:cNvPr id="144" name="Google Shape;144;g28b5f6492dd_0_7"/>
          <p:cNvPicPr preferRelativeResize="0"/>
          <p:nvPr/>
        </p:nvPicPr>
        <p:blipFill>
          <a:blip r:embed="rId4">
            <a:alphaModFix/>
          </a:blip>
          <a:stretch>
            <a:fillRect/>
          </a:stretch>
        </p:blipFill>
        <p:spPr>
          <a:xfrm>
            <a:off x="4669900" y="1085025"/>
            <a:ext cx="4474101" cy="4774375"/>
          </a:xfrm>
          <a:prstGeom prst="rect">
            <a:avLst/>
          </a:prstGeom>
          <a:noFill/>
          <a:ln>
            <a:noFill/>
          </a:ln>
        </p:spPr>
      </p:pic>
    </p:spTree>
  </p:cSld>
  <p:clrMapOvr>
    <a:masterClrMapping/>
  </p:clrMapOvr>
</p:sld>
</file>

<file path=ppt/theme/theme1.xml><?xml version="1.0" encoding="utf-8"?>
<a:theme xmlns:a="http://schemas.openxmlformats.org/drawingml/2006/main" name="Version 6_2011">
  <a:themeElements>
    <a:clrScheme name="Custom Depaul">
      <a:dk1>
        <a:srgbClr val="000000"/>
      </a:dk1>
      <a:lt1>
        <a:srgbClr val="FFFFFF"/>
      </a:lt1>
      <a:dk2>
        <a:srgbClr val="1F497D"/>
      </a:dk2>
      <a:lt2>
        <a:srgbClr val="EEECE1"/>
      </a:lt2>
      <a:accent1>
        <a:srgbClr val="416A9C"/>
      </a:accent1>
      <a:accent2>
        <a:srgbClr val="C0962B"/>
      </a:accent2>
      <a:accent3>
        <a:srgbClr val="BB1F2E"/>
      </a:accent3>
      <a:accent4>
        <a:srgbClr val="3478A2"/>
      </a:accent4>
      <a:accent5>
        <a:srgbClr val="C6C225"/>
      </a:accent5>
      <a:accent6>
        <a:srgbClr val="F79646"/>
      </a:accent6>
      <a:hlink>
        <a:srgbClr val="85D2DD"/>
      </a:hlink>
      <a:folHlink>
        <a:srgbClr val="5C27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1108</Words>
  <Application>Microsoft Office PowerPoint</Application>
  <PresentationFormat>On-screen Show (4:3)</PresentationFormat>
  <Paragraphs>207</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Arial</vt:lpstr>
      <vt:lpstr>Helvetica Neue</vt:lpstr>
      <vt:lpstr>Version 6_2011</vt:lpstr>
      <vt:lpstr>MGT 506: Case 1-Walsh’s Juice Company </vt:lpstr>
      <vt:lpstr>SUMMARY OF THE CASE </vt:lpstr>
      <vt:lpstr>OBJECTIVE AND QUESTION</vt:lpstr>
      <vt:lpstr>Model Description</vt:lpstr>
      <vt:lpstr>Assumptions and Constraints</vt:lpstr>
      <vt:lpstr>Analysis and Results</vt:lpstr>
      <vt:lpstr>Analysis and Results</vt:lpstr>
      <vt:lpstr>Answer Report</vt:lpstr>
      <vt:lpstr>Sensitivity Report</vt:lpstr>
      <vt:lpstr>Conclusion</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MGT 506: Case 1-Walsh’s Juice Company </dc:title>
  <dc:creator>DePaul University</dc:creator>
  <cp:lastModifiedBy>Fatir Ihsan</cp:lastModifiedBy>
  <cp:revision>1</cp:revision>
  <dcterms:created xsi:type="dcterms:W3CDTF">2012-02-24T22:14:36Z</dcterms:created>
  <dcterms:modified xsi:type="dcterms:W3CDTF">2023-10-12T03:12:28Z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0x01010076D7C6F3C061A74EA969A8C28FAC1117</vt:lpwstr>
  </property>
</Properties>
</file>