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4" r:id="rId11"/>
    <p:sldId id="265" r:id="rId12"/>
    <p:sldId id="268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630"/>
    <p:restoredTop sz="94694"/>
  </p:normalViewPr>
  <p:slideViewPr>
    <p:cSldViewPr snapToGrid="0" snapToObjects="1">
      <p:cViewPr varScale="1">
        <p:scale>
          <a:sx n="115" d="100"/>
          <a:sy n="115" d="100"/>
        </p:scale>
        <p:origin x="240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12/5/19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67ABC-272E-0A47-9976-F6FF27337B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2435086"/>
            <a:ext cx="7766936" cy="1615749"/>
          </a:xfrm>
        </p:spPr>
        <p:txBody>
          <a:bodyPr/>
          <a:lstStyle/>
          <a:p>
            <a:r>
              <a:rPr lang="en-US" sz="2400" dirty="0"/>
              <a:t>Deploying Arima and </a:t>
            </a:r>
            <a:r>
              <a:rPr lang="en-US" sz="2400" dirty="0" err="1"/>
              <a:t>Artifical</a:t>
            </a:r>
            <a:r>
              <a:rPr lang="en-US" sz="2400" dirty="0"/>
              <a:t> Neural Networks Models to Predict Energy consumption in Taiwan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DB4606-D31B-DA43-A3C8-984EF5FEB3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Authors: </a:t>
            </a:r>
            <a:r>
              <a:rPr lang="en-US" dirty="0" err="1"/>
              <a:t>Chih</a:t>
            </a:r>
            <a:r>
              <a:rPr lang="en-US" dirty="0"/>
              <a:t>-Young Hung, Chi-</a:t>
            </a:r>
            <a:r>
              <a:rPr lang="en-US" dirty="0" err="1"/>
              <a:t>Ya</a:t>
            </a:r>
            <a:r>
              <a:rPr lang="en-US" dirty="0"/>
              <a:t>-Chang</a:t>
            </a:r>
          </a:p>
          <a:p>
            <a:endParaRPr lang="en-US" dirty="0"/>
          </a:p>
          <a:p>
            <a:r>
              <a:rPr lang="en-US" sz="1200" dirty="0"/>
              <a:t>By: Chanukya Lakamsani</a:t>
            </a:r>
          </a:p>
        </p:txBody>
      </p:sp>
    </p:spTree>
    <p:extLst>
      <p:ext uri="{BB962C8B-B14F-4D97-AF65-F5344CB8AC3E}">
        <p14:creationId xmlns:p14="http://schemas.microsoft.com/office/powerpoint/2010/main" val="21874960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80547-6191-724E-9D16-D374670CD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6B055-E18C-0D43-9041-C2E746B593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4981761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7D8935-A483-EB49-B23C-F40EF5AEE7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49" y="1549400"/>
            <a:ext cx="7841907" cy="469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618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8978A-5E95-9E47-8825-2C26E21CE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C88E42-4391-E54C-B994-6BAA46B3E2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45741"/>
            <a:ext cx="8596668" cy="4595621"/>
          </a:xfrm>
        </p:spPr>
        <p:txBody>
          <a:bodyPr/>
          <a:lstStyle/>
          <a:p>
            <a:r>
              <a:rPr lang="en-US" dirty="0" err="1"/>
              <a:t>Comparsion</a:t>
            </a:r>
            <a:r>
              <a:rPr lang="en-US" dirty="0"/>
              <a:t> of Univariate Arima and ANN’s models consisting of single variable as well as multivariable to predict Taiwan’s energy consumption.</a:t>
            </a:r>
          </a:p>
          <a:p>
            <a:r>
              <a:rPr lang="en-US" dirty="0"/>
              <a:t>Single Variable performed better In both ARIMA and ANN’s. </a:t>
            </a:r>
          </a:p>
          <a:p>
            <a:pPr lvl="1"/>
            <a:r>
              <a:rPr lang="en-US" dirty="0"/>
              <a:t>my inference: influence  other variables is too small to be measured and/or modelled accurately. Thus introduces more noise than signal, leading to poorer forecasts.</a:t>
            </a:r>
          </a:p>
          <a:p>
            <a:pPr indent="-285750"/>
            <a:r>
              <a:rPr lang="en-US" dirty="0"/>
              <a:t>ARIMA performed better than ANN (for long term)</a:t>
            </a:r>
          </a:p>
          <a:p>
            <a:pPr indent="-28575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5881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49A03-840E-8245-989D-D3F458A1B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Drawbacks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78FC96-4CDE-7543-85EF-A2776F6087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ANN  - Sigmoid function – Vanishing gradient</a:t>
            </a:r>
          </a:p>
          <a:p>
            <a:r>
              <a:rPr lang="en-US" dirty="0"/>
              <a:t>no information on  hyperparametric tuning methods  and on hidden layer.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3265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53376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133042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24631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6597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5488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7655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14821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142BFA2A-77A0-4F60-A32A-685681C84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82154" y="-8467"/>
            <a:ext cx="7109846" cy="6866467"/>
          </a:xfrm>
          <a:custGeom>
            <a:avLst/>
            <a:gdLst>
              <a:gd name="connsiteX0" fmla="*/ 0 w 7109846"/>
              <a:gd name="connsiteY0" fmla="*/ 0 h 6866467"/>
              <a:gd name="connsiteX1" fmla="*/ 1249825 w 7109846"/>
              <a:gd name="connsiteY1" fmla="*/ 0 h 6866467"/>
              <a:gd name="connsiteX2" fmla="*/ 1249825 w 7109846"/>
              <a:gd name="connsiteY2" fmla="*/ 8467 h 6866467"/>
              <a:gd name="connsiteX3" fmla="*/ 7109846 w 7109846"/>
              <a:gd name="connsiteY3" fmla="*/ 8467 h 6866467"/>
              <a:gd name="connsiteX4" fmla="*/ 7109846 w 7109846"/>
              <a:gd name="connsiteY4" fmla="*/ 6866467 h 6866467"/>
              <a:gd name="connsiteX5" fmla="*/ 1249825 w 7109846"/>
              <a:gd name="connsiteY5" fmla="*/ 6866467 h 6866467"/>
              <a:gd name="connsiteX6" fmla="*/ 1109382 w 7109846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09846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7109846" y="8467"/>
                </a:lnTo>
                <a:lnTo>
                  <a:pt x="7109846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42B11-B028-6243-8CC4-CA9AE4FF7B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6084" y="814191"/>
            <a:ext cx="5511296" cy="4971033"/>
          </a:xfrm>
        </p:spPr>
        <p:txBody>
          <a:bodyPr anchor="ctr">
            <a:normAutofit/>
          </a:bodyPr>
          <a:lstStyle/>
          <a:p>
            <a:r>
              <a:rPr lang="en-US" sz="2800" dirty="0">
                <a:solidFill>
                  <a:srgbClr val="FFFFFF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7381999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062CA-9C95-A348-8BE1-B495FE157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D9DF13-9FC1-CC46-99C4-96565B455A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Predicting Taiwan’s Energy consumption for </a:t>
            </a:r>
          </a:p>
          <a:p>
            <a:pPr lvl="1"/>
            <a:r>
              <a:rPr lang="en-US" dirty="0"/>
              <a:t>1) short term              (1 year)</a:t>
            </a:r>
          </a:p>
          <a:p>
            <a:pPr lvl="1"/>
            <a:r>
              <a:rPr lang="en-US" dirty="0"/>
              <a:t>2) medium term         (3 years)</a:t>
            </a:r>
          </a:p>
          <a:p>
            <a:pPr lvl="1"/>
            <a:r>
              <a:rPr lang="en-US" dirty="0"/>
              <a:t>3) medium- long term (5 years)</a:t>
            </a:r>
          </a:p>
          <a:p>
            <a:pPr lvl="1"/>
            <a:r>
              <a:rPr lang="en-US" dirty="0"/>
              <a:t>4) long-term               (10 years)</a:t>
            </a:r>
          </a:p>
          <a:p>
            <a:pPr marL="457200" lvl="1" indent="0">
              <a:buNone/>
            </a:pPr>
            <a:r>
              <a:rPr lang="en-US" dirty="0"/>
              <a:t>Energy policy devotes to clean sustainable and independent sources.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149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9BB80-8ACF-7B48-A35C-483F9B03A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D1137F-6CAF-E149-A6AE-9FED77768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Taiwan imports 99% of its energy.</a:t>
            </a:r>
          </a:p>
          <a:p>
            <a:r>
              <a:rPr lang="en-US" dirty="0"/>
              <a:t>1990 – 50.99 million </a:t>
            </a:r>
            <a:r>
              <a:rPr lang="en-US" dirty="0" err="1"/>
              <a:t>killoliters</a:t>
            </a:r>
            <a:r>
              <a:rPr lang="en-US" dirty="0"/>
              <a:t>         2010- 120.31 million </a:t>
            </a:r>
            <a:r>
              <a:rPr lang="en-US" dirty="0" err="1"/>
              <a:t>killoliters</a:t>
            </a:r>
            <a:r>
              <a:rPr lang="en-US" dirty="0"/>
              <a:t> (4.5% increase per year)</a:t>
            </a:r>
          </a:p>
        </p:txBody>
      </p:sp>
    </p:spTree>
    <p:extLst>
      <p:ext uri="{BB962C8B-B14F-4D97-AF65-F5344CB8AC3E}">
        <p14:creationId xmlns:p14="http://schemas.microsoft.com/office/powerpoint/2010/main" val="1681845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DF55C-6D6B-7444-920E-6022538FB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04544B-D440-FC4D-AA2A-DCBA73D46E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92087"/>
            <a:ext cx="8596668" cy="4749275"/>
          </a:xfrm>
        </p:spPr>
        <p:txBody>
          <a:bodyPr/>
          <a:lstStyle/>
          <a:p>
            <a:r>
              <a:rPr lang="en-US" dirty="0"/>
              <a:t>ARIMA: Autoregressive Integrated Moving Average</a:t>
            </a:r>
          </a:p>
          <a:p>
            <a:pPr lvl="1"/>
            <a:r>
              <a:rPr lang="en-US" dirty="0"/>
              <a:t>Time-Series - ARIMA  </a:t>
            </a:r>
            <a:r>
              <a:rPr lang="en-US" dirty="0" err="1"/>
              <a:t>eg</a:t>
            </a:r>
            <a:r>
              <a:rPr lang="en-US" dirty="0"/>
              <a:t>: energy price, water quality, air quality, consumer expenditure</a:t>
            </a:r>
          </a:p>
          <a:p>
            <a:pPr lvl="1"/>
            <a:r>
              <a:rPr lang="en-US" dirty="0"/>
              <a:t>Conditions:</a:t>
            </a:r>
          </a:p>
          <a:p>
            <a:pPr marL="400050" lvl="1" indent="0">
              <a:buNone/>
            </a:pPr>
            <a:r>
              <a:rPr lang="en-US" dirty="0"/>
              <a:t>	1) Time series should be stationary</a:t>
            </a:r>
          </a:p>
          <a:p>
            <a:pPr marL="400050" lvl="1" indent="0">
              <a:buNone/>
            </a:pPr>
            <a:r>
              <a:rPr lang="en-US" dirty="0"/>
              <a:t>	2) No missing data</a:t>
            </a:r>
          </a:p>
          <a:p>
            <a:pPr marL="400050" lvl="1" indent="0">
              <a:buNone/>
            </a:pPr>
            <a:r>
              <a:rPr lang="en-US" dirty="0"/>
              <a:t>	3) requires good amount of historical data to develop accurate results.</a:t>
            </a:r>
          </a:p>
          <a:p>
            <a:r>
              <a:rPr lang="en-US" dirty="0"/>
              <a:t>ANN: Artificial Neural Networks</a:t>
            </a:r>
          </a:p>
          <a:p>
            <a:pPr lvl="1"/>
            <a:r>
              <a:rPr lang="en-US" dirty="0"/>
              <a:t>1) models can learn from samples</a:t>
            </a:r>
          </a:p>
          <a:p>
            <a:pPr lvl="1"/>
            <a:r>
              <a:rPr lang="en-US" dirty="0"/>
              <a:t>2) catch appropriate operating associations among the data even if the underlying relationship are hard to define (nonlinear data).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629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B89F0-9088-204F-A8A2-A6BB031AF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Granger causality relationship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EF80E9-695E-E848-ABDA-029C42D9BB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15155"/>
            <a:ext cx="8596668" cy="4995584"/>
          </a:xfrm>
        </p:spPr>
        <p:txBody>
          <a:bodyPr>
            <a:normAutofit/>
          </a:bodyPr>
          <a:lstStyle/>
          <a:p>
            <a:r>
              <a:rPr lang="en-US" dirty="0"/>
              <a:t> </a:t>
            </a:r>
            <a:r>
              <a:rPr lang="en-US" b="1" dirty="0"/>
              <a:t>Granger causality</a:t>
            </a:r>
            <a:r>
              <a:rPr lang="en-US" dirty="0"/>
              <a:t> is a way to investigate </a:t>
            </a:r>
            <a:r>
              <a:rPr lang="en-US" b="1" dirty="0"/>
              <a:t>causality</a:t>
            </a:r>
            <a:r>
              <a:rPr lang="en-US" dirty="0"/>
              <a:t> between two variables in a time series. The method is a probabilistic account of </a:t>
            </a:r>
            <a:r>
              <a:rPr lang="en-US" b="1" dirty="0"/>
              <a:t>causality</a:t>
            </a:r>
            <a:r>
              <a:rPr lang="en-US" dirty="0"/>
              <a:t>; it uses empirical data sets to find patterns of </a:t>
            </a:r>
            <a:r>
              <a:rPr lang="en-US" b="1" dirty="0"/>
              <a:t>correlation</a:t>
            </a:r>
            <a:r>
              <a:rPr lang="en-US" dirty="0"/>
              <a:t>. </a:t>
            </a:r>
          </a:p>
          <a:p>
            <a:r>
              <a:rPr lang="en-US" dirty="0"/>
              <a:t>Energy consumption and Economic growth are correlated :</a:t>
            </a:r>
          </a:p>
          <a:p>
            <a:pPr lvl="1"/>
            <a:r>
              <a:rPr lang="en-US" sz="1200" dirty="0"/>
              <a:t>X. P. Zhang and X. M. Cheng, Ecological Economics 68, 2706</a:t>
            </a:r>
          </a:p>
          <a:p>
            <a:pPr lvl="1"/>
            <a:r>
              <a:rPr lang="en-US" sz="1200" dirty="0"/>
              <a:t>(2009).</a:t>
            </a:r>
          </a:p>
          <a:p>
            <a:pPr lvl="1"/>
            <a:r>
              <a:rPr lang="en-US" sz="1200" dirty="0"/>
              <a:t>38. J. E. Payne, Applied Energy 86, 575 (2009).</a:t>
            </a:r>
          </a:p>
          <a:p>
            <a:pPr lvl="1"/>
            <a:r>
              <a:rPr lang="en-US" sz="1200" dirty="0"/>
              <a:t>39. C. C. Lee and C. P. Chang, Energy 32, 2282 (2007a).</a:t>
            </a:r>
          </a:p>
          <a:p>
            <a:pPr lvl="1"/>
            <a:r>
              <a:rPr lang="en-US" sz="1200" dirty="0"/>
              <a:t>40. C. C. Lee and C. P. Chang, Energy Economics 27, 857 (2005).</a:t>
            </a:r>
          </a:p>
          <a:p>
            <a:pPr lvl="1"/>
            <a:r>
              <a:rPr lang="en-US" sz="1200" dirty="0"/>
              <a:t>41. B. S. Cheng and T. W. Lai, Energy Economics 19, 435 (1997).</a:t>
            </a:r>
          </a:p>
          <a:p>
            <a:pPr lvl="1"/>
            <a:r>
              <a:rPr lang="en-US" sz="1200" dirty="0"/>
              <a:t>42. G. </a:t>
            </a:r>
            <a:r>
              <a:rPr lang="en-US" sz="1200" dirty="0" err="1"/>
              <a:t>Erdal</a:t>
            </a:r>
            <a:r>
              <a:rPr lang="en-US" sz="1200" dirty="0"/>
              <a:t>, H. </a:t>
            </a:r>
            <a:r>
              <a:rPr lang="en-US" sz="1200" dirty="0" err="1"/>
              <a:t>Erdal</a:t>
            </a:r>
            <a:r>
              <a:rPr lang="en-US" sz="1200" dirty="0"/>
              <a:t>, and K. </a:t>
            </a:r>
            <a:r>
              <a:rPr lang="en-US" sz="1200" dirty="0" err="1"/>
              <a:t>Esengun</a:t>
            </a:r>
            <a:r>
              <a:rPr lang="en-US" sz="1200" dirty="0"/>
              <a:t>, Energy Policy 36, 3838 (2008).</a:t>
            </a:r>
          </a:p>
          <a:p>
            <a:pPr lvl="1"/>
            <a:r>
              <a:rPr lang="en-US" sz="1200" dirty="0"/>
              <a:t>43. H. T. Pao and C. M. Tsai, Energy 36, 685 (2011).</a:t>
            </a:r>
          </a:p>
          <a:p>
            <a:pPr indent="-285750"/>
            <a:r>
              <a:rPr lang="en-US" dirty="0"/>
              <a:t>Most Common energy consumption: electricity</a:t>
            </a:r>
          </a:p>
          <a:p>
            <a:pPr indent="-285750"/>
            <a:r>
              <a:rPr lang="en-US" dirty="0"/>
              <a:t>Factors dependent on electricity:  national income(NI), population,  GDP, consumer price index.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549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480B2-9621-0C4C-BC1E-C902B59E8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30357"/>
          </a:xfrm>
        </p:spPr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13D241-C723-194E-A06F-5838735C01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39957"/>
            <a:ext cx="8596668" cy="4401405"/>
          </a:xfrm>
        </p:spPr>
        <p:txBody>
          <a:bodyPr/>
          <a:lstStyle/>
          <a:p>
            <a:r>
              <a:rPr lang="en-US" dirty="0"/>
              <a:t>Data Description: 46 observations, timeline 1965 -2010, Directorate- </a:t>
            </a:r>
            <a:r>
              <a:rPr lang="en-US" dirty="0" err="1"/>
              <a:t>Genral</a:t>
            </a:r>
            <a:r>
              <a:rPr lang="en-US" dirty="0"/>
              <a:t> of budget accounting and statistic and BP statistical review of world energy 2011.</a:t>
            </a:r>
          </a:p>
          <a:p>
            <a:r>
              <a:rPr lang="en-US" dirty="0"/>
              <a:t>Four distinct time periods. Short term (45 train-set), medium terms (43), medium long term (41) and long term (36) for prediction.</a:t>
            </a:r>
          </a:p>
          <a:p>
            <a:r>
              <a:rPr lang="en-US" dirty="0"/>
              <a:t>Measurement of Forecast: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1C760A-1934-2A4B-92F7-368E1219BB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7653" y="3756454"/>
            <a:ext cx="6549082" cy="1828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009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ECFF1-B788-7644-B325-21849442D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746" y="609600"/>
            <a:ext cx="3729076" cy="1320800"/>
          </a:xfrm>
        </p:spPr>
        <p:txBody>
          <a:bodyPr anchor="ctr">
            <a:normAutofit/>
          </a:bodyPr>
          <a:lstStyle/>
          <a:p>
            <a:r>
              <a:rPr lang="en-US" dirty="0"/>
              <a:t>ARIMA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7B5CA-D975-3F47-BA07-A0C13791D0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906" y="1792841"/>
            <a:ext cx="3720916" cy="4568202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Consists of three steps: model identification, parameter estimation , diagnostic checking.</a:t>
            </a:r>
          </a:p>
          <a:p>
            <a:r>
              <a:rPr lang="en-US" dirty="0"/>
              <a:t>ADF (Augmented Dickey-Fuller) approach is to employs to test the stationary. </a:t>
            </a:r>
          </a:p>
          <a:p>
            <a:r>
              <a:rPr lang="en-US" dirty="0"/>
              <a:t>Finite difference method to make data stationary.</a:t>
            </a:r>
          </a:p>
          <a:p>
            <a:r>
              <a:rPr lang="en-US" dirty="0"/>
              <a:t>lag 1 protrudes to double the range of the standard deviation, while the PACF graph illustrates an exponential drop.</a:t>
            </a:r>
          </a:p>
          <a:p>
            <a:r>
              <a:rPr lang="en-US" sz="1200" dirty="0"/>
              <a:t>(t-value = 1 3443, p-value = 0 9985)</a:t>
            </a:r>
          </a:p>
          <a:p>
            <a:r>
              <a:rPr lang="en-US" dirty="0"/>
              <a:t>the preliminary model is determined as ARIMA (1, 1, 1).</a:t>
            </a:r>
          </a:p>
          <a:p>
            <a:r>
              <a:rPr lang="en-US" dirty="0"/>
              <a:t>Box-Jenkins approach: to check the residuals of the model.(residuals helps in checking the goodness of the fit)</a:t>
            </a:r>
          </a:p>
          <a:p>
            <a:endParaRPr lang="en-US" sz="1200" dirty="0"/>
          </a:p>
          <a:p>
            <a:endParaRPr lang="en-US" sz="1200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174B7FD-2757-334F-AF6F-EEC2FA646F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3365" y="1627035"/>
            <a:ext cx="4602747" cy="4396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909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524EA8-2BEF-E544-B4C7-C22CD933C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588985"/>
          </a:xfrm>
        </p:spPr>
        <p:txBody>
          <a:bodyPr anchor="ctr"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ANN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555DF-7E13-C84F-A7EE-BF5F1A0571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1133061"/>
            <a:ext cx="3973943" cy="564542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100" dirty="0">
                <a:solidFill>
                  <a:schemeClr val="bg1"/>
                </a:solidFill>
              </a:rPr>
              <a:t>Input layer : Taiwan’s energy, consumption, GDP, population, exports.</a:t>
            </a:r>
          </a:p>
          <a:p>
            <a:pPr>
              <a:lnSpc>
                <a:spcPct val="90000"/>
              </a:lnSpc>
            </a:pPr>
            <a:r>
              <a:rPr lang="en-US" sz="1100" dirty="0">
                <a:solidFill>
                  <a:schemeClr val="bg1"/>
                </a:solidFill>
              </a:rPr>
              <a:t>4 inputs and one output layer. </a:t>
            </a:r>
          </a:p>
          <a:p>
            <a:pPr>
              <a:lnSpc>
                <a:spcPct val="90000"/>
              </a:lnSpc>
            </a:pPr>
            <a:r>
              <a:rPr lang="en-US" sz="1100" dirty="0">
                <a:solidFill>
                  <a:schemeClr val="bg1"/>
                </a:solidFill>
              </a:rPr>
              <a:t>8 different ANN models are developed.</a:t>
            </a:r>
          </a:p>
          <a:p>
            <a:pPr>
              <a:lnSpc>
                <a:spcPct val="90000"/>
              </a:lnSpc>
            </a:pPr>
            <a:r>
              <a:rPr lang="en-US" sz="1100" dirty="0">
                <a:solidFill>
                  <a:schemeClr val="bg1"/>
                </a:solidFill>
              </a:rPr>
              <a:t>ANNs1: Taiwan’s energy consumption (ENG’)</a:t>
            </a:r>
          </a:p>
          <a:p>
            <a:pPr>
              <a:lnSpc>
                <a:spcPct val="90000"/>
              </a:lnSpc>
            </a:pPr>
            <a:r>
              <a:rPr lang="en-US" sz="1100" dirty="0">
                <a:solidFill>
                  <a:schemeClr val="bg1"/>
                </a:solidFill>
              </a:rPr>
              <a:t>(2) ANNs2: Taiwan’s energy consumption and GDP</a:t>
            </a:r>
          </a:p>
          <a:p>
            <a:pPr>
              <a:lnSpc>
                <a:spcPct val="90000"/>
              </a:lnSpc>
            </a:pPr>
            <a:r>
              <a:rPr lang="en-US" sz="1100" dirty="0">
                <a:solidFill>
                  <a:schemeClr val="bg1"/>
                </a:solidFill>
              </a:rPr>
              <a:t>(ENG,’ GDP’)</a:t>
            </a:r>
          </a:p>
          <a:p>
            <a:pPr>
              <a:lnSpc>
                <a:spcPct val="90000"/>
              </a:lnSpc>
            </a:pPr>
            <a:r>
              <a:rPr lang="en-US" sz="1100" dirty="0">
                <a:solidFill>
                  <a:schemeClr val="bg1"/>
                </a:solidFill>
              </a:rPr>
              <a:t>(3) ANNs3: Taiwan’s energy consumption, GDP and population</a:t>
            </a:r>
          </a:p>
          <a:p>
            <a:pPr>
              <a:lnSpc>
                <a:spcPct val="90000"/>
              </a:lnSpc>
            </a:pPr>
            <a:r>
              <a:rPr lang="en-US" sz="1100" dirty="0">
                <a:solidFill>
                  <a:schemeClr val="bg1"/>
                </a:solidFill>
              </a:rPr>
              <a:t>(ENG,’ GDP,’ POP’)</a:t>
            </a:r>
          </a:p>
          <a:p>
            <a:pPr>
              <a:lnSpc>
                <a:spcPct val="90000"/>
              </a:lnSpc>
            </a:pPr>
            <a:r>
              <a:rPr lang="en-US" sz="1100" dirty="0">
                <a:solidFill>
                  <a:schemeClr val="bg1"/>
                </a:solidFill>
              </a:rPr>
              <a:t>(4) ANNs4: Taiwan’s energy consumption, GDP, population</a:t>
            </a:r>
          </a:p>
          <a:p>
            <a:pPr>
              <a:lnSpc>
                <a:spcPct val="90000"/>
              </a:lnSpc>
            </a:pPr>
            <a:r>
              <a:rPr lang="en-US" sz="1100" dirty="0">
                <a:solidFill>
                  <a:schemeClr val="bg1"/>
                </a:solidFill>
              </a:rPr>
              <a:t>and exports amounts (ENG,’ GDP,’ POP,’ EXP’)</a:t>
            </a:r>
          </a:p>
          <a:p>
            <a:pPr>
              <a:lnSpc>
                <a:spcPct val="90000"/>
              </a:lnSpc>
            </a:pPr>
            <a:r>
              <a:rPr lang="en-US" sz="1100" dirty="0">
                <a:solidFill>
                  <a:schemeClr val="bg1"/>
                </a:solidFill>
              </a:rPr>
              <a:t>(5) ANNs5: Taiwan’s energy consumption and population</a:t>
            </a:r>
          </a:p>
          <a:p>
            <a:pPr>
              <a:lnSpc>
                <a:spcPct val="90000"/>
              </a:lnSpc>
            </a:pPr>
            <a:r>
              <a:rPr lang="en-US" sz="1100" dirty="0">
                <a:solidFill>
                  <a:schemeClr val="bg1"/>
                </a:solidFill>
              </a:rPr>
              <a:t>(ENG,’ POP’)</a:t>
            </a:r>
          </a:p>
          <a:p>
            <a:pPr>
              <a:lnSpc>
                <a:spcPct val="90000"/>
              </a:lnSpc>
            </a:pPr>
            <a:r>
              <a:rPr lang="en-US" sz="1100" dirty="0">
                <a:solidFill>
                  <a:schemeClr val="bg1"/>
                </a:solidFill>
              </a:rPr>
              <a:t>(6) ANNs6: Taiwan’s energy consumption, population,</a:t>
            </a:r>
          </a:p>
          <a:p>
            <a:pPr>
              <a:lnSpc>
                <a:spcPct val="90000"/>
              </a:lnSpc>
            </a:pPr>
            <a:r>
              <a:rPr lang="en-US" sz="1100" dirty="0">
                <a:solidFill>
                  <a:schemeClr val="bg1"/>
                </a:solidFill>
              </a:rPr>
              <a:t>and exports amounts (ENG,’ POP,’ EXP’)</a:t>
            </a:r>
          </a:p>
          <a:p>
            <a:pPr>
              <a:lnSpc>
                <a:spcPct val="90000"/>
              </a:lnSpc>
            </a:pPr>
            <a:r>
              <a:rPr lang="en-US" sz="1100" dirty="0">
                <a:solidFill>
                  <a:schemeClr val="bg1"/>
                </a:solidFill>
              </a:rPr>
              <a:t>(7) ANNs7: Taiwan’s energy consumption, population,</a:t>
            </a:r>
          </a:p>
          <a:p>
            <a:pPr>
              <a:lnSpc>
                <a:spcPct val="90000"/>
              </a:lnSpc>
            </a:pPr>
            <a:r>
              <a:rPr lang="en-US" sz="1100" dirty="0">
                <a:solidFill>
                  <a:schemeClr val="bg1"/>
                </a:solidFill>
              </a:rPr>
              <a:t>exports amounts and GDP (ENG,’ POP,’ EXP,’ GDP’)</a:t>
            </a:r>
          </a:p>
          <a:p>
            <a:pPr>
              <a:lnSpc>
                <a:spcPct val="90000"/>
              </a:lnSpc>
            </a:pPr>
            <a:r>
              <a:rPr lang="en-US" sz="1100" dirty="0">
                <a:solidFill>
                  <a:schemeClr val="bg1"/>
                </a:solidFill>
              </a:rPr>
              <a:t>(8) ANNs8: Taiwan’s energy consumption and exports</a:t>
            </a:r>
          </a:p>
          <a:p>
            <a:pPr>
              <a:lnSpc>
                <a:spcPct val="90000"/>
              </a:lnSpc>
            </a:pPr>
            <a:r>
              <a:rPr lang="en-US" sz="1100" dirty="0">
                <a:solidFill>
                  <a:schemeClr val="bg1"/>
                </a:solidFill>
              </a:rPr>
              <a:t>amounts (ENG,’ EXP’)</a:t>
            </a:r>
          </a:p>
          <a:p>
            <a:pPr>
              <a:lnSpc>
                <a:spcPct val="90000"/>
              </a:lnSpc>
            </a:pPr>
            <a:endParaRPr lang="en-US" sz="5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endParaRPr lang="en-US" sz="500" dirty="0">
              <a:solidFill>
                <a:schemeClr val="bg1"/>
              </a:solidFill>
            </a:endParaRP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A6E23ED6-F434-714F-A29B-7204108CD0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1" y="1943986"/>
            <a:ext cx="5143500" cy="2957512"/>
          </a:xfrm>
          <a:prstGeom prst="rect">
            <a:avLst/>
          </a:prstGeom>
        </p:spPr>
      </p:pic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27534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" name="Group 147">
            <a:extLst>
              <a:ext uri="{FF2B5EF4-FFF2-40B4-BE49-F238E27FC236}">
                <a16:creationId xmlns:a16="http://schemas.microsoft.com/office/drawing/2014/main" id="{90A61547-2555-4DE2-A37F-A53E54917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5C2447E0-8F0D-479C-94E4-82BC8EB68C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1F943397-DCDD-44CB-BBA9-9510B7698D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Rectangle 23">
              <a:extLst>
                <a:ext uri="{FF2B5EF4-FFF2-40B4-BE49-F238E27FC236}">
                  <a16:creationId xmlns:a16="http://schemas.microsoft.com/office/drawing/2014/main" id="{E2630ADC-31DB-4C48-AC4A-DAAE5A7B8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2" name="Rectangle 25">
              <a:extLst>
                <a:ext uri="{FF2B5EF4-FFF2-40B4-BE49-F238E27FC236}">
                  <a16:creationId xmlns:a16="http://schemas.microsoft.com/office/drawing/2014/main" id="{2CA5C44E-F54E-47E0-8989-4D8686B33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3" name="Isosceles Triangle 152">
              <a:extLst>
                <a:ext uri="{FF2B5EF4-FFF2-40B4-BE49-F238E27FC236}">
                  <a16:creationId xmlns:a16="http://schemas.microsoft.com/office/drawing/2014/main" id="{FF54E15E-830B-4375-A239-4C51954DEA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4" name="Rectangle 27">
              <a:extLst>
                <a:ext uri="{FF2B5EF4-FFF2-40B4-BE49-F238E27FC236}">
                  <a16:creationId xmlns:a16="http://schemas.microsoft.com/office/drawing/2014/main" id="{CB37E322-FF7E-4872-BD6B-50A48CBEA5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5" name="Rectangle 28">
              <a:extLst>
                <a:ext uri="{FF2B5EF4-FFF2-40B4-BE49-F238E27FC236}">
                  <a16:creationId xmlns:a16="http://schemas.microsoft.com/office/drawing/2014/main" id="{710D0C1E-D2F8-45B2-AE14-1AC8E976F7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6" name="Rectangle 29">
              <a:extLst>
                <a:ext uri="{FF2B5EF4-FFF2-40B4-BE49-F238E27FC236}">
                  <a16:creationId xmlns:a16="http://schemas.microsoft.com/office/drawing/2014/main" id="{3216331B-17D0-4167-ABD2-B2198058C2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7" name="Isosceles Triangle 156">
              <a:extLst>
                <a:ext uri="{FF2B5EF4-FFF2-40B4-BE49-F238E27FC236}">
                  <a16:creationId xmlns:a16="http://schemas.microsoft.com/office/drawing/2014/main" id="{A53A7A96-3806-4BB3-91DE-6EED48AC78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8" name="Isosceles Triangle 157">
              <a:extLst>
                <a:ext uri="{FF2B5EF4-FFF2-40B4-BE49-F238E27FC236}">
                  <a16:creationId xmlns:a16="http://schemas.microsoft.com/office/drawing/2014/main" id="{F8C2B86C-EE71-466E-8991-503F9C9C1B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0900F0F-D5D1-A146-9950-8B5A9ACD9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968" y="4473225"/>
            <a:ext cx="8288035" cy="109505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/>
              <a:t>ANN model Architecture</a:t>
            </a:r>
          </a:p>
        </p:txBody>
      </p:sp>
      <p:pic>
        <p:nvPicPr>
          <p:cNvPr id="1026" name="Picture 2" descr="Image result for feed forward neural network and backpropagation">
            <a:extLst>
              <a:ext uri="{FF2B5EF4-FFF2-40B4-BE49-F238E27FC236}">
                <a16:creationId xmlns:a16="http://schemas.microsoft.com/office/drawing/2014/main" id="{FD6CD2B1-0DA1-FB47-9974-45231C7198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8509" y="934221"/>
            <a:ext cx="3724628" cy="3317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gradient descent">
            <a:extLst>
              <a:ext uri="{FF2B5EF4-FFF2-40B4-BE49-F238E27FC236}">
                <a16:creationId xmlns:a16="http://schemas.microsoft.com/office/drawing/2014/main" id="{7494DC77-CF53-C94B-8E87-3419543A460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44284" y="1464768"/>
            <a:ext cx="4029717" cy="2634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125309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838</Words>
  <Application>Microsoft Macintosh PowerPoint</Application>
  <PresentationFormat>Widescreen</PresentationFormat>
  <Paragraphs>81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Trebuchet MS</vt:lpstr>
      <vt:lpstr>Wingdings 3</vt:lpstr>
      <vt:lpstr>Facet</vt:lpstr>
      <vt:lpstr>Deploying Arima and Artifical Neural Networks Models to Predict Energy consumption in Taiwan</vt:lpstr>
      <vt:lpstr>Problem:</vt:lpstr>
      <vt:lpstr>Introduction</vt:lpstr>
      <vt:lpstr>Models </vt:lpstr>
      <vt:lpstr>Granger causality relationship</vt:lpstr>
      <vt:lpstr>Methodology</vt:lpstr>
      <vt:lpstr>ARIMA </vt:lpstr>
      <vt:lpstr>ANN</vt:lpstr>
      <vt:lpstr>ANN model Architecture</vt:lpstr>
      <vt:lpstr>Results</vt:lpstr>
      <vt:lpstr>Conclusion:</vt:lpstr>
      <vt:lpstr>Drawbacks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Deploying Arima and Artifical Neural Networks Models to Predict Energy consumption in Taiwan</dc:title>
  <dc:creator>Lakamsani, Chanukya</dc:creator>
  <cp:lastModifiedBy>Lakamsani, Chanukya</cp:lastModifiedBy>
  <cp:revision>1</cp:revision>
  <dcterms:created xsi:type="dcterms:W3CDTF">2019-12-05T18:32:45Z</dcterms:created>
  <dcterms:modified xsi:type="dcterms:W3CDTF">2019-12-05T18:35:18Z</dcterms:modified>
</cp:coreProperties>
</file>