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3" r:id="rId4"/>
    <p:sldId id="261" r:id="rId5"/>
    <p:sldId id="262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26083-4C73-4DB3-A639-2BE4F374B714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1260D-32F2-46B3-900A-C10C3A7D4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1260D-32F2-46B3-900A-C10C3A7D41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1260D-32F2-46B3-900A-C10C3A7D41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8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1260D-32F2-46B3-900A-C10C3A7D41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3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254F-A39C-459E-8A98-073D4ECB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19F46-762E-407C-B683-11E559BE0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BC274-5700-4892-964E-E86C1548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F94E0-5F49-4ED5-8CD0-8D8DAE3A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E457B-3091-4625-8586-4752537D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D5EF-CECE-41D5-B041-AE5275C0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8B827-DD72-4553-88B7-F243EE4C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C7EC6-155D-4D14-A15C-50311726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846E5-2C4A-439A-8C57-2802FF3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86323-0D0F-4CF0-AAE8-F773D3A0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A9C7F-8EC7-4776-89A3-51B4A9176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2398D-0884-4BC0-8E9E-E02B59A90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FEEF3-904C-4FDD-B9A8-43512405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83D2F-386E-4205-9B41-B7D47B7D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09DCB-4428-4393-A0F7-FF4DB1E0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6942E-03AC-46BD-9DE0-0B82EF8A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D5C42-3F6D-433B-BF74-11987373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F197A-B9D6-40C6-AF1F-E68CDB81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B29F4-03E8-4024-9CDF-25FFB65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794AF-B4CD-4D33-9965-C84B9AC8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1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A373C-8EF5-4A48-8130-1F37CE1B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1B071-B08C-4E27-8A48-D5E4D578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327F9-5ADD-4E3C-B5E1-E42F97BA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9FAEE-2AA7-431D-A137-23883BA4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01978-D45B-44EE-B6DA-09AD5E19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2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ED4FB-0817-4E01-B9E4-46B88A4C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5D11A-CF35-43B6-BD3D-0518C6EF7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4B3F9-45C0-4A9C-9C09-D5E8F9CA5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F969E-7F69-43B7-84C6-E11FF3B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9FCCF-060F-4792-865A-E80C33DF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9D826-F4D8-4109-B172-9EED9317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6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F5AF-D1E1-4192-9F5A-5081ED3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1D0C6-9DF1-4B7A-840C-67A5D5210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B4BE41-1C71-4573-94F7-4B76A2F3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D711DF-0B2C-4642-91AB-54E3188E9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9C96DF-9A78-4A99-BE88-427062942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55CED7-4218-4406-875E-FEA2A1E8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8FBD93-94EF-4450-AF58-09DED2C4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6060D0-317E-4EC3-8D51-6D4E6C96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775BE-5870-49A1-8258-FC778289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B94377-ABD1-4242-8B1C-273DACD4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E771E8-A16F-4114-896C-72A978A8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A7EB1-D939-4372-9AAF-BDEC4CF7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9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581232-0B5B-4768-BC1F-FCF60D0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E8D33F-FAA0-47F1-A5A2-B079BB52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5742DD-CD5C-40C6-8ABA-06C012DF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183E3-5E61-418B-B39A-B73444A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EF238-C8B8-434F-A325-E0B88777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64DF1-EE2F-40F3-B278-54CA45CDE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A6B5C-F1F2-4143-BD3F-57B8C813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DBD2A-4941-43B6-A250-45715928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FDA7C-E064-4326-9E91-0931688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9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CD553-6E55-417E-AFDE-DCB54C1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FAE094-3F1C-413B-AD47-E08C7EB29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66ECA-1660-4DEC-A20D-2BF0702E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1A1CE-9C3D-4EFE-B389-E203065C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BE896-19B4-41A3-AD2A-66BCADC2ABD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93B2B-5009-43C4-8357-B985A2DD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2976D-9E6F-4F02-9218-71B7D0FD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8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C48D6E-62DF-441D-9B62-DEEA30D8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ED4A4-66BC-4C00-8314-5BF9D709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F4E41-A3F7-48E5-9FF8-2CFE5CDF3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BE896-19B4-41A3-AD2A-66BCADC2ABD9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78067-69F6-47BD-9BFF-27B9BCC75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399E1-A3A1-4EAB-AE97-0D685FD59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DC64-A74C-4837-B6DD-E47E1D3BD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github.com/hwasurr/OnAD_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12" Type="http://schemas.microsoft.com/office/2007/relationships/hdphoto" Target="../media/hdphoto4.wdp"/><Relationship Id="rId2" Type="http://schemas.openxmlformats.org/officeDocument/2006/relationships/notesSlide" Target="../notesSlides/notesSlide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27.png"/><Relationship Id="rId1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A3FFD-ACD8-4FD0-8CB1-0472347C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8093"/>
            <a:ext cx="9144000" cy="1121870"/>
          </a:xfrm>
        </p:spPr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67C64-0266-465E-92BC-9434BAA4C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OnAD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013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1F93629-A9C5-4668-BA0E-D311CB46C77E}"/>
              </a:ext>
            </a:extLst>
          </p:cNvPr>
          <p:cNvSpPr/>
          <p:nvPr/>
        </p:nvSpPr>
        <p:spPr>
          <a:xfrm>
            <a:off x="1737604" y="1388133"/>
            <a:ext cx="1775534" cy="185543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0CF2EE97-92C1-4E6F-BF0D-AB612461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12" y="231508"/>
            <a:ext cx="1570375" cy="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94C39-C20F-4152-A926-BDCDEBC9EFDC}"/>
              </a:ext>
            </a:extLst>
          </p:cNvPr>
          <p:cNvSpPr txBox="1"/>
          <p:nvPr/>
        </p:nvSpPr>
        <p:spPr>
          <a:xfrm>
            <a:off x="4469939" y="1196799"/>
            <a:ext cx="149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스트리밍</a:t>
            </a:r>
            <a:endParaRPr lang="en-US" altLang="ko-KR" dirty="0"/>
          </a:p>
          <a:p>
            <a:r>
              <a:rPr lang="ko-KR" altLang="en-US" dirty="0"/>
              <a:t>데이터 발생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422A8-457D-4418-A6EB-734F26006B6E}"/>
              </a:ext>
            </a:extLst>
          </p:cNvPr>
          <p:cNvSpPr txBox="1"/>
          <p:nvPr/>
        </p:nvSpPr>
        <p:spPr>
          <a:xfrm>
            <a:off x="1714942" y="1835315"/>
            <a:ext cx="19930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데이터수집 시스템</a:t>
            </a:r>
            <a:endParaRPr lang="en-US" altLang="ko-KR" dirty="0"/>
          </a:p>
          <a:p>
            <a:r>
              <a:rPr lang="en-US" altLang="ko-KR" sz="1400" dirty="0"/>
              <a:t>(Chatty,</a:t>
            </a:r>
          </a:p>
          <a:p>
            <a:r>
              <a:rPr lang="en-US" altLang="ko-KR" sz="1400" dirty="0"/>
              <a:t>Twitch </a:t>
            </a:r>
          </a:p>
          <a:p>
            <a:r>
              <a:rPr lang="en-US" altLang="ko-KR" sz="1400" dirty="0"/>
              <a:t>API request)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E406DE63-494F-40F7-AC6B-A4F15927CF2D}"/>
              </a:ext>
            </a:extLst>
          </p:cNvPr>
          <p:cNvSpPr/>
          <p:nvPr/>
        </p:nvSpPr>
        <p:spPr>
          <a:xfrm>
            <a:off x="4264149" y="5027228"/>
            <a:ext cx="1570375" cy="1158331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F900185-E95C-4A89-9096-B7882CC682C6}"/>
              </a:ext>
            </a:extLst>
          </p:cNvPr>
          <p:cNvSpPr/>
          <p:nvPr/>
        </p:nvSpPr>
        <p:spPr>
          <a:xfrm>
            <a:off x="1727446" y="3877323"/>
            <a:ext cx="1775534" cy="213064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86C45-3AC1-4B1D-B4C6-B685061B1AC0}"/>
              </a:ext>
            </a:extLst>
          </p:cNvPr>
          <p:cNvSpPr txBox="1"/>
          <p:nvPr/>
        </p:nvSpPr>
        <p:spPr>
          <a:xfrm>
            <a:off x="1777014" y="4684269"/>
            <a:ext cx="17755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RDMBS_MariaDB</a:t>
            </a:r>
            <a:r>
              <a:rPr lang="en-US" altLang="ko-KR" sz="1400" dirty="0"/>
              <a:t>)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B205031-7BDC-43CC-A368-F56532618B23}"/>
              </a:ext>
            </a:extLst>
          </p:cNvPr>
          <p:cNvSpPr/>
          <p:nvPr/>
        </p:nvSpPr>
        <p:spPr>
          <a:xfrm>
            <a:off x="2397710" y="33567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1821A0-236B-4A62-B641-742825FFF526}"/>
              </a:ext>
            </a:extLst>
          </p:cNvPr>
          <p:cNvSpPr/>
          <p:nvPr/>
        </p:nvSpPr>
        <p:spPr>
          <a:xfrm rot="3371226">
            <a:off x="3866225" y="1554941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F229895-AEFC-4A8A-84FA-C3B2B191AD83}"/>
              </a:ext>
            </a:extLst>
          </p:cNvPr>
          <p:cNvSpPr/>
          <p:nvPr/>
        </p:nvSpPr>
        <p:spPr>
          <a:xfrm rot="16200000">
            <a:off x="3684510" y="5104378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250E31-E356-407D-9F9E-7D13B5CCDA6B}"/>
              </a:ext>
            </a:extLst>
          </p:cNvPr>
          <p:cNvSpPr txBox="1"/>
          <p:nvPr/>
        </p:nvSpPr>
        <p:spPr>
          <a:xfrm>
            <a:off x="4259321" y="5187493"/>
            <a:ext cx="15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전처리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형태소 분석기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Pandas</a:t>
            </a:r>
          </a:p>
          <a:p>
            <a:r>
              <a:rPr lang="ko-KR" altLang="en-US" sz="1200" dirty="0"/>
              <a:t>데이터 프레임</a:t>
            </a:r>
            <a:r>
              <a:rPr lang="en-US" altLang="ko-KR" sz="1200" dirty="0"/>
              <a:t>)</a:t>
            </a:r>
            <a:endParaRPr lang="en-US" altLang="ko-KR" sz="1400" dirty="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77FA884B-18F1-4FF7-81E9-4538231BA8D8}"/>
              </a:ext>
            </a:extLst>
          </p:cNvPr>
          <p:cNvSpPr/>
          <p:nvPr/>
        </p:nvSpPr>
        <p:spPr>
          <a:xfrm>
            <a:off x="6525326" y="4731648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AD10-CC05-4880-BC29-746B366061E8}"/>
              </a:ext>
            </a:extLst>
          </p:cNvPr>
          <p:cNvSpPr txBox="1"/>
          <p:nvPr/>
        </p:nvSpPr>
        <p:spPr>
          <a:xfrm>
            <a:off x="6570066" y="5109986"/>
            <a:ext cx="157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Pre-processed 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140C2A-4A3C-49B8-87EB-A2A67F98781F}"/>
              </a:ext>
            </a:extLst>
          </p:cNvPr>
          <p:cNvSpPr/>
          <p:nvPr/>
        </p:nvSpPr>
        <p:spPr>
          <a:xfrm rot="16200000">
            <a:off x="5990917" y="519038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895917F6-341E-45B0-944D-936D9CDC090E}"/>
              </a:ext>
            </a:extLst>
          </p:cNvPr>
          <p:cNvSpPr/>
          <p:nvPr/>
        </p:nvSpPr>
        <p:spPr>
          <a:xfrm>
            <a:off x="8853164" y="4456340"/>
            <a:ext cx="1570375" cy="184588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01A83EB-2854-4602-B157-83853CC5BF4A}"/>
              </a:ext>
            </a:extLst>
          </p:cNvPr>
          <p:cNvSpPr/>
          <p:nvPr/>
        </p:nvSpPr>
        <p:spPr>
          <a:xfrm rot="16200000">
            <a:off x="8259878" y="5104920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4AB434-34A2-42FB-917A-C7F4B6FC3B21}"/>
              </a:ext>
            </a:extLst>
          </p:cNvPr>
          <p:cNvSpPr txBox="1"/>
          <p:nvPr/>
        </p:nvSpPr>
        <p:spPr>
          <a:xfrm>
            <a:off x="9018683" y="4786877"/>
            <a:ext cx="1392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편집점</a:t>
            </a:r>
            <a:endParaRPr lang="en-US" altLang="ko-KR" sz="2000" dirty="0"/>
          </a:p>
          <a:p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ko-KR" altLang="en-US" sz="2000" dirty="0"/>
              <a:t>시스템</a:t>
            </a:r>
            <a:endParaRPr lang="en-US" altLang="ko-KR" sz="20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sklearn</a:t>
            </a:r>
            <a:r>
              <a:rPr lang="en-US" altLang="ko-KR" sz="1200" dirty="0"/>
              <a:t>, pandas)</a:t>
            </a:r>
            <a:endParaRPr lang="en-US" altLang="ko-KR" sz="14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1D0894D5-7DF6-4C6D-8F43-B14A7CE2F18A}"/>
              </a:ext>
            </a:extLst>
          </p:cNvPr>
          <p:cNvSpPr/>
          <p:nvPr/>
        </p:nvSpPr>
        <p:spPr>
          <a:xfrm>
            <a:off x="8840353" y="1312387"/>
            <a:ext cx="1570375" cy="159055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A18CD-6BB7-4CF8-ACF9-AB948F42425B}"/>
              </a:ext>
            </a:extLst>
          </p:cNvPr>
          <p:cNvSpPr txBox="1"/>
          <p:nvPr/>
        </p:nvSpPr>
        <p:spPr>
          <a:xfrm>
            <a:off x="9011837" y="1846841"/>
            <a:ext cx="1221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Analized</a:t>
            </a:r>
            <a:endParaRPr lang="en-US" altLang="ko-KR" dirty="0"/>
          </a:p>
          <a:p>
            <a:r>
              <a:rPr lang="en-US" altLang="ko-KR" dirty="0"/>
              <a:t>Database</a:t>
            </a:r>
          </a:p>
          <a:p>
            <a:r>
              <a:rPr lang="en-US" altLang="ko-KR" sz="1600" dirty="0"/>
              <a:t>(file)</a:t>
            </a:r>
            <a:endParaRPr lang="en-US" altLang="ko-KR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7E752E8-AB8C-4D64-BA0B-15B4479927A9}"/>
              </a:ext>
            </a:extLst>
          </p:cNvPr>
          <p:cNvSpPr/>
          <p:nvPr/>
        </p:nvSpPr>
        <p:spPr>
          <a:xfrm rot="10800000">
            <a:off x="9408297" y="395506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9E7D8332-A71B-4AE2-8A17-180958CA02E2}"/>
              </a:ext>
            </a:extLst>
          </p:cNvPr>
          <p:cNvSpPr/>
          <p:nvPr/>
        </p:nvSpPr>
        <p:spPr>
          <a:xfrm>
            <a:off x="6553117" y="1798562"/>
            <a:ext cx="1570375" cy="98488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93725E-AD92-4601-87CB-84305DC07637}"/>
              </a:ext>
            </a:extLst>
          </p:cNvPr>
          <p:cNvSpPr txBox="1"/>
          <p:nvPr/>
        </p:nvSpPr>
        <p:spPr>
          <a:xfrm>
            <a:off x="6591254" y="2143063"/>
            <a:ext cx="15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Web server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5020E18-50FC-4EA7-BC7B-1B6C3FED9EA0}"/>
              </a:ext>
            </a:extLst>
          </p:cNvPr>
          <p:cNvSpPr/>
          <p:nvPr/>
        </p:nvSpPr>
        <p:spPr>
          <a:xfrm rot="5400000">
            <a:off x="8231250" y="2077901"/>
            <a:ext cx="435006" cy="44832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lientì ëí ì´ë¯¸ì§ ê²ìê²°ê³¼">
            <a:extLst>
              <a:ext uri="{FF2B5EF4-FFF2-40B4-BE49-F238E27FC236}">
                <a16:creationId xmlns:a16="http://schemas.microsoft.com/office/drawing/2014/main" id="{8BF7ADDE-5CF4-49E9-AA57-49C6BF2A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41" y="345466"/>
            <a:ext cx="943188" cy="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463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 데이터 흐름 구성도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FC585-30A1-4FCB-B3C8-42C0347FABE0}"/>
              </a:ext>
            </a:extLst>
          </p:cNvPr>
          <p:cNvSpPr txBox="1"/>
          <p:nvPr/>
        </p:nvSpPr>
        <p:spPr>
          <a:xfrm>
            <a:off x="3499474" y="5539228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E1C03-B6E7-43DF-958F-5DC053FD3A7B}"/>
              </a:ext>
            </a:extLst>
          </p:cNvPr>
          <p:cNvSpPr txBox="1"/>
          <p:nvPr/>
        </p:nvSpPr>
        <p:spPr>
          <a:xfrm>
            <a:off x="2797206" y="3331203"/>
            <a:ext cx="109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B7C2D-F8AB-463E-A458-3100C240C5BB}"/>
              </a:ext>
            </a:extLst>
          </p:cNvPr>
          <p:cNvSpPr txBox="1"/>
          <p:nvPr/>
        </p:nvSpPr>
        <p:spPr>
          <a:xfrm>
            <a:off x="5870125" y="5632045"/>
            <a:ext cx="669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Pythonpickle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D64F-A9CA-4FA7-993B-D9652C865869}"/>
              </a:ext>
            </a:extLst>
          </p:cNvPr>
          <p:cNvSpPr txBox="1"/>
          <p:nvPr/>
        </p:nvSpPr>
        <p:spPr>
          <a:xfrm>
            <a:off x="8170476" y="5533947"/>
            <a:ext cx="66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File open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DB1A9-653B-4BF8-83D9-9A1109A405FF}"/>
              </a:ext>
            </a:extLst>
          </p:cNvPr>
          <p:cNvSpPr txBox="1"/>
          <p:nvPr/>
        </p:nvSpPr>
        <p:spPr>
          <a:xfrm>
            <a:off x="9782300" y="2885155"/>
            <a:ext cx="151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Json, NoSQL query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7DFB0C-AD8A-43FC-A36B-AE17443EB0E4}"/>
              </a:ext>
            </a:extLst>
          </p:cNvPr>
          <p:cNvSpPr txBox="1"/>
          <p:nvPr/>
        </p:nvSpPr>
        <p:spPr>
          <a:xfrm>
            <a:off x="8216642" y="1622894"/>
            <a:ext cx="66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A6A3-4FA7-4D63-BEDE-5CE0FBD92CF8}"/>
              </a:ext>
            </a:extLst>
          </p:cNvPr>
          <p:cNvSpPr txBox="1"/>
          <p:nvPr/>
        </p:nvSpPr>
        <p:spPr>
          <a:xfrm>
            <a:off x="6508377" y="1230814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HTTP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D8BC62-F171-4CC8-9D0A-268ADFC11F90}"/>
              </a:ext>
            </a:extLst>
          </p:cNvPr>
          <p:cNvSpPr txBox="1"/>
          <p:nvPr/>
        </p:nvSpPr>
        <p:spPr>
          <a:xfrm>
            <a:off x="3650837" y="1013111"/>
            <a:ext cx="109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Twitch API,</a:t>
            </a:r>
          </a:p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Chatty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A2403B7-85B6-468D-80E0-55EB61F32F96}"/>
              </a:ext>
            </a:extLst>
          </p:cNvPr>
          <p:cNvSpPr/>
          <p:nvPr/>
        </p:nvSpPr>
        <p:spPr>
          <a:xfrm>
            <a:off x="4314403" y="2902937"/>
            <a:ext cx="1570375" cy="1121584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8F05BA-5698-49F1-8C6B-4AD530582A7C}"/>
              </a:ext>
            </a:extLst>
          </p:cNvPr>
          <p:cNvSpPr txBox="1"/>
          <p:nvPr/>
        </p:nvSpPr>
        <p:spPr>
          <a:xfrm>
            <a:off x="4309575" y="3078069"/>
            <a:ext cx="1575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메타데이터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전처리</a:t>
            </a:r>
            <a:endParaRPr lang="en-US" altLang="ko-KR" sz="1400" dirty="0"/>
          </a:p>
          <a:p>
            <a:pPr algn="ctr"/>
            <a:r>
              <a:rPr lang="ko-KR" altLang="en-US" sz="1400" dirty="0"/>
              <a:t>시스템</a:t>
            </a:r>
            <a:endParaRPr lang="en-US" altLang="ko-KR" sz="1400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763086F3-2C38-4D97-A7E8-EC8D350A66D6}"/>
              </a:ext>
            </a:extLst>
          </p:cNvPr>
          <p:cNvSpPr/>
          <p:nvPr/>
        </p:nvSpPr>
        <p:spPr>
          <a:xfrm rot="14236012">
            <a:off x="3746050" y="3762705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3ECFB-17BB-4D25-82D7-58E57E55B67D}"/>
              </a:ext>
            </a:extLst>
          </p:cNvPr>
          <p:cNvSpPr txBox="1"/>
          <p:nvPr/>
        </p:nvSpPr>
        <p:spPr>
          <a:xfrm>
            <a:off x="3872810" y="4117363"/>
            <a:ext cx="669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Python,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SQL Query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4938E81-D82C-468D-8CAE-41B1E987079D}"/>
              </a:ext>
            </a:extLst>
          </p:cNvPr>
          <p:cNvSpPr/>
          <p:nvPr/>
        </p:nvSpPr>
        <p:spPr>
          <a:xfrm rot="16200000">
            <a:off x="7061820" y="2329479"/>
            <a:ext cx="435006" cy="22847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FBAD97F-D558-40E2-9FB4-860F81931903}"/>
              </a:ext>
            </a:extLst>
          </p:cNvPr>
          <p:cNvSpPr/>
          <p:nvPr/>
        </p:nvSpPr>
        <p:spPr>
          <a:xfrm rot="16200000">
            <a:off x="10769767" y="-6524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17F015E-5734-4EC8-B901-B7E27E9F35A1}"/>
              </a:ext>
            </a:extLst>
          </p:cNvPr>
          <p:cNvSpPr/>
          <p:nvPr/>
        </p:nvSpPr>
        <p:spPr>
          <a:xfrm rot="16200000">
            <a:off x="10769768" y="675163"/>
            <a:ext cx="435006" cy="4483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6CE10-A2C1-49FF-853A-139659AE987B}"/>
              </a:ext>
            </a:extLst>
          </p:cNvPr>
          <p:cNvSpPr txBox="1"/>
          <p:nvPr/>
        </p:nvSpPr>
        <p:spPr>
          <a:xfrm>
            <a:off x="11150353" y="40072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시각화용 </a:t>
            </a:r>
            <a:r>
              <a:rPr lang="en-US" altLang="ko-KR" sz="1200" dirty="0"/>
              <a:t>Meta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EFEBC-9704-4D3E-AA19-F5A0453824C7}"/>
              </a:ext>
            </a:extLst>
          </p:cNvPr>
          <p:cNvSpPr txBox="1"/>
          <p:nvPr/>
        </p:nvSpPr>
        <p:spPr>
          <a:xfrm>
            <a:off x="11150352" y="701685"/>
            <a:ext cx="1041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분석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r>
              <a:rPr lang="en-US" altLang="ko-KR" sz="1200" dirty="0"/>
              <a:t>Stream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8B94BC-D98A-469A-84A4-3EBF298AE5F0}"/>
              </a:ext>
            </a:extLst>
          </p:cNvPr>
          <p:cNvSpPr txBox="1"/>
          <p:nvPr/>
        </p:nvSpPr>
        <p:spPr>
          <a:xfrm>
            <a:off x="6944385" y="3589855"/>
            <a:ext cx="66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0F9A30C2-8F24-4326-8FBD-CFC95CF2201A}"/>
              </a:ext>
            </a:extLst>
          </p:cNvPr>
          <p:cNvSpPr/>
          <p:nvPr/>
        </p:nvSpPr>
        <p:spPr>
          <a:xfrm>
            <a:off x="8853163" y="3258274"/>
            <a:ext cx="1570375" cy="540779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데이터</a:t>
            </a:r>
            <a:endParaRPr lang="en-US" altLang="ko-KR" sz="1400" dirty="0"/>
          </a:p>
          <a:p>
            <a:pPr algn="ctr"/>
            <a:r>
              <a:rPr lang="ko-KR" altLang="en-US" sz="1400" dirty="0"/>
              <a:t>통합시스템</a:t>
            </a:r>
            <a:endParaRPr lang="ko-KR" altLang="en-US" dirty="0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0CF0B652-FA6F-4F79-BA34-08315F030839}"/>
              </a:ext>
            </a:extLst>
          </p:cNvPr>
          <p:cNvSpPr/>
          <p:nvPr/>
        </p:nvSpPr>
        <p:spPr>
          <a:xfrm rot="10800000">
            <a:off x="9428805" y="2944050"/>
            <a:ext cx="435006" cy="2612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51C875-5845-428B-81B3-7E117EE65F83}"/>
              </a:ext>
            </a:extLst>
          </p:cNvPr>
          <p:cNvSpPr txBox="1"/>
          <p:nvPr/>
        </p:nvSpPr>
        <p:spPr>
          <a:xfrm>
            <a:off x="9898867" y="4014041"/>
            <a:ext cx="524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557E0530-695A-428D-A8D7-711F73EC1D85}"/>
              </a:ext>
            </a:extLst>
          </p:cNvPr>
          <p:cNvSpPr/>
          <p:nvPr/>
        </p:nvSpPr>
        <p:spPr>
          <a:xfrm rot="16165107">
            <a:off x="10769826" y="1422420"/>
            <a:ext cx="432923" cy="44633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0BAFAB-FC97-4C04-8E18-8D5A79123E11}"/>
              </a:ext>
            </a:extLst>
          </p:cNvPr>
          <p:cNvSpPr txBox="1"/>
          <p:nvPr/>
        </p:nvSpPr>
        <p:spPr>
          <a:xfrm>
            <a:off x="11127589" y="1392061"/>
            <a:ext cx="109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통합 데이터</a:t>
            </a:r>
            <a:endParaRPr lang="en-US" altLang="ko-KR" sz="1200" dirty="0"/>
          </a:p>
          <a:p>
            <a:r>
              <a:rPr lang="en-US" altLang="ko-KR" sz="1200" dirty="0"/>
              <a:t>Merged data</a:t>
            </a: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661B9526-BA6C-4728-A670-FCC65E48DA32}"/>
              </a:ext>
            </a:extLst>
          </p:cNvPr>
          <p:cNvSpPr/>
          <p:nvPr/>
        </p:nvSpPr>
        <p:spPr>
          <a:xfrm rot="5400000">
            <a:off x="7062109" y="1264280"/>
            <a:ext cx="496807" cy="29830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EFB928AD-5335-42ED-8618-A4D97C7B24C4}"/>
              </a:ext>
            </a:extLst>
          </p:cNvPr>
          <p:cNvSpPr/>
          <p:nvPr/>
        </p:nvSpPr>
        <p:spPr>
          <a:xfrm>
            <a:off x="1305363" y="1207420"/>
            <a:ext cx="4656406" cy="5359791"/>
          </a:xfrm>
          <a:custGeom>
            <a:avLst/>
            <a:gdLst>
              <a:gd name="connsiteX0" fmla="*/ 42203 w 4656406"/>
              <a:gd name="connsiteY0" fmla="*/ 0 h 5359791"/>
              <a:gd name="connsiteX1" fmla="*/ 0 w 4656406"/>
              <a:gd name="connsiteY1" fmla="*/ 5359791 h 5359791"/>
              <a:gd name="connsiteX2" fmla="*/ 4600135 w 4656406"/>
              <a:gd name="connsiteY2" fmla="*/ 5331656 h 5359791"/>
              <a:gd name="connsiteX3" fmla="*/ 4656406 w 4656406"/>
              <a:gd name="connsiteY3" fmla="*/ 1364566 h 5359791"/>
              <a:gd name="connsiteX4" fmla="*/ 2321169 w 4656406"/>
              <a:gd name="connsiteY4" fmla="*/ 1406770 h 5359791"/>
              <a:gd name="connsiteX5" fmla="*/ 2335237 w 4656406"/>
              <a:gd name="connsiteY5" fmla="*/ 70339 h 5359791"/>
              <a:gd name="connsiteX6" fmla="*/ 70339 w 4656406"/>
              <a:gd name="connsiteY6" fmla="*/ 56271 h 5359791"/>
              <a:gd name="connsiteX7" fmla="*/ 42203 w 4656406"/>
              <a:gd name="connsiteY7" fmla="*/ 0 h 535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6406" h="5359791">
                <a:moveTo>
                  <a:pt x="42203" y="0"/>
                </a:moveTo>
                <a:lnTo>
                  <a:pt x="0" y="5359791"/>
                </a:lnTo>
                <a:lnTo>
                  <a:pt x="4600135" y="5331656"/>
                </a:lnTo>
                <a:lnTo>
                  <a:pt x="4656406" y="1364566"/>
                </a:lnTo>
                <a:lnTo>
                  <a:pt x="2321169" y="1406770"/>
                </a:lnTo>
                <a:lnTo>
                  <a:pt x="2335237" y="70339"/>
                </a:lnTo>
                <a:lnTo>
                  <a:pt x="70339" y="56271"/>
                </a:lnTo>
                <a:lnTo>
                  <a:pt x="42203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9E025-71C9-438C-BEDC-F2EC2535E69F}"/>
              </a:ext>
            </a:extLst>
          </p:cNvPr>
          <p:cNvSpPr txBox="1"/>
          <p:nvPr/>
        </p:nvSpPr>
        <p:spPr>
          <a:xfrm>
            <a:off x="905640" y="851286"/>
            <a:ext cx="118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RDBMS DB </a:t>
            </a:r>
          </a:p>
          <a:p>
            <a:r>
              <a:rPr lang="ko-KR" altLang="en-US" sz="1200" dirty="0"/>
              <a:t>커넥션시스템</a:t>
            </a:r>
          </a:p>
        </p:txBody>
      </p:sp>
    </p:spTree>
    <p:extLst>
      <p:ext uri="{BB962C8B-B14F-4D97-AF65-F5344CB8AC3E}">
        <p14:creationId xmlns:p14="http://schemas.microsoft.com/office/powerpoint/2010/main" val="21681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소프트웨어에 따른 기술 스택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53D1D6DE-CCA0-454A-8A0E-93B85676FEB9}"/>
              </a:ext>
            </a:extLst>
          </p:cNvPr>
          <p:cNvSpPr/>
          <p:nvPr/>
        </p:nvSpPr>
        <p:spPr>
          <a:xfrm>
            <a:off x="2389093" y="6125004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  <a:endParaRPr lang="ko-KR" altLang="en-US" dirty="0"/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7CDCB462-32EC-4266-BC56-65CE07AAE532}"/>
              </a:ext>
            </a:extLst>
          </p:cNvPr>
          <p:cNvSpPr/>
          <p:nvPr/>
        </p:nvSpPr>
        <p:spPr>
          <a:xfrm>
            <a:off x="205700" y="6125003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infra</a:t>
            </a:r>
            <a:endParaRPr lang="ko-KR" altLang="en-US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600FBD1E-D3BA-45CA-95DB-56427759C72D}"/>
              </a:ext>
            </a:extLst>
          </p:cNvPr>
          <p:cNvSpPr/>
          <p:nvPr/>
        </p:nvSpPr>
        <p:spPr>
          <a:xfrm>
            <a:off x="208038" y="2192768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Logic</a:t>
            </a:r>
          </a:p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A29503D0-2801-4281-8F11-52B2468492B1}"/>
              </a:ext>
            </a:extLst>
          </p:cNvPr>
          <p:cNvSpPr/>
          <p:nvPr/>
        </p:nvSpPr>
        <p:spPr>
          <a:xfrm>
            <a:off x="205458" y="3748194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Configuration Management</a:t>
            </a:r>
            <a:endParaRPr lang="ko-KR" altLang="en-US" dirty="0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07BA4193-809A-4943-A82A-C7737E16DA19}"/>
              </a:ext>
            </a:extLst>
          </p:cNvPr>
          <p:cNvSpPr/>
          <p:nvPr/>
        </p:nvSpPr>
        <p:spPr>
          <a:xfrm>
            <a:off x="205458" y="4584737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store system</a:t>
            </a:r>
            <a:endParaRPr lang="ko-KR" altLang="en-US" dirty="0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E467B096-1286-41F0-AF98-4101001E6CB5}"/>
              </a:ext>
            </a:extLst>
          </p:cNvPr>
          <p:cNvSpPr/>
          <p:nvPr/>
        </p:nvSpPr>
        <p:spPr>
          <a:xfrm>
            <a:off x="2386511" y="4582815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Maria DB(ORM), local file system</a:t>
            </a:r>
            <a:endParaRPr lang="ko-KR" altLang="en-US" dirty="0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ECA809B7-2D6A-4A4F-902B-8A1BB0C7444C}"/>
              </a:ext>
            </a:extLst>
          </p:cNvPr>
          <p:cNvSpPr/>
          <p:nvPr/>
        </p:nvSpPr>
        <p:spPr>
          <a:xfrm>
            <a:off x="2389092" y="3783735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, Docker, </a:t>
            </a:r>
            <a:r>
              <a:rPr lang="en-US" altLang="ko-KR" dirty="0" err="1"/>
              <a:t>Sonarqube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75120F54-15B2-4F80-AD9B-059B7B8B08D4}"/>
              </a:ext>
            </a:extLst>
          </p:cNvPr>
          <p:cNvSpPr/>
          <p:nvPr/>
        </p:nvSpPr>
        <p:spPr>
          <a:xfrm>
            <a:off x="2391671" y="2181323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Python 3.6.8, Flask(jinja2)</a:t>
            </a:r>
            <a:endParaRPr lang="ko-KR" altLang="en-US" dirty="0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382AB3F8-904E-40C8-B659-7F4FFC524F26}"/>
              </a:ext>
            </a:extLst>
          </p:cNvPr>
          <p:cNvSpPr/>
          <p:nvPr/>
        </p:nvSpPr>
        <p:spPr>
          <a:xfrm>
            <a:off x="205458" y="1393688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 application</a:t>
            </a:r>
            <a:endParaRPr lang="ko-KR" altLang="en-US" dirty="0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0A053466-38BD-4173-841C-B000BCEAC304}"/>
              </a:ext>
            </a:extLst>
          </p:cNvPr>
          <p:cNvSpPr/>
          <p:nvPr/>
        </p:nvSpPr>
        <p:spPr>
          <a:xfrm>
            <a:off x="2389091" y="1382243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HTML5, CSS3, JavaScript</a:t>
            </a:r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D0BABF66-5160-47D2-BAE8-C5E18FD72231}"/>
              </a:ext>
            </a:extLst>
          </p:cNvPr>
          <p:cNvSpPr/>
          <p:nvPr/>
        </p:nvSpPr>
        <p:spPr>
          <a:xfrm>
            <a:off x="205458" y="5341575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F1DDC25C-63CC-49AE-B35E-E1CB959CA4B6}"/>
              </a:ext>
            </a:extLst>
          </p:cNvPr>
          <p:cNvSpPr/>
          <p:nvPr/>
        </p:nvSpPr>
        <p:spPr>
          <a:xfrm>
            <a:off x="2386511" y="5339653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Ubuntu 18.04</a:t>
            </a:r>
            <a:endParaRPr lang="ko-KR" altLang="en-US" dirty="0"/>
          </a:p>
        </p:txBody>
      </p:sp>
      <p:pic>
        <p:nvPicPr>
          <p:cNvPr id="5" name="Picture 2" descr="ê¹íë¸ì ëí ì´ë¯¸ì§ ê²ìê²°ê³¼">
            <a:extLst>
              <a:ext uri="{FF2B5EF4-FFF2-40B4-BE49-F238E27FC236}">
                <a16:creationId xmlns:a16="http://schemas.microsoft.com/office/drawing/2014/main" id="{5E15C8AC-8E61-4025-BD28-A24BFFF7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615" y="3748194"/>
            <a:ext cx="1701456" cy="6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ëì»¤ì ëí ì´ë¯¸ì§ ê²ìê²°ê³¼">
            <a:extLst>
              <a:ext uri="{FF2B5EF4-FFF2-40B4-BE49-F238E27FC236}">
                <a16:creationId xmlns:a16="http://schemas.microsoft.com/office/drawing/2014/main" id="{0BECFD35-73D4-4CFC-875A-AA81D573D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520" y="3579403"/>
            <a:ext cx="1115072" cy="99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70600DCF-9B81-4C98-9362-9797E5AC7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91" y="2389558"/>
            <a:ext cx="1646719" cy="5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flaskì ëí ì´ë¯¸ì§ ê²ìê²°ê³¼">
            <a:extLst>
              <a:ext uri="{FF2B5EF4-FFF2-40B4-BE49-F238E27FC236}">
                <a16:creationId xmlns:a16="http://schemas.microsoft.com/office/drawing/2014/main" id="{5883540C-E88E-4DAB-99F8-5F0B2157C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71" y="2269753"/>
            <a:ext cx="1561528" cy="6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inja2ì ëí ì´ë¯¸ì§ ê²ìê²°ê³¼">
            <a:extLst>
              <a:ext uri="{FF2B5EF4-FFF2-40B4-BE49-F238E27FC236}">
                <a16:creationId xmlns:a16="http://schemas.microsoft.com/office/drawing/2014/main" id="{99C52153-42A6-4A00-8775-263B29F83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78" y="2192768"/>
            <a:ext cx="1392084" cy="6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ginxì ëí ì´ë¯¸ì§ ê²ìê²°ê³¼">
            <a:extLst>
              <a:ext uri="{FF2B5EF4-FFF2-40B4-BE49-F238E27FC236}">
                <a16:creationId xmlns:a16="http://schemas.microsoft.com/office/drawing/2014/main" id="{45CE0ED7-E419-474E-B4B4-E2BF6394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273" y="3192060"/>
            <a:ext cx="1701455" cy="39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2D4D8B8F-BE02-478C-AC2B-1C796288C354}"/>
              </a:ext>
            </a:extLst>
          </p:cNvPr>
          <p:cNvSpPr/>
          <p:nvPr/>
        </p:nvSpPr>
        <p:spPr>
          <a:xfrm>
            <a:off x="205458" y="2987355"/>
            <a:ext cx="1641546" cy="552746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8D8D0014-0AE6-4638-80D4-2403BF467E9C}"/>
              </a:ext>
            </a:extLst>
          </p:cNvPr>
          <p:cNvSpPr/>
          <p:nvPr/>
        </p:nvSpPr>
        <p:spPr>
          <a:xfrm>
            <a:off x="2389091" y="2975910"/>
            <a:ext cx="4003020" cy="552746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Nginx</a:t>
            </a:r>
            <a:endParaRPr lang="ko-KR" altLang="en-US" dirty="0"/>
          </a:p>
        </p:txBody>
      </p:sp>
      <p:pic>
        <p:nvPicPr>
          <p:cNvPr id="1042" name="Picture 18" descr="sonarqube logo pngì ëí ì´ë¯¸ì§ ê²ìê²°ê³¼">
            <a:extLst>
              <a:ext uri="{FF2B5EF4-FFF2-40B4-BE49-F238E27FC236}">
                <a16:creationId xmlns:a16="http://schemas.microsoft.com/office/drawing/2014/main" id="{DF8CD08B-DBAE-4631-AB5E-A9236400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908" y="3591054"/>
            <a:ext cx="2252476" cy="99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riadb logo pngì ëí ì´ë¯¸ì§ ê²ìê²°ê³¼">
            <a:extLst>
              <a:ext uri="{FF2B5EF4-FFF2-40B4-BE49-F238E27FC236}">
                <a16:creationId xmlns:a16="http://schemas.microsoft.com/office/drawing/2014/main" id="{79795D57-C07B-46CA-A9AA-CD0176AB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759" y="4375289"/>
            <a:ext cx="1484380" cy="76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ubuntu 18.04 logo pngì ëí ì´ë¯¸ì§ ê²ìê²°ê³¼">
            <a:extLst>
              <a:ext uri="{FF2B5EF4-FFF2-40B4-BE49-F238E27FC236}">
                <a16:creationId xmlns:a16="http://schemas.microsoft.com/office/drawing/2014/main" id="{88B49C08-0500-452A-9D8B-946FD146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16" y="5139308"/>
            <a:ext cx="1484380" cy="11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ws logo pngì ëí ì´ë¯¸ì§ ê²ìê²°ê³¼">
            <a:extLst>
              <a:ext uri="{FF2B5EF4-FFF2-40B4-BE49-F238E27FC236}">
                <a16:creationId xmlns:a16="http://schemas.microsoft.com/office/drawing/2014/main" id="{2A7C3DA3-0BD1-444F-8E5D-C1E92C460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44" y="6175720"/>
            <a:ext cx="923393" cy="55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ml5 css3 logoì ëí ì´ë¯¸ì§ ê²ìê²°ê³¼">
            <a:extLst>
              <a:ext uri="{FF2B5EF4-FFF2-40B4-BE49-F238E27FC236}">
                <a16:creationId xmlns:a16="http://schemas.microsoft.com/office/drawing/2014/main" id="{3A918932-556B-45E8-9D01-E1C695F1B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92" y="1384241"/>
            <a:ext cx="667382" cy="66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utoShape 38" descr="html5 css3 logoì ëí ì´ë¯¸ì§ ê²ìê²°ê³¼">
            <a:extLst>
              <a:ext uri="{FF2B5EF4-FFF2-40B4-BE49-F238E27FC236}">
                <a16:creationId xmlns:a16="http://schemas.microsoft.com/office/drawing/2014/main" id="{2F703413-49B2-4A66-ACEA-BF9A2B75D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64" name="Picture 40" descr="html5 css3 logoì ëí ì´ë¯¸ì§ ê²ìê²°ê³¼">
            <a:extLst>
              <a:ext uri="{FF2B5EF4-FFF2-40B4-BE49-F238E27FC236}">
                <a16:creationId xmlns:a16="http://schemas.microsoft.com/office/drawing/2014/main" id="{821AC7BE-1C2A-4319-9D73-7F1C6E0AE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959" y="1382243"/>
            <a:ext cx="493792" cy="6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javascript logo pngì ëí ì´ë¯¸ì§ ê²ìê²°ê³¼">
            <a:extLst>
              <a:ext uri="{FF2B5EF4-FFF2-40B4-BE49-F238E27FC236}">
                <a16:creationId xmlns:a16="http://schemas.microsoft.com/office/drawing/2014/main" id="{9C484A0C-0AF9-4171-8744-AB4EDA3BF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36" y="1369550"/>
            <a:ext cx="759339" cy="75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713FB99-A9FE-47D7-8321-6E9FFE1BA448}"/>
              </a:ext>
            </a:extLst>
          </p:cNvPr>
          <p:cNvSpPr txBox="1"/>
          <p:nvPr/>
        </p:nvSpPr>
        <p:spPr>
          <a:xfrm>
            <a:off x="9031550" y="6170543"/>
            <a:ext cx="31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Github</a:t>
            </a:r>
            <a:r>
              <a:rPr lang="en-US" altLang="ko-KR" sz="1200" dirty="0"/>
              <a:t> </a:t>
            </a:r>
            <a:r>
              <a:rPr lang="en-US" altLang="ko-KR" sz="1200" dirty="0">
                <a:hlinkClick r:id="rId16"/>
              </a:rPr>
              <a:t>https://github.com/hwasurr/OnAD_project</a:t>
            </a:r>
            <a:endParaRPr lang="ko-KR" altLang="en-US" sz="1200" dirty="0"/>
          </a:p>
        </p:txBody>
      </p:sp>
      <p:pic>
        <p:nvPicPr>
          <p:cNvPr id="2050" name="Picture 2" descr="sqlalchemy logoì ëí ì´ë¯¸ì§ ê²ìê²°ê³¼">
            <a:extLst>
              <a:ext uri="{FF2B5EF4-FFF2-40B4-BE49-F238E27FC236}">
                <a16:creationId xmlns:a16="http://schemas.microsoft.com/office/drawing/2014/main" id="{CE933A51-1CAA-4999-AD7D-E5B9DD4D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71" y="4646620"/>
            <a:ext cx="1387508" cy="39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5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997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서버 단위 시스템 구성도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>
            <a:cxnSpLocks/>
          </p:cNvCxnSpPr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kubernetesì ëí ì´ë¯¸ì§ ê²ìê²°ê³¼">
            <a:extLst>
              <a:ext uri="{FF2B5EF4-FFF2-40B4-BE49-F238E27FC236}">
                <a16:creationId xmlns:a16="http://schemas.microsoft.com/office/drawing/2014/main" id="{32BBE486-A67B-4CE8-B2CE-1CA1665F9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931" y="1683443"/>
            <a:ext cx="2249010" cy="4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432AD71-7B08-4EB3-BCFC-15DDA668D443}"/>
              </a:ext>
            </a:extLst>
          </p:cNvPr>
          <p:cNvGrpSpPr/>
          <p:nvPr/>
        </p:nvGrpSpPr>
        <p:grpSpPr>
          <a:xfrm>
            <a:off x="614736" y="2295525"/>
            <a:ext cx="7643439" cy="4540125"/>
            <a:chOff x="614736" y="811407"/>
            <a:chExt cx="8774065" cy="6024244"/>
          </a:xfrm>
        </p:grpSpPr>
        <p:pic>
          <p:nvPicPr>
            <p:cNvPr id="2064" name="Picture 16" descr="Drawing of a whale">
              <a:extLst>
                <a:ext uri="{FF2B5EF4-FFF2-40B4-BE49-F238E27FC236}">
                  <a16:creationId xmlns:a16="http://schemas.microsoft.com/office/drawing/2014/main" id="{BB9EEBC1-6712-4820-A348-5CBB6099D6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736" y="1966805"/>
              <a:ext cx="8774065" cy="486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C6CC9D87-2FD0-43FA-ACF0-513EAD52B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305" y="2016405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BD2855BA-85BE-43BB-8315-DE14BC804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205" y="811407"/>
              <a:ext cx="2513538" cy="251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00B87A18-96AA-4CC9-A214-1F82CF2B7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630" y="2130705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755BDEC6-BDA8-468C-ABF1-102546009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0530" y="925707"/>
              <a:ext cx="2513538" cy="251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290B7244-3F67-455B-9BE5-D3861292B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007" y="2254621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3419CFDD-AFDB-48C4-B029-A7FBEE492B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5907" y="1049623"/>
              <a:ext cx="2513538" cy="251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5">
              <a:extLst>
                <a:ext uri="{FF2B5EF4-FFF2-40B4-BE49-F238E27FC236}">
                  <a16:creationId xmlns:a16="http://schemas.microsoft.com/office/drawing/2014/main" id="{51AEE046-08A0-4969-8028-4AD99C8B86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58" t="1190" r="18741" b="8589"/>
            <a:stretch/>
          </p:blipFill>
          <p:spPr bwMode="auto">
            <a:xfrm>
              <a:off x="2747507" y="3779491"/>
              <a:ext cx="2391865" cy="2615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D1998D-5BB7-4CFB-ACAB-A667C9771A0B}"/>
                </a:ext>
              </a:extLst>
            </p:cNvPr>
            <p:cNvSpPr txBox="1"/>
            <p:nvPr/>
          </p:nvSpPr>
          <p:spPr>
            <a:xfrm>
              <a:off x="5070145" y="3195504"/>
              <a:ext cx="1517461" cy="857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데이터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통합 서버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75B0086-F932-4AFC-9C44-86E315685957}"/>
                </a:ext>
              </a:extLst>
            </p:cNvPr>
            <p:cNvSpPr txBox="1"/>
            <p:nvPr/>
          </p:nvSpPr>
          <p:spPr>
            <a:xfrm>
              <a:off x="1359459" y="2978389"/>
              <a:ext cx="1517461" cy="775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</a:t>
              </a:r>
              <a:r>
                <a:rPr lang="ko-KR" altLang="en-US" sz="1600" dirty="0">
                  <a:solidFill>
                    <a:schemeClr val="bg1"/>
                  </a:solidFill>
                </a:rPr>
                <a:t>차 전처리서버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225285-C3F9-4272-BC0B-99BAFDC7B02F}"/>
                </a:ext>
              </a:extLst>
            </p:cNvPr>
            <p:cNvSpPr txBox="1"/>
            <p:nvPr/>
          </p:nvSpPr>
          <p:spPr>
            <a:xfrm>
              <a:off x="3216392" y="2149261"/>
              <a:ext cx="1517461" cy="490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웹 서버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4E0026A-691E-472B-A8DC-19F7E03A7F71}"/>
                </a:ext>
              </a:extLst>
            </p:cNvPr>
            <p:cNvSpPr txBox="1"/>
            <p:nvPr/>
          </p:nvSpPr>
          <p:spPr>
            <a:xfrm>
              <a:off x="3228351" y="3038941"/>
              <a:ext cx="1517461" cy="775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2</a:t>
              </a:r>
              <a:r>
                <a:rPr lang="ko-KR" altLang="en-US" sz="1600" dirty="0">
                  <a:solidFill>
                    <a:schemeClr val="bg1"/>
                  </a:solidFill>
                </a:rPr>
                <a:t>차 </a:t>
              </a:r>
              <a:r>
                <a:rPr lang="ko-KR" altLang="en-US" sz="1600" dirty="0" err="1">
                  <a:solidFill>
                    <a:schemeClr val="bg1"/>
                  </a:solidFill>
                </a:rPr>
                <a:t>전처리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서버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F18520-0195-49B7-897D-8983D6AED362}"/>
                </a:ext>
              </a:extLst>
            </p:cNvPr>
            <p:cNvSpPr txBox="1"/>
            <p:nvPr/>
          </p:nvSpPr>
          <p:spPr>
            <a:xfrm>
              <a:off x="5001769" y="2130705"/>
              <a:ext cx="1606165" cy="775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>
                  <a:solidFill>
                    <a:schemeClr val="bg1"/>
                  </a:solidFill>
                </a:rPr>
                <a:t>통합데이터호스팅서버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2492ED9-A642-4FA2-9D0D-CD8B191C127E}"/>
                </a:ext>
              </a:extLst>
            </p:cNvPr>
            <p:cNvSpPr txBox="1"/>
            <p:nvPr/>
          </p:nvSpPr>
          <p:spPr>
            <a:xfrm>
              <a:off x="1359458" y="1773390"/>
              <a:ext cx="1517461" cy="857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수집기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서버</a:t>
              </a:r>
            </a:p>
          </p:txBody>
        </p:sp>
      </p:grp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ABD6BA31-0FD2-4626-A9BC-D9F558A0215E}"/>
              </a:ext>
            </a:extLst>
          </p:cNvPr>
          <p:cNvSpPr/>
          <p:nvPr/>
        </p:nvSpPr>
        <p:spPr>
          <a:xfrm>
            <a:off x="8138857" y="2809870"/>
            <a:ext cx="3340084" cy="82128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향후 </a:t>
            </a:r>
            <a:r>
              <a:rPr lang="en-US" altLang="ko-KR" dirty="0"/>
              <a:t>Sqoop</a:t>
            </a:r>
            <a:r>
              <a:rPr lang="ko-KR" altLang="en-US" dirty="0"/>
              <a:t>을 활용한</a:t>
            </a:r>
            <a:endParaRPr lang="en-US" altLang="ko-KR" dirty="0"/>
          </a:p>
          <a:p>
            <a:pPr algn="ctr"/>
            <a:r>
              <a:rPr lang="en-US" altLang="ko-KR" dirty="0" err="1"/>
              <a:t>hadoop</a:t>
            </a:r>
            <a:r>
              <a:rPr lang="ko-KR" altLang="en-US" dirty="0"/>
              <a:t> 생태계 구축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8CB5263B-BF6F-44C8-9179-0761B43A5C14}"/>
              </a:ext>
            </a:extLst>
          </p:cNvPr>
          <p:cNvSpPr/>
          <p:nvPr/>
        </p:nvSpPr>
        <p:spPr>
          <a:xfrm>
            <a:off x="8138857" y="4792549"/>
            <a:ext cx="3340084" cy="82128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향후 </a:t>
            </a:r>
            <a:r>
              <a:rPr lang="en-US" altLang="ko-KR" dirty="0"/>
              <a:t>Spark</a:t>
            </a:r>
            <a:r>
              <a:rPr lang="ko-KR" altLang="en-US" dirty="0"/>
              <a:t>를 활용한</a:t>
            </a:r>
            <a:endParaRPr lang="en-US" altLang="ko-KR" dirty="0"/>
          </a:p>
          <a:p>
            <a:pPr algn="ctr"/>
            <a:r>
              <a:rPr lang="ko-KR" altLang="en-US" dirty="0"/>
              <a:t>분산처리</a:t>
            </a:r>
            <a:r>
              <a:rPr lang="en-US" altLang="ko-KR" dirty="0"/>
              <a:t> </a:t>
            </a:r>
            <a:r>
              <a:rPr lang="ko-KR" altLang="en-US" dirty="0"/>
              <a:t>분석 시스템 계획 중</a:t>
            </a:r>
            <a:endParaRPr lang="en-US" altLang="ko-KR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B72D83D-BE46-4DC3-BE0C-A691BDE413B8}"/>
              </a:ext>
            </a:extLst>
          </p:cNvPr>
          <p:cNvGrpSpPr/>
          <p:nvPr/>
        </p:nvGrpSpPr>
        <p:grpSpPr>
          <a:xfrm>
            <a:off x="2831031" y="1428085"/>
            <a:ext cx="1966123" cy="1915596"/>
            <a:chOff x="1259305" y="2016405"/>
            <a:chExt cx="2513539" cy="2513539"/>
          </a:xfrm>
        </p:grpSpPr>
        <p:pic>
          <p:nvPicPr>
            <p:cNvPr id="34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298A9464-1BCD-4123-94B1-5EA487A9E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305" y="2016405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C739BA-94A6-40D4-9544-B9A56992F978}"/>
                </a:ext>
              </a:extLst>
            </p:cNvPr>
            <p:cNvSpPr txBox="1"/>
            <p:nvPr/>
          </p:nvSpPr>
          <p:spPr>
            <a:xfrm>
              <a:off x="1359459" y="2978389"/>
              <a:ext cx="1517461" cy="68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메타 데이터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전처리</a:t>
              </a:r>
              <a:r>
                <a:rPr lang="ko-KR" altLang="en-US" sz="1400" dirty="0">
                  <a:solidFill>
                    <a:schemeClr val="bg1"/>
                  </a:solidFill>
                </a:rPr>
                <a:t> 서버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66851ED-2800-4A9B-9BD8-D51FB2657C4A}"/>
              </a:ext>
            </a:extLst>
          </p:cNvPr>
          <p:cNvGrpSpPr/>
          <p:nvPr/>
        </p:nvGrpSpPr>
        <p:grpSpPr>
          <a:xfrm>
            <a:off x="4446095" y="1178752"/>
            <a:ext cx="1966122" cy="2233546"/>
            <a:chOff x="4463737" y="4121146"/>
            <a:chExt cx="1966122" cy="223354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4FA2536-12DC-458E-8BC7-F53494D3D51B}"/>
                </a:ext>
              </a:extLst>
            </p:cNvPr>
            <p:cNvGrpSpPr/>
            <p:nvPr/>
          </p:nvGrpSpPr>
          <p:grpSpPr>
            <a:xfrm>
              <a:off x="4463737" y="4439097"/>
              <a:ext cx="1966122" cy="1915595"/>
              <a:chOff x="4855906" y="1049623"/>
              <a:chExt cx="2513538" cy="2513538"/>
            </a:xfrm>
          </p:grpSpPr>
          <p:pic>
            <p:nvPicPr>
              <p:cNvPr id="31" name="Picture 12" descr="docker container icon pngì ëí ì´ë¯¸ì§ ê²ìê²°ê³¼">
                <a:extLst>
                  <a:ext uri="{FF2B5EF4-FFF2-40B4-BE49-F238E27FC236}">
                    <a16:creationId xmlns:a16="http://schemas.microsoft.com/office/drawing/2014/main" id="{B56978DA-E3FC-4C22-A8FF-51366B25BB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3429" r="92000">
                            <a14:foregroundMark x1="14286" y1="26000" x2="9143" y2="73143"/>
                            <a14:foregroundMark x1="7429" y1="74286" x2="7429" y2="31714"/>
                            <a14:foregroundMark x1="8571" y1="28286" x2="5143" y2="72571"/>
                            <a14:foregroundMark x1="5143" y1="72571" x2="4571" y2="74000"/>
                            <a14:foregroundMark x1="10000" y1="30286" x2="27714" y2="12571"/>
                            <a14:foregroundMark x1="27429" y1="14571" x2="90857" y2="19429"/>
                            <a14:foregroundMark x1="66000" y1="78286" x2="71429" y2="76000"/>
                            <a14:foregroundMark x1="76286" y1="73143" x2="68571" y2="77429"/>
                            <a14:foregroundMark x1="88000" y1="18286" x2="91143" y2="18857"/>
                            <a14:foregroundMark x1="90286" y1="20000" x2="92000" y2="62000"/>
                            <a14:foregroundMark x1="29143" y1="14571" x2="24286" y2="14857"/>
                            <a14:foregroundMark x1="7714" y1="28857" x2="5429" y2="75429"/>
                            <a14:foregroundMark x1="7143" y1="75143" x2="52286" y2="76571"/>
                            <a14:foregroundMark x1="52286" y1="76571" x2="93714" y2="60286"/>
                            <a14:foregroundMark x1="93714" y1="60286" x2="85714" y2="16571"/>
                            <a14:foregroundMark x1="85714" y1="16571" x2="40286" y2="13429"/>
                            <a14:foregroundMark x1="40286" y1="13429" x2="3429" y2="38857"/>
                            <a14:foregroundMark x1="3429" y1="38857" x2="5714" y2="76571"/>
                            <a14:foregroundMark x1="59714" y1="80571" x2="65714" y2="80286"/>
                            <a14:backgroundMark x1="9143" y1="80571" x2="55143" y2="83143"/>
                            <a14:backgroundMark x1="78488" y1="75486" x2="90857" y2="71429"/>
                            <a14:backgroundMark x1="55143" y1="83143" x2="58883" y2="819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5906" y="1049623"/>
                <a:ext cx="2513538" cy="2513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89469E-4AEC-41DE-978B-F0A78D676DA6}"/>
                  </a:ext>
                </a:extLst>
              </p:cNvPr>
              <p:cNvSpPr txBox="1"/>
              <p:nvPr/>
            </p:nvSpPr>
            <p:spPr>
              <a:xfrm>
                <a:off x="5001769" y="2070630"/>
                <a:ext cx="1606165" cy="686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2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차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데이터베이스</a:t>
                </a:r>
              </a:p>
            </p:txBody>
          </p:sp>
        </p:grpSp>
        <p:pic>
          <p:nvPicPr>
            <p:cNvPr id="30" name="Picture 12" descr="ë°ì´í° ë² ì´ì¤ ìì´ì½ pngì ëí ì´ë¯¸ì§ ê²ìê²°ê³¼">
              <a:extLst>
                <a:ext uri="{FF2B5EF4-FFF2-40B4-BE49-F238E27FC236}">
                  <a16:creationId xmlns:a16="http://schemas.microsoft.com/office/drawing/2014/main" id="{F8564725-FE5F-408D-99A6-C7417549F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889" b="93778" l="7556" r="90667">
                          <a14:foregroundMark x1="10667" y1="16000" x2="24756" y2="85644"/>
                          <a14:foregroundMark x1="78944" y1="81796" x2="94222" y2="65778"/>
                          <a14:foregroundMark x1="94222" y1="65778" x2="80444" y2="28889"/>
                          <a14:foregroundMark x1="80444" y1="28889" x2="50222" y2="4889"/>
                          <a14:foregroundMark x1="50222" y1="4889" x2="21333" y2="20000"/>
                          <a14:foregroundMark x1="25333" y1="29333" x2="16000" y2="53778"/>
                          <a14:foregroundMark x1="32444" y1="30222" x2="28889" y2="52000"/>
                          <a14:foregroundMark x1="49778" y1="27556" x2="23111" y2="70222"/>
                          <a14:foregroundMark x1="51556" y1="30222" x2="29333" y2="72000"/>
                          <a14:foregroundMark x1="29333" y1="72000" x2="40000" y2="63556"/>
                          <a14:foregroundMark x1="66667" y1="31556" x2="50222" y2="69333"/>
                          <a14:foregroundMark x1="50222" y1="69333" x2="54222" y2="67111"/>
                          <a14:foregroundMark x1="69778" y1="38667" x2="52000" y2="73778"/>
                          <a14:foregroundMark x1="52000" y1="73778" x2="60000" y2="56000"/>
                          <a14:foregroundMark x1="64444" y1="41778" x2="74222" y2="71556"/>
                          <a14:foregroundMark x1="83556" y1="24444" x2="85333" y2="66222"/>
                          <a14:foregroundMark x1="81778" y1="24444" x2="87556" y2="59111"/>
                          <a14:foregroundMark x1="84444" y1="24889" x2="87556" y2="54667"/>
                          <a14:foregroundMark x1="82667" y1="38667" x2="85373" y2="82348"/>
                          <a14:foregroundMark x1="89333" y1="56444" x2="75370" y2="84029"/>
                          <a14:foregroundMark x1="50170" y1="89643" x2="11111" y2="73333"/>
                          <a14:foregroundMark x1="14667" y1="32000" x2="17778" y2="72000"/>
                          <a14:foregroundMark x1="8000" y1="38667" x2="19111" y2="68000"/>
                          <a14:foregroundMark x1="9778" y1="54222" x2="16444" y2="73333"/>
                          <a14:foregroundMark x1="11111" y1="48889" x2="9333" y2="68000"/>
                          <a14:foregroundMark x1="7556" y1="30222" x2="14667" y2="60889"/>
                          <a14:foregroundMark x1="14222" y1="31111" x2="20444" y2="71556"/>
                          <a14:foregroundMark x1="20444" y1="71556" x2="23111" y2="70222"/>
                          <a14:foregroundMark x1="14667" y1="19556" x2="14222" y2="58667"/>
                          <a14:foregroundMark x1="14222" y1="58667" x2="19111" y2="59556"/>
                          <a14:foregroundMark x1="49778" y1="31556" x2="57778" y2="76889"/>
                          <a14:foregroundMark x1="57778" y1="76889" x2="61778" y2="74667"/>
                          <a14:foregroundMark x1="69778" y1="59556" x2="58222" y2="84444"/>
                          <a14:foregroundMark x1="24889" y1="71111" x2="50667" y2="66667"/>
                          <a14:foregroundMark x1="30667" y1="75111" x2="64889" y2="70222"/>
                          <a14:foregroundMark x1="39111" y1="78667" x2="60000" y2="76444"/>
                          <a14:foregroundMark x1="49333" y1="78222" x2="67111" y2="80000"/>
                          <a14:foregroundMark x1="45778" y1="83556" x2="67111" y2="78667"/>
                          <a14:foregroundMark x1="34635" y1="88310" x2="37778" y2="88889"/>
                          <a14:foregroundMark x1="20000" y1="85333" x2="58222" y2="92000"/>
                          <a14:foregroundMark x1="58222" y1="92000" x2="63111" y2="94222"/>
                          <a14:foregroundMark x1="13333" y1="20889" x2="10667" y2="19556"/>
                          <a14:foregroundMark x1="37778" y1="24444" x2="67111" y2="31556"/>
                          <a14:foregroundMark x1="90667" y1="79111" x2="69333" y2="91111"/>
                          <a14:backgroundMark x1="89333" y1="90667" x2="87977" y2="89039"/>
                          <a14:backgroundMark x1="83622" y1="91489" x2="79111" y2="96000"/>
                          <a14:backgroundMark x1="72535" y1="94499" x2="64444" y2="99556"/>
                          <a14:backgroundMark x1="47722" y1="97084" x2="41778" y2="98222"/>
                          <a14:backgroundMark x1="32000" y1="99556" x2="17333" y2="92889"/>
                          <a14:backgroundMark x1="26222" y1="95556" x2="41778" y2="97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9516" y="4121146"/>
              <a:ext cx="987221" cy="987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A3898ED6-8F41-4D1C-8BB6-C6125D7FD2CB}"/>
              </a:ext>
            </a:extLst>
          </p:cNvPr>
          <p:cNvSpPr/>
          <p:nvPr/>
        </p:nvSpPr>
        <p:spPr>
          <a:xfrm>
            <a:off x="8138857" y="826466"/>
            <a:ext cx="3340084" cy="821287"/>
          </a:xfrm>
          <a:prstGeom prst="flowChartProcess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향후 </a:t>
            </a:r>
            <a:r>
              <a:rPr lang="en-US" altLang="ko-KR" dirty="0" err="1"/>
              <a:t>kubernetes</a:t>
            </a:r>
            <a:r>
              <a:rPr lang="ko-KR" altLang="en-US" dirty="0"/>
              <a:t>를 이용한 </a:t>
            </a:r>
            <a:r>
              <a:rPr lang="en-US" altLang="ko-KR" dirty="0"/>
              <a:t>micro service </a:t>
            </a:r>
            <a:r>
              <a:rPr lang="ko-KR" altLang="en-US" dirty="0"/>
              <a:t>운영 계획 중</a:t>
            </a:r>
          </a:p>
        </p:txBody>
      </p:sp>
      <p:pic>
        <p:nvPicPr>
          <p:cNvPr id="3074" name="Picture 2" descr="sqoop logo pngì ëí ì´ë¯¸ì§ ê²ìê²°ê³¼">
            <a:extLst>
              <a:ext uri="{FF2B5EF4-FFF2-40B4-BE49-F238E27FC236}">
                <a16:creationId xmlns:a16="http://schemas.microsoft.com/office/drawing/2014/main" id="{19D8F6DC-3EBA-4BAA-A042-CDC39FAE1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069" y="3666847"/>
            <a:ext cx="1696872" cy="4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983DE-1BA4-4A0F-A054-BBAFE470D0D9}"/>
              </a:ext>
            </a:extLst>
          </p:cNvPr>
          <p:cNvSpPr txBox="1"/>
          <p:nvPr/>
        </p:nvSpPr>
        <p:spPr>
          <a:xfrm>
            <a:off x="9110883" y="4143903"/>
            <a:ext cx="2487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Sqoop : RDMBS</a:t>
            </a:r>
            <a:r>
              <a:rPr lang="ko-KR" altLang="en-US" sz="900" dirty="0"/>
              <a:t> 데이터 </a:t>
            </a:r>
            <a:r>
              <a:rPr lang="en-US" altLang="ko-KR" sz="900" dirty="0"/>
              <a:t>-&gt; </a:t>
            </a:r>
            <a:r>
              <a:rPr lang="ko-KR" altLang="en-US" sz="900" dirty="0" err="1"/>
              <a:t>하둡데이터</a:t>
            </a:r>
            <a:r>
              <a:rPr lang="ko-KR" altLang="en-US" sz="900" dirty="0"/>
              <a:t> 변환</a:t>
            </a:r>
          </a:p>
        </p:txBody>
      </p:sp>
      <p:pic>
        <p:nvPicPr>
          <p:cNvPr id="3076" name="Picture 4" descr="apache sparkì ëí ì´ë¯¸ì§ ê²ìê²°ê³¼">
            <a:extLst>
              <a:ext uri="{FF2B5EF4-FFF2-40B4-BE49-F238E27FC236}">
                <a16:creationId xmlns:a16="http://schemas.microsoft.com/office/drawing/2014/main" id="{9B1F775B-50C0-49B1-953A-3750EC975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843" y="5736002"/>
            <a:ext cx="1113098" cy="59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1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AB488F8E-D3EC-4512-A87B-49601CF78E19}"/>
              </a:ext>
            </a:extLst>
          </p:cNvPr>
          <p:cNvGrpSpPr/>
          <p:nvPr/>
        </p:nvGrpSpPr>
        <p:grpSpPr>
          <a:xfrm>
            <a:off x="5706303" y="2600952"/>
            <a:ext cx="1966123" cy="1915596"/>
            <a:chOff x="1259305" y="2016405"/>
            <a:chExt cx="2513539" cy="2513539"/>
          </a:xfrm>
        </p:grpSpPr>
        <p:pic>
          <p:nvPicPr>
            <p:cNvPr id="83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F4406B70-0BBD-4616-A648-FD4034E6D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305" y="2016405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A530C78-5FA2-4573-BE1C-C58C95BB703B}"/>
                </a:ext>
              </a:extLst>
            </p:cNvPr>
            <p:cNvSpPr txBox="1"/>
            <p:nvPr/>
          </p:nvSpPr>
          <p:spPr>
            <a:xfrm>
              <a:off x="1359459" y="2978389"/>
              <a:ext cx="1517461" cy="68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메타 데이터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전처리</a:t>
              </a:r>
              <a:r>
                <a:rPr lang="ko-KR" altLang="en-US" sz="1400" dirty="0">
                  <a:solidFill>
                    <a:schemeClr val="bg1"/>
                  </a:solidFill>
                </a:rPr>
                <a:t> 서버</a:t>
              </a:r>
            </a:p>
          </p:txBody>
        </p:sp>
      </p:grpSp>
      <p:pic>
        <p:nvPicPr>
          <p:cNvPr id="1048" name="Picture 24" descr="broadcast logo pngì ëí ì´ë¯¸ì§ ê²ìê²°ê³¼">
            <a:extLst>
              <a:ext uri="{FF2B5EF4-FFF2-40B4-BE49-F238E27FC236}">
                <a16:creationId xmlns:a16="http://schemas.microsoft.com/office/drawing/2014/main" id="{C261EDE5-F83E-4F39-A784-21DA28D59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8" y="740110"/>
            <a:ext cx="1736624" cy="181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0C30A50-6A8F-436A-913D-7B8D2D26813F}"/>
              </a:ext>
            </a:extLst>
          </p:cNvPr>
          <p:cNvGrpSpPr/>
          <p:nvPr/>
        </p:nvGrpSpPr>
        <p:grpSpPr>
          <a:xfrm>
            <a:off x="8210718" y="2587645"/>
            <a:ext cx="1966123" cy="1915596"/>
            <a:chOff x="3097630" y="2130705"/>
            <a:chExt cx="2513539" cy="2513539"/>
          </a:xfrm>
        </p:grpSpPr>
        <p:pic>
          <p:nvPicPr>
            <p:cNvPr id="52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ECE5B398-06CB-4FF0-ADE5-E6ED3A155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630" y="2130705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6EA4D8D-2578-4012-9124-B400B590A66E}"/>
                </a:ext>
              </a:extLst>
            </p:cNvPr>
            <p:cNvSpPr txBox="1"/>
            <p:nvPr/>
          </p:nvSpPr>
          <p:spPr>
            <a:xfrm>
              <a:off x="3228351" y="3038941"/>
              <a:ext cx="1517461" cy="767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데이터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분석 서버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406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하드웨어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 </a:t>
            </a:r>
            <a:r>
              <a:rPr lang="ko-KR" altLang="en-US" dirty="0"/>
              <a:t>단위 시스템 구성도</a:t>
            </a:r>
            <a:endParaRPr lang="en-US" altLang="ko-KR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73BCFB-B9BE-43D5-B0FA-D634C9F9E7C4}"/>
              </a:ext>
            </a:extLst>
          </p:cNvPr>
          <p:cNvCxnSpPr/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6F14172E-A313-4AA4-9FCC-2F92B11F5192}"/>
              </a:ext>
            </a:extLst>
          </p:cNvPr>
          <p:cNvGrpSpPr/>
          <p:nvPr/>
        </p:nvGrpSpPr>
        <p:grpSpPr>
          <a:xfrm>
            <a:off x="6853020" y="4533144"/>
            <a:ext cx="1966123" cy="1915596"/>
            <a:chOff x="4883007" y="2254621"/>
            <a:chExt cx="2513539" cy="2513539"/>
          </a:xfrm>
        </p:grpSpPr>
        <p:pic>
          <p:nvPicPr>
            <p:cNvPr id="54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1DE73E52-B40A-400E-BA37-23FD6F02C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007" y="2254621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E3DC87-A591-43C6-88E6-890BF40F0BD9}"/>
                </a:ext>
              </a:extLst>
            </p:cNvPr>
            <p:cNvSpPr txBox="1"/>
            <p:nvPr/>
          </p:nvSpPr>
          <p:spPr>
            <a:xfrm>
              <a:off x="5070145" y="3195503"/>
              <a:ext cx="1517461" cy="848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데이터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통합 서버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8334C3-40FC-4AEA-A682-CFFD6D28D36F}"/>
              </a:ext>
            </a:extLst>
          </p:cNvPr>
          <p:cNvGrpSpPr/>
          <p:nvPr/>
        </p:nvGrpSpPr>
        <p:grpSpPr>
          <a:xfrm>
            <a:off x="8197741" y="642146"/>
            <a:ext cx="1966123" cy="1915596"/>
            <a:chOff x="1259305" y="2016405"/>
            <a:chExt cx="2513539" cy="2513539"/>
          </a:xfrm>
        </p:grpSpPr>
        <p:pic>
          <p:nvPicPr>
            <p:cNvPr id="50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D47CB4FD-6566-4F39-AB18-652AFB44F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305" y="2016405"/>
              <a:ext cx="2513539" cy="251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99D5F06-0131-4949-80FA-6160FE323C12}"/>
                </a:ext>
              </a:extLst>
            </p:cNvPr>
            <p:cNvSpPr txBox="1"/>
            <p:nvPr/>
          </p:nvSpPr>
          <p:spPr>
            <a:xfrm>
              <a:off x="1359459" y="2978389"/>
              <a:ext cx="1517461" cy="68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분석 데이터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전처리</a:t>
              </a:r>
              <a:r>
                <a:rPr lang="ko-KR" altLang="en-US" sz="1400" dirty="0">
                  <a:solidFill>
                    <a:schemeClr val="bg1"/>
                  </a:solidFill>
                </a:rPr>
                <a:t> 서버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D386095-4FA5-439D-BE27-C4BC1BA365C7}"/>
              </a:ext>
            </a:extLst>
          </p:cNvPr>
          <p:cNvGrpSpPr/>
          <p:nvPr/>
        </p:nvGrpSpPr>
        <p:grpSpPr>
          <a:xfrm>
            <a:off x="2510137" y="2734501"/>
            <a:ext cx="1966122" cy="1915595"/>
            <a:chOff x="3070530" y="925707"/>
            <a:chExt cx="2513538" cy="2513538"/>
          </a:xfrm>
        </p:grpSpPr>
        <p:pic>
          <p:nvPicPr>
            <p:cNvPr id="53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F688AE89-C01B-483E-9DE1-C984AF481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0530" y="925707"/>
              <a:ext cx="2513538" cy="251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6E2AB24-38BE-44BB-810F-CF0C4BAD7ADD}"/>
                </a:ext>
              </a:extLst>
            </p:cNvPr>
            <p:cNvSpPr txBox="1"/>
            <p:nvPr/>
          </p:nvSpPr>
          <p:spPr>
            <a:xfrm>
              <a:off x="3213450" y="1988531"/>
              <a:ext cx="1517461" cy="848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웹 서버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567639B-616D-4A55-9558-C547EF5BCB76}"/>
              </a:ext>
            </a:extLst>
          </p:cNvPr>
          <p:cNvGrpSpPr/>
          <p:nvPr/>
        </p:nvGrpSpPr>
        <p:grpSpPr>
          <a:xfrm>
            <a:off x="3158611" y="753309"/>
            <a:ext cx="1966122" cy="1915595"/>
            <a:chOff x="1232205" y="811407"/>
            <a:chExt cx="2513538" cy="2513538"/>
          </a:xfrm>
        </p:grpSpPr>
        <p:pic>
          <p:nvPicPr>
            <p:cNvPr id="51" name="Picture 12" descr="docker container icon pngì ëí ì´ë¯¸ì§ ê²ìê²°ê³¼">
              <a:extLst>
                <a:ext uri="{FF2B5EF4-FFF2-40B4-BE49-F238E27FC236}">
                  <a16:creationId xmlns:a16="http://schemas.microsoft.com/office/drawing/2014/main" id="{CB04EB68-5215-4F45-A874-B14C3FAEB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3429" r="92000">
                          <a14:foregroundMark x1="14286" y1="26000" x2="9143" y2="73143"/>
                          <a14:foregroundMark x1="7429" y1="74286" x2="7429" y2="31714"/>
                          <a14:foregroundMark x1="8571" y1="28286" x2="5143" y2="72571"/>
                          <a14:foregroundMark x1="5143" y1="72571" x2="4571" y2="74000"/>
                          <a14:foregroundMark x1="10000" y1="30286" x2="27714" y2="12571"/>
                          <a14:foregroundMark x1="27429" y1="14571" x2="90857" y2="19429"/>
                          <a14:foregroundMark x1="66000" y1="78286" x2="71429" y2="76000"/>
                          <a14:foregroundMark x1="76286" y1="73143" x2="68571" y2="77429"/>
                          <a14:foregroundMark x1="88000" y1="18286" x2="91143" y2="18857"/>
                          <a14:foregroundMark x1="90286" y1="20000" x2="92000" y2="62000"/>
                          <a14:foregroundMark x1="29143" y1="14571" x2="24286" y2="14857"/>
                          <a14:foregroundMark x1="7714" y1="28857" x2="5429" y2="75429"/>
                          <a14:foregroundMark x1="7143" y1="75143" x2="52286" y2="76571"/>
                          <a14:foregroundMark x1="52286" y1="76571" x2="93714" y2="60286"/>
                          <a14:foregroundMark x1="93714" y1="60286" x2="85714" y2="16571"/>
                          <a14:foregroundMark x1="85714" y1="16571" x2="40286" y2="13429"/>
                          <a14:foregroundMark x1="40286" y1="13429" x2="3429" y2="38857"/>
                          <a14:foregroundMark x1="3429" y1="38857" x2="5714" y2="76571"/>
                          <a14:foregroundMark x1="59714" y1="80571" x2="65714" y2="80286"/>
                          <a14:backgroundMark x1="9143" y1="80571" x2="55143" y2="83143"/>
                          <a14:backgroundMark x1="78488" y1="75486" x2="90857" y2="71429"/>
                          <a14:backgroundMark x1="55143" y1="83143" x2="58883" y2="819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205" y="811407"/>
              <a:ext cx="2513538" cy="2513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F96090-7332-445D-A7FD-1A3666963C01}"/>
                </a:ext>
              </a:extLst>
            </p:cNvPr>
            <p:cNvSpPr txBox="1"/>
            <p:nvPr/>
          </p:nvSpPr>
          <p:spPr>
            <a:xfrm>
              <a:off x="1359458" y="1773390"/>
              <a:ext cx="1517461" cy="848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수집기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서버</a:t>
              </a:r>
            </a:p>
          </p:txBody>
        </p:sp>
      </p:grpSp>
      <p:pic>
        <p:nvPicPr>
          <p:cNvPr id="64" name="Picture 2" descr="ì íë¸ ë¡ê³  pngì ëí ì´ë¯¸ì§ ê²ìê²°ê³¼">
            <a:extLst>
              <a:ext uri="{FF2B5EF4-FFF2-40B4-BE49-F238E27FC236}">
                <a16:creationId xmlns:a16="http://schemas.microsoft.com/office/drawing/2014/main" id="{CD7F2F97-E571-4CDB-B892-8D03E5F3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97" y="1611165"/>
            <a:ext cx="1119058" cy="6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9C70C55-11AF-4A9B-A932-450F09AFDAA4}"/>
              </a:ext>
            </a:extLst>
          </p:cNvPr>
          <p:cNvSpPr txBox="1"/>
          <p:nvPr/>
        </p:nvSpPr>
        <p:spPr>
          <a:xfrm>
            <a:off x="2256038" y="1082998"/>
            <a:ext cx="67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API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E5EADE-0C18-4CBB-8486-B75CBE6CEE6A}"/>
              </a:ext>
            </a:extLst>
          </p:cNvPr>
          <p:cNvSpPr txBox="1"/>
          <p:nvPr/>
        </p:nvSpPr>
        <p:spPr>
          <a:xfrm>
            <a:off x="2144244" y="1826229"/>
            <a:ext cx="900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Crawling</a:t>
            </a:r>
            <a:endParaRPr lang="ko-KR" altLang="en-US" sz="1200" dirty="0"/>
          </a:p>
        </p:txBody>
      </p:sp>
      <p:pic>
        <p:nvPicPr>
          <p:cNvPr id="1034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AE5D231A-8997-4142-AB45-05898466F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86972" y="1295193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ë°ì´í° ë² ì´ì¤ ìì´ì½ pngì ëí ì´ë¯¸ì§ ê²ìê²°ê³¼">
            <a:extLst>
              <a:ext uri="{FF2B5EF4-FFF2-40B4-BE49-F238E27FC236}">
                <a16:creationId xmlns:a16="http://schemas.microsoft.com/office/drawing/2014/main" id="{FDBA63A2-F4D9-4F86-8BB6-FAB5419C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77" y="991045"/>
            <a:ext cx="1276923" cy="127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9571127C-AFE1-4D85-840A-6993641E4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2913" y="1288299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5D17263-191F-4096-8A50-645977B59641}"/>
              </a:ext>
            </a:extLst>
          </p:cNvPr>
          <p:cNvSpPr txBox="1"/>
          <p:nvPr/>
        </p:nvSpPr>
        <p:spPr>
          <a:xfrm>
            <a:off x="6217280" y="991045"/>
            <a:ext cx="79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데이터 베이스</a:t>
            </a:r>
          </a:p>
        </p:txBody>
      </p:sp>
      <p:pic>
        <p:nvPicPr>
          <p:cNvPr id="80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1BA85951-181A-4447-A3A1-891791FED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67280" y="1256273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B7C97C3F-4075-4267-BB99-B6471FD68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58342" flipH="1">
            <a:off x="6413354" y="2413261"/>
            <a:ext cx="404676" cy="59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A478385D-F046-4F3B-8009-20523FE0592B}"/>
              </a:ext>
            </a:extLst>
          </p:cNvPr>
          <p:cNvGrpSpPr/>
          <p:nvPr/>
        </p:nvGrpSpPr>
        <p:grpSpPr>
          <a:xfrm>
            <a:off x="140052" y="3345835"/>
            <a:ext cx="1782335" cy="1943712"/>
            <a:chOff x="162908" y="4296152"/>
            <a:chExt cx="1782335" cy="1943712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F8EB686-3612-408A-AC6F-67B47D627EE2}"/>
                </a:ext>
              </a:extLst>
            </p:cNvPr>
            <p:cNvGrpSpPr/>
            <p:nvPr/>
          </p:nvGrpSpPr>
          <p:grpSpPr>
            <a:xfrm>
              <a:off x="162908" y="4296152"/>
              <a:ext cx="1736623" cy="1943712"/>
              <a:chOff x="162908" y="4296152"/>
              <a:chExt cx="1736623" cy="1943712"/>
            </a:xfrm>
          </p:grpSpPr>
          <p:pic>
            <p:nvPicPr>
              <p:cNvPr id="1046" name="Picture 22" descr="client pngì ëí ì´ë¯¸ì§ ê²ìê²°ê³¼">
                <a:extLst>
                  <a:ext uri="{FF2B5EF4-FFF2-40B4-BE49-F238E27FC236}">
                    <a16:creationId xmlns:a16="http://schemas.microsoft.com/office/drawing/2014/main" id="{7622D009-9158-43F4-9738-08E7F2225E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908" y="4503241"/>
                <a:ext cx="1736623" cy="1736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2" descr="í¸ìì¹ì ëí ì´ë¯¸ì§ ê²ìê²°ê³¼">
                <a:extLst>
                  <a:ext uri="{FF2B5EF4-FFF2-40B4-BE49-F238E27FC236}">
                    <a16:creationId xmlns:a16="http://schemas.microsoft.com/office/drawing/2014/main" id="{03CD7F47-ECAF-4980-8EB8-07DBA8713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216" y="4296152"/>
                <a:ext cx="1094006" cy="649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" descr="ì íë¸ ë¡ê³  pngì ëí ì´ë¯¸ì§ ê²ìê²°ê³¼">
                <a:extLst>
                  <a:ext uri="{FF2B5EF4-FFF2-40B4-BE49-F238E27FC236}">
                    <a16:creationId xmlns:a16="http://schemas.microsoft.com/office/drawing/2014/main" id="{43EBCE2E-679E-4215-A345-4668705063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410" y="5041757"/>
                <a:ext cx="1197747" cy="7452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1" name="Picture 6" descr="ìíë¦¬ì¹´tv ë¡ê³  pngì ëí ì´ë¯¸ì§ ê²ìê²°ê³¼">
              <a:extLst>
                <a:ext uri="{FF2B5EF4-FFF2-40B4-BE49-F238E27FC236}">
                  <a16:creationId xmlns:a16="http://schemas.microsoft.com/office/drawing/2014/main" id="{137C09EC-89EA-41B4-AAA4-0B6006084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8989" b="92135" l="1379" r="97241">
                          <a14:foregroundMark x1="6207" y1="67416" x2="34943" y2="78652"/>
                          <a14:foregroundMark x1="34943" y1="78652" x2="63448" y2="51685"/>
                          <a14:foregroundMark x1="63448" y1="51685" x2="90805" y2="53933"/>
                          <a14:foregroundMark x1="90805" y1="53933" x2="91034" y2="56180"/>
                          <a14:foregroundMark x1="7126" y1="49438" x2="7586" y2="56180"/>
                          <a14:foregroundMark x1="5517" y1="48315" x2="1839" y2="47191"/>
                          <a14:foregroundMark x1="84828" y1="39326" x2="91724" y2="92135"/>
                          <a14:foregroundMark x1="95862" y1="41573" x2="97241" y2="82022"/>
                          <a14:foregroundMark x1="91264" y1="33708" x2="91210" y2="33503"/>
                          <a14:foregroundMark x1="92414" y1="53933" x2="90319" y2="39478"/>
                          <a14:foregroundMark x1="92644" y1="42697" x2="91288" y2="32979"/>
                          <a14:foregroundMark x1="89195" y1="21348" x2="95632" y2="20225"/>
                          <a14:foregroundMark x1="90575" y1="30337" x2="89425" y2="23596"/>
                          <a14:foregroundMark x1="90345" y1="22472" x2="88046" y2="21348"/>
                          <a14:backgroundMark x1="87185" y1="14319" x2="86207" y2="19101"/>
                          <a14:backgroundMark x1="89572" y1="16162" x2="89779" y2="16768"/>
                          <a14:backgroundMark x1="97471" y1="11236" x2="96363" y2="14486"/>
                          <a14:backgroundMark x1="96552" y1="14607" x2="96241" y2="154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24" y="5789640"/>
              <a:ext cx="1762219" cy="360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4" name="Picture 2" descr="í¸ìì¹ì ëí ì´ë¯¸ì§ ê²ìê²°ê³¼">
            <a:extLst>
              <a:ext uri="{FF2B5EF4-FFF2-40B4-BE49-F238E27FC236}">
                <a16:creationId xmlns:a16="http://schemas.microsoft.com/office/drawing/2014/main" id="{2BFAA4E6-D230-493B-B619-EFFB2FC5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3" y="1539173"/>
            <a:ext cx="1022132" cy="60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ìíë¦¬ì¹´tv ë¡ê³  pngì ëí ì´ë¯¸ì§ ê²ìê²°ê³¼">
            <a:extLst>
              <a:ext uri="{FF2B5EF4-FFF2-40B4-BE49-F238E27FC236}">
                <a16:creationId xmlns:a16="http://schemas.microsoft.com/office/drawing/2014/main" id="{2862768E-601C-4F1E-8B44-00AA23C42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989" b="92135" l="1379" r="97241">
                        <a14:foregroundMark x1="6207" y1="67416" x2="34943" y2="78652"/>
                        <a14:foregroundMark x1="34943" y1="78652" x2="63448" y2="51685"/>
                        <a14:foregroundMark x1="63448" y1="51685" x2="90805" y2="53933"/>
                        <a14:foregroundMark x1="90805" y1="53933" x2="91034" y2="56180"/>
                        <a14:foregroundMark x1="7126" y1="49438" x2="7586" y2="56180"/>
                        <a14:foregroundMark x1="5517" y1="48315" x2="1839" y2="47191"/>
                        <a14:foregroundMark x1="84828" y1="39326" x2="91724" y2="92135"/>
                        <a14:foregroundMark x1="95862" y1="41573" x2="97241" y2="82022"/>
                        <a14:foregroundMark x1="91264" y1="33708" x2="91210" y2="33503"/>
                        <a14:foregroundMark x1="92414" y1="53933" x2="90319" y2="39478"/>
                        <a14:foregroundMark x1="92644" y1="42697" x2="91288" y2="32979"/>
                        <a14:foregroundMark x1="89195" y1="21348" x2="95632" y2="20225"/>
                        <a14:foregroundMark x1="90575" y1="30337" x2="89425" y2="23596"/>
                        <a14:foregroundMark x1="90345" y1="22472" x2="88046" y2="21348"/>
                        <a14:backgroundMark x1="87185" y1="14319" x2="86207" y2="19101"/>
                        <a14:backgroundMark x1="89572" y1="16162" x2="89779" y2="16768"/>
                        <a14:backgroundMark x1="97471" y1="11236" x2="96363" y2="14486"/>
                        <a14:backgroundMark x1="96552" y1="14607" x2="96241" y2="15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09" y="2234401"/>
            <a:ext cx="1119058" cy="33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603ECB83-CF38-4C69-93D8-5CAFC099D783}"/>
              </a:ext>
            </a:extLst>
          </p:cNvPr>
          <p:cNvGrpSpPr/>
          <p:nvPr/>
        </p:nvGrpSpPr>
        <p:grpSpPr>
          <a:xfrm>
            <a:off x="3998430" y="4177963"/>
            <a:ext cx="1966122" cy="2301959"/>
            <a:chOff x="4463737" y="4052733"/>
            <a:chExt cx="1966122" cy="23019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6E0DBC5-1646-4845-81C7-577C9210CE85}"/>
                </a:ext>
              </a:extLst>
            </p:cNvPr>
            <p:cNvGrpSpPr/>
            <p:nvPr/>
          </p:nvGrpSpPr>
          <p:grpSpPr>
            <a:xfrm>
              <a:off x="4463737" y="4439097"/>
              <a:ext cx="1966122" cy="1915595"/>
              <a:chOff x="4855907" y="1049623"/>
              <a:chExt cx="2513538" cy="2513538"/>
            </a:xfrm>
          </p:grpSpPr>
          <p:pic>
            <p:nvPicPr>
              <p:cNvPr id="55" name="Picture 12" descr="docker container icon pngì ëí ì´ë¯¸ì§ ê²ìê²°ê³¼">
                <a:extLst>
                  <a:ext uri="{FF2B5EF4-FFF2-40B4-BE49-F238E27FC236}">
                    <a16:creationId xmlns:a16="http://schemas.microsoft.com/office/drawing/2014/main" id="{38A2179B-1F16-42E4-BEF9-AB53ADCDF9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3429" r="92000">
                            <a14:foregroundMark x1="14286" y1="26000" x2="9143" y2="73143"/>
                            <a14:foregroundMark x1="7429" y1="74286" x2="7429" y2="31714"/>
                            <a14:foregroundMark x1="8571" y1="28286" x2="5143" y2="72571"/>
                            <a14:foregroundMark x1="5143" y1="72571" x2="4571" y2="74000"/>
                            <a14:foregroundMark x1="10000" y1="30286" x2="27714" y2="12571"/>
                            <a14:foregroundMark x1="27429" y1="14571" x2="90857" y2="19429"/>
                            <a14:foregroundMark x1="66000" y1="78286" x2="71429" y2="76000"/>
                            <a14:foregroundMark x1="76286" y1="73143" x2="68571" y2="77429"/>
                            <a14:foregroundMark x1="88000" y1="18286" x2="91143" y2="18857"/>
                            <a14:foregroundMark x1="90286" y1="20000" x2="92000" y2="62000"/>
                            <a14:foregroundMark x1="29143" y1="14571" x2="24286" y2="14857"/>
                            <a14:foregroundMark x1="7714" y1="28857" x2="5429" y2="75429"/>
                            <a14:foregroundMark x1="7143" y1="75143" x2="52286" y2="76571"/>
                            <a14:foregroundMark x1="52286" y1="76571" x2="93714" y2="60286"/>
                            <a14:foregroundMark x1="93714" y1="60286" x2="85714" y2="16571"/>
                            <a14:foregroundMark x1="85714" y1="16571" x2="40286" y2="13429"/>
                            <a14:foregroundMark x1="40286" y1="13429" x2="3429" y2="38857"/>
                            <a14:foregroundMark x1="3429" y1="38857" x2="5714" y2="76571"/>
                            <a14:foregroundMark x1="59714" y1="80571" x2="65714" y2="80286"/>
                            <a14:backgroundMark x1="9143" y1="80571" x2="55143" y2="83143"/>
                            <a14:backgroundMark x1="78488" y1="75486" x2="90857" y2="71429"/>
                            <a14:backgroundMark x1="55143" y1="83143" x2="58883" y2="819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5907" y="1049623"/>
                <a:ext cx="2513538" cy="2513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17142EA-DC0B-43FA-BF68-58F4B454EE05}"/>
                  </a:ext>
                </a:extLst>
              </p:cNvPr>
              <p:cNvSpPr txBox="1"/>
              <p:nvPr/>
            </p:nvSpPr>
            <p:spPr>
              <a:xfrm>
                <a:off x="5001769" y="2070630"/>
                <a:ext cx="1606165" cy="686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2</a:t>
                </a:r>
                <a:r>
                  <a:rPr lang="ko-KR" altLang="en-US" sz="1400" dirty="0">
                    <a:solidFill>
                      <a:schemeClr val="bg1"/>
                    </a:solidFill>
                  </a:rPr>
                  <a:t>차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데이터베이스</a:t>
                </a:r>
              </a:p>
            </p:txBody>
          </p:sp>
        </p:grpSp>
        <p:pic>
          <p:nvPicPr>
            <p:cNvPr id="96" name="Picture 12" descr="ë°ì´í° ë² ì´ì¤ ìì´ì½ pngì ëí ì´ë¯¸ì§ ê²ìê²°ê³¼">
              <a:extLst>
                <a:ext uri="{FF2B5EF4-FFF2-40B4-BE49-F238E27FC236}">
                  <a16:creationId xmlns:a16="http://schemas.microsoft.com/office/drawing/2014/main" id="{0B56D621-6B5C-4C65-B1F6-D0CAC9837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4889" b="93778" l="7556" r="90667">
                          <a14:foregroundMark x1="10667" y1="16000" x2="24756" y2="85644"/>
                          <a14:foregroundMark x1="78944" y1="81796" x2="94222" y2="65778"/>
                          <a14:foregroundMark x1="94222" y1="65778" x2="80444" y2="28889"/>
                          <a14:foregroundMark x1="80444" y1="28889" x2="50222" y2="4889"/>
                          <a14:foregroundMark x1="50222" y1="4889" x2="21333" y2="20000"/>
                          <a14:foregroundMark x1="25333" y1="29333" x2="16000" y2="53778"/>
                          <a14:foregroundMark x1="32444" y1="30222" x2="28889" y2="52000"/>
                          <a14:foregroundMark x1="49778" y1="27556" x2="23111" y2="70222"/>
                          <a14:foregroundMark x1="51556" y1="30222" x2="29333" y2="72000"/>
                          <a14:foregroundMark x1="29333" y1="72000" x2="40000" y2="63556"/>
                          <a14:foregroundMark x1="66667" y1="31556" x2="50222" y2="69333"/>
                          <a14:foregroundMark x1="50222" y1="69333" x2="54222" y2="67111"/>
                          <a14:foregroundMark x1="69778" y1="38667" x2="52000" y2="73778"/>
                          <a14:foregroundMark x1="52000" y1="73778" x2="60000" y2="56000"/>
                          <a14:foregroundMark x1="64444" y1="41778" x2="74222" y2="71556"/>
                          <a14:foregroundMark x1="83556" y1="24444" x2="85333" y2="66222"/>
                          <a14:foregroundMark x1="81778" y1="24444" x2="87556" y2="59111"/>
                          <a14:foregroundMark x1="84444" y1="24889" x2="87556" y2="54667"/>
                          <a14:foregroundMark x1="82667" y1="38667" x2="85373" y2="82348"/>
                          <a14:foregroundMark x1="89333" y1="56444" x2="75370" y2="84029"/>
                          <a14:foregroundMark x1="50170" y1="89643" x2="11111" y2="73333"/>
                          <a14:foregroundMark x1="14667" y1="32000" x2="17778" y2="72000"/>
                          <a14:foregroundMark x1="8000" y1="38667" x2="19111" y2="68000"/>
                          <a14:foregroundMark x1="9778" y1="54222" x2="16444" y2="73333"/>
                          <a14:foregroundMark x1="11111" y1="48889" x2="9333" y2="68000"/>
                          <a14:foregroundMark x1="7556" y1="30222" x2="14667" y2="60889"/>
                          <a14:foregroundMark x1="14222" y1="31111" x2="20444" y2="71556"/>
                          <a14:foregroundMark x1="20444" y1="71556" x2="23111" y2="70222"/>
                          <a14:foregroundMark x1="14667" y1="19556" x2="14222" y2="58667"/>
                          <a14:foregroundMark x1="14222" y1="58667" x2="19111" y2="59556"/>
                          <a14:foregroundMark x1="49778" y1="31556" x2="57778" y2="76889"/>
                          <a14:foregroundMark x1="57778" y1="76889" x2="61778" y2="74667"/>
                          <a14:foregroundMark x1="69778" y1="59556" x2="58222" y2="84444"/>
                          <a14:foregroundMark x1="24889" y1="71111" x2="50667" y2="66667"/>
                          <a14:foregroundMark x1="30667" y1="75111" x2="64889" y2="70222"/>
                          <a14:foregroundMark x1="39111" y1="78667" x2="60000" y2="76444"/>
                          <a14:foregroundMark x1="49333" y1="78222" x2="67111" y2="80000"/>
                          <a14:foregroundMark x1="45778" y1="83556" x2="67111" y2="78667"/>
                          <a14:foregroundMark x1="34635" y1="88310" x2="37778" y2="88889"/>
                          <a14:foregroundMark x1="20000" y1="85333" x2="58222" y2="92000"/>
                          <a14:foregroundMark x1="58222" y1="92000" x2="63111" y2="94222"/>
                          <a14:foregroundMark x1="13333" y1="20889" x2="10667" y2="19556"/>
                          <a14:foregroundMark x1="37778" y1="24444" x2="67111" y2="31556"/>
                          <a14:foregroundMark x1="90667" y1="79111" x2="69333" y2="91111"/>
                          <a14:backgroundMark x1="89333" y1="90667" x2="87977" y2="89039"/>
                          <a14:backgroundMark x1="83622" y1="91489" x2="79111" y2="96000"/>
                          <a14:backgroundMark x1="72535" y1="94499" x2="64444" y2="99556"/>
                          <a14:backgroundMark x1="47722" y1="97084" x2="41778" y2="98222"/>
                          <a14:backgroundMark x1="32000" y1="99556" x2="17333" y2="92889"/>
                          <a14:backgroundMark x1="26222" y1="95556" x2="41778" y2="97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974" y="4052733"/>
              <a:ext cx="987221" cy="987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7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9592C071-B6A6-4B02-B36A-EABD948A6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91441" y="2234401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A9A8C5A7-5F4C-419E-A7B2-6F7A2A720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30522">
            <a:off x="8721582" y="4258855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6BA69C75-3767-46A9-B485-8B0BE9BBA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45904" flipH="1">
            <a:off x="6731174" y="4205321"/>
            <a:ext cx="404676" cy="59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D7F2B059-BDF1-4805-B64D-B75D73A6F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90867">
            <a:off x="6168985" y="5369008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A9A79B05-6EE2-4F8F-8CE1-F1BFF528B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90867">
            <a:off x="2059871" y="4191945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31D5689A-728A-4F2E-A1A4-5810AEBDF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91319" y="3484461"/>
            <a:ext cx="404675" cy="5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" descr="íì´í pngì ëí ì´ë¯¸ì§ ê²ìê²°ê³¼">
            <a:extLst>
              <a:ext uri="{FF2B5EF4-FFF2-40B4-BE49-F238E27FC236}">
                <a16:creationId xmlns:a16="http://schemas.microsoft.com/office/drawing/2014/main" id="{D09AA263-72C2-44CA-8119-22FF95AF6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4" b="99060" l="4615" r="92462">
                        <a14:foregroundMark x1="51231" y1="87565" x2="92462" y2="88401"/>
                        <a14:foregroundMark x1="84769" y1="89969" x2="53077" y2="89133"/>
                        <a14:foregroundMark x1="50000" y1="88401" x2="91231" y2="87565"/>
                        <a14:foregroundMark x1="82462" y1="94357" x2="61231" y2="99164"/>
                        <a14:foregroundMark x1="56000" y1="90387" x2="63538" y2="92372"/>
                        <a14:foregroundMark x1="20000" y1="16823" x2="4769" y2="19645"/>
                        <a14:foregroundMark x1="18308" y1="14420" x2="44154" y2="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90867" flipH="1">
            <a:off x="4581438" y="3438048"/>
            <a:ext cx="405523" cy="59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10902A2C-7869-43E9-92F3-C0B93230404B}"/>
              </a:ext>
            </a:extLst>
          </p:cNvPr>
          <p:cNvSpPr txBox="1"/>
          <p:nvPr/>
        </p:nvSpPr>
        <p:spPr>
          <a:xfrm>
            <a:off x="5138759" y="975656"/>
            <a:ext cx="900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Crawling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669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22E850-8580-445E-BDC2-0026F49B394D}"/>
              </a:ext>
            </a:extLst>
          </p:cNvPr>
          <p:cNvSpPr/>
          <p:nvPr/>
        </p:nvSpPr>
        <p:spPr>
          <a:xfrm>
            <a:off x="202878" y="180250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편집점</a:t>
            </a:r>
            <a:r>
              <a:rPr lang="ko-KR" altLang="en-US" dirty="0"/>
              <a:t> 알고리즘 순서도</a:t>
            </a:r>
            <a:endParaRPr lang="en-US" altLang="ko-KR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C6E505B-D778-47A3-A2ED-A394647759E7}"/>
              </a:ext>
            </a:extLst>
          </p:cNvPr>
          <p:cNvCxnSpPr>
            <a:cxnSpLocks/>
          </p:cNvCxnSpPr>
          <p:nvPr/>
        </p:nvCxnSpPr>
        <p:spPr>
          <a:xfrm>
            <a:off x="98393" y="581186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07C55D18-7DFB-4BBE-BED2-86B7783A2CCA}"/>
              </a:ext>
            </a:extLst>
          </p:cNvPr>
          <p:cNvSpPr/>
          <p:nvPr/>
        </p:nvSpPr>
        <p:spPr>
          <a:xfrm>
            <a:off x="3240350" y="1010468"/>
            <a:ext cx="1554774" cy="474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Twitch API </a:t>
            </a:r>
            <a:r>
              <a:rPr lang="ko-KR" altLang="en-US" sz="1050" dirty="0"/>
              <a:t>이용</a:t>
            </a:r>
            <a:endParaRPr lang="en-US" altLang="ko-KR" sz="1050" dirty="0"/>
          </a:p>
          <a:p>
            <a:pPr algn="ctr"/>
            <a:r>
              <a:rPr lang="ko-KR" altLang="en-US" sz="1050" dirty="0"/>
              <a:t>데이터 수집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C67E4C66-170C-4888-A366-BFC4BB446492}"/>
              </a:ext>
            </a:extLst>
          </p:cNvPr>
          <p:cNvSpPr/>
          <p:nvPr/>
        </p:nvSpPr>
        <p:spPr>
          <a:xfrm>
            <a:off x="628650" y="935570"/>
            <a:ext cx="1554775" cy="6240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스트리밍 발생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550C06-BBDA-4F76-8976-80BF8B7E4207}"/>
              </a:ext>
            </a:extLst>
          </p:cNvPr>
          <p:cNvCxnSpPr>
            <a:cxnSpLocks/>
            <a:stCxn id="6" idx="2"/>
            <a:endCxn id="69" idx="0"/>
          </p:cNvCxnSpPr>
          <p:nvPr/>
        </p:nvCxnSpPr>
        <p:spPr>
          <a:xfrm flipH="1">
            <a:off x="1406037" y="1559638"/>
            <a:ext cx="1" cy="96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CE157DD-B75C-461E-960E-28CB8925898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83425" y="1247604"/>
            <a:ext cx="105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D87D679-D842-493B-AB38-CD949E6DD1ED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4795124" y="1247604"/>
            <a:ext cx="1046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68015374-1B07-4A68-9A1F-450D0903F926}"/>
              </a:ext>
            </a:extLst>
          </p:cNvPr>
          <p:cNvSpPr/>
          <p:nvPr/>
        </p:nvSpPr>
        <p:spPr>
          <a:xfrm>
            <a:off x="628650" y="2526374"/>
            <a:ext cx="1554774" cy="474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방송 시작까지 기다린다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6C7DFF-8773-4F49-B6E1-16286FFE2F3C}"/>
              </a:ext>
            </a:extLst>
          </p:cNvPr>
          <p:cNvSpPr txBox="1"/>
          <p:nvPr/>
        </p:nvSpPr>
        <p:spPr>
          <a:xfrm>
            <a:off x="2518569" y="997471"/>
            <a:ext cx="386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FDD105-41D6-49B7-BCC6-29501B05640D}"/>
              </a:ext>
            </a:extLst>
          </p:cNvPr>
          <p:cNvSpPr txBox="1"/>
          <p:nvPr/>
        </p:nvSpPr>
        <p:spPr>
          <a:xfrm>
            <a:off x="1467650" y="1812174"/>
            <a:ext cx="386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no</a:t>
            </a:r>
            <a:endParaRPr lang="ko-KR" altLang="en-US" sz="1050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FA17A9F6-CD9B-4D08-A8D9-A180287F212C}"/>
              </a:ext>
            </a:extLst>
          </p:cNvPr>
          <p:cNvSpPr/>
          <p:nvPr/>
        </p:nvSpPr>
        <p:spPr>
          <a:xfrm>
            <a:off x="5842104" y="1010468"/>
            <a:ext cx="1554774" cy="474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데이터 적재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F353879D-1473-4126-BE33-CB6145D35847}"/>
              </a:ext>
            </a:extLst>
          </p:cNvPr>
          <p:cNvSpPr/>
          <p:nvPr/>
        </p:nvSpPr>
        <p:spPr>
          <a:xfrm>
            <a:off x="5842104" y="4065416"/>
            <a:ext cx="1554774" cy="474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스트리밍 데이터 분석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74A9CF4-69E8-4F90-ABA6-BC98EDF9D103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619491" y="4539687"/>
            <a:ext cx="0" cy="104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BD816A0C-7EA8-44A3-A2EA-9B8B51E47201}"/>
              </a:ext>
            </a:extLst>
          </p:cNvPr>
          <p:cNvSpPr/>
          <p:nvPr/>
        </p:nvSpPr>
        <p:spPr>
          <a:xfrm>
            <a:off x="5842104" y="5587260"/>
            <a:ext cx="1554774" cy="474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분석된 데이터</a:t>
            </a:r>
            <a:endParaRPr lang="en-US" altLang="ko-KR" sz="1050" dirty="0"/>
          </a:p>
          <a:p>
            <a:pPr algn="ctr"/>
            <a:r>
              <a:rPr lang="ko-KR" altLang="en-US" sz="1050" dirty="0"/>
              <a:t>적재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E9ED587-CB99-4DD0-83DE-852FDD36C0B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396878" y="5824396"/>
            <a:ext cx="101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EF01758B-C5D3-4E2B-B5C0-DC409E3746FD}"/>
              </a:ext>
            </a:extLst>
          </p:cNvPr>
          <p:cNvSpPr/>
          <p:nvPr/>
        </p:nvSpPr>
        <p:spPr>
          <a:xfrm>
            <a:off x="8420768" y="5587259"/>
            <a:ext cx="1554774" cy="474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웹 시각화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241BDD4D-6EED-420D-91EB-2B43F6EA9B64}"/>
              </a:ext>
            </a:extLst>
          </p:cNvPr>
          <p:cNvSpPr/>
          <p:nvPr/>
        </p:nvSpPr>
        <p:spPr>
          <a:xfrm>
            <a:off x="5842104" y="2526373"/>
            <a:ext cx="1554774" cy="474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데이터 전 처리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982B7C-386A-47ED-8BD7-AC09BEBAFF9D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619491" y="3000644"/>
            <a:ext cx="0" cy="104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C2B05FC-D423-4D14-ABBA-1DCB9EBA9142}"/>
              </a:ext>
            </a:extLst>
          </p:cNvPr>
          <p:cNvCxnSpPr>
            <a:cxnSpLocks/>
          </p:cNvCxnSpPr>
          <p:nvPr/>
        </p:nvCxnSpPr>
        <p:spPr>
          <a:xfrm>
            <a:off x="6619491" y="1484739"/>
            <a:ext cx="0" cy="104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89DE7FCC-CCF2-46AD-A22D-384373DA850D}"/>
              </a:ext>
            </a:extLst>
          </p:cNvPr>
          <p:cNvSpPr/>
          <p:nvPr/>
        </p:nvSpPr>
        <p:spPr>
          <a:xfrm>
            <a:off x="10724225" y="5587258"/>
            <a:ext cx="1331651" cy="47427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끝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459568C-FB1D-40D7-B3EB-9ADC63D57E2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9975542" y="5824393"/>
            <a:ext cx="7486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18A52D2-D973-48CE-88A5-A3AE5C938245}"/>
              </a:ext>
            </a:extLst>
          </p:cNvPr>
          <p:cNvSpPr txBox="1"/>
          <p:nvPr/>
        </p:nvSpPr>
        <p:spPr>
          <a:xfrm>
            <a:off x="7396878" y="4077604"/>
            <a:ext cx="44317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각 편집자의  편집 스타일을 학습한 </a:t>
            </a:r>
            <a:r>
              <a:rPr lang="ko-KR" altLang="en-US" sz="1050" dirty="0" err="1"/>
              <a:t>머신러닝</a:t>
            </a:r>
            <a:r>
              <a:rPr lang="ko-KR" altLang="en-US" sz="1050" dirty="0"/>
              <a:t> 모델의 예측정보 제공</a:t>
            </a:r>
            <a:endParaRPr lang="en-US" altLang="ko-KR" sz="1050" dirty="0"/>
          </a:p>
          <a:p>
            <a:r>
              <a:rPr lang="en-US" altLang="ko-KR" sz="1050" dirty="0"/>
              <a:t>2. </a:t>
            </a:r>
            <a:r>
              <a:rPr lang="ko-KR" altLang="en-US" sz="1050" dirty="0"/>
              <a:t>특정 채팅 빈도</a:t>
            </a:r>
            <a:r>
              <a:rPr lang="en-US" altLang="ko-KR" sz="1050" dirty="0"/>
              <a:t>, </a:t>
            </a:r>
            <a:r>
              <a:rPr lang="ko-KR" altLang="en-US" sz="1050" dirty="0"/>
              <a:t>감성분석</a:t>
            </a:r>
            <a:r>
              <a:rPr lang="en-US" altLang="ko-KR" sz="1050" dirty="0"/>
              <a:t>( </a:t>
            </a:r>
            <a:r>
              <a:rPr lang="ko-KR" altLang="en-US" sz="1050" dirty="0"/>
              <a:t>긍정 반응도 </a:t>
            </a:r>
            <a:r>
              <a:rPr lang="en-US" altLang="ko-KR" sz="1050" dirty="0"/>
              <a:t>) </a:t>
            </a:r>
            <a:r>
              <a:rPr lang="ko-KR" altLang="en-US" sz="1050" dirty="0"/>
              <a:t>을 기반으로 한 정보 제공</a:t>
            </a:r>
          </a:p>
        </p:txBody>
      </p:sp>
    </p:spTree>
    <p:extLst>
      <p:ext uri="{BB962C8B-B14F-4D97-AF65-F5344CB8AC3E}">
        <p14:creationId xmlns:p14="http://schemas.microsoft.com/office/powerpoint/2010/main" val="281759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7358D-ADEB-4D3F-AF17-884C6BE2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92" y="13433"/>
            <a:ext cx="10515600" cy="1325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인미디어 광고플랫폼 매칭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A1802-4AEC-4F61-A488-352B6DD8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6" y="886265"/>
            <a:ext cx="11682047" cy="5792066"/>
          </a:xfrm>
        </p:spPr>
        <p:txBody>
          <a:bodyPr>
            <a:normAutofit fontScale="47500" lnSpcReduction="20000"/>
          </a:bodyPr>
          <a:lstStyle/>
          <a:p>
            <a:endParaRPr lang="en-US" altLang="ko-KR" dirty="0"/>
          </a:p>
          <a:p>
            <a:r>
              <a:rPr lang="ko-KR" altLang="en-US" dirty="0"/>
              <a:t>자체서버를 통하여 데이터를 </a:t>
            </a:r>
            <a:r>
              <a:rPr lang="ko-KR" altLang="en-US" dirty="0">
                <a:solidFill>
                  <a:srgbClr val="FF0000"/>
                </a:solidFill>
              </a:rPr>
              <a:t>수집하는 단계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(API </a:t>
            </a:r>
            <a:r>
              <a:rPr lang="ko-KR" altLang="en-US" dirty="0"/>
              <a:t>및 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영상 이미지 중 특정사물의 출현</a:t>
            </a:r>
            <a:r>
              <a:rPr lang="en-US" altLang="ko-KR" dirty="0"/>
              <a:t>(</a:t>
            </a:r>
            <a:r>
              <a:rPr lang="ko-KR" altLang="en-US" dirty="0"/>
              <a:t>빈도</a:t>
            </a:r>
            <a:r>
              <a:rPr lang="en-US" altLang="ko-KR" dirty="0"/>
              <a:t>, </a:t>
            </a:r>
            <a:r>
              <a:rPr lang="ko-KR" altLang="en-US" dirty="0"/>
              <a:t>시간 등 고려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음성데이터로 특정사물에 대한 언급</a:t>
            </a:r>
            <a:r>
              <a:rPr lang="en-US" altLang="ko-KR" dirty="0"/>
              <a:t>(</a:t>
            </a:r>
            <a:r>
              <a:rPr lang="ko-KR" altLang="en-US" dirty="0"/>
              <a:t>반복 수</a:t>
            </a:r>
            <a:r>
              <a:rPr lang="en-US" altLang="ko-KR" dirty="0"/>
              <a:t>, </a:t>
            </a:r>
            <a:r>
              <a:rPr lang="ko-KR" altLang="en-US" dirty="0"/>
              <a:t>관련단어 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텍스트데이터로 특정사물에 대한 언급</a:t>
            </a:r>
            <a:r>
              <a:rPr lang="en-US" altLang="ko-KR" dirty="0"/>
              <a:t>(</a:t>
            </a:r>
            <a:r>
              <a:rPr lang="ko-KR" altLang="en-US" dirty="0"/>
              <a:t>방송제목</a:t>
            </a:r>
            <a:r>
              <a:rPr lang="en-US" altLang="ko-KR" dirty="0"/>
              <a:t>,</a:t>
            </a:r>
            <a:r>
              <a:rPr lang="ko-KR" altLang="en-US" dirty="0"/>
              <a:t>채팅</a:t>
            </a:r>
            <a:r>
              <a:rPr lang="en-US" altLang="ko-KR" dirty="0"/>
              <a:t> </a:t>
            </a:r>
            <a:r>
              <a:rPr lang="ko-KR" altLang="en-US" dirty="0"/>
              <a:t>등 키워드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수집된 영상 이미지 데이터</a:t>
            </a:r>
            <a:r>
              <a:rPr lang="en-US" altLang="ko-KR" dirty="0"/>
              <a:t>, </a:t>
            </a:r>
            <a:r>
              <a:rPr lang="ko-KR" altLang="en-US" dirty="0"/>
              <a:t>음성데이터</a:t>
            </a:r>
            <a:r>
              <a:rPr lang="en-US" altLang="ko-KR" dirty="0"/>
              <a:t>, </a:t>
            </a:r>
            <a:r>
              <a:rPr lang="ko-KR" altLang="en-US" dirty="0"/>
              <a:t>텍스트 데이터를 기반으로 하는 </a:t>
            </a:r>
            <a:r>
              <a:rPr lang="ko-KR" altLang="en-US" dirty="0">
                <a:solidFill>
                  <a:srgbClr val="FF0000"/>
                </a:solidFill>
              </a:rPr>
              <a:t>분석 단계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각각 데이터들에 대해 가중치를 각각 부여하는 단계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이 모두를 종합하여 특정사물을 인식하는 단계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인식된 특정사물 관련분야 선정단계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관련성 정도를 </a:t>
            </a:r>
            <a:r>
              <a:rPr lang="ko-KR" altLang="en-US" dirty="0">
                <a:solidFill>
                  <a:srgbClr val="FF0000"/>
                </a:solidFill>
              </a:rPr>
              <a:t>평가하는 단계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관련성 순위에 따라 해당방송과 광고를 </a:t>
            </a:r>
            <a:r>
              <a:rPr lang="ko-KR" altLang="en-US" dirty="0">
                <a:solidFill>
                  <a:srgbClr val="FF0000"/>
                </a:solidFill>
              </a:rPr>
              <a:t>매칭하는 단계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매칭에 따른 데이터 학습단계</a:t>
            </a:r>
            <a:r>
              <a:rPr lang="en-US" altLang="ko-KR" dirty="0"/>
              <a:t>; (</a:t>
            </a:r>
            <a:r>
              <a:rPr lang="ko-KR" altLang="en-US" dirty="0"/>
              <a:t>수집</a:t>
            </a:r>
            <a:r>
              <a:rPr lang="en-US" altLang="ko-KR" dirty="0"/>
              <a:t>-</a:t>
            </a:r>
            <a:r>
              <a:rPr lang="ko-KR" altLang="en-US" dirty="0"/>
              <a:t>분석</a:t>
            </a:r>
            <a:r>
              <a:rPr lang="en-US" altLang="ko-KR" dirty="0"/>
              <a:t>-</a:t>
            </a:r>
            <a:r>
              <a:rPr lang="ko-KR" altLang="en-US" dirty="0"/>
              <a:t>평가</a:t>
            </a:r>
            <a:r>
              <a:rPr lang="en-US" altLang="ko-KR" dirty="0"/>
              <a:t>-</a:t>
            </a:r>
            <a:r>
              <a:rPr lang="ko-KR" altLang="en-US" dirty="0"/>
              <a:t>매칭에 대한 자동학습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위젯프로그램을</a:t>
            </a:r>
            <a:r>
              <a:rPr lang="ko-KR" altLang="en-US" dirty="0"/>
              <a:t> 설정하여 </a:t>
            </a:r>
            <a:endParaRPr lang="en-US" altLang="ko-KR" dirty="0"/>
          </a:p>
          <a:p>
            <a:r>
              <a:rPr lang="ko-KR" altLang="en-US" dirty="0"/>
              <a:t>방송화면 내 방송인이 설정해 놓은 영역에 관련 </a:t>
            </a:r>
            <a:r>
              <a:rPr lang="en-US" altLang="ko-KR" dirty="0">
                <a:solidFill>
                  <a:srgbClr val="FF0000"/>
                </a:solidFill>
              </a:rPr>
              <a:t>Display</a:t>
            </a:r>
            <a:r>
              <a:rPr lang="ko-KR" altLang="en-US" dirty="0">
                <a:solidFill>
                  <a:srgbClr val="FF0000"/>
                </a:solidFill>
              </a:rPr>
              <a:t>형 광고를 송출하는 단계</a:t>
            </a:r>
            <a:r>
              <a:rPr lang="en-US" altLang="ko-KR" dirty="0"/>
              <a:t>;</a:t>
            </a:r>
          </a:p>
          <a:p>
            <a:r>
              <a:rPr lang="ko-KR" altLang="en-US" dirty="0" err="1"/>
              <a:t>방송송출프로그램</a:t>
            </a:r>
            <a:r>
              <a:rPr lang="en-US" altLang="ko-KR" dirty="0"/>
              <a:t>(</a:t>
            </a:r>
            <a:r>
              <a:rPr lang="en-US" altLang="ko-KR" dirty="0" err="1"/>
              <a:t>Xsplit</a:t>
            </a:r>
            <a:r>
              <a:rPr lang="en-US" altLang="ko-KR" dirty="0"/>
              <a:t>, OBS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내 </a:t>
            </a:r>
            <a:r>
              <a:rPr lang="ko-KR" altLang="en-US" dirty="0" err="1"/>
              <a:t>플러그인방식</a:t>
            </a:r>
            <a:r>
              <a:rPr lang="ko-KR" altLang="en-US" dirty="0"/>
              <a:t> 위젯 프로그램을 통하여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    광고 </a:t>
            </a:r>
            <a:r>
              <a:rPr lang="ko-KR" altLang="en-US" dirty="0" err="1"/>
              <a:t>자동매칭</a:t>
            </a:r>
            <a:r>
              <a:rPr lang="ko-KR" altLang="en-US" dirty="0"/>
              <a:t> 및 광고영역 내 송출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광고데이터 제공 이력관리 단계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1FB9A3CD-B8C4-43F6-9010-13DBDB5441F2}"/>
              </a:ext>
            </a:extLst>
          </p:cNvPr>
          <p:cNvSpPr/>
          <p:nvPr/>
        </p:nvSpPr>
        <p:spPr>
          <a:xfrm>
            <a:off x="7895728" y="1279892"/>
            <a:ext cx="1800224" cy="723868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수집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31C1F7E3-CC6F-439B-80D0-35798A637472}"/>
              </a:ext>
            </a:extLst>
          </p:cNvPr>
          <p:cNvSpPr/>
          <p:nvPr/>
        </p:nvSpPr>
        <p:spPr>
          <a:xfrm>
            <a:off x="7895728" y="2740091"/>
            <a:ext cx="1800224" cy="723868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endParaRPr lang="en-US" altLang="ko-KR" dirty="0"/>
          </a:p>
          <a:p>
            <a:pPr algn="ctr"/>
            <a:r>
              <a:rPr lang="ko-KR" altLang="en-US" dirty="0"/>
              <a:t>분석 평가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5245BC5-667E-4084-B63D-A11F704E9BB1}"/>
              </a:ext>
            </a:extLst>
          </p:cNvPr>
          <p:cNvSpPr/>
          <p:nvPr/>
        </p:nvSpPr>
        <p:spPr>
          <a:xfrm>
            <a:off x="7895728" y="4200290"/>
            <a:ext cx="1800224" cy="723868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endParaRPr lang="en-US" altLang="ko-KR" dirty="0"/>
          </a:p>
          <a:p>
            <a:pPr algn="ctr"/>
            <a:r>
              <a:rPr lang="ko-KR" altLang="en-US" dirty="0"/>
              <a:t>매칭 </a:t>
            </a:r>
            <a:r>
              <a:rPr lang="en-US" altLang="ko-KR" dirty="0"/>
              <a:t>/ </a:t>
            </a:r>
            <a:r>
              <a:rPr lang="ko-KR" altLang="en-US" dirty="0"/>
              <a:t>송출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AAF3F7D8-7DA2-4477-B30E-AE20636B8F7F}"/>
              </a:ext>
            </a:extLst>
          </p:cNvPr>
          <p:cNvSpPr/>
          <p:nvPr/>
        </p:nvSpPr>
        <p:spPr>
          <a:xfrm>
            <a:off x="7895728" y="5371811"/>
            <a:ext cx="1800224" cy="723868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광고송출 시간 등 금액관리</a:t>
            </a:r>
          </a:p>
        </p:txBody>
      </p:sp>
    </p:spTree>
    <p:extLst>
      <p:ext uri="{BB962C8B-B14F-4D97-AF65-F5344CB8AC3E}">
        <p14:creationId xmlns:p14="http://schemas.microsoft.com/office/powerpoint/2010/main" val="200769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7358D-ADEB-4D3F-AF17-884C6BE2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92" y="13433"/>
            <a:ext cx="10515600" cy="1325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인미디어 영상편집구간 분석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A1802-4AEC-4F61-A488-352B6DD8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6" y="1502069"/>
            <a:ext cx="11682047" cy="51762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ko-KR" strike="sngStrike" dirty="0"/>
          </a:p>
          <a:p>
            <a:r>
              <a:rPr lang="ko-KR" altLang="en-US" dirty="0"/>
              <a:t>자체서버를 통하여 데이터를 </a:t>
            </a:r>
            <a:r>
              <a:rPr lang="ko-KR" altLang="en-US" dirty="0">
                <a:solidFill>
                  <a:srgbClr val="FF0000"/>
                </a:solidFill>
              </a:rPr>
              <a:t>수집하는 단계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(API </a:t>
            </a:r>
            <a:r>
              <a:rPr lang="ko-KR" altLang="en-US" dirty="0"/>
              <a:t>및 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수집된 텍스트 데이터를 기반으로 하는 </a:t>
            </a:r>
            <a:r>
              <a:rPr lang="ko-KR" altLang="en-US" dirty="0">
                <a:solidFill>
                  <a:srgbClr val="FF0000"/>
                </a:solidFill>
              </a:rPr>
              <a:t>분석 단계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형태소 분석기를 통한 데이터 셋 프레임화</a:t>
            </a:r>
            <a:r>
              <a:rPr lang="en-US" altLang="ko-KR" dirty="0"/>
              <a:t>)</a:t>
            </a:r>
            <a:r>
              <a:rPr lang="ko-KR" altLang="en-US" dirty="0"/>
              <a:t> 텍스트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단계 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채팅반응도 분석단계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채팅빈도</a:t>
            </a:r>
            <a:r>
              <a:rPr lang="en-US" altLang="ko-KR" dirty="0"/>
              <a:t>, </a:t>
            </a:r>
            <a:r>
              <a:rPr lang="ko-KR" altLang="en-US" dirty="0"/>
              <a:t>흥미관련 단어 빈도</a:t>
            </a:r>
            <a:r>
              <a:rPr lang="en-US" altLang="ko-KR" dirty="0"/>
              <a:t>, </a:t>
            </a:r>
            <a:r>
              <a:rPr lang="ko-KR" altLang="en-US" dirty="0"/>
              <a:t>부정단어 빈도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각각의 변수들에 대한 중요도에 따른 가중치 부여단계</a:t>
            </a:r>
            <a:r>
              <a:rPr lang="en-US" altLang="ko-KR" dirty="0"/>
              <a:t>;	</a:t>
            </a:r>
          </a:p>
          <a:p>
            <a:r>
              <a:rPr lang="ko-KR" altLang="en-US" dirty="0"/>
              <a:t>종합하여 최종 </a:t>
            </a:r>
            <a:r>
              <a:rPr lang="ko-KR" altLang="en-US" dirty="0" err="1"/>
              <a:t>편집점</a:t>
            </a:r>
            <a:r>
              <a:rPr lang="ko-KR" altLang="en-US" dirty="0"/>
              <a:t> 선정단계</a:t>
            </a:r>
            <a:r>
              <a:rPr lang="en-US" altLang="ko-KR" dirty="0"/>
              <a:t>;</a:t>
            </a:r>
          </a:p>
          <a:p>
            <a:r>
              <a:rPr lang="ko-KR" altLang="en-US" dirty="0" err="1"/>
              <a:t>풀영상</a:t>
            </a:r>
            <a:r>
              <a:rPr lang="ko-KR" altLang="en-US" dirty="0"/>
              <a:t> 중 </a:t>
            </a:r>
            <a:r>
              <a:rPr lang="ko-KR" altLang="en-US" dirty="0" err="1"/>
              <a:t>편집점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제공하는 단계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추가기능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편집점</a:t>
            </a:r>
            <a:r>
              <a:rPr lang="ko-KR" altLang="en-US" dirty="0"/>
              <a:t> 구간에서 자주 등장하는 텍스트 분석</a:t>
            </a:r>
            <a:r>
              <a:rPr lang="en-US" altLang="ko-KR" dirty="0"/>
              <a:t>; </a:t>
            </a:r>
            <a:r>
              <a:rPr lang="ko-KR" altLang="en-US" dirty="0" err="1"/>
              <a:t>워드클라우드</a:t>
            </a:r>
            <a:r>
              <a:rPr lang="ko-KR" altLang="en-US" dirty="0"/>
              <a:t> 시각화자료로 제공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30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551</Words>
  <Application>Microsoft Office PowerPoint</Application>
  <PresentationFormat>와이드스크린</PresentationFormat>
  <Paragraphs>177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시스템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1인미디어 광고플랫폼 매칭 시스템</vt:lpstr>
      <vt:lpstr>1인미디어 영상편집구간 분석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구성도</dc:title>
  <dc:creator>onad02</dc:creator>
  <cp:lastModifiedBy>onad02</cp:lastModifiedBy>
  <cp:revision>65</cp:revision>
  <dcterms:created xsi:type="dcterms:W3CDTF">2019-01-15T05:52:56Z</dcterms:created>
  <dcterms:modified xsi:type="dcterms:W3CDTF">2019-01-21T07:58:13Z</dcterms:modified>
</cp:coreProperties>
</file>