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5" r:id="rId3"/>
    <p:sldId id="265" r:id="rId4"/>
    <p:sldId id="270" r:id="rId5"/>
    <p:sldId id="268" r:id="rId6"/>
    <p:sldId id="264" r:id="rId7"/>
    <p:sldId id="266" r:id="rId8"/>
    <p:sldId id="269" r:id="rId9"/>
    <p:sldId id="263" r:id="rId10"/>
    <p:sldId id="262" r:id="rId11"/>
    <p:sldId id="274" r:id="rId12"/>
    <p:sldId id="276" r:id="rId13"/>
    <p:sldId id="273" r:id="rId14"/>
    <p:sldId id="27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dec" initials="i" lastIdx="1" clrIdx="0">
    <p:extLst>
      <p:ext uri="{19B8F6BF-5375-455C-9EA6-DF929625EA0E}">
        <p15:presenceInfo xmlns:p15="http://schemas.microsoft.com/office/powerpoint/2012/main" userId="ide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3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시청자수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3200</c:v>
                </c:pt>
                <c:pt idx="1">
                  <c:v>4500</c:v>
                </c:pt>
                <c:pt idx="2">
                  <c:v>5000</c:v>
                </c:pt>
                <c:pt idx="3">
                  <c:v>5200</c:v>
                </c:pt>
                <c:pt idx="4">
                  <c:v>3800</c:v>
                </c:pt>
                <c:pt idx="5">
                  <c:v>7000</c:v>
                </c:pt>
                <c:pt idx="6">
                  <c:v>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17-43E4-AC8B-30E8DC0C93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9018832"/>
        <c:axId val="270019632"/>
      </c:barChart>
      <c:catAx>
        <c:axId val="26901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70019632"/>
        <c:crosses val="autoZero"/>
        <c:auto val="1"/>
        <c:lblAlgn val="ctr"/>
        <c:lblOffset val="100"/>
        <c:noMultiLvlLbl val="0"/>
      </c:catAx>
      <c:valAx>
        <c:axId val="27001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69018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시간대별 </a:t>
            </a:r>
            <a:r>
              <a:rPr lang="ko-KR" altLang="en-US" dirty="0" err="1" smtClean="0"/>
              <a:t>시청자수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시청자수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방송1시간</c:v>
                </c:pt>
                <c:pt idx="1">
                  <c:v>방송2시간</c:v>
                </c:pt>
                <c:pt idx="2">
                  <c:v>방송3시간</c:v>
                </c:pt>
                <c:pt idx="3">
                  <c:v>방송4시간</c:v>
                </c:pt>
                <c:pt idx="4">
                  <c:v>방송5시간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1000</c:v>
                </c:pt>
                <c:pt idx="1">
                  <c:v>2500</c:v>
                </c:pt>
                <c:pt idx="2">
                  <c:v>3000</c:v>
                </c:pt>
                <c:pt idx="3">
                  <c:v>3200</c:v>
                </c:pt>
                <c:pt idx="4">
                  <c:v>2500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05-40F0-8DB2-19A74F749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7815488"/>
        <c:axId val="267815904"/>
      </c:lineChart>
      <c:catAx>
        <c:axId val="267815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67815904"/>
        <c:crosses val="autoZero"/>
        <c:auto val="1"/>
        <c:lblAlgn val="ctr"/>
        <c:lblOffset val="100"/>
        <c:noMultiLvlLbl val="0"/>
      </c:catAx>
      <c:valAx>
        <c:axId val="26781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67815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2487-ECF3-4863-877C-6383CAAE8EAB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F2FB-205D-4CF9-BC48-F61403972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54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2487-ECF3-4863-877C-6383CAAE8EAB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F2FB-205D-4CF9-BC48-F61403972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37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2487-ECF3-4863-877C-6383CAAE8EAB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F2FB-205D-4CF9-BC48-F61403972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40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2487-ECF3-4863-877C-6383CAAE8EAB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F2FB-205D-4CF9-BC48-F61403972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67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2487-ECF3-4863-877C-6383CAAE8EAB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F2FB-205D-4CF9-BC48-F61403972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53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2487-ECF3-4863-877C-6383CAAE8EAB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F2FB-205D-4CF9-BC48-F61403972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09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2487-ECF3-4863-877C-6383CAAE8EAB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F2FB-205D-4CF9-BC48-F61403972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87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2487-ECF3-4863-877C-6383CAAE8EAB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F2FB-205D-4CF9-BC48-F61403972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96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2487-ECF3-4863-877C-6383CAAE8EAB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F2FB-205D-4CF9-BC48-F61403972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9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2487-ECF3-4863-877C-6383CAAE8EAB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F2FB-205D-4CF9-BC48-F61403972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21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2487-ECF3-4863-877C-6383CAAE8EAB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F2FB-205D-4CF9-BC48-F61403972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7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92487-ECF3-4863-877C-6383CAAE8EAB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FF2FB-205D-4CF9-BC48-F61403972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18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chtracker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유튜브 </a:t>
            </a:r>
            <a:r>
              <a:rPr lang="ko-KR" altLang="en-US" dirty="0" err="1" smtClean="0"/>
              <a:t>크리에이터</a:t>
            </a:r>
            <a:r>
              <a:rPr lang="ko-KR" altLang="en-US" dirty="0" smtClean="0"/>
              <a:t> 공개 보고서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누구나 </a:t>
            </a:r>
            <a:r>
              <a:rPr lang="ko-KR" altLang="en-US" smtClean="0"/>
              <a:t>볼 수 있는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95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트위치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스트리머</a:t>
            </a:r>
            <a:r>
              <a:rPr lang="ko-KR" altLang="en-US" dirty="0" smtClean="0"/>
              <a:t> 제공 보고서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twitchtracker.com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다른곳보다</a:t>
            </a:r>
            <a:r>
              <a:rPr lang="ko-KR" altLang="en-US" dirty="0" smtClean="0"/>
              <a:t> 여기가 미침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748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08416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9688">
                  <a:extLst>
                    <a:ext uri="{9D8B030D-6E8A-4147-A177-3AD203B41FA5}">
                      <a16:colId xmlns:a16="http://schemas.microsoft.com/office/drawing/2014/main" val="3534830253"/>
                    </a:ext>
                  </a:extLst>
                </a:gridCol>
                <a:gridCol w="2702312">
                  <a:extLst>
                    <a:ext uri="{9D8B030D-6E8A-4147-A177-3AD203B41FA5}">
                      <a16:colId xmlns:a16="http://schemas.microsoft.com/office/drawing/2014/main" val="2519471014"/>
                    </a:ext>
                  </a:extLst>
                </a:gridCol>
              </a:tblGrid>
              <a:tr h="399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화면구성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579183"/>
                  </a:ext>
                </a:extLst>
              </a:tr>
              <a:tr h="6458295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     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1.</a:t>
                      </a:r>
                      <a:r>
                        <a:rPr lang="ko-KR" altLang="en-US" sz="1600" dirty="0" smtClean="0"/>
                        <a:t>소셜블레이드 내 </a:t>
                      </a:r>
                      <a:r>
                        <a:rPr lang="ko-KR" altLang="en-US" sz="1600" dirty="0" err="1" smtClean="0"/>
                        <a:t>트위치</a:t>
                      </a:r>
                      <a:r>
                        <a:rPr lang="ko-KR" altLang="en-US" sz="1600" dirty="0" smtClean="0"/>
                        <a:t> 페이지</a:t>
                      </a:r>
                      <a:r>
                        <a:rPr lang="en-US" altLang="ko-KR" sz="1600" dirty="0" smtClean="0"/>
                        <a:t>. </a:t>
                      </a:r>
                      <a:endParaRPr lang="en-US" altLang="ko-KR" sz="16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문제점</a:t>
                      </a:r>
                      <a:r>
                        <a:rPr lang="en-US" altLang="ko-KR" sz="1600" baseline="0" dirty="0" smtClean="0"/>
                        <a:t>1 : </a:t>
                      </a:r>
                      <a:r>
                        <a:rPr lang="ko-KR" altLang="en-US" sz="1600" dirty="0" smtClean="0"/>
                        <a:t>한글로 </a:t>
                      </a:r>
                      <a:r>
                        <a:rPr lang="ko-KR" altLang="en-US" sz="1600" dirty="0" err="1" smtClean="0"/>
                        <a:t>검색안됨</a:t>
                      </a:r>
                      <a:endParaRPr lang="en-US" altLang="ko-KR" sz="1600" dirty="0" smtClean="0"/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문제점</a:t>
                      </a:r>
                      <a:r>
                        <a:rPr lang="en-US" altLang="ko-KR" sz="1600" dirty="0" smtClean="0"/>
                        <a:t>2 : </a:t>
                      </a:r>
                      <a:r>
                        <a:rPr lang="ko-KR" altLang="en-US" sz="1600" dirty="0" smtClean="0"/>
                        <a:t>별달리 </a:t>
                      </a:r>
                      <a:r>
                        <a:rPr lang="ko-KR" altLang="en-US" sz="1600" dirty="0" err="1" smtClean="0"/>
                        <a:t>정보가없음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(1</a:t>
                      </a:r>
                      <a:r>
                        <a:rPr lang="ko-KR" altLang="en-US" sz="1600" dirty="0" err="1" smtClean="0"/>
                        <a:t>달기준</a:t>
                      </a:r>
                      <a:r>
                        <a:rPr lang="ko-KR" altLang="en-US" sz="1600" dirty="0" smtClean="0"/>
                        <a:t> 구독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err="1" smtClean="0"/>
                        <a:t>시청정보</a:t>
                      </a:r>
                      <a:r>
                        <a:rPr lang="en-US" altLang="ko-KR" sz="1600" dirty="0" smtClean="0"/>
                        <a:t>)</a:t>
                      </a:r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err="1" smtClean="0"/>
                        <a:t>디테일정보</a:t>
                      </a:r>
                      <a:r>
                        <a:rPr lang="ko-KR" altLang="en-US" sz="1600" dirty="0" smtClean="0"/>
                        <a:t> 누르면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err="1" smtClean="0"/>
                        <a:t>일기준으로</a:t>
                      </a:r>
                      <a:r>
                        <a:rPr lang="ko-KR" altLang="en-US" sz="1600" dirty="0" smtClean="0"/>
                        <a:t> 보여줌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700683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416" y="0"/>
            <a:ext cx="5810018" cy="28682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834" y="3058975"/>
            <a:ext cx="6024331" cy="40778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7412" y="3058975"/>
            <a:ext cx="3281246" cy="308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14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9688">
                  <a:extLst>
                    <a:ext uri="{9D8B030D-6E8A-4147-A177-3AD203B41FA5}">
                      <a16:colId xmlns:a16="http://schemas.microsoft.com/office/drawing/2014/main" val="3534830253"/>
                    </a:ext>
                  </a:extLst>
                </a:gridCol>
                <a:gridCol w="2702312">
                  <a:extLst>
                    <a:ext uri="{9D8B030D-6E8A-4147-A177-3AD203B41FA5}">
                      <a16:colId xmlns:a16="http://schemas.microsoft.com/office/drawing/2014/main" val="2519471014"/>
                    </a:ext>
                  </a:extLst>
                </a:gridCol>
              </a:tblGrid>
              <a:tr h="399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화면구성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579183"/>
                  </a:ext>
                </a:extLst>
              </a:tr>
              <a:tr h="6458295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     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1.</a:t>
                      </a:r>
                      <a:r>
                        <a:rPr lang="ko-KR" altLang="en-US" sz="1600" dirty="0" err="1" smtClean="0"/>
                        <a:t>계산기준</a:t>
                      </a:r>
                      <a:r>
                        <a:rPr lang="en-US" altLang="ko-KR" sz="1600" dirty="0" smtClean="0"/>
                        <a:t>:</a:t>
                      </a:r>
                      <a:r>
                        <a:rPr lang="en-US" altLang="ko-KR" sz="1600" baseline="0" dirty="0" smtClean="0"/>
                        <a:t> 1</a:t>
                      </a:r>
                      <a:r>
                        <a:rPr lang="ko-KR" altLang="en-US" sz="1600" baseline="0" dirty="0" smtClean="0"/>
                        <a:t>주</a:t>
                      </a:r>
                      <a:r>
                        <a:rPr lang="en-US" altLang="ko-KR" sz="1600" baseline="0" dirty="0" smtClean="0"/>
                        <a:t>? 1</a:t>
                      </a:r>
                      <a:r>
                        <a:rPr lang="ko-KR" altLang="en-US" sz="1600" baseline="0" dirty="0" smtClean="0"/>
                        <a:t>달</a:t>
                      </a:r>
                      <a:r>
                        <a:rPr lang="en-US" altLang="ko-KR" sz="1600" baseline="0" dirty="0" smtClean="0"/>
                        <a:t>??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baseline="0" dirty="0" smtClean="0"/>
                        <a:t>논의 필요</a:t>
                      </a:r>
                      <a:endParaRPr lang="en-US" altLang="ko-KR" sz="16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2. 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700683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78" y="1246953"/>
            <a:ext cx="8349360" cy="339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50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15854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9688">
                  <a:extLst>
                    <a:ext uri="{9D8B030D-6E8A-4147-A177-3AD203B41FA5}">
                      <a16:colId xmlns:a16="http://schemas.microsoft.com/office/drawing/2014/main" val="3534830253"/>
                    </a:ext>
                  </a:extLst>
                </a:gridCol>
                <a:gridCol w="2702312">
                  <a:extLst>
                    <a:ext uri="{9D8B030D-6E8A-4147-A177-3AD203B41FA5}">
                      <a16:colId xmlns:a16="http://schemas.microsoft.com/office/drawing/2014/main" val="2519471014"/>
                    </a:ext>
                  </a:extLst>
                </a:gridCol>
              </a:tblGrid>
              <a:tr h="399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화면구성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579183"/>
                  </a:ext>
                </a:extLst>
              </a:tr>
              <a:tr h="6458295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     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1.</a:t>
                      </a:r>
                      <a:r>
                        <a:rPr lang="ko-KR" altLang="en-US" sz="1600" dirty="0" err="1" smtClean="0"/>
                        <a:t>계산기준</a:t>
                      </a:r>
                      <a:r>
                        <a:rPr lang="en-US" altLang="ko-KR" sz="1600" dirty="0" smtClean="0"/>
                        <a:t>:</a:t>
                      </a:r>
                      <a:r>
                        <a:rPr lang="en-US" altLang="ko-KR" sz="1600" baseline="0" dirty="0" smtClean="0"/>
                        <a:t> 1</a:t>
                      </a:r>
                      <a:r>
                        <a:rPr lang="ko-KR" altLang="en-US" sz="1600" baseline="0" dirty="0" smtClean="0"/>
                        <a:t>주</a:t>
                      </a:r>
                      <a:r>
                        <a:rPr lang="en-US" altLang="ko-KR" sz="1600" baseline="0" dirty="0" smtClean="0"/>
                        <a:t>? 1</a:t>
                      </a:r>
                      <a:r>
                        <a:rPr lang="ko-KR" altLang="en-US" sz="1600" baseline="0" dirty="0" smtClean="0"/>
                        <a:t>달</a:t>
                      </a:r>
                      <a:r>
                        <a:rPr lang="en-US" altLang="ko-KR" sz="1600" baseline="0" dirty="0" smtClean="0"/>
                        <a:t>??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baseline="0" dirty="0" smtClean="0"/>
                        <a:t>논의 필요</a:t>
                      </a:r>
                      <a:endParaRPr lang="en-US" altLang="ko-KR" sz="16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2. 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700683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37" y="1321441"/>
            <a:ext cx="8375495" cy="42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91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45229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9688">
                  <a:extLst>
                    <a:ext uri="{9D8B030D-6E8A-4147-A177-3AD203B41FA5}">
                      <a16:colId xmlns:a16="http://schemas.microsoft.com/office/drawing/2014/main" val="3534830253"/>
                    </a:ext>
                  </a:extLst>
                </a:gridCol>
                <a:gridCol w="2702312">
                  <a:extLst>
                    <a:ext uri="{9D8B030D-6E8A-4147-A177-3AD203B41FA5}">
                      <a16:colId xmlns:a16="http://schemas.microsoft.com/office/drawing/2014/main" val="2519471014"/>
                    </a:ext>
                  </a:extLst>
                </a:gridCol>
              </a:tblGrid>
              <a:tr h="399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화면구성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579183"/>
                  </a:ext>
                </a:extLst>
              </a:tr>
              <a:tr h="6458295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    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채팅</a:t>
                      </a:r>
                      <a:r>
                        <a:rPr lang="ko-KR" altLang="en-US" baseline="0" dirty="0" err="1" smtClean="0"/>
                        <a:t>내용</a:t>
                      </a:r>
                      <a:r>
                        <a:rPr lang="en-US" altLang="ko-KR" baseline="0" dirty="0" smtClean="0"/>
                        <a:t>(raw)                 -&gt; </a:t>
                      </a:r>
                      <a:r>
                        <a:rPr lang="ko-KR" altLang="en-US" baseline="0" dirty="0" smtClean="0"/>
                        <a:t>우선순위 설정</a:t>
                      </a:r>
                      <a:r>
                        <a:rPr lang="en-US" altLang="ko-KR" baseline="0" dirty="0" smtClean="0"/>
                        <a:t>( </a:t>
                      </a:r>
                      <a:r>
                        <a:rPr lang="ko-KR" altLang="en-US" baseline="0" dirty="0" err="1" smtClean="0"/>
                        <a:t>채팅빈도</a:t>
                      </a:r>
                      <a:r>
                        <a:rPr lang="ko-KR" altLang="en-US" baseline="0" dirty="0" smtClean="0"/>
                        <a:t> 기준 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위부터 리스트화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baseline="0" dirty="0" smtClean="0"/>
                        <a:t>채팅 외에 </a:t>
                      </a:r>
                      <a:r>
                        <a:rPr lang="en-US" altLang="ko-KR" baseline="0" dirty="0" smtClean="0"/>
                        <a:t>SNS </a:t>
                      </a:r>
                      <a:r>
                        <a:rPr lang="ko-KR" altLang="en-US" baseline="0" dirty="0" smtClean="0"/>
                        <a:t>등 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err="1" smtClean="0"/>
                        <a:t>비슷한데이터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다른곳에서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err="1" smtClean="0"/>
                        <a:t>긁어와야지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1.</a:t>
                      </a:r>
                      <a:r>
                        <a:rPr lang="ko-KR" altLang="en-US" sz="1600" dirty="0" err="1" smtClean="0"/>
                        <a:t>계산기준</a:t>
                      </a:r>
                      <a:r>
                        <a:rPr lang="en-US" altLang="ko-KR" sz="1600" dirty="0" smtClean="0"/>
                        <a:t>:</a:t>
                      </a:r>
                      <a:r>
                        <a:rPr lang="en-US" altLang="ko-KR" sz="1600" baseline="0" dirty="0" smtClean="0"/>
                        <a:t> 1</a:t>
                      </a:r>
                      <a:r>
                        <a:rPr lang="ko-KR" altLang="en-US" sz="1600" baseline="0" dirty="0" smtClean="0"/>
                        <a:t>주</a:t>
                      </a:r>
                      <a:r>
                        <a:rPr lang="en-US" altLang="ko-KR" sz="1600" baseline="0" dirty="0" smtClean="0"/>
                        <a:t>? 1</a:t>
                      </a:r>
                      <a:r>
                        <a:rPr lang="ko-KR" altLang="en-US" sz="1600" baseline="0" dirty="0" smtClean="0"/>
                        <a:t>달</a:t>
                      </a:r>
                      <a:r>
                        <a:rPr lang="en-US" altLang="ko-KR" sz="1600" baseline="0" dirty="0" smtClean="0"/>
                        <a:t>??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baseline="0" dirty="0" smtClean="0"/>
                        <a:t>논의 필요</a:t>
                      </a:r>
                      <a:endParaRPr lang="en-US" altLang="ko-KR" sz="16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2. 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70068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29522" y="2865863"/>
            <a:ext cx="56759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변수설정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채팅빈도</a:t>
            </a:r>
            <a:r>
              <a:rPr lang="ko-KR" altLang="en-US" dirty="0" smtClean="0"/>
              <a:t> 수    </a:t>
            </a:r>
            <a:r>
              <a:rPr lang="en-US" altLang="ko-KR" dirty="0"/>
              <a:t> </a:t>
            </a:r>
            <a:r>
              <a:rPr lang="en-US" altLang="ko-KR" dirty="0" smtClean="0"/>
              <a:t> - 1</a:t>
            </a:r>
            <a:r>
              <a:rPr lang="ko-KR" altLang="en-US" dirty="0" smtClean="0"/>
              <a:t>분당으로 </a:t>
            </a:r>
            <a:r>
              <a:rPr lang="ko-KR" altLang="en-US" dirty="0" err="1" smtClean="0"/>
              <a:t>따질것인지</a:t>
            </a:r>
            <a:r>
              <a:rPr lang="en-US" altLang="ko-KR" dirty="0" smtClean="0"/>
              <a:t>? 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‘</a:t>
            </a:r>
            <a:r>
              <a:rPr lang="ko-KR" altLang="en-US" dirty="0" err="1" smtClean="0"/>
              <a:t>ㅋ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수             </a:t>
            </a:r>
            <a:r>
              <a:rPr lang="en-US" altLang="ko-KR" dirty="0" smtClean="0"/>
              <a:t>-  </a:t>
            </a:r>
          </a:p>
          <a:p>
            <a:pPr marL="342900" indent="-342900">
              <a:buAutoNum type="arabicPeriod" startAt="3"/>
            </a:pPr>
            <a:r>
              <a:rPr lang="en-US" altLang="ko-KR" dirty="0" smtClean="0"/>
              <a:t>‘</a:t>
            </a:r>
            <a:r>
              <a:rPr lang="ko-KR" altLang="en-US" dirty="0" err="1" smtClean="0"/>
              <a:t>도네이션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수     </a:t>
            </a:r>
            <a:r>
              <a:rPr lang="en-US" altLang="ko-KR" dirty="0" smtClean="0"/>
              <a:t>- </a:t>
            </a:r>
          </a:p>
          <a:p>
            <a:pPr marL="342900" indent="-342900">
              <a:buAutoNum type="arabicPeriod" startAt="3"/>
            </a:pPr>
            <a:r>
              <a:rPr lang="en-US" altLang="ko-KR" dirty="0" smtClean="0"/>
              <a:t>‘</a:t>
            </a:r>
            <a:r>
              <a:rPr lang="ko-KR" altLang="en-US" dirty="0" smtClean="0"/>
              <a:t>감탄사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수</a:t>
            </a:r>
            <a:r>
              <a:rPr lang="en-US" altLang="ko-KR" dirty="0"/>
              <a:t> </a:t>
            </a:r>
            <a:r>
              <a:rPr lang="en-US" altLang="ko-KR" dirty="0" smtClean="0"/>
              <a:t>(      - </a:t>
            </a:r>
            <a:r>
              <a:rPr lang="ko-KR" altLang="en-US" dirty="0" smtClean="0"/>
              <a:t>감탄사 사전제작 필요</a:t>
            </a:r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en-US" altLang="ko-KR" dirty="0" smtClean="0"/>
              <a:t>55</a:t>
            </a:r>
          </a:p>
          <a:p>
            <a:pPr marL="342900" indent="-342900">
              <a:buAutoNum type="arabicPeriod" startAt="3"/>
            </a:pPr>
            <a:r>
              <a:rPr lang="ko-KR" altLang="en-US" dirty="0" err="1" smtClean="0"/>
              <a:t>ㅇㅇㅇ</a:t>
            </a:r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ko-KR" altLang="en-US" dirty="0" err="1" smtClean="0"/>
              <a:t>ㅇㅇㅇ</a:t>
            </a:r>
            <a:endParaRPr lang="en-US" altLang="ko-KR" dirty="0" smtClean="0"/>
          </a:p>
          <a:p>
            <a:pPr marL="342900" indent="-342900">
              <a:buAutoNum type="arabicPeriod" startAt="3"/>
            </a:pP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40390" y="3601844"/>
            <a:ext cx="3378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변수에 따른 </a:t>
            </a:r>
            <a:r>
              <a:rPr lang="ko-KR" altLang="en-US" dirty="0" err="1" smtClean="0"/>
              <a:t>가설설정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699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9688">
                  <a:extLst>
                    <a:ext uri="{9D8B030D-6E8A-4147-A177-3AD203B41FA5}">
                      <a16:colId xmlns:a16="http://schemas.microsoft.com/office/drawing/2014/main" val="3534830253"/>
                    </a:ext>
                  </a:extLst>
                </a:gridCol>
                <a:gridCol w="2702312">
                  <a:extLst>
                    <a:ext uri="{9D8B030D-6E8A-4147-A177-3AD203B41FA5}">
                      <a16:colId xmlns:a16="http://schemas.microsoft.com/office/drawing/2014/main" val="2519471014"/>
                    </a:ext>
                  </a:extLst>
                </a:gridCol>
              </a:tblGrid>
              <a:tr h="399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화면구성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579183"/>
                  </a:ext>
                </a:extLst>
              </a:tr>
              <a:tr h="6458295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     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1.</a:t>
                      </a:r>
                      <a:r>
                        <a:rPr lang="ko-KR" altLang="en-US" sz="1600" dirty="0" err="1" smtClean="0"/>
                        <a:t>계산기준</a:t>
                      </a:r>
                      <a:r>
                        <a:rPr lang="en-US" altLang="ko-KR" sz="1600" dirty="0" smtClean="0"/>
                        <a:t>:</a:t>
                      </a:r>
                      <a:r>
                        <a:rPr lang="en-US" altLang="ko-KR" sz="1600" baseline="0" dirty="0" smtClean="0"/>
                        <a:t> 1</a:t>
                      </a:r>
                      <a:r>
                        <a:rPr lang="ko-KR" altLang="en-US" sz="1600" baseline="0" dirty="0" smtClean="0"/>
                        <a:t>주</a:t>
                      </a:r>
                      <a:r>
                        <a:rPr lang="en-US" altLang="ko-KR" sz="1600" baseline="0" dirty="0" smtClean="0"/>
                        <a:t>? 1</a:t>
                      </a:r>
                      <a:r>
                        <a:rPr lang="ko-KR" altLang="en-US" sz="1600" baseline="0" dirty="0" smtClean="0"/>
                        <a:t>달</a:t>
                      </a:r>
                      <a:r>
                        <a:rPr lang="en-US" altLang="ko-KR" sz="1600" baseline="0" dirty="0" smtClean="0"/>
                        <a:t>??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baseline="0" dirty="0" smtClean="0"/>
                        <a:t>논의 필요</a:t>
                      </a:r>
                      <a:endParaRPr lang="en-US" altLang="ko-KR" sz="16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2. 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700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67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564711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9688">
                  <a:extLst>
                    <a:ext uri="{9D8B030D-6E8A-4147-A177-3AD203B41FA5}">
                      <a16:colId xmlns:a16="http://schemas.microsoft.com/office/drawing/2014/main" val="3534830253"/>
                    </a:ext>
                  </a:extLst>
                </a:gridCol>
                <a:gridCol w="2702312">
                  <a:extLst>
                    <a:ext uri="{9D8B030D-6E8A-4147-A177-3AD203B41FA5}">
                      <a16:colId xmlns:a16="http://schemas.microsoft.com/office/drawing/2014/main" val="2519471014"/>
                    </a:ext>
                  </a:extLst>
                </a:gridCol>
              </a:tblGrid>
              <a:tr h="399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화면구성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579183"/>
                  </a:ext>
                </a:extLst>
              </a:tr>
              <a:tr h="6458295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     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1.</a:t>
                      </a:r>
                      <a:r>
                        <a:rPr lang="ko-KR" altLang="en-US" sz="1600" dirty="0" err="1" smtClean="0"/>
                        <a:t>계산기준</a:t>
                      </a:r>
                      <a:r>
                        <a:rPr lang="en-US" altLang="ko-KR" sz="1600" dirty="0" smtClean="0"/>
                        <a:t>:</a:t>
                      </a:r>
                      <a:r>
                        <a:rPr lang="en-US" altLang="ko-KR" sz="1600" baseline="0" dirty="0" smtClean="0"/>
                        <a:t> 1</a:t>
                      </a:r>
                      <a:r>
                        <a:rPr lang="ko-KR" altLang="en-US" sz="1600" baseline="0" dirty="0" smtClean="0"/>
                        <a:t>주</a:t>
                      </a:r>
                      <a:r>
                        <a:rPr lang="en-US" altLang="ko-KR" sz="1600" baseline="0" dirty="0" smtClean="0"/>
                        <a:t>? 1</a:t>
                      </a:r>
                      <a:r>
                        <a:rPr lang="ko-KR" altLang="en-US" sz="1600" baseline="0" dirty="0" smtClean="0"/>
                        <a:t>달</a:t>
                      </a:r>
                      <a:r>
                        <a:rPr lang="en-US" altLang="ko-KR" sz="1600" baseline="0" dirty="0" smtClean="0"/>
                        <a:t>??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baseline="0" dirty="0" smtClean="0"/>
                        <a:t>논의 필요</a:t>
                      </a:r>
                      <a:endParaRPr lang="en-US" altLang="ko-KR" sz="16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2. </a:t>
                      </a:r>
                      <a:r>
                        <a:rPr lang="ko-KR" altLang="en-US" sz="1600" dirty="0" err="1" smtClean="0"/>
                        <a:t>총조회수</a:t>
                      </a:r>
                      <a:r>
                        <a:rPr lang="ko-KR" altLang="en-US" sz="1600" dirty="0" smtClean="0"/>
                        <a:t> 증가추세 추가</a:t>
                      </a:r>
                      <a:endParaRPr lang="en-US" altLang="ko-KR" sz="1600" dirty="0" smtClean="0"/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3. </a:t>
                      </a:r>
                      <a:r>
                        <a:rPr lang="ko-KR" altLang="en-US" sz="1600" dirty="0" smtClean="0"/>
                        <a:t>업로드 </a:t>
                      </a:r>
                      <a:r>
                        <a:rPr lang="ko-KR" altLang="en-US" sz="1600" dirty="0" err="1" smtClean="0"/>
                        <a:t>평균주기</a:t>
                      </a:r>
                      <a:endParaRPr lang="en-US" altLang="ko-KR" sz="1600" dirty="0" smtClean="0"/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4.</a:t>
                      </a:r>
                      <a:r>
                        <a:rPr lang="ko-KR" altLang="en-US" sz="1600" dirty="0" smtClean="0"/>
                        <a:t> 카테고리 내 순위</a:t>
                      </a:r>
                      <a:endParaRPr lang="en-US" altLang="ko-KR" sz="1600" dirty="0" smtClean="0"/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5. </a:t>
                      </a:r>
                      <a:r>
                        <a:rPr lang="ko-KR" altLang="en-US" sz="1600" dirty="0" smtClean="0"/>
                        <a:t>유튜브 링크</a:t>
                      </a:r>
                      <a:endParaRPr lang="en-US" altLang="ko-KR" sz="1600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700683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-122667" y="1668119"/>
            <a:ext cx="9534297" cy="2678646"/>
            <a:chOff x="468348" y="2670285"/>
            <a:chExt cx="11273883" cy="2787805"/>
          </a:xfrm>
        </p:grpSpPr>
        <p:grpSp>
          <p:nvGrpSpPr>
            <p:cNvPr id="15" name="그룹 14"/>
            <p:cNvGrpSpPr/>
            <p:nvPr/>
          </p:nvGrpSpPr>
          <p:grpSpPr>
            <a:xfrm>
              <a:off x="468348" y="2670285"/>
              <a:ext cx="11273883" cy="2787805"/>
              <a:chOff x="468351" y="189571"/>
              <a:chExt cx="11273883" cy="2787805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468351" y="189571"/>
                <a:ext cx="11273883" cy="278780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2254" y="326173"/>
                <a:ext cx="10506075" cy="2514600"/>
              </a:xfrm>
              <a:prstGeom prst="rect">
                <a:avLst/>
              </a:prstGeom>
            </p:spPr>
          </p:pic>
        </p:grpSp>
        <p:sp>
          <p:nvSpPr>
            <p:cNvPr id="16" name="직사각형 15"/>
            <p:cNvSpPr/>
            <p:nvPr/>
          </p:nvSpPr>
          <p:spPr>
            <a:xfrm>
              <a:off x="2163394" y="4075339"/>
              <a:ext cx="1906858" cy="446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908358" y="3634136"/>
              <a:ext cx="3680259" cy="5447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0070C0"/>
                  </a:solidFill>
                </a:rPr>
                <a:t>총 조회수 </a:t>
              </a:r>
              <a:r>
                <a:rPr lang="en-US" altLang="ko-KR" b="1" dirty="0" smtClean="0">
                  <a:solidFill>
                    <a:srgbClr val="0070C0"/>
                  </a:solidFill>
                </a:rPr>
                <a:t>: 23,343,434</a:t>
              </a:r>
              <a:r>
                <a:rPr lang="ko-KR" altLang="en-US" b="1" dirty="0" smtClean="0">
                  <a:solidFill>
                    <a:srgbClr val="0070C0"/>
                  </a:solidFill>
                </a:rPr>
                <a:t>회</a:t>
              </a:r>
              <a:r>
                <a:rPr lang="en-US" altLang="ko-KR" b="1" dirty="0" smtClean="0">
                  <a:solidFill>
                    <a:srgbClr val="0070C0"/>
                  </a:solidFill>
                </a:rPr>
                <a:t> </a:t>
              </a:r>
              <a:endParaRPr lang="ko-KR" altLang="en-US" b="1" dirty="0">
                <a:solidFill>
                  <a:srgbClr val="0070C0"/>
                </a:solidFill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25361"/>
          <a:stretch/>
        </p:blipFill>
        <p:spPr>
          <a:xfrm>
            <a:off x="5632838" y="5031565"/>
            <a:ext cx="2326795" cy="8053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17912" y="1054388"/>
            <a:ext cx="2453141" cy="621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Summary </a:t>
            </a:r>
            <a:r>
              <a:rPr lang="ko-KR" altLang="en-US" sz="3600" b="1" dirty="0" smtClean="0"/>
              <a:t>표</a:t>
            </a:r>
            <a:endParaRPr lang="en-US" altLang="ko-KR" sz="3600" b="1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l="59705" t="40159" r="20024" b="22701"/>
          <a:stretch/>
        </p:blipFill>
        <p:spPr>
          <a:xfrm>
            <a:off x="2753017" y="2204750"/>
            <a:ext cx="990207" cy="48580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l="15510" r="68980" b="21153"/>
          <a:stretch/>
        </p:blipFill>
        <p:spPr>
          <a:xfrm>
            <a:off x="1279618" y="3802287"/>
            <a:ext cx="948313" cy="129089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058098" y="2616912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/>
          </a:p>
        </p:txBody>
      </p:sp>
      <p:sp>
        <p:nvSpPr>
          <p:cNvPr id="6" name="직사각형 5"/>
          <p:cNvSpPr/>
          <p:nvPr/>
        </p:nvSpPr>
        <p:spPr>
          <a:xfrm>
            <a:off x="3659336" y="216186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①</a:t>
            </a:r>
            <a:endParaRPr lang="ko-KR" altLang="en-US" sz="2400" b="1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/>
          <a:srcRect l="59705" t="40159" r="20024" b="22701"/>
          <a:stretch/>
        </p:blipFill>
        <p:spPr>
          <a:xfrm>
            <a:off x="4032286" y="2631887"/>
            <a:ext cx="990207" cy="48580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267766" y="304647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/>
          </a:p>
        </p:txBody>
      </p:sp>
      <p:sp>
        <p:nvSpPr>
          <p:cNvPr id="22" name="직사각형 21"/>
          <p:cNvSpPr/>
          <p:nvPr/>
        </p:nvSpPr>
        <p:spPr>
          <a:xfrm>
            <a:off x="818387" y="380097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④</a:t>
            </a:r>
            <a:endParaRPr lang="ko-KR" altLang="en-US" sz="2400" b="1" dirty="0"/>
          </a:p>
        </p:txBody>
      </p:sp>
      <p:sp>
        <p:nvSpPr>
          <p:cNvPr id="23" name="직사각형 22"/>
          <p:cNvSpPr/>
          <p:nvPr/>
        </p:nvSpPr>
        <p:spPr>
          <a:xfrm>
            <a:off x="1059541" y="3065284"/>
            <a:ext cx="3681125" cy="523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70C0"/>
                </a:solidFill>
              </a:rPr>
              <a:t>업로드 주기 </a:t>
            </a:r>
            <a:r>
              <a:rPr lang="en-US" altLang="ko-KR" b="1" dirty="0" smtClean="0">
                <a:solidFill>
                  <a:srgbClr val="0070C0"/>
                </a:solidFill>
              </a:rPr>
              <a:t>: </a:t>
            </a:r>
            <a:r>
              <a:rPr lang="ko-KR" altLang="en-US" b="1" dirty="0" smtClean="0">
                <a:solidFill>
                  <a:srgbClr val="0070C0"/>
                </a:solidFill>
              </a:rPr>
              <a:t>평균 </a:t>
            </a:r>
            <a:r>
              <a:rPr lang="en-US" altLang="ko-KR" b="1" dirty="0" smtClean="0">
                <a:solidFill>
                  <a:srgbClr val="0070C0"/>
                </a:solidFill>
              </a:rPr>
              <a:t>2.3</a:t>
            </a:r>
            <a:r>
              <a:rPr lang="ko-KR" altLang="en-US" b="1" dirty="0" smtClean="0">
                <a:solidFill>
                  <a:srgbClr val="0070C0"/>
                </a:solidFill>
              </a:rPr>
              <a:t>일에 </a:t>
            </a:r>
            <a:r>
              <a:rPr lang="en-US" altLang="ko-KR" b="1" dirty="0" smtClean="0">
                <a:solidFill>
                  <a:srgbClr val="0070C0"/>
                </a:solidFill>
              </a:rPr>
              <a:t>1</a:t>
            </a:r>
            <a:r>
              <a:rPr lang="ko-KR" altLang="en-US" b="1" dirty="0" smtClean="0">
                <a:solidFill>
                  <a:srgbClr val="0070C0"/>
                </a:solidFill>
              </a:rPr>
              <a:t>개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24" name="구부러진 연결선 23"/>
          <p:cNvCxnSpPr/>
          <p:nvPr/>
        </p:nvCxnSpPr>
        <p:spPr>
          <a:xfrm rot="16200000" flipV="1">
            <a:off x="4010279" y="3893992"/>
            <a:ext cx="1845506" cy="1235019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6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87098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9688">
                  <a:extLst>
                    <a:ext uri="{9D8B030D-6E8A-4147-A177-3AD203B41FA5}">
                      <a16:colId xmlns:a16="http://schemas.microsoft.com/office/drawing/2014/main" val="3534830253"/>
                    </a:ext>
                  </a:extLst>
                </a:gridCol>
                <a:gridCol w="2702312">
                  <a:extLst>
                    <a:ext uri="{9D8B030D-6E8A-4147-A177-3AD203B41FA5}">
                      <a16:colId xmlns:a16="http://schemas.microsoft.com/office/drawing/2014/main" val="2519471014"/>
                    </a:ext>
                  </a:extLst>
                </a:gridCol>
              </a:tblGrid>
              <a:tr h="399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화면구성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579183"/>
                  </a:ext>
                </a:extLst>
              </a:tr>
              <a:tr h="6458295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     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aseline="0" dirty="0" smtClean="0"/>
                        <a:t>태그가 있는 경우에 제시</a:t>
                      </a:r>
                      <a:r>
                        <a:rPr lang="en-US" altLang="ko-KR" sz="1600" baseline="0" dirty="0" smtClean="0"/>
                        <a:t>. – SUMMARY</a:t>
                      </a:r>
                      <a:r>
                        <a:rPr lang="ko-KR" altLang="en-US" sz="1600" baseline="0" dirty="0" smtClean="0"/>
                        <a:t>에 넣을까</a:t>
                      </a:r>
                      <a:r>
                        <a:rPr lang="en-US" altLang="ko-KR" sz="1600" baseline="0" dirty="0" smtClean="0"/>
                        <a:t>?</a:t>
                      </a:r>
                    </a:p>
                    <a:p>
                      <a:pPr marL="0" indent="0" latinLnBrk="1">
                        <a:buNone/>
                      </a:pPr>
                      <a:endParaRPr lang="en-US" altLang="ko-KR" sz="1600" baseline="0" dirty="0" smtClean="0"/>
                    </a:p>
                    <a:p>
                      <a:pPr marL="0" indent="0" latinLnBrk="1">
                        <a:buNone/>
                      </a:pPr>
                      <a:endParaRPr lang="en-US" altLang="ko-KR" sz="1600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600" baseline="0" dirty="0" smtClean="0"/>
                        <a:t>2.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허팝채널</a:t>
                      </a:r>
                      <a:r>
                        <a:rPr lang="ko-KR" altLang="en-US" sz="1600" baseline="0" dirty="0" smtClean="0"/>
                        <a:t> 안에서의 댓글작성자의 </a:t>
                      </a:r>
                      <a:r>
                        <a:rPr lang="ko-KR" altLang="en-US" sz="1600" baseline="0" dirty="0" err="1" smtClean="0"/>
                        <a:t>채널고유</a:t>
                      </a:r>
                      <a:r>
                        <a:rPr lang="en-US" altLang="ko-KR" sz="1600" baseline="0" dirty="0" smtClean="0"/>
                        <a:t>ID</a:t>
                      </a:r>
                      <a:r>
                        <a:rPr lang="ko-KR" altLang="en-US" sz="1600" baseline="0" dirty="0" smtClean="0"/>
                        <a:t>를 통해</a:t>
                      </a:r>
                      <a:r>
                        <a:rPr lang="en-US" altLang="ko-KR" sz="1600" baseline="0" dirty="0" smtClean="0"/>
                        <a:t>,  </a:t>
                      </a:r>
                      <a:r>
                        <a:rPr lang="ko-KR" altLang="en-US" sz="1600" baseline="0" dirty="0" smtClean="0"/>
                        <a:t>다른 </a:t>
                      </a:r>
                      <a:r>
                        <a:rPr lang="ko-KR" altLang="en-US" sz="1600" baseline="0" dirty="0" err="1" smtClean="0"/>
                        <a:t>크리에이터</a:t>
                      </a:r>
                      <a:r>
                        <a:rPr lang="ko-KR" altLang="en-US" sz="1600" baseline="0" dirty="0" smtClean="0"/>
                        <a:t> 누구를 구독하는지 체크</a:t>
                      </a:r>
                      <a:r>
                        <a:rPr lang="en-US" altLang="ko-KR" sz="16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600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600" baseline="0" dirty="0" smtClean="0"/>
                        <a:t>2-1. </a:t>
                      </a:r>
                      <a:r>
                        <a:rPr lang="ko-KR" altLang="en-US" sz="1600" baseline="0" dirty="0" err="1" smtClean="0"/>
                        <a:t>구독자수를</a:t>
                      </a:r>
                      <a:r>
                        <a:rPr lang="ko-KR" altLang="en-US" sz="1600" baseline="0" dirty="0" smtClean="0"/>
                        <a:t> 기준으로 제시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baseline="0" dirty="0" smtClean="0"/>
                        <a:t>관련성 </a:t>
                      </a:r>
                      <a:r>
                        <a:rPr lang="ko-KR" altLang="en-US" sz="1600" baseline="0" dirty="0" err="1" smtClean="0"/>
                        <a:t>기준분류도</a:t>
                      </a:r>
                      <a:r>
                        <a:rPr lang="ko-KR" altLang="en-US" sz="1600" baseline="0" dirty="0" smtClean="0"/>
                        <a:t> 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700683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58" y="926945"/>
            <a:ext cx="8915400" cy="21717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44758" y="3320740"/>
            <a:ext cx="8915400" cy="2171700"/>
            <a:chOff x="344758" y="3320740"/>
            <a:chExt cx="8915400" cy="21717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758" y="3320740"/>
              <a:ext cx="8915400" cy="217170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2375210" y="3429000"/>
              <a:ext cx="4293219" cy="19347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60" y="4396368"/>
            <a:ext cx="1657350" cy="8191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746" y="4333875"/>
            <a:ext cx="1933575" cy="8667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1021" y="4386843"/>
            <a:ext cx="1676400" cy="8286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9735" y="4333875"/>
            <a:ext cx="3057525" cy="8286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142980" y="3519692"/>
            <a:ext cx="5318956" cy="523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0070C0"/>
                </a:solidFill>
              </a:rPr>
              <a:t>허팝님을</a:t>
            </a:r>
            <a:r>
              <a:rPr lang="ko-KR" altLang="en-US" b="1" dirty="0" smtClean="0">
                <a:solidFill>
                  <a:srgbClr val="0070C0"/>
                </a:solidFill>
              </a:rPr>
              <a:t> 구독한 분들이 많이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구독한채널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12265" y="1493515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①</a:t>
            </a:r>
            <a:endParaRPr lang="ko-KR" altLang="en-US" sz="2800" b="1" dirty="0"/>
          </a:p>
        </p:txBody>
      </p:sp>
      <p:sp>
        <p:nvSpPr>
          <p:cNvPr id="13" name="직사각형 12"/>
          <p:cNvSpPr/>
          <p:nvPr/>
        </p:nvSpPr>
        <p:spPr>
          <a:xfrm flipH="1">
            <a:off x="1853224" y="3429000"/>
            <a:ext cx="191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②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3275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9688">
                  <a:extLst>
                    <a:ext uri="{9D8B030D-6E8A-4147-A177-3AD203B41FA5}">
                      <a16:colId xmlns:a16="http://schemas.microsoft.com/office/drawing/2014/main" val="3534830253"/>
                    </a:ext>
                  </a:extLst>
                </a:gridCol>
                <a:gridCol w="2702312">
                  <a:extLst>
                    <a:ext uri="{9D8B030D-6E8A-4147-A177-3AD203B41FA5}">
                      <a16:colId xmlns:a16="http://schemas.microsoft.com/office/drawing/2014/main" val="2519471014"/>
                    </a:ext>
                  </a:extLst>
                </a:gridCol>
              </a:tblGrid>
              <a:tr h="399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화면구성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579183"/>
                  </a:ext>
                </a:extLst>
              </a:tr>
              <a:tr h="6458295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err="1" smtClean="0"/>
                        <a:t>요일별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시청자평균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이전의 평균에 새로운 데이터가 들어가고 다시 </a:t>
                      </a:r>
                      <a:r>
                        <a:rPr lang="ko-KR" altLang="en-US" dirty="0" err="1" smtClean="0"/>
                        <a:t>평균산출</a:t>
                      </a:r>
                      <a:r>
                        <a:rPr lang="en-US" altLang="ko-KR" dirty="0" smtClean="0"/>
                        <a:t>(1</a:t>
                      </a:r>
                      <a:r>
                        <a:rPr lang="ko-KR" altLang="en-US" dirty="0" smtClean="0"/>
                        <a:t>주마다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2.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방송 시작 후 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시간</a:t>
                      </a:r>
                      <a:r>
                        <a:rPr lang="en-US" altLang="ko-KR" baseline="0" dirty="0" smtClean="0"/>
                        <a:t>, 2</a:t>
                      </a:r>
                      <a:r>
                        <a:rPr lang="ko-KR" altLang="en-US" baseline="0" dirty="0" smtClean="0"/>
                        <a:t>시간</a:t>
                      </a:r>
                      <a:r>
                        <a:rPr lang="en-US" altLang="ko-KR" baseline="0" dirty="0" smtClean="0"/>
                        <a:t>,3</a:t>
                      </a:r>
                      <a:r>
                        <a:rPr lang="ko-KR" altLang="en-US" baseline="0" dirty="0" smtClean="0"/>
                        <a:t>시간  각각 </a:t>
                      </a:r>
                      <a:r>
                        <a:rPr lang="ko-KR" altLang="en-US" baseline="0" dirty="0" err="1" smtClean="0"/>
                        <a:t>시청자수</a:t>
                      </a:r>
                      <a:r>
                        <a:rPr lang="ko-KR" altLang="en-US" baseline="0" dirty="0" smtClean="0"/>
                        <a:t> 측정 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err="1" smtClean="0"/>
                        <a:t>일일단위</a:t>
                      </a:r>
                      <a:r>
                        <a:rPr lang="en-US" altLang="ko-KR" baseline="0" dirty="0" smtClean="0"/>
                        <a:t>)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3. </a:t>
                      </a:r>
                    </a:p>
                    <a:p>
                      <a:pPr latinLnBrk="1"/>
                      <a:r>
                        <a:rPr lang="en-US" altLang="ko-KR" dirty="0" smtClean="0"/>
                        <a:t>4.</a:t>
                      </a:r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5. 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70068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442381" y="1483551"/>
            <a:ext cx="3528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(</a:t>
            </a:r>
            <a:r>
              <a:rPr lang="ko-KR" altLang="en-US" sz="2800" dirty="0" smtClean="0"/>
              <a:t>이번주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 방송 보고서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18610"/>
            <a:ext cx="5448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/>
              <a:t>크리에이터</a:t>
            </a:r>
            <a:r>
              <a:rPr lang="ko-KR" altLang="en-US" sz="3600" dirty="0" smtClean="0"/>
              <a:t> 보고서 화면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02941" y="2705725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실시간 </a:t>
            </a:r>
            <a:r>
              <a:rPr lang="ko-KR" altLang="en-US" sz="2800" dirty="0" err="1" smtClean="0"/>
              <a:t>시청자수</a:t>
            </a:r>
            <a:r>
              <a:rPr lang="ko-KR" altLang="en-US" sz="2800" dirty="0" smtClean="0"/>
              <a:t> 평균</a:t>
            </a:r>
            <a:endParaRPr lang="ko-KR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834406" y="2705725"/>
            <a:ext cx="4028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시간대별 </a:t>
            </a:r>
            <a:r>
              <a:rPr lang="ko-KR" altLang="en-US" sz="2800" dirty="0" err="1" smtClean="0"/>
              <a:t>시청자수</a:t>
            </a:r>
            <a:r>
              <a:rPr lang="ko-KR" altLang="en-US" sz="2800" dirty="0" smtClean="0"/>
              <a:t> 평균</a:t>
            </a:r>
            <a:endParaRPr lang="ko-KR" altLang="en-US" sz="2800" dirty="0"/>
          </a:p>
        </p:txBody>
      </p:sp>
      <p:graphicFrame>
        <p:nvGraphicFramePr>
          <p:cNvPr id="6" name="차트 5"/>
          <p:cNvGraphicFramePr/>
          <p:nvPr>
            <p:extLst/>
          </p:nvPr>
        </p:nvGraphicFramePr>
        <p:xfrm>
          <a:off x="431327" y="3408218"/>
          <a:ext cx="3011054" cy="2707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직사각형 12"/>
          <p:cNvSpPr/>
          <p:nvPr/>
        </p:nvSpPr>
        <p:spPr>
          <a:xfrm>
            <a:off x="0" y="2666413"/>
            <a:ext cx="5163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①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6" name="차트 15"/>
          <p:cNvGraphicFramePr/>
          <p:nvPr>
            <p:extLst/>
          </p:nvPr>
        </p:nvGraphicFramePr>
        <p:xfrm>
          <a:off x="4747466" y="3242460"/>
          <a:ext cx="4202545" cy="2940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직사각형 16"/>
          <p:cNvSpPr/>
          <p:nvPr/>
        </p:nvSpPr>
        <p:spPr>
          <a:xfrm flipH="1">
            <a:off x="4461502" y="2674947"/>
            <a:ext cx="191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②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133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이 페이지는 큰 욕심은 없음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이것보다 실시간 </a:t>
            </a:r>
            <a:r>
              <a:rPr lang="ko-KR" altLang="en-US" dirty="0" err="1" smtClean="0"/>
              <a:t>시청자수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변동그래프</a:t>
            </a:r>
            <a:r>
              <a:rPr lang="ko-KR" altLang="en-US" dirty="0" smtClean="0"/>
              <a:t> 필요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62976" y="1825625"/>
            <a:ext cx="7199863" cy="454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7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71219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9688">
                  <a:extLst>
                    <a:ext uri="{9D8B030D-6E8A-4147-A177-3AD203B41FA5}">
                      <a16:colId xmlns:a16="http://schemas.microsoft.com/office/drawing/2014/main" val="3534830253"/>
                    </a:ext>
                  </a:extLst>
                </a:gridCol>
                <a:gridCol w="2702312">
                  <a:extLst>
                    <a:ext uri="{9D8B030D-6E8A-4147-A177-3AD203B41FA5}">
                      <a16:colId xmlns:a16="http://schemas.microsoft.com/office/drawing/2014/main" val="2519471014"/>
                    </a:ext>
                  </a:extLst>
                </a:gridCol>
              </a:tblGrid>
              <a:tr h="399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화면구성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579183"/>
                  </a:ext>
                </a:extLst>
              </a:tr>
              <a:tr h="6458295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     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1.</a:t>
                      </a:r>
                      <a:r>
                        <a:rPr lang="ko-KR" altLang="en-US" sz="1600" dirty="0" smtClean="0"/>
                        <a:t>구독자 대비 조회수</a:t>
                      </a:r>
                      <a:endParaRPr lang="en-US" altLang="ko-KR" sz="16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2. </a:t>
                      </a:r>
                      <a:r>
                        <a:rPr lang="ko-KR" altLang="en-US" sz="1600" dirty="0" err="1" smtClean="0"/>
                        <a:t>클릭시</a:t>
                      </a:r>
                      <a:r>
                        <a:rPr lang="ko-KR" altLang="en-US" sz="1600" dirty="0" smtClean="0"/>
                        <a:t> 아래로 </a:t>
                      </a:r>
                      <a:r>
                        <a:rPr lang="ko-KR" altLang="en-US" sz="1600" dirty="0" err="1" smtClean="0"/>
                        <a:t>펼쳐짐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700683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65" y="2045689"/>
            <a:ext cx="8883443" cy="322883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16765" y="631697"/>
            <a:ext cx="7076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구독자 대비 조회수 산출방법은 무엇일지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ko-KR" altLang="en-US" dirty="0" smtClean="0"/>
              <a:t>평균업로드영상조회수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구독자인지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기간이 오래될수록 조회수가 많이 </a:t>
            </a:r>
            <a:r>
              <a:rPr lang="ko-KR" altLang="en-US" dirty="0" err="1" smtClean="0"/>
              <a:t>나오게되는데</a:t>
            </a:r>
            <a:r>
              <a:rPr lang="en-US" altLang="ko-KR" dirty="0" smtClean="0"/>
              <a:t>..</a:t>
            </a:r>
          </a:p>
          <a:p>
            <a:r>
              <a:rPr lang="ko-KR" altLang="en-US" dirty="0" smtClean="0"/>
              <a:t>그럼 기간별로 끊어서 보는건지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293542" y="2045689"/>
            <a:ext cx="5163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①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flipH="1">
            <a:off x="5951035" y="5272071"/>
            <a:ext cx="191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②</a:t>
            </a:r>
            <a:endParaRPr lang="ko-KR" altLang="en-US" sz="3200" dirty="0"/>
          </a:p>
        </p:txBody>
      </p:sp>
      <p:sp>
        <p:nvSpPr>
          <p:cNvPr id="2" name="직사각형 1"/>
          <p:cNvSpPr/>
          <p:nvPr/>
        </p:nvSpPr>
        <p:spPr>
          <a:xfrm>
            <a:off x="6540191" y="5274526"/>
            <a:ext cx="1706136" cy="57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세부 </a:t>
            </a:r>
            <a:r>
              <a:rPr lang="ko-KR" altLang="en-US" dirty="0" err="1" smtClean="0"/>
              <a:t>컨텐츠별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38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54297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9688">
                  <a:extLst>
                    <a:ext uri="{9D8B030D-6E8A-4147-A177-3AD203B41FA5}">
                      <a16:colId xmlns:a16="http://schemas.microsoft.com/office/drawing/2014/main" val="3534830253"/>
                    </a:ext>
                  </a:extLst>
                </a:gridCol>
                <a:gridCol w="2702312">
                  <a:extLst>
                    <a:ext uri="{9D8B030D-6E8A-4147-A177-3AD203B41FA5}">
                      <a16:colId xmlns:a16="http://schemas.microsoft.com/office/drawing/2014/main" val="2519471014"/>
                    </a:ext>
                  </a:extLst>
                </a:gridCol>
              </a:tblGrid>
              <a:tr h="399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화면구성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579183"/>
                  </a:ext>
                </a:extLst>
              </a:tr>
              <a:tr h="6458295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     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1.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세부컨텐츠별 조회수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호감도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댓글수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등</a:t>
                      </a:r>
                    </a:p>
                    <a:p>
                      <a:pPr latinLnBrk="1"/>
                      <a:endParaRPr lang="en-US" altLang="ko-KR" sz="16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2. </a:t>
                      </a:r>
                      <a:r>
                        <a:rPr lang="ko-KR" altLang="en-US" sz="1600" dirty="0" err="1" smtClean="0"/>
                        <a:t>총조회수</a:t>
                      </a:r>
                      <a:r>
                        <a:rPr lang="ko-KR" altLang="en-US" sz="1600" dirty="0" smtClean="0"/>
                        <a:t> 증가추세 추가</a:t>
                      </a:r>
                      <a:endParaRPr lang="en-US" altLang="ko-KR" sz="1600" dirty="0" smtClean="0"/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700683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29958"/>
          <a:stretch/>
        </p:blipFill>
        <p:spPr>
          <a:xfrm>
            <a:off x="1696728" y="2849736"/>
            <a:ext cx="7545088" cy="38715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195" y="124119"/>
            <a:ext cx="5849858" cy="212622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670395" y="2250348"/>
            <a:ext cx="2570355" cy="417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세부 </a:t>
            </a:r>
            <a:r>
              <a:rPr lang="ko-KR" altLang="en-US" dirty="0" err="1" smtClean="0"/>
              <a:t>컨텐츠별</a:t>
            </a:r>
            <a:r>
              <a:rPr lang="ko-KR" altLang="en-US" dirty="0" smtClean="0"/>
              <a:t> 보고서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8087053" y="3429000"/>
            <a:ext cx="889679" cy="32537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8087053" y="3429000"/>
            <a:ext cx="1068099" cy="32537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06859" y="2811138"/>
            <a:ext cx="1070517" cy="355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최근순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16676" y="2811659"/>
            <a:ext cx="1070517" cy="355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조회순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583269" y="2872391"/>
            <a:ext cx="1396770" cy="355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호감도순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67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향후 추정 </a:t>
            </a:r>
            <a:r>
              <a:rPr lang="ko-KR" altLang="en-US" dirty="0" err="1" smtClean="0"/>
              <a:t>구독자수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72683" y="1913254"/>
            <a:ext cx="6796947" cy="43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87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385</Words>
  <Application>Microsoft Office PowerPoint</Application>
  <PresentationFormat>와이드스크린</PresentationFormat>
  <Paragraphs>161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유튜브 크리에이터 공개 보고서  (누구나 볼 수 있는 )</vt:lpstr>
      <vt:lpstr>PowerPoint 프레젠테이션</vt:lpstr>
      <vt:lpstr>PowerPoint 프레젠테이션</vt:lpstr>
      <vt:lpstr>PowerPoint 프레젠테이션</vt:lpstr>
      <vt:lpstr>PowerPoint 프레젠테이션</vt:lpstr>
      <vt:lpstr> 이 페이지는 큰 욕심은 없음.  이것보다 실시간 시청자수 변동그래프 필요</vt:lpstr>
      <vt:lpstr>PowerPoint 프레젠테이션</vt:lpstr>
      <vt:lpstr>PowerPoint 프레젠테이션</vt:lpstr>
      <vt:lpstr>향후 추정 구독자수</vt:lpstr>
      <vt:lpstr>트위치 스트리머 제공 보고서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idec</dc:creator>
  <cp:lastModifiedBy>idec</cp:lastModifiedBy>
  <cp:revision>41</cp:revision>
  <dcterms:created xsi:type="dcterms:W3CDTF">2018-12-20T13:18:44Z</dcterms:created>
  <dcterms:modified xsi:type="dcterms:W3CDTF">2018-12-27T06:56:39Z</dcterms:modified>
</cp:coreProperties>
</file>