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3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94660"/>
  </p:normalViewPr>
  <p:slideViewPr>
    <p:cSldViewPr snapToGrid="0">
      <p:cViewPr>
        <p:scale>
          <a:sx n="100" d="100"/>
          <a:sy n="100" d="100"/>
        </p:scale>
        <p:origin x="62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26083-4C73-4DB3-A639-2BE4F374B714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1260D-32F2-46B3-900A-C10C3A7D4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80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1260D-32F2-46B3-900A-C10C3A7D41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3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D254F-A39C-459E-8A98-073D4ECB4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B19F46-762E-407C-B683-11E559BE0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9BC274-5700-4892-964E-E86C1548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AF94E0-5F49-4ED5-8CD0-8D8DAE3A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E457B-3091-4625-8586-4752537D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64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9D5EF-CECE-41D5-B041-AE5275C00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08B827-DD72-4553-88B7-F243EE4C3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C7EC6-155D-4D14-A15C-50311726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846E5-2C4A-439A-8C57-2802FF31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686323-0D0F-4CF0-AAE8-F773D3A0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40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DA9C7F-8EC7-4776-89A3-51B4A9176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52398D-0884-4BC0-8E9E-E02B59A90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EFEEF3-904C-4FDD-B9A8-43512405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83D2F-386E-4205-9B41-B7D47B7D9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09DCB-4428-4393-A0F7-FF4DB1E0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14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6942E-03AC-46BD-9DE0-0B82EF8A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D5C42-3F6D-433B-BF74-119873736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F197A-B9D6-40C6-AF1F-E68CDB81C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B29F4-03E8-4024-9CDF-25FFB656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4794AF-B4CD-4D33-9965-C84B9AC8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91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A373C-8EF5-4A48-8130-1F37CE1B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A1B071-B08C-4E27-8A48-D5E4D5786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327F9-5ADD-4E3C-B5E1-E42F97BA8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C9FAEE-2AA7-431D-A137-23883BA4F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301978-D45B-44EE-B6DA-09AD5E19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02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ED4FB-0817-4E01-B9E4-46B88A4C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5D11A-CF35-43B6-BD3D-0518C6EF7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D4B3F9-45C0-4A9C-9C09-D5E8F9CA5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DF969E-7F69-43B7-84C6-E11FF3B0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89FCCF-060F-4792-865A-E80C33DF7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59D826-F4D8-4109-B172-9EED9317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26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0F5AF-D1E1-4192-9F5A-5081ED3C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41D0C6-9DF1-4B7A-840C-67A5D5210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B4BE41-1C71-4573-94F7-4B76A2F30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D711DF-0B2C-4642-91AB-54E3188E9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9C96DF-9A78-4A99-BE88-427062942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55CED7-4218-4406-875E-FEA2A1E8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8FBD93-94EF-4450-AF58-09DED2C4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6060D0-317E-4EC3-8D51-6D4E6C96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55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775BE-5870-49A1-8258-FC778289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B94377-ABD1-4242-8B1C-273DACD4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E771E8-A16F-4114-896C-72A978A8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BA7EB1-D939-4372-9AAF-BDEC4CF7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89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581232-0B5B-4768-BC1F-FCF60D0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E8D33F-FAA0-47F1-A5A2-B079BB52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5742DD-CD5C-40C6-8ABA-06C012DF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10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183E3-5E61-418B-B39A-B73444AA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5EF238-C8B8-434F-A325-E0B887777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764DF1-EE2F-40F3-B278-54CA45CDE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4A6B5C-F1F2-4143-BD3F-57B8C813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CDBD2A-4941-43B6-A250-45715928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FDA7C-E064-4326-9E91-09316883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09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CD553-6E55-417E-AFDE-DCB54C1D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FAE094-3F1C-413B-AD47-E08C7EB29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366ECA-1660-4DEC-A20D-2BF0702ED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11A1CE-9C3D-4EFE-B389-E203065C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393B2B-5009-43C4-8357-B985A2DD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A2976D-9E6F-4F02-9218-71B7D0FD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18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C48D6E-62DF-441D-9B62-DEEA30D8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FED4A4-66BC-4C00-8314-5BF9D7094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BF4E41-A3F7-48E5-9FF8-2CFE5CDF3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BE896-19B4-41A3-AD2A-66BCADC2ABD9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78067-69F6-47BD-9BFF-27B9BCC75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6399E1-A3A1-4EAB-AE97-0D685FD59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93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github.com/hwasurr/OnAD_projec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A3FFD-ACD8-4FD0-8CB1-0472347C1C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시스템 구성도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E67C64-0266-465E-92BC-9434BAA4C7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OnAD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0132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D1F93629-A9C5-4668-BA0E-D311CB46C77E}"/>
              </a:ext>
            </a:extLst>
          </p:cNvPr>
          <p:cNvSpPr/>
          <p:nvPr/>
        </p:nvSpPr>
        <p:spPr>
          <a:xfrm>
            <a:off x="1737604" y="1388133"/>
            <a:ext cx="1775534" cy="185543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í¸ìì¹ì ëí ì´ë¯¸ì§ ê²ìê²°ê³¼">
            <a:extLst>
              <a:ext uri="{FF2B5EF4-FFF2-40B4-BE49-F238E27FC236}">
                <a16:creationId xmlns:a16="http://schemas.microsoft.com/office/drawing/2014/main" id="{0CF2EE97-92C1-4E6F-BF0D-AB612461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12" y="231508"/>
            <a:ext cx="1570375" cy="93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894C39-C20F-4152-A926-BDCDEBC9EFDC}"/>
              </a:ext>
            </a:extLst>
          </p:cNvPr>
          <p:cNvSpPr txBox="1"/>
          <p:nvPr/>
        </p:nvSpPr>
        <p:spPr>
          <a:xfrm>
            <a:off x="4469939" y="1196799"/>
            <a:ext cx="149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스트리밍</a:t>
            </a:r>
            <a:endParaRPr lang="en-US" altLang="ko-KR" dirty="0"/>
          </a:p>
          <a:p>
            <a:r>
              <a:rPr lang="ko-KR" altLang="en-US" dirty="0"/>
              <a:t>데이터 발생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422A8-457D-4418-A6EB-734F26006B6E}"/>
              </a:ext>
            </a:extLst>
          </p:cNvPr>
          <p:cNvSpPr txBox="1"/>
          <p:nvPr/>
        </p:nvSpPr>
        <p:spPr>
          <a:xfrm>
            <a:off x="1714942" y="1835315"/>
            <a:ext cx="199300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데이터수집 시스템</a:t>
            </a:r>
            <a:endParaRPr lang="en-US" altLang="ko-KR" dirty="0"/>
          </a:p>
          <a:p>
            <a:r>
              <a:rPr lang="en-US" altLang="ko-KR" sz="1400" dirty="0"/>
              <a:t>(Chatty,</a:t>
            </a:r>
          </a:p>
          <a:p>
            <a:r>
              <a:rPr lang="en-US" altLang="ko-KR" sz="1400" dirty="0"/>
              <a:t>Twitch </a:t>
            </a:r>
          </a:p>
          <a:p>
            <a:r>
              <a:rPr lang="en-US" altLang="ko-KR" sz="1400" dirty="0"/>
              <a:t>API request)</a:t>
            </a:r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E406DE63-494F-40F7-AC6B-A4F15927CF2D}"/>
              </a:ext>
            </a:extLst>
          </p:cNvPr>
          <p:cNvSpPr/>
          <p:nvPr/>
        </p:nvSpPr>
        <p:spPr>
          <a:xfrm>
            <a:off x="4264149" y="5027228"/>
            <a:ext cx="1570375" cy="1158331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0F900185-E95C-4A89-9096-B7882CC682C6}"/>
              </a:ext>
            </a:extLst>
          </p:cNvPr>
          <p:cNvSpPr/>
          <p:nvPr/>
        </p:nvSpPr>
        <p:spPr>
          <a:xfrm>
            <a:off x="1727446" y="3877323"/>
            <a:ext cx="1775534" cy="2130641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386C45-3AC1-4B1D-B4C6-B685061B1AC0}"/>
              </a:ext>
            </a:extLst>
          </p:cNvPr>
          <p:cNvSpPr txBox="1"/>
          <p:nvPr/>
        </p:nvSpPr>
        <p:spPr>
          <a:xfrm>
            <a:off x="1777014" y="4684269"/>
            <a:ext cx="17755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</a:p>
          <a:p>
            <a:r>
              <a:rPr lang="en-US" altLang="ko-KR" dirty="0"/>
              <a:t>Database</a:t>
            </a:r>
          </a:p>
          <a:p>
            <a:r>
              <a:rPr lang="en-US" altLang="ko-KR" sz="1400" dirty="0"/>
              <a:t>(</a:t>
            </a:r>
            <a:r>
              <a:rPr lang="en-US" altLang="ko-KR" sz="1400" dirty="0" err="1"/>
              <a:t>RDMBS_MariaDB</a:t>
            </a:r>
            <a:r>
              <a:rPr lang="en-US" altLang="ko-KR" sz="1400" dirty="0"/>
              <a:t>)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4B205031-7BDC-43CC-A368-F56532618B23}"/>
              </a:ext>
            </a:extLst>
          </p:cNvPr>
          <p:cNvSpPr/>
          <p:nvPr/>
        </p:nvSpPr>
        <p:spPr>
          <a:xfrm>
            <a:off x="2397710" y="3356741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751821A0-236B-4A62-B641-742825FFF526}"/>
              </a:ext>
            </a:extLst>
          </p:cNvPr>
          <p:cNvSpPr/>
          <p:nvPr/>
        </p:nvSpPr>
        <p:spPr>
          <a:xfrm rot="3371226">
            <a:off x="3866225" y="1554941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AF229895-AEFC-4A8A-84FA-C3B2B191AD83}"/>
              </a:ext>
            </a:extLst>
          </p:cNvPr>
          <p:cNvSpPr/>
          <p:nvPr/>
        </p:nvSpPr>
        <p:spPr>
          <a:xfrm rot="16200000">
            <a:off x="3684510" y="5104378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50E31-E356-407D-9F9E-7D13B5CCDA6B}"/>
              </a:ext>
            </a:extLst>
          </p:cNvPr>
          <p:cNvSpPr txBox="1"/>
          <p:nvPr/>
        </p:nvSpPr>
        <p:spPr>
          <a:xfrm>
            <a:off x="4259321" y="5187493"/>
            <a:ext cx="15752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전처리</a:t>
            </a:r>
            <a:r>
              <a:rPr lang="ko-KR" altLang="en-US" sz="1600" dirty="0"/>
              <a:t> 시스템</a:t>
            </a:r>
            <a:endParaRPr lang="en-US" altLang="ko-KR" sz="16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형태소 분석기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Pandas</a:t>
            </a:r>
          </a:p>
          <a:p>
            <a:r>
              <a:rPr lang="ko-KR" altLang="en-US" sz="1200" dirty="0"/>
              <a:t>데이터 프레임</a:t>
            </a:r>
            <a:r>
              <a:rPr lang="en-US" altLang="ko-KR" sz="1200" dirty="0"/>
              <a:t>)</a:t>
            </a:r>
            <a:endParaRPr lang="en-US" altLang="ko-KR" sz="1400" dirty="0"/>
          </a:p>
        </p:txBody>
      </p:sp>
      <p:sp>
        <p:nvSpPr>
          <p:cNvPr id="20" name="순서도: 자기 디스크 19">
            <a:extLst>
              <a:ext uri="{FF2B5EF4-FFF2-40B4-BE49-F238E27FC236}">
                <a16:creationId xmlns:a16="http://schemas.microsoft.com/office/drawing/2014/main" id="{77FA884B-18F1-4FF7-81E9-4538231BA8D8}"/>
              </a:ext>
            </a:extLst>
          </p:cNvPr>
          <p:cNvSpPr/>
          <p:nvPr/>
        </p:nvSpPr>
        <p:spPr>
          <a:xfrm>
            <a:off x="6525326" y="4731648"/>
            <a:ext cx="1570375" cy="159055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4AD10-CC05-4880-BC29-746B366061E8}"/>
              </a:ext>
            </a:extLst>
          </p:cNvPr>
          <p:cNvSpPr txBox="1"/>
          <p:nvPr/>
        </p:nvSpPr>
        <p:spPr>
          <a:xfrm>
            <a:off x="6570066" y="5109986"/>
            <a:ext cx="1570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Pre-processed Database</a:t>
            </a:r>
          </a:p>
          <a:p>
            <a:r>
              <a:rPr lang="en-US" altLang="ko-KR" sz="1600" dirty="0"/>
              <a:t>(file)</a:t>
            </a:r>
            <a:endParaRPr lang="en-US" altLang="ko-KR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19140C2A-4A3C-49B8-87EB-A2A67F98781F}"/>
              </a:ext>
            </a:extLst>
          </p:cNvPr>
          <p:cNvSpPr/>
          <p:nvPr/>
        </p:nvSpPr>
        <p:spPr>
          <a:xfrm rot="16200000">
            <a:off x="5990917" y="5190380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895917F6-341E-45B0-944D-936D9CDC090E}"/>
              </a:ext>
            </a:extLst>
          </p:cNvPr>
          <p:cNvSpPr/>
          <p:nvPr/>
        </p:nvSpPr>
        <p:spPr>
          <a:xfrm>
            <a:off x="8853164" y="4456340"/>
            <a:ext cx="1570375" cy="1845882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E01A83EB-2854-4602-B157-83853CC5BF4A}"/>
              </a:ext>
            </a:extLst>
          </p:cNvPr>
          <p:cNvSpPr/>
          <p:nvPr/>
        </p:nvSpPr>
        <p:spPr>
          <a:xfrm rot="16200000">
            <a:off x="8259878" y="5104920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4AB434-34A2-42FB-917A-C7F4B6FC3B21}"/>
              </a:ext>
            </a:extLst>
          </p:cNvPr>
          <p:cNvSpPr txBox="1"/>
          <p:nvPr/>
        </p:nvSpPr>
        <p:spPr>
          <a:xfrm>
            <a:off x="9018683" y="4786877"/>
            <a:ext cx="1392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편집점</a:t>
            </a:r>
            <a:endParaRPr lang="en-US" altLang="ko-KR" sz="2000" dirty="0"/>
          </a:p>
          <a:p>
            <a:r>
              <a:rPr lang="ko-KR" altLang="en-US" sz="2000" dirty="0"/>
              <a:t>분석</a:t>
            </a:r>
            <a:endParaRPr lang="en-US" altLang="ko-KR" sz="2000" dirty="0"/>
          </a:p>
          <a:p>
            <a:r>
              <a:rPr lang="ko-KR" altLang="en-US" sz="2000" dirty="0"/>
              <a:t>시스템</a:t>
            </a:r>
            <a:endParaRPr lang="en-US" altLang="ko-KR" sz="2000" dirty="0"/>
          </a:p>
          <a:p>
            <a:r>
              <a:rPr lang="en-US" altLang="ko-KR" sz="1200" dirty="0"/>
              <a:t>(</a:t>
            </a:r>
            <a:r>
              <a:rPr lang="en-US" altLang="ko-KR" sz="1200" dirty="0" err="1"/>
              <a:t>sklearn</a:t>
            </a:r>
            <a:r>
              <a:rPr lang="en-US" altLang="ko-KR" sz="1200" dirty="0"/>
              <a:t>, pandas)</a:t>
            </a:r>
            <a:endParaRPr lang="en-US" altLang="ko-KR" sz="1400" dirty="0"/>
          </a:p>
        </p:txBody>
      </p:sp>
      <p:sp>
        <p:nvSpPr>
          <p:cNvPr id="26" name="순서도: 자기 디스크 25">
            <a:extLst>
              <a:ext uri="{FF2B5EF4-FFF2-40B4-BE49-F238E27FC236}">
                <a16:creationId xmlns:a16="http://schemas.microsoft.com/office/drawing/2014/main" id="{1D0894D5-7DF6-4C6D-8F43-B14A7CE2F18A}"/>
              </a:ext>
            </a:extLst>
          </p:cNvPr>
          <p:cNvSpPr/>
          <p:nvPr/>
        </p:nvSpPr>
        <p:spPr>
          <a:xfrm>
            <a:off x="8840353" y="1312387"/>
            <a:ext cx="1570375" cy="159055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AA18CD-6BB7-4CF8-ACF9-AB948F42425B}"/>
              </a:ext>
            </a:extLst>
          </p:cNvPr>
          <p:cNvSpPr txBox="1"/>
          <p:nvPr/>
        </p:nvSpPr>
        <p:spPr>
          <a:xfrm>
            <a:off x="9011837" y="1846841"/>
            <a:ext cx="122196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Analized</a:t>
            </a:r>
            <a:endParaRPr lang="en-US" altLang="ko-KR" dirty="0"/>
          </a:p>
          <a:p>
            <a:r>
              <a:rPr lang="en-US" altLang="ko-KR" dirty="0"/>
              <a:t>Database</a:t>
            </a:r>
          </a:p>
          <a:p>
            <a:r>
              <a:rPr lang="en-US" altLang="ko-KR" sz="1600" dirty="0"/>
              <a:t>(file)</a:t>
            </a:r>
            <a:endParaRPr lang="en-US" altLang="ko-KR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97E752E8-AB8C-4D64-BA0B-15B4479927A9}"/>
              </a:ext>
            </a:extLst>
          </p:cNvPr>
          <p:cNvSpPr/>
          <p:nvPr/>
        </p:nvSpPr>
        <p:spPr>
          <a:xfrm rot="10800000">
            <a:off x="9408297" y="3955064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9E7D8332-A71B-4AE2-8A17-180958CA02E2}"/>
              </a:ext>
            </a:extLst>
          </p:cNvPr>
          <p:cNvSpPr/>
          <p:nvPr/>
        </p:nvSpPr>
        <p:spPr>
          <a:xfrm>
            <a:off x="6553117" y="1798562"/>
            <a:ext cx="1570375" cy="984885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93725E-AD92-4601-87CB-84305DC07637}"/>
              </a:ext>
            </a:extLst>
          </p:cNvPr>
          <p:cNvSpPr txBox="1"/>
          <p:nvPr/>
        </p:nvSpPr>
        <p:spPr>
          <a:xfrm>
            <a:off x="6591254" y="2143063"/>
            <a:ext cx="155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Web server</a:t>
            </a:r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A5020E18-50FC-4EA7-BC7B-1B6C3FED9EA0}"/>
              </a:ext>
            </a:extLst>
          </p:cNvPr>
          <p:cNvSpPr/>
          <p:nvPr/>
        </p:nvSpPr>
        <p:spPr>
          <a:xfrm rot="5400000">
            <a:off x="8231250" y="2077901"/>
            <a:ext cx="435006" cy="44832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lientì ëí ì´ë¯¸ì§ ê²ìê²°ê³¼">
            <a:extLst>
              <a:ext uri="{FF2B5EF4-FFF2-40B4-BE49-F238E27FC236}">
                <a16:creationId xmlns:a16="http://schemas.microsoft.com/office/drawing/2014/main" id="{8BF7ADDE-5CF4-49E9-AA57-49C6BF2AB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341" y="345466"/>
            <a:ext cx="943188" cy="78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22E850-8580-445E-BDC2-0026F49B394D}"/>
              </a:ext>
            </a:extLst>
          </p:cNvPr>
          <p:cNvSpPr/>
          <p:nvPr/>
        </p:nvSpPr>
        <p:spPr>
          <a:xfrm>
            <a:off x="202878" y="180250"/>
            <a:ext cx="4003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데이터 흐름에 따른 시스템 구성도</a:t>
            </a:r>
            <a:endParaRPr lang="en-US" altLang="ko-KR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73BCFB-B9BE-43D5-B0FA-D634C9F9E7C4}"/>
              </a:ext>
            </a:extLst>
          </p:cNvPr>
          <p:cNvCxnSpPr/>
          <p:nvPr/>
        </p:nvCxnSpPr>
        <p:spPr>
          <a:xfrm>
            <a:off x="98393" y="581186"/>
            <a:ext cx="325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C1FC585-30A1-4FCB-B3C8-42C0347FABE0}"/>
              </a:ext>
            </a:extLst>
          </p:cNvPr>
          <p:cNvSpPr txBox="1"/>
          <p:nvPr/>
        </p:nvSpPr>
        <p:spPr>
          <a:xfrm>
            <a:off x="3499474" y="5539228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Python,</a:t>
            </a: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SQL Query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AE1C03-B6E7-43DF-958F-5DC053FD3A7B}"/>
              </a:ext>
            </a:extLst>
          </p:cNvPr>
          <p:cNvSpPr txBox="1"/>
          <p:nvPr/>
        </p:nvSpPr>
        <p:spPr>
          <a:xfrm>
            <a:off x="2797206" y="3331203"/>
            <a:ext cx="1091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Python,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SQL Query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FB7C2D-F8AB-463E-A458-3100C240C5BB}"/>
              </a:ext>
            </a:extLst>
          </p:cNvPr>
          <p:cNvSpPr txBox="1"/>
          <p:nvPr/>
        </p:nvSpPr>
        <p:spPr>
          <a:xfrm>
            <a:off x="5870125" y="5632045"/>
            <a:ext cx="669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accent5">
                    <a:lumMod val="75000"/>
                  </a:schemeClr>
                </a:solidFill>
              </a:rPr>
              <a:t>Pythonpickle</a:t>
            </a:r>
            <a:endParaRPr lang="en-US" altLang="ko-KR" sz="1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File system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53D64F-A9CA-4FA7-993B-D9652C865869}"/>
              </a:ext>
            </a:extLst>
          </p:cNvPr>
          <p:cNvSpPr txBox="1"/>
          <p:nvPr/>
        </p:nvSpPr>
        <p:spPr>
          <a:xfrm>
            <a:off x="8170476" y="5533947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Python</a:t>
            </a: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File open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2DB1A9-653B-4BF8-83D9-9A1109A405FF}"/>
              </a:ext>
            </a:extLst>
          </p:cNvPr>
          <p:cNvSpPr txBox="1"/>
          <p:nvPr/>
        </p:nvSpPr>
        <p:spPr>
          <a:xfrm>
            <a:off x="9782300" y="2885155"/>
            <a:ext cx="1518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Json, NoSQL query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7DFB0C-AD8A-43FC-A36B-AE17443EB0E4}"/>
              </a:ext>
            </a:extLst>
          </p:cNvPr>
          <p:cNvSpPr txBox="1"/>
          <p:nvPr/>
        </p:nvSpPr>
        <p:spPr>
          <a:xfrm>
            <a:off x="8216642" y="1622894"/>
            <a:ext cx="669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REST API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7FA6A3-4FA7-4D63-BEDE-5CE0FBD92CF8}"/>
              </a:ext>
            </a:extLst>
          </p:cNvPr>
          <p:cNvSpPr txBox="1"/>
          <p:nvPr/>
        </p:nvSpPr>
        <p:spPr>
          <a:xfrm>
            <a:off x="6508377" y="1230814"/>
            <a:ext cx="669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HTTP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D8BC62-F171-4CC8-9D0A-268ADFC11F90}"/>
              </a:ext>
            </a:extLst>
          </p:cNvPr>
          <p:cNvSpPr txBox="1"/>
          <p:nvPr/>
        </p:nvSpPr>
        <p:spPr>
          <a:xfrm>
            <a:off x="3650837" y="1013111"/>
            <a:ext cx="109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Twitch API,</a:t>
            </a: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Chatty</a:t>
            </a:r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EA2403B7-85B6-468D-80E0-55EB61F32F96}"/>
              </a:ext>
            </a:extLst>
          </p:cNvPr>
          <p:cNvSpPr/>
          <p:nvPr/>
        </p:nvSpPr>
        <p:spPr>
          <a:xfrm>
            <a:off x="4314403" y="2902937"/>
            <a:ext cx="1570375" cy="112158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8F05BA-5698-49F1-8C6B-4AD530582A7C}"/>
              </a:ext>
            </a:extLst>
          </p:cNvPr>
          <p:cNvSpPr txBox="1"/>
          <p:nvPr/>
        </p:nvSpPr>
        <p:spPr>
          <a:xfrm>
            <a:off x="4309575" y="3078069"/>
            <a:ext cx="15752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메타데이터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전처리</a:t>
            </a:r>
            <a:endParaRPr lang="en-US" altLang="ko-KR" sz="1400" dirty="0"/>
          </a:p>
          <a:p>
            <a:pPr algn="ctr"/>
            <a:r>
              <a:rPr lang="ko-KR" altLang="en-US" sz="1400" dirty="0"/>
              <a:t>시스템</a:t>
            </a:r>
            <a:endParaRPr lang="en-US" altLang="ko-KR" sz="1400" dirty="0"/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763086F3-2C38-4D97-A7E8-EC8D350A66D6}"/>
              </a:ext>
            </a:extLst>
          </p:cNvPr>
          <p:cNvSpPr/>
          <p:nvPr/>
        </p:nvSpPr>
        <p:spPr>
          <a:xfrm rot="14236012">
            <a:off x="3746050" y="3762705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53ECFB-17BB-4D25-82D7-58E57E55B67D}"/>
              </a:ext>
            </a:extLst>
          </p:cNvPr>
          <p:cNvSpPr txBox="1"/>
          <p:nvPr/>
        </p:nvSpPr>
        <p:spPr>
          <a:xfrm>
            <a:off x="3872810" y="4117363"/>
            <a:ext cx="6698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Python,</a:t>
            </a: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SQL Query</a:t>
            </a:r>
            <a:endParaRPr lang="ko-KR" altLang="en-US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34938E81-D82C-468D-8CAE-41B1E987079D}"/>
              </a:ext>
            </a:extLst>
          </p:cNvPr>
          <p:cNvSpPr/>
          <p:nvPr/>
        </p:nvSpPr>
        <p:spPr>
          <a:xfrm rot="16200000">
            <a:off x="7061820" y="2329479"/>
            <a:ext cx="435006" cy="22847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6FBAD97F-D558-40E2-9FB4-860F81931903}"/>
              </a:ext>
            </a:extLst>
          </p:cNvPr>
          <p:cNvSpPr/>
          <p:nvPr/>
        </p:nvSpPr>
        <p:spPr>
          <a:xfrm rot="16200000">
            <a:off x="10769767" y="-6524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A17F015E-5734-4EC8-B901-B7E27E9F35A1}"/>
              </a:ext>
            </a:extLst>
          </p:cNvPr>
          <p:cNvSpPr/>
          <p:nvPr/>
        </p:nvSpPr>
        <p:spPr>
          <a:xfrm rot="16200000">
            <a:off x="10769768" y="675163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46CE10-A2C1-49FF-853A-139659AE987B}"/>
              </a:ext>
            </a:extLst>
          </p:cNvPr>
          <p:cNvSpPr txBox="1"/>
          <p:nvPr/>
        </p:nvSpPr>
        <p:spPr>
          <a:xfrm>
            <a:off x="11150353" y="40072"/>
            <a:ext cx="1041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시각화용 </a:t>
            </a:r>
            <a:r>
              <a:rPr lang="en-US" altLang="ko-KR" sz="1200" dirty="0"/>
              <a:t>Meta data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FEFEBC-9704-4D3E-AA19-F5A0453824C7}"/>
              </a:ext>
            </a:extLst>
          </p:cNvPr>
          <p:cNvSpPr txBox="1"/>
          <p:nvPr/>
        </p:nvSpPr>
        <p:spPr>
          <a:xfrm>
            <a:off x="11150352" y="701685"/>
            <a:ext cx="1041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분석</a:t>
            </a:r>
            <a:r>
              <a:rPr lang="en-US" altLang="ko-KR" sz="1200" dirty="0"/>
              <a:t> </a:t>
            </a:r>
            <a:r>
              <a:rPr lang="ko-KR" altLang="en-US" sz="1200" dirty="0"/>
              <a:t>데이터</a:t>
            </a:r>
            <a:endParaRPr lang="en-US" altLang="ko-KR" sz="1200" dirty="0"/>
          </a:p>
          <a:p>
            <a:r>
              <a:rPr lang="en-US" altLang="ko-KR" sz="1200" dirty="0"/>
              <a:t>Stream</a:t>
            </a:r>
            <a:r>
              <a:rPr lang="ko-KR" altLang="en-US" sz="1200" dirty="0"/>
              <a:t> </a:t>
            </a:r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8B94BC-D98A-469A-84A4-3EBF298AE5F0}"/>
              </a:ext>
            </a:extLst>
          </p:cNvPr>
          <p:cNvSpPr txBox="1"/>
          <p:nvPr/>
        </p:nvSpPr>
        <p:spPr>
          <a:xfrm>
            <a:off x="6944385" y="3589855"/>
            <a:ext cx="669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Json</a:t>
            </a:r>
          </a:p>
        </p:txBody>
      </p: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0F9A30C2-8F24-4326-8FBD-CFC95CF2201A}"/>
              </a:ext>
            </a:extLst>
          </p:cNvPr>
          <p:cNvSpPr/>
          <p:nvPr/>
        </p:nvSpPr>
        <p:spPr>
          <a:xfrm>
            <a:off x="8853163" y="3258274"/>
            <a:ext cx="1570375" cy="540779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데이터</a:t>
            </a:r>
            <a:endParaRPr lang="en-US" altLang="ko-KR" sz="1400" dirty="0"/>
          </a:p>
          <a:p>
            <a:pPr algn="ctr"/>
            <a:r>
              <a:rPr lang="ko-KR" altLang="en-US" sz="1400" dirty="0"/>
              <a:t>통합시스템</a:t>
            </a:r>
            <a:endParaRPr lang="ko-KR" altLang="en-US" dirty="0"/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0CF0B652-FA6F-4F79-BA34-08315F030839}"/>
              </a:ext>
            </a:extLst>
          </p:cNvPr>
          <p:cNvSpPr/>
          <p:nvPr/>
        </p:nvSpPr>
        <p:spPr>
          <a:xfrm rot="10800000">
            <a:off x="9428805" y="2944050"/>
            <a:ext cx="435006" cy="26127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C51C875-5845-428B-81B3-7E117EE65F83}"/>
              </a:ext>
            </a:extLst>
          </p:cNvPr>
          <p:cNvSpPr txBox="1"/>
          <p:nvPr/>
        </p:nvSpPr>
        <p:spPr>
          <a:xfrm>
            <a:off x="9898867" y="4014041"/>
            <a:ext cx="52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Json</a:t>
            </a:r>
          </a:p>
        </p:txBody>
      </p:sp>
      <p:sp>
        <p:nvSpPr>
          <p:cNvPr id="53" name="화살표: 아래쪽 52">
            <a:extLst>
              <a:ext uri="{FF2B5EF4-FFF2-40B4-BE49-F238E27FC236}">
                <a16:creationId xmlns:a16="http://schemas.microsoft.com/office/drawing/2014/main" id="{557E0530-695A-428D-A8D7-711F73EC1D85}"/>
              </a:ext>
            </a:extLst>
          </p:cNvPr>
          <p:cNvSpPr/>
          <p:nvPr/>
        </p:nvSpPr>
        <p:spPr>
          <a:xfrm rot="16165107">
            <a:off x="10769826" y="1422420"/>
            <a:ext cx="432923" cy="44633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0BAFAB-FC97-4C04-8E18-8D5A79123E11}"/>
              </a:ext>
            </a:extLst>
          </p:cNvPr>
          <p:cNvSpPr txBox="1"/>
          <p:nvPr/>
        </p:nvSpPr>
        <p:spPr>
          <a:xfrm>
            <a:off x="11127589" y="1392061"/>
            <a:ext cx="109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통합 데이터</a:t>
            </a:r>
            <a:endParaRPr lang="en-US" altLang="ko-KR" sz="1200" dirty="0"/>
          </a:p>
          <a:p>
            <a:r>
              <a:rPr lang="en-US" altLang="ko-KR" sz="1200" dirty="0"/>
              <a:t>Merged data</a:t>
            </a:r>
          </a:p>
        </p:txBody>
      </p:sp>
      <p:sp>
        <p:nvSpPr>
          <p:cNvPr id="4" name="화살표: 왼쪽/오른쪽 3">
            <a:extLst>
              <a:ext uri="{FF2B5EF4-FFF2-40B4-BE49-F238E27FC236}">
                <a16:creationId xmlns:a16="http://schemas.microsoft.com/office/drawing/2014/main" id="{661B9526-BA6C-4728-A670-FCC65E48DA32}"/>
              </a:ext>
            </a:extLst>
          </p:cNvPr>
          <p:cNvSpPr/>
          <p:nvPr/>
        </p:nvSpPr>
        <p:spPr>
          <a:xfrm rot="5400000">
            <a:off x="7062109" y="1264280"/>
            <a:ext cx="496807" cy="298304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EFB928AD-5335-42ED-8618-A4D97C7B24C4}"/>
              </a:ext>
            </a:extLst>
          </p:cNvPr>
          <p:cNvSpPr/>
          <p:nvPr/>
        </p:nvSpPr>
        <p:spPr>
          <a:xfrm>
            <a:off x="1305363" y="1207420"/>
            <a:ext cx="4656406" cy="5359791"/>
          </a:xfrm>
          <a:custGeom>
            <a:avLst/>
            <a:gdLst>
              <a:gd name="connsiteX0" fmla="*/ 42203 w 4656406"/>
              <a:gd name="connsiteY0" fmla="*/ 0 h 5359791"/>
              <a:gd name="connsiteX1" fmla="*/ 0 w 4656406"/>
              <a:gd name="connsiteY1" fmla="*/ 5359791 h 5359791"/>
              <a:gd name="connsiteX2" fmla="*/ 4600135 w 4656406"/>
              <a:gd name="connsiteY2" fmla="*/ 5331656 h 5359791"/>
              <a:gd name="connsiteX3" fmla="*/ 4656406 w 4656406"/>
              <a:gd name="connsiteY3" fmla="*/ 1364566 h 5359791"/>
              <a:gd name="connsiteX4" fmla="*/ 2321169 w 4656406"/>
              <a:gd name="connsiteY4" fmla="*/ 1406770 h 5359791"/>
              <a:gd name="connsiteX5" fmla="*/ 2335237 w 4656406"/>
              <a:gd name="connsiteY5" fmla="*/ 70339 h 5359791"/>
              <a:gd name="connsiteX6" fmla="*/ 70339 w 4656406"/>
              <a:gd name="connsiteY6" fmla="*/ 56271 h 5359791"/>
              <a:gd name="connsiteX7" fmla="*/ 42203 w 4656406"/>
              <a:gd name="connsiteY7" fmla="*/ 0 h 5359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6406" h="5359791">
                <a:moveTo>
                  <a:pt x="42203" y="0"/>
                </a:moveTo>
                <a:lnTo>
                  <a:pt x="0" y="5359791"/>
                </a:lnTo>
                <a:lnTo>
                  <a:pt x="4600135" y="5331656"/>
                </a:lnTo>
                <a:lnTo>
                  <a:pt x="4656406" y="1364566"/>
                </a:lnTo>
                <a:lnTo>
                  <a:pt x="2321169" y="1406770"/>
                </a:lnTo>
                <a:lnTo>
                  <a:pt x="2335237" y="70339"/>
                </a:lnTo>
                <a:lnTo>
                  <a:pt x="70339" y="56271"/>
                </a:lnTo>
                <a:lnTo>
                  <a:pt x="42203" y="0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F9E025-71C9-438C-BEDC-F2EC2535E69F}"/>
              </a:ext>
            </a:extLst>
          </p:cNvPr>
          <p:cNvSpPr txBox="1"/>
          <p:nvPr/>
        </p:nvSpPr>
        <p:spPr>
          <a:xfrm>
            <a:off x="905640" y="851286"/>
            <a:ext cx="118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RDBMS DB </a:t>
            </a:r>
          </a:p>
          <a:p>
            <a:r>
              <a:rPr lang="ko-KR" altLang="en-US" sz="1200" dirty="0"/>
              <a:t>커넥션시스템</a:t>
            </a:r>
          </a:p>
        </p:txBody>
      </p:sp>
    </p:spTree>
    <p:extLst>
      <p:ext uri="{BB962C8B-B14F-4D97-AF65-F5344CB8AC3E}">
        <p14:creationId xmlns:p14="http://schemas.microsoft.com/office/powerpoint/2010/main" val="21681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22E850-8580-445E-BDC2-0026F49B394D}"/>
              </a:ext>
            </a:extLst>
          </p:cNvPr>
          <p:cNvSpPr/>
          <p:nvPr/>
        </p:nvSpPr>
        <p:spPr>
          <a:xfrm>
            <a:off x="202878" y="180250"/>
            <a:ext cx="3541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소프트웨어에 따른 기술 스택</a:t>
            </a:r>
            <a:endParaRPr lang="en-US" altLang="ko-KR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73BCFB-B9BE-43D5-B0FA-D634C9F9E7C4}"/>
              </a:ext>
            </a:extLst>
          </p:cNvPr>
          <p:cNvCxnSpPr/>
          <p:nvPr/>
        </p:nvCxnSpPr>
        <p:spPr>
          <a:xfrm>
            <a:off x="98393" y="581186"/>
            <a:ext cx="325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53D1D6DE-CCA0-454A-8A0E-93B85676FEB9}"/>
              </a:ext>
            </a:extLst>
          </p:cNvPr>
          <p:cNvSpPr/>
          <p:nvPr/>
        </p:nvSpPr>
        <p:spPr>
          <a:xfrm>
            <a:off x="2389093" y="6125004"/>
            <a:ext cx="4003020" cy="552746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AWS</a:t>
            </a:r>
            <a:endParaRPr lang="ko-KR" altLang="en-US" dirty="0"/>
          </a:p>
        </p:txBody>
      </p: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7CDCB462-32EC-4266-BC56-65CE07AAE532}"/>
              </a:ext>
            </a:extLst>
          </p:cNvPr>
          <p:cNvSpPr/>
          <p:nvPr/>
        </p:nvSpPr>
        <p:spPr>
          <a:xfrm>
            <a:off x="205700" y="6125003"/>
            <a:ext cx="1641546" cy="552746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infra</a:t>
            </a:r>
            <a:endParaRPr lang="ko-KR" altLang="en-US" dirty="0"/>
          </a:p>
        </p:txBody>
      </p:sp>
      <p:sp>
        <p:nvSpPr>
          <p:cNvPr id="52" name="순서도: 처리 51">
            <a:extLst>
              <a:ext uri="{FF2B5EF4-FFF2-40B4-BE49-F238E27FC236}">
                <a16:creationId xmlns:a16="http://schemas.microsoft.com/office/drawing/2014/main" id="{600FBD1E-D3BA-45CA-95DB-56427759C72D}"/>
              </a:ext>
            </a:extLst>
          </p:cNvPr>
          <p:cNvSpPr/>
          <p:nvPr/>
        </p:nvSpPr>
        <p:spPr>
          <a:xfrm>
            <a:off x="208038" y="2192768"/>
            <a:ext cx="1641546" cy="552746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Logic</a:t>
            </a:r>
          </a:p>
          <a:p>
            <a:pPr algn="ctr"/>
            <a:r>
              <a:rPr lang="en-US" altLang="ko-KR" dirty="0"/>
              <a:t>Application</a:t>
            </a:r>
            <a:endParaRPr lang="ko-KR" altLang="en-US" dirty="0"/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A29503D0-2801-4281-8F11-52B2468492B1}"/>
              </a:ext>
            </a:extLst>
          </p:cNvPr>
          <p:cNvSpPr/>
          <p:nvPr/>
        </p:nvSpPr>
        <p:spPr>
          <a:xfrm>
            <a:off x="205458" y="3748194"/>
            <a:ext cx="1641546" cy="552746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Configuration Management</a:t>
            </a:r>
            <a:endParaRPr lang="ko-KR" altLang="en-US" dirty="0"/>
          </a:p>
        </p:txBody>
      </p: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07BA4193-809A-4943-A82A-C7737E16DA19}"/>
              </a:ext>
            </a:extLst>
          </p:cNvPr>
          <p:cNvSpPr/>
          <p:nvPr/>
        </p:nvSpPr>
        <p:spPr>
          <a:xfrm>
            <a:off x="205458" y="4584737"/>
            <a:ext cx="1641546" cy="552746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store system</a:t>
            </a:r>
            <a:endParaRPr lang="ko-KR" altLang="en-US" dirty="0"/>
          </a:p>
        </p:txBody>
      </p: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E467B096-1286-41F0-AF98-4101001E6CB5}"/>
              </a:ext>
            </a:extLst>
          </p:cNvPr>
          <p:cNvSpPr/>
          <p:nvPr/>
        </p:nvSpPr>
        <p:spPr>
          <a:xfrm>
            <a:off x="2386511" y="4582815"/>
            <a:ext cx="4003020" cy="552746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/>
              <a:t>Maria </a:t>
            </a:r>
            <a:r>
              <a:rPr lang="en-US" altLang="ko-KR" dirty="0"/>
              <a:t>DB, local file system</a:t>
            </a:r>
            <a:endParaRPr lang="ko-KR" altLang="en-US" dirty="0"/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ECA809B7-2D6A-4A4F-902B-8A1BB0C7444C}"/>
              </a:ext>
            </a:extLst>
          </p:cNvPr>
          <p:cNvSpPr/>
          <p:nvPr/>
        </p:nvSpPr>
        <p:spPr>
          <a:xfrm>
            <a:off x="2389092" y="3783735"/>
            <a:ext cx="4003020" cy="552746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Github</a:t>
            </a:r>
            <a:r>
              <a:rPr lang="en-US" altLang="ko-KR" dirty="0"/>
              <a:t>, Docker, </a:t>
            </a:r>
            <a:r>
              <a:rPr lang="en-US" altLang="ko-KR" dirty="0" err="1"/>
              <a:t>Sonarqube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75120F54-15B2-4F80-AD9B-059B7B8B08D4}"/>
              </a:ext>
            </a:extLst>
          </p:cNvPr>
          <p:cNvSpPr/>
          <p:nvPr/>
        </p:nvSpPr>
        <p:spPr>
          <a:xfrm>
            <a:off x="2391671" y="2181323"/>
            <a:ext cx="4003020" cy="552746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Python 3.6.8, Flask(jinja2)</a:t>
            </a:r>
            <a:endParaRPr lang="ko-KR" altLang="en-US" dirty="0"/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382AB3F8-904E-40C8-B659-7F4FFC524F26}"/>
              </a:ext>
            </a:extLst>
          </p:cNvPr>
          <p:cNvSpPr/>
          <p:nvPr/>
        </p:nvSpPr>
        <p:spPr>
          <a:xfrm>
            <a:off x="205458" y="1393688"/>
            <a:ext cx="1641546" cy="552746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 application</a:t>
            </a:r>
            <a:endParaRPr lang="ko-KR" altLang="en-US" dirty="0"/>
          </a:p>
        </p:txBody>
      </p:sp>
      <p:sp>
        <p:nvSpPr>
          <p:cNvPr id="59" name="순서도: 처리 58">
            <a:extLst>
              <a:ext uri="{FF2B5EF4-FFF2-40B4-BE49-F238E27FC236}">
                <a16:creationId xmlns:a16="http://schemas.microsoft.com/office/drawing/2014/main" id="{0A053466-38BD-4173-841C-B000BCEAC304}"/>
              </a:ext>
            </a:extLst>
          </p:cNvPr>
          <p:cNvSpPr/>
          <p:nvPr/>
        </p:nvSpPr>
        <p:spPr>
          <a:xfrm>
            <a:off x="2389091" y="1382243"/>
            <a:ext cx="4003020" cy="552746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HTML5, CSS3, JavaScript</a:t>
            </a:r>
            <a:endParaRPr lang="ko-KR" altLang="en-US" dirty="0"/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D0BABF66-5160-47D2-BAE8-C5E18FD72231}"/>
              </a:ext>
            </a:extLst>
          </p:cNvPr>
          <p:cNvSpPr/>
          <p:nvPr/>
        </p:nvSpPr>
        <p:spPr>
          <a:xfrm>
            <a:off x="205458" y="5341575"/>
            <a:ext cx="1641546" cy="552746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</a:t>
            </a:r>
            <a:endParaRPr lang="ko-KR" altLang="en-US" dirty="0"/>
          </a:p>
        </p:txBody>
      </p:sp>
      <p:sp>
        <p:nvSpPr>
          <p:cNvPr id="67" name="순서도: 처리 66">
            <a:extLst>
              <a:ext uri="{FF2B5EF4-FFF2-40B4-BE49-F238E27FC236}">
                <a16:creationId xmlns:a16="http://schemas.microsoft.com/office/drawing/2014/main" id="{F1DDC25C-63CC-49AE-B35E-E1CB959CA4B6}"/>
              </a:ext>
            </a:extLst>
          </p:cNvPr>
          <p:cNvSpPr/>
          <p:nvPr/>
        </p:nvSpPr>
        <p:spPr>
          <a:xfrm>
            <a:off x="2386511" y="5339653"/>
            <a:ext cx="4003020" cy="552746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Ubuntu 18.04</a:t>
            </a:r>
            <a:endParaRPr lang="ko-KR" altLang="en-US" dirty="0"/>
          </a:p>
        </p:txBody>
      </p:sp>
      <p:pic>
        <p:nvPicPr>
          <p:cNvPr id="5" name="Picture 2" descr="ê¹íë¸ì ëí ì´ë¯¸ì§ ê²ìê²°ê³¼">
            <a:extLst>
              <a:ext uri="{FF2B5EF4-FFF2-40B4-BE49-F238E27FC236}">
                <a16:creationId xmlns:a16="http://schemas.microsoft.com/office/drawing/2014/main" id="{5E15C8AC-8E61-4025-BD28-A24BFFF7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615" y="3748194"/>
            <a:ext cx="1701456" cy="62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ëì»¤ì ëí ì´ë¯¸ì§ ê²ìê²°ê³¼">
            <a:extLst>
              <a:ext uri="{FF2B5EF4-FFF2-40B4-BE49-F238E27FC236}">
                <a16:creationId xmlns:a16="http://schemas.microsoft.com/office/drawing/2014/main" id="{0BECFD35-73D4-4CFC-875A-AA81D573D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520" y="3579403"/>
            <a:ext cx="1115072" cy="99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íì´ì¬ì ëí ì´ë¯¸ì§ ê²ìê²°ê³¼">
            <a:extLst>
              <a:ext uri="{FF2B5EF4-FFF2-40B4-BE49-F238E27FC236}">
                <a16:creationId xmlns:a16="http://schemas.microsoft.com/office/drawing/2014/main" id="{70600DCF-9B81-4C98-9362-9797E5AC7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191" y="2389558"/>
            <a:ext cx="1646719" cy="5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ython flaskì ëí ì´ë¯¸ì§ ê²ìê²°ê³¼">
            <a:extLst>
              <a:ext uri="{FF2B5EF4-FFF2-40B4-BE49-F238E27FC236}">
                <a16:creationId xmlns:a16="http://schemas.microsoft.com/office/drawing/2014/main" id="{5883540C-E88E-4DAB-99F8-5F0B2157C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71" y="2269753"/>
            <a:ext cx="1561528" cy="61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inja2ì ëí ì´ë¯¸ì§ ê²ìê²°ê³¼">
            <a:extLst>
              <a:ext uri="{FF2B5EF4-FFF2-40B4-BE49-F238E27FC236}">
                <a16:creationId xmlns:a16="http://schemas.microsoft.com/office/drawing/2014/main" id="{99C52153-42A6-4A00-8775-263B29F83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78" y="2192768"/>
            <a:ext cx="1392084" cy="64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ginxì ëí ì´ë¯¸ì§ ê²ìê²°ê³¼">
            <a:extLst>
              <a:ext uri="{FF2B5EF4-FFF2-40B4-BE49-F238E27FC236}">
                <a16:creationId xmlns:a16="http://schemas.microsoft.com/office/drawing/2014/main" id="{45CE0ED7-E419-474E-B4B4-E2BF63946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273" y="3192060"/>
            <a:ext cx="1701455" cy="39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순서도: 처리 74">
            <a:extLst>
              <a:ext uri="{FF2B5EF4-FFF2-40B4-BE49-F238E27FC236}">
                <a16:creationId xmlns:a16="http://schemas.microsoft.com/office/drawing/2014/main" id="{2D4D8B8F-BE02-478C-AC2B-1C796288C354}"/>
              </a:ext>
            </a:extLst>
          </p:cNvPr>
          <p:cNvSpPr/>
          <p:nvPr/>
        </p:nvSpPr>
        <p:spPr>
          <a:xfrm>
            <a:off x="205458" y="2987355"/>
            <a:ext cx="1641546" cy="552746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server</a:t>
            </a:r>
            <a:endParaRPr lang="ko-KR" altLang="en-US" dirty="0"/>
          </a:p>
        </p:txBody>
      </p:sp>
      <p:sp>
        <p:nvSpPr>
          <p:cNvPr id="76" name="순서도: 처리 75">
            <a:extLst>
              <a:ext uri="{FF2B5EF4-FFF2-40B4-BE49-F238E27FC236}">
                <a16:creationId xmlns:a16="http://schemas.microsoft.com/office/drawing/2014/main" id="{8D8D0014-0AE6-4638-80D4-2403BF467E9C}"/>
              </a:ext>
            </a:extLst>
          </p:cNvPr>
          <p:cNvSpPr/>
          <p:nvPr/>
        </p:nvSpPr>
        <p:spPr>
          <a:xfrm>
            <a:off x="2389091" y="2975910"/>
            <a:ext cx="4003020" cy="552746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Nginx</a:t>
            </a:r>
            <a:endParaRPr lang="ko-KR" altLang="en-US" dirty="0"/>
          </a:p>
        </p:txBody>
      </p:sp>
      <p:pic>
        <p:nvPicPr>
          <p:cNvPr id="1042" name="Picture 18" descr="sonarqube logo pngì ëí ì´ë¯¸ì§ ê²ìê²°ê³¼">
            <a:extLst>
              <a:ext uri="{FF2B5EF4-FFF2-40B4-BE49-F238E27FC236}">
                <a16:creationId xmlns:a16="http://schemas.microsoft.com/office/drawing/2014/main" id="{DF8CD08B-DBAE-4631-AB5E-A9236400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908" y="3591054"/>
            <a:ext cx="2252476" cy="99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ariadb logo pngì ëí ì´ë¯¸ì§ ê²ìê²°ê³¼">
            <a:extLst>
              <a:ext uri="{FF2B5EF4-FFF2-40B4-BE49-F238E27FC236}">
                <a16:creationId xmlns:a16="http://schemas.microsoft.com/office/drawing/2014/main" id="{79795D57-C07B-46CA-A9AA-CD0176AB9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759" y="4375289"/>
            <a:ext cx="1484380" cy="76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ubuntu 18.04 logo pngì ëí ì´ë¯¸ì§ ê²ìê²°ê³¼">
            <a:extLst>
              <a:ext uri="{FF2B5EF4-FFF2-40B4-BE49-F238E27FC236}">
                <a16:creationId xmlns:a16="http://schemas.microsoft.com/office/drawing/2014/main" id="{88B49C08-0500-452A-9D8B-946FD146B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016" y="5139308"/>
            <a:ext cx="1484380" cy="114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aws logo pngì ëí ì´ë¯¸ì§ ê²ìê²°ê³¼">
            <a:extLst>
              <a:ext uri="{FF2B5EF4-FFF2-40B4-BE49-F238E27FC236}">
                <a16:creationId xmlns:a16="http://schemas.microsoft.com/office/drawing/2014/main" id="{2A7C3DA3-0BD1-444F-8E5D-C1E92C460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844" y="6175720"/>
            <a:ext cx="923393" cy="55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ml5 css3 logoì ëí ì´ë¯¸ì§ ê²ìê²°ê³¼">
            <a:extLst>
              <a:ext uri="{FF2B5EF4-FFF2-40B4-BE49-F238E27FC236}">
                <a16:creationId xmlns:a16="http://schemas.microsoft.com/office/drawing/2014/main" id="{3A918932-556B-45E8-9D01-E1C695F1B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192" y="1384241"/>
            <a:ext cx="667382" cy="66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AutoShape 38" descr="html5 css3 logoì ëí ì´ë¯¸ì§ ê²ìê²°ê³¼">
            <a:extLst>
              <a:ext uri="{FF2B5EF4-FFF2-40B4-BE49-F238E27FC236}">
                <a16:creationId xmlns:a16="http://schemas.microsoft.com/office/drawing/2014/main" id="{2F703413-49B2-4A66-ACEA-BF9A2B75D4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64" name="Picture 40" descr="html5 css3 logoì ëí ì´ë¯¸ì§ ê²ìê²°ê³¼">
            <a:extLst>
              <a:ext uri="{FF2B5EF4-FFF2-40B4-BE49-F238E27FC236}">
                <a16:creationId xmlns:a16="http://schemas.microsoft.com/office/drawing/2014/main" id="{821AC7BE-1C2A-4319-9D73-7F1C6E0AE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959" y="1382243"/>
            <a:ext cx="493792" cy="69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javascript logo pngì ëí ì´ë¯¸ì§ ê²ìê²°ê³¼">
            <a:extLst>
              <a:ext uri="{FF2B5EF4-FFF2-40B4-BE49-F238E27FC236}">
                <a16:creationId xmlns:a16="http://schemas.microsoft.com/office/drawing/2014/main" id="{9C484A0C-0AF9-4171-8744-AB4EDA3BF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136" y="1369550"/>
            <a:ext cx="759339" cy="75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B713FB99-A9FE-47D7-8321-6E9FFE1BA448}"/>
              </a:ext>
            </a:extLst>
          </p:cNvPr>
          <p:cNvSpPr txBox="1"/>
          <p:nvPr/>
        </p:nvSpPr>
        <p:spPr>
          <a:xfrm>
            <a:off x="9031550" y="6170543"/>
            <a:ext cx="316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Github</a:t>
            </a:r>
            <a:r>
              <a:rPr lang="en-US" altLang="ko-KR" sz="1200" dirty="0"/>
              <a:t> </a:t>
            </a:r>
            <a:r>
              <a:rPr lang="en-US" altLang="ko-KR" sz="1200" dirty="0">
                <a:hlinkClick r:id="rId16"/>
              </a:rPr>
              <a:t>https://github.com/hwasurr/OnAD_project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9475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16" descr="Drawing of a whale">
            <a:extLst>
              <a:ext uri="{FF2B5EF4-FFF2-40B4-BE49-F238E27FC236}">
                <a16:creationId xmlns:a16="http://schemas.microsoft.com/office/drawing/2014/main" id="{BB9EEBC1-6712-4820-A348-5CBB6099D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36" y="1966805"/>
            <a:ext cx="8774065" cy="486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22E850-8580-445E-BDC2-0026F49B394D}"/>
              </a:ext>
            </a:extLst>
          </p:cNvPr>
          <p:cNvSpPr/>
          <p:nvPr/>
        </p:nvSpPr>
        <p:spPr>
          <a:xfrm>
            <a:off x="202878" y="180250"/>
            <a:ext cx="3228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 err="1"/>
              <a:t>도커</a:t>
            </a:r>
            <a:r>
              <a:rPr lang="ko-KR" altLang="en-US" dirty="0"/>
              <a:t> 컨테이너 구조에 따라</a:t>
            </a:r>
            <a:endParaRPr lang="en-US" altLang="ko-KR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73BCFB-B9BE-43D5-B0FA-D634C9F9E7C4}"/>
              </a:ext>
            </a:extLst>
          </p:cNvPr>
          <p:cNvCxnSpPr>
            <a:cxnSpLocks/>
          </p:cNvCxnSpPr>
          <p:nvPr/>
        </p:nvCxnSpPr>
        <p:spPr>
          <a:xfrm>
            <a:off x="98393" y="581186"/>
            <a:ext cx="325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ìë² ìì´ì½ pngì ëí ì´ë¯¸ì§ ê²ìê²°ê³¼">
            <a:extLst>
              <a:ext uri="{FF2B5EF4-FFF2-40B4-BE49-F238E27FC236}">
                <a16:creationId xmlns:a16="http://schemas.microsoft.com/office/drawing/2014/main" id="{8BB7995F-4420-469C-897E-01D20C310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966" y="-664060"/>
            <a:ext cx="1170984" cy="180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kubernetesì ëí ì´ë¯¸ì§ ê²ìê²°ê³¼">
            <a:extLst>
              <a:ext uri="{FF2B5EF4-FFF2-40B4-BE49-F238E27FC236}">
                <a16:creationId xmlns:a16="http://schemas.microsoft.com/office/drawing/2014/main" id="{32BBE486-A67B-4CE8-B2CE-1CA1665F9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267" y="174619"/>
            <a:ext cx="2249010" cy="48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359E20C4-86FD-4DFB-8F33-0DDD1E721E01}"/>
              </a:ext>
            </a:extLst>
          </p:cNvPr>
          <p:cNvSpPr/>
          <p:nvPr/>
        </p:nvSpPr>
        <p:spPr>
          <a:xfrm>
            <a:off x="8683269" y="823347"/>
            <a:ext cx="3340084" cy="821287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향후 </a:t>
            </a:r>
            <a:r>
              <a:rPr lang="en-US" altLang="ko-KR" dirty="0" err="1"/>
              <a:t>kubernetes</a:t>
            </a:r>
            <a:r>
              <a:rPr lang="ko-KR" altLang="en-US" dirty="0"/>
              <a:t>를 이용한 </a:t>
            </a:r>
            <a:r>
              <a:rPr lang="en-US" altLang="ko-KR" dirty="0"/>
              <a:t>micro service </a:t>
            </a:r>
            <a:r>
              <a:rPr lang="ko-KR" altLang="en-US" dirty="0"/>
              <a:t>운영 </a:t>
            </a:r>
            <a:r>
              <a:rPr lang="ko-KR" altLang="en-US" dirty="0" err="1"/>
              <a:t>계획중</a:t>
            </a:r>
            <a:endParaRPr lang="ko-KR" altLang="en-US" dirty="0"/>
          </a:p>
        </p:txBody>
      </p:sp>
      <p:pic>
        <p:nvPicPr>
          <p:cNvPr id="57" name="Picture 4" descr="ìë² ìì´ì½ pngì ëí ì´ë¯¸ì§ ê²ìê²°ê³¼">
            <a:extLst>
              <a:ext uri="{FF2B5EF4-FFF2-40B4-BE49-F238E27FC236}">
                <a16:creationId xmlns:a16="http://schemas.microsoft.com/office/drawing/2014/main" id="{73707B4D-BCD8-41DD-928B-F253994AA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562" y="-642074"/>
            <a:ext cx="1170984" cy="180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12" descr="docker container icon pngì ëí ì´ë¯¸ì§ ê²ìê²°ê³¼">
            <a:extLst>
              <a:ext uri="{FF2B5EF4-FFF2-40B4-BE49-F238E27FC236}">
                <a16:creationId xmlns:a16="http://schemas.microsoft.com/office/drawing/2014/main" id="{C6CC9D87-2FD0-43FA-ACF0-513EAD52B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3429" r="92000">
                        <a14:foregroundMark x1="14286" y1="26000" x2="9143" y2="73143"/>
                        <a14:foregroundMark x1="7429" y1="74286" x2="7429" y2="31714"/>
                        <a14:foregroundMark x1="8571" y1="28286" x2="5143" y2="72571"/>
                        <a14:foregroundMark x1="5143" y1="72571" x2="4571" y2="74000"/>
                        <a14:foregroundMark x1="10000" y1="30286" x2="27714" y2="12571"/>
                        <a14:foregroundMark x1="27429" y1="14571" x2="90857" y2="19429"/>
                        <a14:foregroundMark x1="66000" y1="78286" x2="71429" y2="76000"/>
                        <a14:foregroundMark x1="76286" y1="73143" x2="68571" y2="77429"/>
                        <a14:foregroundMark x1="88000" y1="18286" x2="91143" y2="18857"/>
                        <a14:foregroundMark x1="90286" y1="20000" x2="92000" y2="62000"/>
                        <a14:foregroundMark x1="29143" y1="14571" x2="24286" y2="14857"/>
                        <a14:foregroundMark x1="7714" y1="28857" x2="5429" y2="75429"/>
                        <a14:foregroundMark x1="7143" y1="75143" x2="52286" y2="76571"/>
                        <a14:foregroundMark x1="52286" y1="76571" x2="93714" y2="60286"/>
                        <a14:foregroundMark x1="93714" y1="60286" x2="85714" y2="16571"/>
                        <a14:foregroundMark x1="85714" y1="16571" x2="40286" y2="13429"/>
                        <a14:foregroundMark x1="40286" y1="13429" x2="3429" y2="38857"/>
                        <a14:foregroundMark x1="3429" y1="38857" x2="5714" y2="76571"/>
                        <a14:foregroundMark x1="59714" y1="80571" x2="65714" y2="80286"/>
                        <a14:backgroundMark x1="9143" y1="80571" x2="55143" y2="83143"/>
                        <a14:backgroundMark x1="78488" y1="75486" x2="90857" y2="71429"/>
                        <a14:backgroundMark x1="55143" y1="83143" x2="58883" y2="819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305" y="2016405"/>
            <a:ext cx="2513539" cy="251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2" descr="docker container icon pngì ëí ì´ë¯¸ì§ ê²ìê²°ê³¼">
            <a:extLst>
              <a:ext uri="{FF2B5EF4-FFF2-40B4-BE49-F238E27FC236}">
                <a16:creationId xmlns:a16="http://schemas.microsoft.com/office/drawing/2014/main" id="{BD2855BA-85BE-43BB-8315-DE14BC804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3429" r="92000">
                        <a14:foregroundMark x1="14286" y1="26000" x2="9143" y2="73143"/>
                        <a14:foregroundMark x1="7429" y1="74286" x2="7429" y2="31714"/>
                        <a14:foregroundMark x1="8571" y1="28286" x2="5143" y2="72571"/>
                        <a14:foregroundMark x1="5143" y1="72571" x2="4571" y2="74000"/>
                        <a14:foregroundMark x1="10000" y1="30286" x2="27714" y2="12571"/>
                        <a14:foregroundMark x1="27429" y1="14571" x2="90857" y2="19429"/>
                        <a14:foregroundMark x1="66000" y1="78286" x2="71429" y2="76000"/>
                        <a14:foregroundMark x1="76286" y1="73143" x2="68571" y2="77429"/>
                        <a14:foregroundMark x1="88000" y1="18286" x2="91143" y2="18857"/>
                        <a14:foregroundMark x1="90286" y1="20000" x2="92000" y2="62000"/>
                        <a14:foregroundMark x1="29143" y1="14571" x2="24286" y2="14857"/>
                        <a14:foregroundMark x1="7714" y1="28857" x2="5429" y2="75429"/>
                        <a14:foregroundMark x1="7143" y1="75143" x2="52286" y2="76571"/>
                        <a14:foregroundMark x1="52286" y1="76571" x2="93714" y2="60286"/>
                        <a14:foregroundMark x1="93714" y1="60286" x2="85714" y2="16571"/>
                        <a14:foregroundMark x1="85714" y1="16571" x2="40286" y2="13429"/>
                        <a14:foregroundMark x1="40286" y1="13429" x2="3429" y2="38857"/>
                        <a14:foregroundMark x1="3429" y1="38857" x2="5714" y2="76571"/>
                        <a14:foregroundMark x1="59714" y1="80571" x2="65714" y2="80286"/>
                        <a14:backgroundMark x1="9143" y1="80571" x2="55143" y2="83143"/>
                        <a14:backgroundMark x1="78488" y1="75486" x2="90857" y2="71429"/>
                        <a14:backgroundMark x1="55143" y1="83143" x2="58883" y2="819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205" y="811407"/>
            <a:ext cx="2513538" cy="251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2" descr="docker container icon pngì ëí ì´ë¯¸ì§ ê²ìê²°ê³¼">
            <a:extLst>
              <a:ext uri="{FF2B5EF4-FFF2-40B4-BE49-F238E27FC236}">
                <a16:creationId xmlns:a16="http://schemas.microsoft.com/office/drawing/2014/main" id="{00B87A18-96AA-4CC9-A214-1F82CF2B7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3429" r="92000">
                        <a14:foregroundMark x1="14286" y1="26000" x2="9143" y2="73143"/>
                        <a14:foregroundMark x1="7429" y1="74286" x2="7429" y2="31714"/>
                        <a14:foregroundMark x1="8571" y1="28286" x2="5143" y2="72571"/>
                        <a14:foregroundMark x1="5143" y1="72571" x2="4571" y2="74000"/>
                        <a14:foregroundMark x1="10000" y1="30286" x2="27714" y2="12571"/>
                        <a14:foregroundMark x1="27429" y1="14571" x2="90857" y2="19429"/>
                        <a14:foregroundMark x1="66000" y1="78286" x2="71429" y2="76000"/>
                        <a14:foregroundMark x1="76286" y1="73143" x2="68571" y2="77429"/>
                        <a14:foregroundMark x1="88000" y1="18286" x2="91143" y2="18857"/>
                        <a14:foregroundMark x1="90286" y1="20000" x2="92000" y2="62000"/>
                        <a14:foregroundMark x1="29143" y1="14571" x2="24286" y2="14857"/>
                        <a14:foregroundMark x1="7714" y1="28857" x2="5429" y2="75429"/>
                        <a14:foregroundMark x1="7143" y1="75143" x2="52286" y2="76571"/>
                        <a14:foregroundMark x1="52286" y1="76571" x2="93714" y2="60286"/>
                        <a14:foregroundMark x1="93714" y1="60286" x2="85714" y2="16571"/>
                        <a14:foregroundMark x1="85714" y1="16571" x2="40286" y2="13429"/>
                        <a14:foregroundMark x1="40286" y1="13429" x2="3429" y2="38857"/>
                        <a14:foregroundMark x1="3429" y1="38857" x2="5714" y2="76571"/>
                        <a14:foregroundMark x1="59714" y1="80571" x2="65714" y2="80286"/>
                        <a14:backgroundMark x1="9143" y1="80571" x2="55143" y2="83143"/>
                        <a14:backgroundMark x1="78488" y1="75486" x2="90857" y2="71429"/>
                        <a14:backgroundMark x1="55143" y1="83143" x2="58883" y2="819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630" y="2130705"/>
            <a:ext cx="2513539" cy="251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2" descr="docker container icon pngì ëí ì´ë¯¸ì§ ê²ìê²°ê³¼">
            <a:extLst>
              <a:ext uri="{FF2B5EF4-FFF2-40B4-BE49-F238E27FC236}">
                <a16:creationId xmlns:a16="http://schemas.microsoft.com/office/drawing/2014/main" id="{755BDEC6-BDA8-468C-ABF1-102546009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3429" r="92000">
                        <a14:foregroundMark x1="14286" y1="26000" x2="9143" y2="73143"/>
                        <a14:foregroundMark x1="7429" y1="74286" x2="7429" y2="31714"/>
                        <a14:foregroundMark x1="8571" y1="28286" x2="5143" y2="72571"/>
                        <a14:foregroundMark x1="5143" y1="72571" x2="4571" y2="74000"/>
                        <a14:foregroundMark x1="10000" y1="30286" x2="27714" y2="12571"/>
                        <a14:foregroundMark x1="27429" y1="14571" x2="90857" y2="19429"/>
                        <a14:foregroundMark x1="66000" y1="78286" x2="71429" y2="76000"/>
                        <a14:foregroundMark x1="76286" y1="73143" x2="68571" y2="77429"/>
                        <a14:foregroundMark x1="88000" y1="18286" x2="91143" y2="18857"/>
                        <a14:foregroundMark x1="90286" y1="20000" x2="92000" y2="62000"/>
                        <a14:foregroundMark x1="29143" y1="14571" x2="24286" y2="14857"/>
                        <a14:foregroundMark x1="7714" y1="28857" x2="5429" y2="75429"/>
                        <a14:foregroundMark x1="7143" y1="75143" x2="52286" y2="76571"/>
                        <a14:foregroundMark x1="52286" y1="76571" x2="93714" y2="60286"/>
                        <a14:foregroundMark x1="93714" y1="60286" x2="85714" y2="16571"/>
                        <a14:foregroundMark x1="85714" y1="16571" x2="40286" y2="13429"/>
                        <a14:foregroundMark x1="40286" y1="13429" x2="3429" y2="38857"/>
                        <a14:foregroundMark x1="3429" y1="38857" x2="5714" y2="76571"/>
                        <a14:foregroundMark x1="59714" y1="80571" x2="65714" y2="80286"/>
                        <a14:backgroundMark x1="9143" y1="80571" x2="55143" y2="83143"/>
                        <a14:backgroundMark x1="78488" y1="75486" x2="90857" y2="71429"/>
                        <a14:backgroundMark x1="55143" y1="83143" x2="58883" y2="819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530" y="925707"/>
            <a:ext cx="2513538" cy="251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docker container icon pngì ëí ì´ë¯¸ì§ ê²ìê²°ê³¼">
            <a:extLst>
              <a:ext uri="{FF2B5EF4-FFF2-40B4-BE49-F238E27FC236}">
                <a16:creationId xmlns:a16="http://schemas.microsoft.com/office/drawing/2014/main" id="{290B7244-3F67-455B-9BE5-D3861292B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3429" r="92000">
                        <a14:foregroundMark x1="14286" y1="26000" x2="9143" y2="73143"/>
                        <a14:foregroundMark x1="7429" y1="74286" x2="7429" y2="31714"/>
                        <a14:foregroundMark x1="8571" y1="28286" x2="5143" y2="72571"/>
                        <a14:foregroundMark x1="5143" y1="72571" x2="4571" y2="74000"/>
                        <a14:foregroundMark x1="10000" y1="30286" x2="27714" y2="12571"/>
                        <a14:foregroundMark x1="27429" y1="14571" x2="90857" y2="19429"/>
                        <a14:foregroundMark x1="66000" y1="78286" x2="71429" y2="76000"/>
                        <a14:foregroundMark x1="76286" y1="73143" x2="68571" y2="77429"/>
                        <a14:foregroundMark x1="88000" y1="18286" x2="91143" y2="18857"/>
                        <a14:foregroundMark x1="90286" y1="20000" x2="92000" y2="62000"/>
                        <a14:foregroundMark x1="29143" y1="14571" x2="24286" y2="14857"/>
                        <a14:foregroundMark x1="7714" y1="28857" x2="5429" y2="75429"/>
                        <a14:foregroundMark x1="7143" y1="75143" x2="52286" y2="76571"/>
                        <a14:foregroundMark x1="52286" y1="76571" x2="93714" y2="60286"/>
                        <a14:foregroundMark x1="93714" y1="60286" x2="85714" y2="16571"/>
                        <a14:foregroundMark x1="85714" y1="16571" x2="40286" y2="13429"/>
                        <a14:foregroundMark x1="40286" y1="13429" x2="3429" y2="38857"/>
                        <a14:foregroundMark x1="3429" y1="38857" x2="5714" y2="76571"/>
                        <a14:foregroundMark x1="59714" y1="80571" x2="65714" y2="80286"/>
                        <a14:backgroundMark x1="9143" y1="80571" x2="55143" y2="83143"/>
                        <a14:backgroundMark x1="78488" y1="75486" x2="90857" y2="71429"/>
                        <a14:backgroundMark x1="55143" y1="83143" x2="58883" y2="819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007" y="2254621"/>
            <a:ext cx="2513539" cy="251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2" descr="docker container icon pngì ëí ì´ë¯¸ì§ ê²ìê²°ê³¼">
            <a:extLst>
              <a:ext uri="{FF2B5EF4-FFF2-40B4-BE49-F238E27FC236}">
                <a16:creationId xmlns:a16="http://schemas.microsoft.com/office/drawing/2014/main" id="{3419CFDD-AFDB-48C4-B029-A7FBEE492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3429" r="92000">
                        <a14:foregroundMark x1="14286" y1="26000" x2="9143" y2="73143"/>
                        <a14:foregroundMark x1="7429" y1="74286" x2="7429" y2="31714"/>
                        <a14:foregroundMark x1="8571" y1="28286" x2="5143" y2="72571"/>
                        <a14:foregroundMark x1="5143" y1="72571" x2="4571" y2="74000"/>
                        <a14:foregroundMark x1="10000" y1="30286" x2="27714" y2="12571"/>
                        <a14:foregroundMark x1="27429" y1="14571" x2="90857" y2="19429"/>
                        <a14:foregroundMark x1="66000" y1="78286" x2="71429" y2="76000"/>
                        <a14:foregroundMark x1="76286" y1="73143" x2="68571" y2="77429"/>
                        <a14:foregroundMark x1="88000" y1="18286" x2="91143" y2="18857"/>
                        <a14:foregroundMark x1="90286" y1="20000" x2="92000" y2="62000"/>
                        <a14:foregroundMark x1="29143" y1="14571" x2="24286" y2="14857"/>
                        <a14:foregroundMark x1="7714" y1="28857" x2="5429" y2="75429"/>
                        <a14:foregroundMark x1="7143" y1="75143" x2="52286" y2="76571"/>
                        <a14:foregroundMark x1="52286" y1="76571" x2="93714" y2="60286"/>
                        <a14:foregroundMark x1="93714" y1="60286" x2="85714" y2="16571"/>
                        <a14:foregroundMark x1="85714" y1="16571" x2="40286" y2="13429"/>
                        <a14:foregroundMark x1="40286" y1="13429" x2="3429" y2="38857"/>
                        <a14:foregroundMark x1="3429" y1="38857" x2="5714" y2="76571"/>
                        <a14:foregroundMark x1="59714" y1="80571" x2="65714" y2="80286"/>
                        <a14:backgroundMark x1="9143" y1="80571" x2="55143" y2="83143"/>
                        <a14:backgroundMark x1="78488" y1="75486" x2="90857" y2="71429"/>
                        <a14:backgroundMark x1="55143" y1="83143" x2="58883" y2="819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907" y="1049623"/>
            <a:ext cx="2513538" cy="251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5">
            <a:extLst>
              <a:ext uri="{FF2B5EF4-FFF2-40B4-BE49-F238E27FC236}">
                <a16:creationId xmlns:a16="http://schemas.microsoft.com/office/drawing/2014/main" id="{51AEE046-08A0-4969-8028-4AD99C8B86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8" t="1190" r="18741" b="8589"/>
          <a:stretch/>
        </p:blipFill>
        <p:spPr bwMode="auto">
          <a:xfrm>
            <a:off x="2747507" y="3779491"/>
            <a:ext cx="2391865" cy="261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D1998D-5BB7-4CFB-ACAB-A667C9771A0B}"/>
              </a:ext>
            </a:extLst>
          </p:cNvPr>
          <p:cNvSpPr txBox="1"/>
          <p:nvPr/>
        </p:nvSpPr>
        <p:spPr>
          <a:xfrm>
            <a:off x="5070145" y="3195503"/>
            <a:ext cx="1517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데이터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통합 서버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5B0086-F932-4AFC-9C44-86E315685957}"/>
              </a:ext>
            </a:extLst>
          </p:cNvPr>
          <p:cNvSpPr txBox="1"/>
          <p:nvPr/>
        </p:nvSpPr>
        <p:spPr>
          <a:xfrm>
            <a:off x="1359459" y="2978389"/>
            <a:ext cx="1517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1</a:t>
            </a:r>
            <a:r>
              <a:rPr lang="ko-KR" altLang="en-US" sz="2000" dirty="0">
                <a:solidFill>
                  <a:schemeClr val="bg1"/>
                </a:solidFill>
              </a:rPr>
              <a:t>차 전처리서버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3225285-C3F9-4272-BC0B-99BAFDC7B02F}"/>
              </a:ext>
            </a:extLst>
          </p:cNvPr>
          <p:cNvSpPr txBox="1"/>
          <p:nvPr/>
        </p:nvSpPr>
        <p:spPr>
          <a:xfrm>
            <a:off x="3216392" y="2149261"/>
            <a:ext cx="1517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bg1"/>
                </a:solidFill>
              </a:rPr>
              <a:t>웹 서버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4E0026A-691E-472B-A8DC-19F7E03A7F71}"/>
              </a:ext>
            </a:extLst>
          </p:cNvPr>
          <p:cNvSpPr txBox="1"/>
          <p:nvPr/>
        </p:nvSpPr>
        <p:spPr>
          <a:xfrm>
            <a:off x="3228352" y="3038941"/>
            <a:ext cx="1517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2</a:t>
            </a:r>
            <a:r>
              <a:rPr lang="ko-KR" altLang="en-US" sz="2000" dirty="0">
                <a:solidFill>
                  <a:schemeClr val="bg1"/>
                </a:solidFill>
              </a:rPr>
              <a:t>차 </a:t>
            </a:r>
            <a:r>
              <a:rPr lang="ko-KR" altLang="en-US" sz="2000" dirty="0" err="1">
                <a:solidFill>
                  <a:schemeClr val="bg1"/>
                </a:solidFill>
              </a:rPr>
              <a:t>전처리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1F18520-0195-49B7-897D-8983D6AED362}"/>
              </a:ext>
            </a:extLst>
          </p:cNvPr>
          <p:cNvSpPr txBox="1"/>
          <p:nvPr/>
        </p:nvSpPr>
        <p:spPr>
          <a:xfrm>
            <a:off x="5001769" y="2130705"/>
            <a:ext cx="1606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</a:rPr>
              <a:t>통합데이터호스팅서버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2492ED9-A642-4FA2-9D0D-CD8B191C127E}"/>
              </a:ext>
            </a:extLst>
          </p:cNvPr>
          <p:cNvSpPr txBox="1"/>
          <p:nvPr/>
        </p:nvSpPr>
        <p:spPr>
          <a:xfrm>
            <a:off x="1359458" y="1773390"/>
            <a:ext cx="1517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수집기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서버</a:t>
            </a:r>
          </a:p>
        </p:txBody>
      </p:sp>
    </p:spTree>
    <p:extLst>
      <p:ext uri="{BB962C8B-B14F-4D97-AF65-F5344CB8AC3E}">
        <p14:creationId xmlns:p14="http://schemas.microsoft.com/office/powerpoint/2010/main" val="313541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D1F93629-A9C5-4668-BA0E-D311CB46C77E}"/>
              </a:ext>
            </a:extLst>
          </p:cNvPr>
          <p:cNvSpPr/>
          <p:nvPr/>
        </p:nvSpPr>
        <p:spPr>
          <a:xfrm>
            <a:off x="1737604" y="1388133"/>
            <a:ext cx="1775534" cy="185543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í¸ìì¹ì ëí ì´ë¯¸ì§ ê²ìê²°ê³¼">
            <a:extLst>
              <a:ext uri="{FF2B5EF4-FFF2-40B4-BE49-F238E27FC236}">
                <a16:creationId xmlns:a16="http://schemas.microsoft.com/office/drawing/2014/main" id="{0CF2EE97-92C1-4E6F-BF0D-AB612461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12" y="231508"/>
            <a:ext cx="1570375" cy="93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894C39-C20F-4152-A926-BDCDEBC9EFDC}"/>
              </a:ext>
            </a:extLst>
          </p:cNvPr>
          <p:cNvSpPr txBox="1"/>
          <p:nvPr/>
        </p:nvSpPr>
        <p:spPr>
          <a:xfrm>
            <a:off x="4469939" y="1196799"/>
            <a:ext cx="149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스트리밍</a:t>
            </a:r>
            <a:endParaRPr lang="en-US" altLang="ko-KR" dirty="0"/>
          </a:p>
          <a:p>
            <a:r>
              <a:rPr lang="ko-KR" altLang="en-US" dirty="0"/>
              <a:t>데이터 발생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422A8-457D-4418-A6EB-734F26006B6E}"/>
              </a:ext>
            </a:extLst>
          </p:cNvPr>
          <p:cNvSpPr txBox="1"/>
          <p:nvPr/>
        </p:nvSpPr>
        <p:spPr>
          <a:xfrm>
            <a:off x="1714942" y="1835315"/>
            <a:ext cx="199300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데이터수집 시스템</a:t>
            </a:r>
            <a:endParaRPr lang="en-US" altLang="ko-KR" dirty="0"/>
          </a:p>
          <a:p>
            <a:r>
              <a:rPr lang="en-US" altLang="ko-KR" sz="1400" dirty="0"/>
              <a:t>(Chatty,</a:t>
            </a:r>
          </a:p>
          <a:p>
            <a:r>
              <a:rPr lang="en-US" altLang="ko-KR" sz="1400" dirty="0"/>
              <a:t>Twitch </a:t>
            </a:r>
          </a:p>
          <a:p>
            <a:r>
              <a:rPr lang="en-US" altLang="ko-KR" sz="1400" dirty="0"/>
              <a:t>API request)</a:t>
            </a:r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E406DE63-494F-40F7-AC6B-A4F15927CF2D}"/>
              </a:ext>
            </a:extLst>
          </p:cNvPr>
          <p:cNvSpPr/>
          <p:nvPr/>
        </p:nvSpPr>
        <p:spPr>
          <a:xfrm>
            <a:off x="4264149" y="5027228"/>
            <a:ext cx="1570375" cy="1158331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0F900185-E95C-4A89-9096-B7882CC682C6}"/>
              </a:ext>
            </a:extLst>
          </p:cNvPr>
          <p:cNvSpPr/>
          <p:nvPr/>
        </p:nvSpPr>
        <p:spPr>
          <a:xfrm>
            <a:off x="1727446" y="3877323"/>
            <a:ext cx="1775534" cy="2130641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386C45-3AC1-4B1D-B4C6-B685061B1AC0}"/>
              </a:ext>
            </a:extLst>
          </p:cNvPr>
          <p:cNvSpPr txBox="1"/>
          <p:nvPr/>
        </p:nvSpPr>
        <p:spPr>
          <a:xfrm>
            <a:off x="1777014" y="4684269"/>
            <a:ext cx="17755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</a:p>
          <a:p>
            <a:r>
              <a:rPr lang="en-US" altLang="ko-KR" dirty="0"/>
              <a:t>Database</a:t>
            </a:r>
          </a:p>
          <a:p>
            <a:r>
              <a:rPr lang="en-US" altLang="ko-KR" sz="1400" dirty="0"/>
              <a:t>(</a:t>
            </a:r>
            <a:r>
              <a:rPr lang="en-US" altLang="ko-KR" sz="1400" dirty="0" err="1"/>
              <a:t>RDMBS_MariaDB</a:t>
            </a:r>
            <a:r>
              <a:rPr lang="en-US" altLang="ko-KR" sz="1400" dirty="0"/>
              <a:t>)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4B205031-7BDC-43CC-A368-F56532618B23}"/>
              </a:ext>
            </a:extLst>
          </p:cNvPr>
          <p:cNvSpPr/>
          <p:nvPr/>
        </p:nvSpPr>
        <p:spPr>
          <a:xfrm>
            <a:off x="2397710" y="3356741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751821A0-236B-4A62-B641-742825FFF526}"/>
              </a:ext>
            </a:extLst>
          </p:cNvPr>
          <p:cNvSpPr/>
          <p:nvPr/>
        </p:nvSpPr>
        <p:spPr>
          <a:xfrm rot="3371226">
            <a:off x="3866225" y="1554941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AF229895-AEFC-4A8A-84FA-C3B2B191AD83}"/>
              </a:ext>
            </a:extLst>
          </p:cNvPr>
          <p:cNvSpPr/>
          <p:nvPr/>
        </p:nvSpPr>
        <p:spPr>
          <a:xfrm rot="16200000">
            <a:off x="3684510" y="5104378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50E31-E356-407D-9F9E-7D13B5CCDA6B}"/>
              </a:ext>
            </a:extLst>
          </p:cNvPr>
          <p:cNvSpPr txBox="1"/>
          <p:nvPr/>
        </p:nvSpPr>
        <p:spPr>
          <a:xfrm>
            <a:off x="4259321" y="5187493"/>
            <a:ext cx="15752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전처리</a:t>
            </a:r>
            <a:r>
              <a:rPr lang="ko-KR" altLang="en-US" sz="1600" dirty="0"/>
              <a:t> 시스템</a:t>
            </a:r>
            <a:endParaRPr lang="en-US" altLang="ko-KR" sz="16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형태소 분석기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Pandas</a:t>
            </a:r>
          </a:p>
          <a:p>
            <a:r>
              <a:rPr lang="ko-KR" altLang="en-US" sz="1200" dirty="0"/>
              <a:t>데이터 프레임</a:t>
            </a:r>
            <a:r>
              <a:rPr lang="en-US" altLang="ko-KR" sz="1200" dirty="0"/>
              <a:t>)</a:t>
            </a:r>
            <a:endParaRPr lang="en-US" altLang="ko-KR" sz="1400" dirty="0"/>
          </a:p>
        </p:txBody>
      </p:sp>
      <p:sp>
        <p:nvSpPr>
          <p:cNvPr id="20" name="순서도: 자기 디스크 19">
            <a:extLst>
              <a:ext uri="{FF2B5EF4-FFF2-40B4-BE49-F238E27FC236}">
                <a16:creationId xmlns:a16="http://schemas.microsoft.com/office/drawing/2014/main" id="{77FA884B-18F1-4FF7-81E9-4538231BA8D8}"/>
              </a:ext>
            </a:extLst>
          </p:cNvPr>
          <p:cNvSpPr/>
          <p:nvPr/>
        </p:nvSpPr>
        <p:spPr>
          <a:xfrm>
            <a:off x="6525326" y="4731648"/>
            <a:ext cx="1570375" cy="159055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4AD10-CC05-4880-BC29-746B366061E8}"/>
              </a:ext>
            </a:extLst>
          </p:cNvPr>
          <p:cNvSpPr txBox="1"/>
          <p:nvPr/>
        </p:nvSpPr>
        <p:spPr>
          <a:xfrm>
            <a:off x="6570066" y="5109986"/>
            <a:ext cx="1570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Pre-processed Database</a:t>
            </a:r>
          </a:p>
          <a:p>
            <a:r>
              <a:rPr lang="en-US" altLang="ko-KR" sz="1600" dirty="0"/>
              <a:t>(file)</a:t>
            </a:r>
            <a:endParaRPr lang="en-US" altLang="ko-KR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19140C2A-4A3C-49B8-87EB-A2A67F98781F}"/>
              </a:ext>
            </a:extLst>
          </p:cNvPr>
          <p:cNvSpPr/>
          <p:nvPr/>
        </p:nvSpPr>
        <p:spPr>
          <a:xfrm rot="16200000">
            <a:off x="5990917" y="5190380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895917F6-341E-45B0-944D-936D9CDC090E}"/>
              </a:ext>
            </a:extLst>
          </p:cNvPr>
          <p:cNvSpPr/>
          <p:nvPr/>
        </p:nvSpPr>
        <p:spPr>
          <a:xfrm>
            <a:off x="8791023" y="4456340"/>
            <a:ext cx="1570375" cy="1845882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E01A83EB-2854-4602-B157-83853CC5BF4A}"/>
              </a:ext>
            </a:extLst>
          </p:cNvPr>
          <p:cNvSpPr/>
          <p:nvPr/>
        </p:nvSpPr>
        <p:spPr>
          <a:xfrm rot="16200000">
            <a:off x="8259878" y="5104920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4AB434-34A2-42FB-917A-C7F4B6FC3B21}"/>
              </a:ext>
            </a:extLst>
          </p:cNvPr>
          <p:cNvSpPr txBox="1"/>
          <p:nvPr/>
        </p:nvSpPr>
        <p:spPr>
          <a:xfrm>
            <a:off x="8791023" y="5025472"/>
            <a:ext cx="1570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편집점</a:t>
            </a:r>
            <a:r>
              <a:rPr lang="ko-KR" altLang="en-US" sz="2000" dirty="0"/>
              <a:t> 분석</a:t>
            </a:r>
            <a:endParaRPr lang="en-US" altLang="ko-KR" sz="2000" dirty="0"/>
          </a:p>
          <a:p>
            <a:r>
              <a:rPr lang="ko-KR" altLang="en-US" sz="2000" dirty="0"/>
              <a:t>시스템</a:t>
            </a:r>
            <a:endParaRPr lang="en-US" altLang="ko-KR" sz="2000" dirty="0"/>
          </a:p>
          <a:p>
            <a:r>
              <a:rPr lang="en-US" altLang="ko-KR" sz="1200" dirty="0"/>
              <a:t>(</a:t>
            </a:r>
            <a:r>
              <a:rPr lang="en-US" altLang="ko-KR" sz="1200" dirty="0" err="1"/>
              <a:t>sklearn</a:t>
            </a:r>
            <a:r>
              <a:rPr lang="en-US" altLang="ko-KR" sz="1200" dirty="0"/>
              <a:t>, pandas)</a:t>
            </a:r>
            <a:endParaRPr lang="en-US" altLang="ko-KR" sz="1400" dirty="0"/>
          </a:p>
        </p:txBody>
      </p:sp>
      <p:sp>
        <p:nvSpPr>
          <p:cNvPr id="26" name="순서도: 자기 디스크 25">
            <a:extLst>
              <a:ext uri="{FF2B5EF4-FFF2-40B4-BE49-F238E27FC236}">
                <a16:creationId xmlns:a16="http://schemas.microsoft.com/office/drawing/2014/main" id="{1D0894D5-7DF6-4C6D-8F43-B14A7CE2F18A}"/>
              </a:ext>
            </a:extLst>
          </p:cNvPr>
          <p:cNvSpPr/>
          <p:nvPr/>
        </p:nvSpPr>
        <p:spPr>
          <a:xfrm>
            <a:off x="8771479" y="1964780"/>
            <a:ext cx="1570375" cy="159055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AA18CD-6BB7-4CF8-ACF9-AB948F42425B}"/>
              </a:ext>
            </a:extLst>
          </p:cNvPr>
          <p:cNvSpPr txBox="1"/>
          <p:nvPr/>
        </p:nvSpPr>
        <p:spPr>
          <a:xfrm>
            <a:off x="8942963" y="2499234"/>
            <a:ext cx="122196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Analized</a:t>
            </a:r>
            <a:endParaRPr lang="en-US" altLang="ko-KR" dirty="0"/>
          </a:p>
          <a:p>
            <a:r>
              <a:rPr lang="en-US" altLang="ko-KR" dirty="0"/>
              <a:t>Database</a:t>
            </a:r>
          </a:p>
          <a:p>
            <a:r>
              <a:rPr lang="en-US" altLang="ko-KR" sz="1600" dirty="0"/>
              <a:t>(file)</a:t>
            </a:r>
            <a:endParaRPr lang="en-US" altLang="ko-KR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97E752E8-AB8C-4D64-BA0B-15B4479927A9}"/>
              </a:ext>
            </a:extLst>
          </p:cNvPr>
          <p:cNvSpPr/>
          <p:nvPr/>
        </p:nvSpPr>
        <p:spPr>
          <a:xfrm rot="10800000">
            <a:off x="9343747" y="3719389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9E7D8332-A71B-4AE2-8A17-180958CA02E2}"/>
              </a:ext>
            </a:extLst>
          </p:cNvPr>
          <p:cNvSpPr/>
          <p:nvPr/>
        </p:nvSpPr>
        <p:spPr>
          <a:xfrm>
            <a:off x="6553117" y="1798562"/>
            <a:ext cx="1570375" cy="984885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93725E-AD92-4601-87CB-84305DC07637}"/>
              </a:ext>
            </a:extLst>
          </p:cNvPr>
          <p:cNvSpPr txBox="1"/>
          <p:nvPr/>
        </p:nvSpPr>
        <p:spPr>
          <a:xfrm>
            <a:off x="6591254" y="2143063"/>
            <a:ext cx="155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Web server</a:t>
            </a:r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A5020E18-50FC-4EA7-BC7B-1B6C3FED9EA0}"/>
              </a:ext>
            </a:extLst>
          </p:cNvPr>
          <p:cNvSpPr/>
          <p:nvPr/>
        </p:nvSpPr>
        <p:spPr>
          <a:xfrm rot="6073866">
            <a:off x="8229982" y="2168042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0AAEDD56-882A-4206-BF0A-C6EE2EE67A5D}"/>
              </a:ext>
            </a:extLst>
          </p:cNvPr>
          <p:cNvSpPr/>
          <p:nvPr/>
        </p:nvSpPr>
        <p:spPr>
          <a:xfrm rot="10800000">
            <a:off x="7076061" y="1145153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lientì ëí ì´ë¯¸ì§ ê²ìê²°ê³¼">
            <a:extLst>
              <a:ext uri="{FF2B5EF4-FFF2-40B4-BE49-F238E27FC236}">
                <a16:creationId xmlns:a16="http://schemas.microsoft.com/office/drawing/2014/main" id="{8BF7ADDE-5CF4-49E9-AA57-49C6BF2AB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341" y="345466"/>
            <a:ext cx="943188" cy="78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22E850-8580-445E-BDC2-0026F49B394D}"/>
              </a:ext>
            </a:extLst>
          </p:cNvPr>
          <p:cNvSpPr/>
          <p:nvPr/>
        </p:nvSpPr>
        <p:spPr>
          <a:xfrm>
            <a:off x="202878" y="180250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비즈니스 모델에 따라</a:t>
            </a:r>
            <a:endParaRPr lang="en-US" altLang="ko-KR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73BCFB-B9BE-43D5-B0FA-D634C9F9E7C4}"/>
              </a:ext>
            </a:extLst>
          </p:cNvPr>
          <p:cNvCxnSpPr/>
          <p:nvPr/>
        </p:nvCxnSpPr>
        <p:spPr>
          <a:xfrm>
            <a:off x="98393" y="581186"/>
            <a:ext cx="325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C1FC585-30A1-4FCB-B3C8-42C0347FABE0}"/>
              </a:ext>
            </a:extLst>
          </p:cNvPr>
          <p:cNvSpPr txBox="1"/>
          <p:nvPr/>
        </p:nvSpPr>
        <p:spPr>
          <a:xfrm>
            <a:off x="3499474" y="5539228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Python,</a:t>
            </a: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SQL Query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AE1C03-B6E7-43DF-958F-5DC053FD3A7B}"/>
              </a:ext>
            </a:extLst>
          </p:cNvPr>
          <p:cNvSpPr txBox="1"/>
          <p:nvPr/>
        </p:nvSpPr>
        <p:spPr>
          <a:xfrm>
            <a:off x="2797206" y="3331203"/>
            <a:ext cx="1091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Python,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SQL Query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FB7C2D-F8AB-463E-A458-3100C240C5BB}"/>
              </a:ext>
            </a:extLst>
          </p:cNvPr>
          <p:cNvSpPr txBox="1"/>
          <p:nvPr/>
        </p:nvSpPr>
        <p:spPr>
          <a:xfrm>
            <a:off x="5870125" y="5632045"/>
            <a:ext cx="669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accent5">
                    <a:lumMod val="75000"/>
                  </a:schemeClr>
                </a:solidFill>
              </a:rPr>
              <a:t>Pythonpickle</a:t>
            </a:r>
            <a:endParaRPr lang="en-US" altLang="ko-KR" sz="1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File system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53D64F-A9CA-4FA7-993B-D9652C865869}"/>
              </a:ext>
            </a:extLst>
          </p:cNvPr>
          <p:cNvSpPr txBox="1"/>
          <p:nvPr/>
        </p:nvSpPr>
        <p:spPr>
          <a:xfrm>
            <a:off x="8170476" y="5533947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Python</a:t>
            </a: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File open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2DB1A9-653B-4BF8-83D9-9A1109A405FF}"/>
              </a:ext>
            </a:extLst>
          </p:cNvPr>
          <p:cNvSpPr txBox="1"/>
          <p:nvPr/>
        </p:nvSpPr>
        <p:spPr>
          <a:xfrm>
            <a:off x="9799261" y="3589855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Json,</a:t>
            </a:r>
          </a:p>
          <a:p>
            <a:r>
              <a:rPr lang="en-US" altLang="ko-KR" sz="1200" dirty="0" err="1">
                <a:solidFill>
                  <a:schemeClr val="accent5">
                    <a:lumMod val="75000"/>
                  </a:schemeClr>
                </a:solidFill>
              </a:rPr>
              <a:t>NoSQLQuery</a:t>
            </a:r>
            <a:endParaRPr lang="en-US" altLang="ko-KR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7DFB0C-AD8A-43FC-A36B-AE17443EB0E4}"/>
              </a:ext>
            </a:extLst>
          </p:cNvPr>
          <p:cNvSpPr txBox="1"/>
          <p:nvPr/>
        </p:nvSpPr>
        <p:spPr>
          <a:xfrm>
            <a:off x="8216642" y="1622894"/>
            <a:ext cx="669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REST API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7FA6A3-4FA7-4D63-BEDE-5CE0FBD92CF8}"/>
              </a:ext>
            </a:extLst>
          </p:cNvPr>
          <p:cNvSpPr txBox="1"/>
          <p:nvPr/>
        </p:nvSpPr>
        <p:spPr>
          <a:xfrm>
            <a:off x="6508377" y="1230814"/>
            <a:ext cx="669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HTTP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D8BC62-F171-4CC8-9D0A-268ADFC11F90}"/>
              </a:ext>
            </a:extLst>
          </p:cNvPr>
          <p:cNvSpPr txBox="1"/>
          <p:nvPr/>
        </p:nvSpPr>
        <p:spPr>
          <a:xfrm>
            <a:off x="3650837" y="1013111"/>
            <a:ext cx="109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Twitch API,</a:t>
            </a: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Chatty</a:t>
            </a:r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EA2403B7-85B6-468D-80E0-55EB61F32F96}"/>
              </a:ext>
            </a:extLst>
          </p:cNvPr>
          <p:cNvSpPr/>
          <p:nvPr/>
        </p:nvSpPr>
        <p:spPr>
          <a:xfrm>
            <a:off x="4314403" y="2902937"/>
            <a:ext cx="1570375" cy="112158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8F05BA-5698-49F1-8C6B-4AD530582A7C}"/>
              </a:ext>
            </a:extLst>
          </p:cNvPr>
          <p:cNvSpPr txBox="1"/>
          <p:nvPr/>
        </p:nvSpPr>
        <p:spPr>
          <a:xfrm>
            <a:off x="4309575" y="3078069"/>
            <a:ext cx="15752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메타데이터</a:t>
            </a:r>
            <a:endParaRPr lang="en-US" altLang="ko-KR" sz="1400" dirty="0"/>
          </a:p>
          <a:p>
            <a:r>
              <a:rPr lang="ko-KR" altLang="en-US" sz="1400" dirty="0" err="1"/>
              <a:t>전처리</a:t>
            </a:r>
            <a:endParaRPr lang="en-US" altLang="ko-KR" sz="1400" dirty="0"/>
          </a:p>
          <a:p>
            <a:r>
              <a:rPr lang="ko-KR" altLang="en-US" sz="1400" dirty="0"/>
              <a:t>시스템</a:t>
            </a:r>
            <a:endParaRPr lang="en-US" altLang="ko-KR" sz="1400" dirty="0"/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763086F3-2C38-4D97-A7E8-EC8D350A66D6}"/>
              </a:ext>
            </a:extLst>
          </p:cNvPr>
          <p:cNvSpPr/>
          <p:nvPr/>
        </p:nvSpPr>
        <p:spPr>
          <a:xfrm rot="14236012">
            <a:off x="3746050" y="3762705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53ECFB-17BB-4D25-82D7-58E57E55B67D}"/>
              </a:ext>
            </a:extLst>
          </p:cNvPr>
          <p:cNvSpPr txBox="1"/>
          <p:nvPr/>
        </p:nvSpPr>
        <p:spPr>
          <a:xfrm>
            <a:off x="3872810" y="4117363"/>
            <a:ext cx="6698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Python,</a:t>
            </a: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SQL Query</a:t>
            </a:r>
            <a:endParaRPr lang="ko-KR" altLang="en-US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34938E81-D82C-468D-8CAE-41B1E987079D}"/>
              </a:ext>
            </a:extLst>
          </p:cNvPr>
          <p:cNvSpPr/>
          <p:nvPr/>
        </p:nvSpPr>
        <p:spPr>
          <a:xfrm rot="15803666">
            <a:off x="7125910" y="2142384"/>
            <a:ext cx="435006" cy="251294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6FBAD97F-D558-40E2-9FB4-860F81931903}"/>
              </a:ext>
            </a:extLst>
          </p:cNvPr>
          <p:cNvSpPr/>
          <p:nvPr/>
        </p:nvSpPr>
        <p:spPr>
          <a:xfrm rot="14236012">
            <a:off x="10769767" y="46744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A17F015E-5734-4EC8-B901-B7E27E9F35A1}"/>
              </a:ext>
            </a:extLst>
          </p:cNvPr>
          <p:cNvSpPr/>
          <p:nvPr/>
        </p:nvSpPr>
        <p:spPr>
          <a:xfrm rot="14236012">
            <a:off x="10769768" y="728431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46CE10-A2C1-49FF-853A-139659AE987B}"/>
              </a:ext>
            </a:extLst>
          </p:cNvPr>
          <p:cNvSpPr txBox="1"/>
          <p:nvPr/>
        </p:nvSpPr>
        <p:spPr>
          <a:xfrm>
            <a:off x="11150353" y="40072"/>
            <a:ext cx="1041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시각화용 </a:t>
            </a:r>
            <a:r>
              <a:rPr lang="en-US" altLang="ko-KR" sz="1200" dirty="0"/>
              <a:t>Meta data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FEFEBC-9704-4D3E-AA19-F5A0453824C7}"/>
              </a:ext>
            </a:extLst>
          </p:cNvPr>
          <p:cNvSpPr txBox="1"/>
          <p:nvPr/>
        </p:nvSpPr>
        <p:spPr>
          <a:xfrm>
            <a:off x="11150352" y="600868"/>
            <a:ext cx="1041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분석</a:t>
            </a:r>
            <a:r>
              <a:rPr lang="en-US" altLang="ko-KR" sz="1200" dirty="0"/>
              <a:t> </a:t>
            </a:r>
            <a:r>
              <a:rPr lang="ko-KR" altLang="en-US" sz="1200" dirty="0"/>
              <a:t>데이터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채팅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Stream</a:t>
            </a:r>
            <a:r>
              <a:rPr lang="ko-KR" altLang="en-US" sz="1200" dirty="0"/>
              <a:t> </a:t>
            </a:r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8B94BC-D98A-469A-84A4-3EBF298AE5F0}"/>
              </a:ext>
            </a:extLst>
          </p:cNvPr>
          <p:cNvSpPr txBox="1"/>
          <p:nvPr/>
        </p:nvSpPr>
        <p:spPr>
          <a:xfrm>
            <a:off x="6944385" y="3589855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Json,</a:t>
            </a:r>
          </a:p>
          <a:p>
            <a:r>
              <a:rPr lang="en-US" altLang="ko-KR" sz="1200" dirty="0" err="1">
                <a:solidFill>
                  <a:schemeClr val="accent5">
                    <a:lumMod val="75000"/>
                  </a:schemeClr>
                </a:solidFill>
              </a:rPr>
              <a:t>NoSQLQuery</a:t>
            </a:r>
            <a:endParaRPr lang="en-US" altLang="ko-KR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693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2283</TotalTime>
  <Words>295</Words>
  <Application>Microsoft Office PowerPoint</Application>
  <PresentationFormat>와이드스크린</PresentationFormat>
  <Paragraphs>132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시스템 구성도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 구성도</dc:title>
  <dc:creator>onad02</dc:creator>
  <cp:lastModifiedBy>onad02</cp:lastModifiedBy>
  <cp:revision>37</cp:revision>
  <dcterms:created xsi:type="dcterms:W3CDTF">2019-01-15T05:52:56Z</dcterms:created>
  <dcterms:modified xsi:type="dcterms:W3CDTF">2019-01-19T08:34:12Z</dcterms:modified>
</cp:coreProperties>
</file>