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1" r:id="rId4"/>
    <p:sldMasterId id="2147483709" r:id="rId5"/>
  </p:sldMasterIdLst>
  <p:notesMasterIdLst>
    <p:notesMasterId r:id="rId29"/>
  </p:notesMasterIdLst>
  <p:handoutMasterIdLst>
    <p:handoutMasterId r:id="rId30"/>
  </p:handoutMasterIdLst>
  <p:sldIdLst>
    <p:sldId id="256" r:id="rId6"/>
    <p:sldId id="365" r:id="rId7"/>
    <p:sldId id="371" r:id="rId8"/>
    <p:sldId id="370" r:id="rId9"/>
    <p:sldId id="372" r:id="rId10"/>
    <p:sldId id="379" r:id="rId11"/>
    <p:sldId id="380" r:id="rId12"/>
    <p:sldId id="385" r:id="rId13"/>
    <p:sldId id="386" r:id="rId14"/>
    <p:sldId id="374" r:id="rId15"/>
    <p:sldId id="376" r:id="rId16"/>
    <p:sldId id="384" r:id="rId17"/>
    <p:sldId id="382" r:id="rId18"/>
    <p:sldId id="383" r:id="rId19"/>
    <p:sldId id="377" r:id="rId20"/>
    <p:sldId id="381" r:id="rId21"/>
    <p:sldId id="378" r:id="rId22"/>
    <p:sldId id="355" r:id="rId23"/>
    <p:sldId id="373" r:id="rId24"/>
    <p:sldId id="361" r:id="rId25"/>
    <p:sldId id="362" r:id="rId26"/>
    <p:sldId id="363" r:id="rId27"/>
    <p:sldId id="32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預設章節" id="{9956D8DF-268F-458B-ACC9-DA40845F473F}">
          <p14:sldIdLst>
            <p14:sldId id="256"/>
          </p14:sldIdLst>
        </p14:section>
        <p14:section name="未命名的章節" id="{2359EB5C-D65D-4DD3-9CB4-FC2AD83745EB}">
          <p14:sldIdLst>
            <p14:sldId id="365"/>
            <p14:sldId id="371"/>
            <p14:sldId id="370"/>
            <p14:sldId id="372"/>
            <p14:sldId id="379"/>
            <p14:sldId id="380"/>
            <p14:sldId id="385"/>
            <p14:sldId id="386"/>
            <p14:sldId id="374"/>
            <p14:sldId id="376"/>
            <p14:sldId id="384"/>
            <p14:sldId id="382"/>
            <p14:sldId id="383"/>
            <p14:sldId id="377"/>
            <p14:sldId id="381"/>
            <p14:sldId id="378"/>
            <p14:sldId id="355"/>
            <p14:sldId id="373"/>
            <p14:sldId id="361"/>
            <p14:sldId id="362"/>
            <p14:sldId id="363"/>
            <p14:sldId id="364"/>
            <p14:sldId id="32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Lannan" initials="JL" lastIdx="1" clrIdx="0"/>
  <p:cmAuthor id="2" name="John Lannan" initials="JL [2]" lastIdx="1" clrIdx="1"/>
  <p:cmAuthor id="3" name="John Lannan" initials="JL [3]"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ED1C24"/>
    <a:srgbClr val="133B67"/>
    <a:srgbClr val="6A839F"/>
    <a:srgbClr val="AEBCCB"/>
    <a:srgbClr val="123B67"/>
    <a:srgbClr val="133B66"/>
    <a:srgbClr val="113C69"/>
    <a:srgbClr val="133C68"/>
    <a:srgbClr val="40618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434" autoAdjust="0"/>
  </p:normalViewPr>
  <p:slideViewPr>
    <p:cSldViewPr snapToGrid="0" snapToObjects="1">
      <p:cViewPr varScale="1">
        <p:scale>
          <a:sx n="67" d="100"/>
          <a:sy n="67" d="100"/>
        </p:scale>
        <p:origin x="-150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825336-ED4E-4E71-BAD4-A696340E179F}" type="datetimeFigureOut">
              <a:rPr lang="zh-CN" altLang="en-US" smtClean="0"/>
              <a:pPr/>
              <a:t>2018/12/21</a:t>
            </a:fld>
            <a:endParaRPr lang="zh-CN"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06FF8F-3413-4244-BA86-C917B3D5FC5F}" type="slidenum">
              <a:rPr lang="zh-CN" altLang="en-US" smtClean="0"/>
              <a:pPr/>
              <a:t>‹#›</a:t>
            </a:fld>
            <a:endParaRPr lang="zh-CN" altLang="en-US"/>
          </a:p>
        </p:txBody>
      </p:sp>
    </p:spTree>
    <p:extLst>
      <p:ext uri="{BB962C8B-B14F-4D97-AF65-F5344CB8AC3E}">
        <p14:creationId xmlns:p14="http://schemas.microsoft.com/office/powerpoint/2010/main" xmlns="" val="4230194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2B788-A648-6F49-B0E4-F3A8A0016CF3}" type="datetimeFigureOut">
              <a:rPr lang="en-US" smtClean="0"/>
              <a:pPr/>
              <a:t>12/21/2018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F249C-AB8F-B64B-BDEE-5F5752D2AFA1}" type="slidenum">
              <a:rPr lang="en-US" smtClean="0"/>
              <a:pPr/>
              <a:t>‹#›</a:t>
            </a:fld>
            <a:endParaRPr lang="en-US"/>
          </a:p>
        </p:txBody>
      </p:sp>
    </p:spTree>
    <p:extLst>
      <p:ext uri="{BB962C8B-B14F-4D97-AF65-F5344CB8AC3E}">
        <p14:creationId xmlns:p14="http://schemas.microsoft.com/office/powerpoint/2010/main" xmlns="" val="105547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AF249C-AB8F-B64B-BDEE-5F5752D2AFA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xmlns="" val="278779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9FAF249C-AB8F-B64B-BDEE-5F5752D2AFA1}" type="slidenum">
              <a:rPr lang="en-US" smtClean="0"/>
              <a:pPr/>
              <a:t>4</a:t>
            </a:fld>
            <a:endParaRPr lang="en-US"/>
          </a:p>
        </p:txBody>
      </p:sp>
    </p:spTree>
    <p:extLst>
      <p:ext uri="{BB962C8B-B14F-4D97-AF65-F5344CB8AC3E}">
        <p14:creationId xmlns:p14="http://schemas.microsoft.com/office/powerpoint/2010/main" xmlns="" val="1646414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_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610" y="457"/>
            <a:ext cx="9143390" cy="6857543"/>
          </a:xfrm>
          <a:prstGeom prst="rect">
            <a:avLst/>
          </a:prstGeom>
        </p:spPr>
      </p:pic>
      <p:sp>
        <p:nvSpPr>
          <p:cNvPr id="4" name="Title 3"/>
          <p:cNvSpPr>
            <a:spLocks noGrp="1"/>
          </p:cNvSpPr>
          <p:nvPr>
            <p:ph type="title" hasCustomPrompt="1"/>
          </p:nvPr>
        </p:nvSpPr>
        <p:spPr>
          <a:xfrm>
            <a:off x="913790" y="4196771"/>
            <a:ext cx="8061646" cy="789853"/>
          </a:xfrm>
          <a:prstGeom prst="rect">
            <a:avLst/>
          </a:prstGeom>
        </p:spPr>
        <p:txBody>
          <a:bodyPr vert="horz" anchor="ctr">
            <a:normAutofit/>
          </a:bodyPr>
          <a:lstStyle>
            <a:lvl1pPr algn="r">
              <a:defRPr sz="2400" baseline="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defRPr>
            </a:lvl1pPr>
          </a:lstStyle>
          <a:p>
            <a:r>
              <a:rPr lang="zh-CN" altLang="en-US" dirty="0" smtClean="0"/>
              <a:t>标题 </a:t>
            </a:r>
            <a:r>
              <a:rPr lang="en-US" altLang="zh-CN" dirty="0" smtClean="0"/>
              <a:t>Adobe </a:t>
            </a:r>
            <a:r>
              <a:rPr lang="zh-CN" altLang="en-US" dirty="0" smtClean="0"/>
              <a:t>黑体 </a:t>
            </a:r>
            <a:r>
              <a:rPr lang="en-US" altLang="zh-CN" dirty="0" err="1" smtClean="0"/>
              <a:t>Std</a:t>
            </a:r>
            <a:r>
              <a:rPr lang="en-US" altLang="zh-CN" dirty="0" smtClean="0"/>
              <a:t> R  24</a:t>
            </a:r>
            <a:r>
              <a:rPr lang="zh-CN" altLang="en-US" dirty="0" smtClean="0"/>
              <a:t>字号 白色 右对齐</a:t>
            </a:r>
            <a:endParaRPr lang="en-US" dirty="0"/>
          </a:p>
        </p:txBody>
      </p:sp>
      <p:sp>
        <p:nvSpPr>
          <p:cNvPr id="9" name="Text Placeholder 6"/>
          <p:cNvSpPr>
            <a:spLocks noGrp="1"/>
          </p:cNvSpPr>
          <p:nvPr>
            <p:ph type="body" sz="quarter" idx="11" hasCustomPrompt="1"/>
          </p:nvPr>
        </p:nvSpPr>
        <p:spPr>
          <a:xfrm>
            <a:off x="6072188" y="6188361"/>
            <a:ext cx="2903248" cy="544802"/>
          </a:xfrm>
          <a:prstGeom prst="rect">
            <a:avLst/>
          </a:prstGeom>
        </p:spPr>
        <p:txBody>
          <a:bodyPr vert="horz"/>
          <a:lstStyle>
            <a:lvl1pPr marL="0" indent="0" algn="r">
              <a:buNone/>
              <a:defRPr sz="2000" baseline="0">
                <a:solidFill>
                  <a:srgbClr val="787975"/>
                </a:solidFill>
                <a:latin typeface="Arial Rounded MT Bold" charset="0"/>
                <a:ea typeface="Arial Rounded MT Bold" charset="0"/>
                <a:cs typeface="Arial Rounded MT Bold" charset="0"/>
              </a:defRPr>
            </a:lvl1pPr>
          </a:lstStyle>
          <a:p>
            <a:pPr lvl="0"/>
            <a:r>
              <a:rPr lang="en-US" dirty="0" smtClean="0"/>
              <a:t>Date</a:t>
            </a:r>
          </a:p>
        </p:txBody>
      </p:sp>
      <p:sp>
        <p:nvSpPr>
          <p:cNvPr id="8" name="Text Placeholder 6"/>
          <p:cNvSpPr>
            <a:spLocks noGrp="1"/>
          </p:cNvSpPr>
          <p:nvPr>
            <p:ph type="body" sz="quarter" idx="12" hasCustomPrompt="1"/>
          </p:nvPr>
        </p:nvSpPr>
        <p:spPr>
          <a:xfrm>
            <a:off x="6072188" y="5650487"/>
            <a:ext cx="2903248" cy="544802"/>
          </a:xfrm>
          <a:prstGeom prst="rect">
            <a:avLst/>
          </a:prstGeom>
        </p:spPr>
        <p:txBody>
          <a:bodyPr vert="horz"/>
          <a:lstStyle>
            <a:lvl1pPr marL="0" indent="0" algn="r">
              <a:buNone/>
              <a:defRPr sz="2000" baseline="0">
                <a:solidFill>
                  <a:srgbClr val="787975"/>
                </a:solidFill>
                <a:latin typeface="Arial Rounded MT Bold" charset="0"/>
                <a:ea typeface="Arial Rounded MT Bold" charset="0"/>
                <a:cs typeface="Arial Rounded MT Bold" charset="0"/>
              </a:defRPr>
            </a:lvl1pPr>
          </a:lstStyle>
          <a:p>
            <a:pPr lvl="0"/>
            <a:r>
              <a:rPr lang="en-US" dirty="0" err="1" smtClean="0"/>
              <a:t>Subheader</a:t>
            </a:r>
            <a:endParaRPr lang="en-US" dirty="0" smtClean="0"/>
          </a:p>
        </p:txBody>
      </p:sp>
    </p:spTree>
    <p:extLst>
      <p:ext uri="{BB962C8B-B14F-4D97-AF65-F5344CB8AC3E}">
        <p14:creationId xmlns:p14="http://schemas.microsoft.com/office/powerpoint/2010/main" xmlns="" val="7194603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 Bullet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737" y="1"/>
            <a:ext cx="8772526" cy="585788"/>
          </a:xfrm>
          <a:prstGeom prst="rect">
            <a:avLst/>
          </a:prstGeom>
        </p:spPr>
        <p:txBody>
          <a:bodyPr anchor="ctr"/>
          <a:lstStyle>
            <a:lvl1pPr algn="ctr">
              <a:defRPr sz="2400" baseline="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defRPr>
            </a:lvl1pPr>
          </a:lstStyle>
          <a:p>
            <a:r>
              <a:rPr lang="zh-CN" altLang="en-US" dirty="0" smtClean="0"/>
              <a:t>分页标题 </a:t>
            </a:r>
            <a:r>
              <a:rPr lang="en-US" altLang="zh-CN" dirty="0" smtClean="0"/>
              <a:t>Adobe </a:t>
            </a:r>
            <a:r>
              <a:rPr lang="zh-CN" altLang="en-US" dirty="0" smtClean="0"/>
              <a:t>黑体 </a:t>
            </a:r>
            <a:r>
              <a:rPr lang="en-US" altLang="zh-CN" dirty="0" err="1" smtClean="0"/>
              <a:t>Std</a:t>
            </a:r>
            <a:r>
              <a:rPr lang="en-US" altLang="zh-CN" dirty="0" smtClean="0"/>
              <a:t> R  24</a:t>
            </a:r>
            <a:r>
              <a:rPr lang="zh-CN" altLang="en-US" dirty="0" smtClean="0"/>
              <a:t>字号 白色 居中</a:t>
            </a:r>
            <a:endParaRPr lang="en-US" dirty="0"/>
          </a:p>
        </p:txBody>
      </p:sp>
      <p:sp>
        <p:nvSpPr>
          <p:cNvPr id="3" name="Text Placeholder 5"/>
          <p:cNvSpPr>
            <a:spLocks noGrp="1"/>
          </p:cNvSpPr>
          <p:nvPr>
            <p:ph type="body" sz="quarter" idx="11" hasCustomPrompt="1"/>
          </p:nvPr>
        </p:nvSpPr>
        <p:spPr>
          <a:xfrm>
            <a:off x="185737" y="822960"/>
            <a:ext cx="8772525" cy="5260340"/>
          </a:xfrm>
          <a:prstGeom prst="rect">
            <a:avLst/>
          </a:prstGeom>
        </p:spPr>
        <p:txBody>
          <a:bodyPr vert="horz"/>
          <a:lstStyle>
            <a:lvl1pPr marL="342900" indent="-342900">
              <a:lnSpc>
                <a:spcPct val="100000"/>
              </a:lnSpc>
              <a:buFont typeface="Wingdings" panose="05000000000000000000" pitchFamily="2" charset="2"/>
              <a:buChar char="q"/>
              <a:defRPr sz="2400" b="0" i="0" baseline="0">
                <a:solidFill>
                  <a:srgbClr val="ED1C24"/>
                </a:solidFill>
                <a:latin typeface="Adobe 黑体 Std R" panose="020B0400000000000000" pitchFamily="34" charset="-122"/>
                <a:ea typeface="Adobe 黑体 Std R" panose="020B0400000000000000" pitchFamily="34" charset="-122"/>
                <a:cs typeface="Arial" charset="0"/>
              </a:defRPr>
            </a:lvl1pPr>
            <a:lvl2pPr marL="800100" indent="-342900">
              <a:lnSpc>
                <a:spcPct val="100000"/>
              </a:lnSpc>
              <a:buFont typeface="Arial" panose="020B0604020202020204" pitchFamily="34" charset="0"/>
              <a:buChar char="•"/>
              <a:defRPr sz="2000" b="0" i="0" baseline="0">
                <a:solidFill>
                  <a:srgbClr val="133B67"/>
                </a:solidFill>
                <a:latin typeface="Adobe 黑体 Std R" panose="020B0400000000000000" pitchFamily="34" charset="-122"/>
                <a:ea typeface="Adobe 黑体 Std R" panose="020B0400000000000000" pitchFamily="34" charset="-122"/>
                <a:cs typeface="Arial" charset="0"/>
              </a:defRPr>
            </a:lvl2pPr>
            <a:lvl3pPr marL="1200150" marR="0" indent="-285750" algn="l" defTabSz="914400" rtl="0" eaLnBrk="1" fontAlgn="auto" latinLnBrk="0" hangingPunct="1">
              <a:lnSpc>
                <a:spcPct val="100000"/>
              </a:lnSpc>
              <a:spcBef>
                <a:spcPts val="500"/>
              </a:spcBef>
              <a:spcAft>
                <a:spcPts val="0"/>
              </a:spcAft>
              <a:buClrTx/>
              <a:buSzTx/>
              <a:buFont typeface="Wingdings" panose="05000000000000000000" pitchFamily="2" charset="2"/>
              <a:buChar char="Ø"/>
              <a:tabLst/>
              <a:defRPr sz="1600" b="0" i="0" baseline="0">
                <a:solidFill>
                  <a:schemeClr val="tx1">
                    <a:lumMod val="95000"/>
                    <a:lumOff val="5000"/>
                  </a:schemeClr>
                </a:solidFill>
                <a:latin typeface="Adobe 黑体 Std R" panose="020B0400000000000000" pitchFamily="34" charset="-122"/>
                <a:ea typeface="Adobe 黑体 Std R" panose="020B0400000000000000" pitchFamily="34" charset="-122"/>
                <a:cs typeface="Arial" charset="0"/>
              </a:defRPr>
            </a:lvl3pPr>
            <a:lvl4pPr marL="1600200" indent="0" algn="l">
              <a:lnSpc>
                <a:spcPct val="100000"/>
              </a:lnSpc>
              <a:buFont typeface="Wingdings" panose="05000000000000000000" pitchFamily="2" charset="2"/>
              <a:buNone/>
              <a:defRPr sz="1600" b="0" i="0">
                <a:solidFill>
                  <a:schemeClr val="tx1">
                    <a:lumMod val="95000"/>
                    <a:lumOff val="5000"/>
                  </a:schemeClr>
                </a:solidFill>
                <a:latin typeface="Adobe 黑体 Std R" panose="020B0400000000000000" pitchFamily="34" charset="-122"/>
                <a:ea typeface="Adobe 黑体 Std R" panose="020B0400000000000000" pitchFamily="34" charset="-122"/>
                <a:cs typeface="Arial" charset="0"/>
              </a:defRPr>
            </a:lvl4pPr>
            <a:lvl5pPr marL="2057400" indent="-228600">
              <a:buFont typeface="Wingdings" charset="2"/>
              <a:buChar char="Ø"/>
              <a:defRPr sz="2000" b="0" i="0">
                <a:solidFill>
                  <a:srgbClr val="787975"/>
                </a:solidFill>
                <a:latin typeface="Arial" charset="0"/>
                <a:ea typeface="Arial" charset="0"/>
                <a:cs typeface="Arial" charset="0"/>
              </a:defRPr>
            </a:lvl5pPr>
            <a:lvl6pPr>
              <a:defRPr sz="2000" baseline="0">
                <a:solidFill>
                  <a:srgbClr val="929293"/>
                </a:solidFill>
                <a:latin typeface="Arial" charset="0"/>
                <a:ea typeface="Arial" charset="0"/>
                <a:cs typeface="Arial" charset="0"/>
              </a:defRPr>
            </a:lvl6pPr>
          </a:lstStyle>
          <a:p>
            <a:pPr lvl="0"/>
            <a:r>
              <a:rPr lang="zh-CN" altLang="en-US" dirty="0" smtClean="0"/>
              <a:t>一级标题 </a:t>
            </a:r>
            <a:r>
              <a:rPr lang="en-US" dirty="0" smtClean="0"/>
              <a:t>Adobe </a:t>
            </a:r>
            <a:r>
              <a:rPr lang="zh-CN" altLang="en-US" dirty="0" smtClean="0"/>
              <a:t>黑体 </a:t>
            </a:r>
            <a:r>
              <a:rPr lang="en-US" dirty="0" err="1" smtClean="0"/>
              <a:t>Std</a:t>
            </a:r>
            <a:r>
              <a:rPr lang="en-US" dirty="0" smtClean="0"/>
              <a:t> R  24</a:t>
            </a:r>
            <a:r>
              <a:rPr lang="zh-CN" altLang="en-US" dirty="0" smtClean="0"/>
              <a:t>字号 红色 左对齐</a:t>
            </a:r>
            <a:endParaRPr lang="en-US" dirty="0" smtClean="0"/>
          </a:p>
          <a:p>
            <a:pPr lvl="1"/>
            <a:r>
              <a:rPr lang="zh-CN" altLang="en-US" dirty="0" smtClean="0"/>
              <a:t>二级标题 </a:t>
            </a:r>
            <a:r>
              <a:rPr lang="en-US" dirty="0" smtClean="0"/>
              <a:t>Adobe </a:t>
            </a:r>
            <a:r>
              <a:rPr lang="zh-CN" altLang="en-US" dirty="0" smtClean="0"/>
              <a:t>黑体 </a:t>
            </a:r>
            <a:r>
              <a:rPr lang="en-US" dirty="0" err="1" smtClean="0"/>
              <a:t>Std</a:t>
            </a:r>
            <a:r>
              <a:rPr lang="en-US" dirty="0" smtClean="0"/>
              <a:t> R  20</a:t>
            </a:r>
            <a:r>
              <a:rPr lang="zh-CN" altLang="en-US" dirty="0" smtClean="0"/>
              <a:t>字号 深蓝色 左对齐</a:t>
            </a:r>
            <a:endParaRPr lang="en-US" altLang="zh-CN" dirty="0" smtClean="0"/>
          </a:p>
          <a:p>
            <a:pPr lvl="2"/>
            <a:r>
              <a:rPr lang="zh-CN" altLang="en-US" dirty="0" smtClean="0"/>
              <a:t>三级标题 </a:t>
            </a:r>
            <a:r>
              <a:rPr lang="en-US" altLang="zh-CN" dirty="0" smtClean="0"/>
              <a:t>Adobe </a:t>
            </a:r>
            <a:r>
              <a:rPr lang="zh-CN" altLang="en-US" dirty="0" smtClean="0"/>
              <a:t>黑体 </a:t>
            </a:r>
            <a:r>
              <a:rPr lang="en-US" altLang="zh-CN" dirty="0" err="1" smtClean="0"/>
              <a:t>Std</a:t>
            </a:r>
            <a:r>
              <a:rPr lang="en-US" altLang="zh-CN" dirty="0" smtClean="0"/>
              <a:t> R 16</a:t>
            </a:r>
            <a:r>
              <a:rPr lang="zh-CN" altLang="en-US" dirty="0" smtClean="0"/>
              <a:t>字号 黑色 左对齐</a:t>
            </a:r>
            <a:endParaRPr lang="en-US" altLang="zh-CN" dirty="0" smtClean="0"/>
          </a:p>
          <a:p>
            <a:pPr lvl="3"/>
            <a:r>
              <a:rPr lang="zh-CN" altLang="en-US" dirty="0" smtClean="0"/>
              <a:t>正文内容</a:t>
            </a:r>
            <a:endParaRPr lang="en-US" altLang="zh-CN" dirty="0" smtClean="0"/>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lang="en-US" dirty="0"/>
          </a:p>
        </p:txBody>
      </p:sp>
    </p:spTree>
    <p:extLst>
      <p:ext uri="{BB962C8B-B14F-4D97-AF65-F5344CB8AC3E}">
        <p14:creationId xmlns:p14="http://schemas.microsoft.com/office/powerpoint/2010/main" xmlns="" val="1636497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4218039" y="2371048"/>
            <a:ext cx="4830712" cy="3864569"/>
          </a:xfrm>
          <a:prstGeom prst="rect">
            <a:avLst/>
          </a:prstGeom>
        </p:spPr>
      </p:pic>
      <p:sp>
        <p:nvSpPr>
          <p:cNvPr id="5" name="TextBox 4"/>
          <p:cNvSpPr txBox="1"/>
          <p:nvPr userDrawn="1"/>
        </p:nvSpPr>
        <p:spPr>
          <a:xfrm>
            <a:off x="683801" y="1046900"/>
            <a:ext cx="5146728" cy="923330"/>
          </a:xfrm>
          <a:prstGeom prst="rect">
            <a:avLst/>
          </a:prstGeom>
          <a:noFill/>
        </p:spPr>
        <p:txBody>
          <a:bodyPr wrap="square" rtlCol="0">
            <a:spAutoFit/>
          </a:bodyPr>
          <a:lstStyle/>
          <a:p>
            <a:r>
              <a:rPr lang="en-US" sz="5400" dirty="0" smtClean="0">
                <a:solidFill>
                  <a:srgbClr val="D12027"/>
                </a:solidFill>
                <a:latin typeface="Arial Rounded MT Bold" charset="0"/>
                <a:ea typeface="Arial Rounded MT Bold" charset="0"/>
                <a:cs typeface="Arial Rounded MT Bold" charset="0"/>
              </a:rPr>
              <a:t>QUESTIONS?</a:t>
            </a:r>
            <a:endParaRPr lang="en-US" sz="5400" dirty="0">
              <a:solidFill>
                <a:srgbClr val="D12027"/>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xmlns="" val="9625029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2CA8C9F-E27D-435E-80FC-D2C9A154685C}" type="datetimeFigureOut">
              <a:rPr lang="zh-CN" altLang="en-US" smtClean="0"/>
              <a:pPr/>
              <a:t>2018/12/21</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443BB32D-3A53-4D5C-AE71-4AD35135EE8A}" type="slidenum">
              <a:rPr lang="zh-CN" altLang="en-US" smtClean="0"/>
              <a:pPr/>
              <a:t>‹#›</a:t>
            </a:fld>
            <a:endParaRPr lang="zh-CN" altLang="en-US"/>
          </a:p>
        </p:txBody>
      </p:sp>
    </p:spTree>
    <p:extLst>
      <p:ext uri="{BB962C8B-B14F-4D97-AF65-F5344CB8AC3E}">
        <p14:creationId xmlns:p14="http://schemas.microsoft.com/office/powerpoint/2010/main" xmlns="" val="406849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Opening_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3390" cy="6857543"/>
          </a:xfrm>
          <a:prstGeom prst="rect">
            <a:avLst/>
          </a:prstGeom>
        </p:spPr>
      </p:pic>
      <p:sp>
        <p:nvSpPr>
          <p:cNvPr id="4" name="Title 3"/>
          <p:cNvSpPr>
            <a:spLocks noGrp="1"/>
          </p:cNvSpPr>
          <p:nvPr>
            <p:ph type="title" hasCustomPrompt="1"/>
          </p:nvPr>
        </p:nvSpPr>
        <p:spPr>
          <a:xfrm>
            <a:off x="913790" y="4196771"/>
            <a:ext cx="8061646" cy="789853"/>
          </a:xfrm>
          <a:prstGeom prst="rect">
            <a:avLst/>
          </a:prstGeom>
        </p:spPr>
        <p:txBody>
          <a:bodyPr vert="horz" anchor="ctr">
            <a:normAutofit/>
          </a:bodyPr>
          <a:lstStyle>
            <a:lvl1pPr algn="r">
              <a:defRPr sz="3800">
                <a:solidFill>
                  <a:schemeClr val="bg1"/>
                </a:solidFill>
                <a:latin typeface="Arial Rounded MT Bold" charset="0"/>
                <a:ea typeface="Arial Rounded MT Bold" charset="0"/>
                <a:cs typeface="Arial Rounded MT Bold" charset="0"/>
              </a:defRPr>
            </a:lvl1pPr>
          </a:lstStyle>
          <a:p>
            <a:r>
              <a:rPr lang="en-US" dirty="0" smtClean="0"/>
              <a:t>Title</a:t>
            </a:r>
            <a:endParaRPr lang="en-US" dirty="0"/>
          </a:p>
        </p:txBody>
      </p:sp>
      <p:sp>
        <p:nvSpPr>
          <p:cNvPr id="9" name="Text Placeholder 6"/>
          <p:cNvSpPr>
            <a:spLocks noGrp="1"/>
          </p:cNvSpPr>
          <p:nvPr>
            <p:ph type="body" sz="quarter" idx="11" hasCustomPrompt="1"/>
          </p:nvPr>
        </p:nvSpPr>
        <p:spPr>
          <a:xfrm>
            <a:off x="6072188" y="6188361"/>
            <a:ext cx="2903248" cy="544802"/>
          </a:xfrm>
          <a:prstGeom prst="rect">
            <a:avLst/>
          </a:prstGeom>
        </p:spPr>
        <p:txBody>
          <a:bodyPr vert="horz"/>
          <a:lstStyle>
            <a:lvl1pPr marL="0" indent="0" algn="r">
              <a:buNone/>
              <a:defRPr sz="2000" baseline="0">
                <a:solidFill>
                  <a:srgbClr val="787975"/>
                </a:solidFill>
                <a:latin typeface="Arial Rounded MT Bold" charset="0"/>
                <a:ea typeface="Arial Rounded MT Bold" charset="0"/>
                <a:cs typeface="Arial Rounded MT Bold" charset="0"/>
              </a:defRPr>
            </a:lvl1pPr>
          </a:lstStyle>
          <a:p>
            <a:pPr lvl="0"/>
            <a:r>
              <a:rPr lang="en-US" dirty="0" smtClean="0"/>
              <a:t>Date</a:t>
            </a:r>
          </a:p>
        </p:txBody>
      </p:sp>
      <p:sp>
        <p:nvSpPr>
          <p:cNvPr id="8" name="Text Placeholder 6"/>
          <p:cNvSpPr>
            <a:spLocks noGrp="1"/>
          </p:cNvSpPr>
          <p:nvPr>
            <p:ph type="body" sz="quarter" idx="12" hasCustomPrompt="1"/>
          </p:nvPr>
        </p:nvSpPr>
        <p:spPr>
          <a:xfrm>
            <a:off x="6072188" y="5650487"/>
            <a:ext cx="2903248" cy="544802"/>
          </a:xfrm>
          <a:prstGeom prst="rect">
            <a:avLst/>
          </a:prstGeom>
        </p:spPr>
        <p:txBody>
          <a:bodyPr vert="horz"/>
          <a:lstStyle>
            <a:lvl1pPr marL="0" indent="0" algn="r">
              <a:buNone/>
              <a:defRPr sz="2000" baseline="0">
                <a:solidFill>
                  <a:srgbClr val="787975"/>
                </a:solidFill>
                <a:latin typeface="Arial Rounded MT Bold" charset="0"/>
                <a:ea typeface="Arial Rounded MT Bold" charset="0"/>
                <a:cs typeface="Arial Rounded MT Bold" charset="0"/>
              </a:defRPr>
            </a:lvl1pPr>
          </a:lstStyle>
          <a:p>
            <a:pPr lvl="0"/>
            <a:r>
              <a:rPr lang="en-US" dirty="0" err="1" smtClean="0"/>
              <a:t>Subheader</a:t>
            </a:r>
            <a:endParaRPr lang="en-US" dirty="0" smtClean="0"/>
          </a:p>
        </p:txBody>
      </p:sp>
    </p:spTree>
    <p:extLst>
      <p:ext uri="{BB962C8B-B14F-4D97-AF65-F5344CB8AC3E}">
        <p14:creationId xmlns:p14="http://schemas.microsoft.com/office/powerpoint/2010/main" xmlns="" val="14656115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2 - Bullet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737" y="1"/>
            <a:ext cx="8772526" cy="585788"/>
          </a:xfrm>
          <a:prstGeom prst="rect">
            <a:avLst/>
          </a:prstGeom>
        </p:spPr>
        <p:txBody>
          <a:bodyPr anchor="ctr"/>
          <a:lstStyle>
            <a:lvl1pPr algn="ctr">
              <a:defRPr sz="2400">
                <a:solidFill>
                  <a:schemeClr val="bg1"/>
                </a:solidFill>
                <a:latin typeface="Arial Rounded MT Bold" charset="0"/>
                <a:ea typeface="Arial Rounded MT Bold" charset="0"/>
                <a:cs typeface="Arial Rounded MT Bold" charset="0"/>
              </a:defRPr>
            </a:lvl1pPr>
          </a:lstStyle>
          <a:p>
            <a:r>
              <a:rPr lang="en-US" dirty="0" smtClean="0"/>
              <a:t>Slide Title </a:t>
            </a:r>
            <a:endParaRPr lang="en-US" dirty="0"/>
          </a:p>
        </p:txBody>
      </p:sp>
      <p:sp>
        <p:nvSpPr>
          <p:cNvPr id="3" name="Text Placeholder 5"/>
          <p:cNvSpPr>
            <a:spLocks noGrp="1"/>
          </p:cNvSpPr>
          <p:nvPr>
            <p:ph type="body" sz="quarter" idx="11"/>
          </p:nvPr>
        </p:nvSpPr>
        <p:spPr>
          <a:xfrm>
            <a:off x="185737" y="822960"/>
            <a:ext cx="8772525" cy="4300533"/>
          </a:xfrm>
          <a:prstGeom prst="rect">
            <a:avLst/>
          </a:prstGeom>
        </p:spPr>
        <p:txBody>
          <a:bodyPr vert="horz"/>
          <a:lstStyle>
            <a:lvl1pPr>
              <a:defRPr sz="2800" b="0" i="0">
                <a:solidFill>
                  <a:srgbClr val="787975"/>
                </a:solidFill>
                <a:latin typeface="Arial" charset="0"/>
                <a:ea typeface="Arial" charset="0"/>
                <a:cs typeface="Arial" charset="0"/>
              </a:defRPr>
            </a:lvl1pPr>
            <a:lvl2pPr marL="685800" indent="-228600">
              <a:buFont typeface="AppleSymbols" charset="0"/>
              <a:buChar char="⎻"/>
              <a:defRPr sz="2400" b="0" i="0">
                <a:solidFill>
                  <a:srgbClr val="787975"/>
                </a:solidFill>
                <a:latin typeface="Arial" charset="0"/>
                <a:ea typeface="Arial" charset="0"/>
                <a:cs typeface="Arial" charset="0"/>
              </a:defRPr>
            </a:lvl2pPr>
            <a:lvl3pPr marL="1143000" indent="-228600">
              <a:buFont typeface="Arial" charset="0"/>
              <a:buChar char="•"/>
              <a:defRPr sz="2000" b="0" i="0" baseline="0">
                <a:solidFill>
                  <a:srgbClr val="787975"/>
                </a:solidFill>
                <a:latin typeface="Arial" charset="0"/>
                <a:ea typeface="Arial" charset="0"/>
                <a:cs typeface="Arial" charset="0"/>
              </a:defRPr>
            </a:lvl3pPr>
            <a:lvl4pPr marL="1600200" indent="-228600">
              <a:buFont typeface="AppleSymbols" charset="0"/>
              <a:buChar char="⎻"/>
              <a:defRPr sz="2000" b="0" i="0">
                <a:solidFill>
                  <a:srgbClr val="787975"/>
                </a:solidFill>
                <a:latin typeface="Arial" charset="0"/>
                <a:ea typeface="Arial" charset="0"/>
                <a:cs typeface="Arial" charset="0"/>
              </a:defRPr>
            </a:lvl4pPr>
            <a:lvl5pPr marL="2057400" indent="-228600">
              <a:buFont typeface="Wingdings" charset="2"/>
              <a:buChar char="Ø"/>
              <a:defRPr sz="2000" b="0" i="0">
                <a:solidFill>
                  <a:srgbClr val="787975"/>
                </a:solidFill>
                <a:latin typeface="Arial" charset="0"/>
                <a:ea typeface="Arial" charset="0"/>
                <a:cs typeface="Arial" charset="0"/>
              </a:defRPr>
            </a:lvl5pPr>
            <a:lvl6pPr>
              <a:defRPr sz="2000" baseline="0">
                <a:solidFill>
                  <a:srgbClr val="929293"/>
                </a:solidFill>
                <a:latin typeface="Arial" charset="0"/>
                <a:ea typeface="Arial" charset="0"/>
                <a:cs typeface="Arial"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spTree>
    <p:extLst>
      <p:ext uri="{BB962C8B-B14F-4D97-AF65-F5344CB8AC3E}">
        <p14:creationId xmlns:p14="http://schemas.microsoft.com/office/powerpoint/2010/main" xmlns="" val="1976086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4218039" y="2371048"/>
            <a:ext cx="4830712" cy="3864569"/>
          </a:xfrm>
          <a:prstGeom prst="rect">
            <a:avLst/>
          </a:prstGeom>
        </p:spPr>
      </p:pic>
      <p:sp>
        <p:nvSpPr>
          <p:cNvPr id="5" name="TextBox 4"/>
          <p:cNvSpPr txBox="1"/>
          <p:nvPr userDrawn="1"/>
        </p:nvSpPr>
        <p:spPr>
          <a:xfrm>
            <a:off x="683801" y="1046900"/>
            <a:ext cx="5146728" cy="923330"/>
          </a:xfrm>
          <a:prstGeom prst="rect">
            <a:avLst/>
          </a:prstGeom>
          <a:noFill/>
        </p:spPr>
        <p:txBody>
          <a:bodyPr wrap="square" rtlCol="0">
            <a:spAutoFit/>
          </a:bodyPr>
          <a:lstStyle/>
          <a:p>
            <a:r>
              <a:rPr lang="en-US" sz="5400" dirty="0" smtClean="0">
                <a:solidFill>
                  <a:srgbClr val="D12027"/>
                </a:solidFill>
                <a:latin typeface="Arial Rounded MT Bold" charset="0"/>
                <a:ea typeface="Arial Rounded MT Bold" charset="0"/>
                <a:cs typeface="Arial Rounded MT Bold" charset="0"/>
              </a:rPr>
              <a:t>QUESTIONS?</a:t>
            </a:r>
            <a:endParaRPr lang="en-US" sz="5400" dirty="0">
              <a:solidFill>
                <a:srgbClr val="D12027"/>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xmlns="" val="2875376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5673061-9625-2C4F-937B-430D2614538C}" type="datetimeFigureOut">
              <a:rPr lang="en-US" smtClean="0">
                <a:solidFill>
                  <a:prstClr val="black">
                    <a:tint val="75000"/>
                  </a:prstClr>
                </a:solidFill>
              </a:rPr>
              <a:pPr/>
              <a:t>12/21/2018</a:t>
            </a:fld>
            <a:endParaRPr 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3DC73D3-D5D6-FD40-BE36-F763C945BA4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5536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5673061-9625-2C4F-937B-430D2614538C}" type="datetimeFigureOut">
              <a:rPr lang="en-US" smtClean="0">
                <a:solidFill>
                  <a:prstClr val="black">
                    <a:tint val="75000"/>
                  </a:prstClr>
                </a:solidFill>
              </a:rPr>
              <a:pPr/>
              <a:t>12/21/2018</a:t>
            </a:fld>
            <a:endParaRPr 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3DC73D3-D5D6-FD40-BE36-F763C945BA4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03910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6" cstate="screen">
            <a:extLst>
              <a:ext uri="{28A0092B-C50C-407E-A947-70E740481C1C}">
                <a14:useLocalDpi xmlns:a14="http://schemas.microsoft.com/office/drawing/2010/main" xmlns=""/>
              </a:ext>
            </a:extLst>
          </a:blip>
          <a:srcRect t="-1"/>
          <a:stretch/>
        </p:blipFill>
        <p:spPr>
          <a:xfrm>
            <a:off x="0" y="6275454"/>
            <a:ext cx="9144000" cy="582545"/>
          </a:xfrm>
          <a:prstGeom prst="rect">
            <a:avLst/>
          </a:prstGeom>
        </p:spPr>
      </p:pic>
      <p:pic>
        <p:nvPicPr>
          <p:cNvPr id="18" name="Picture 17"/>
          <p:cNvPicPr>
            <a:picLocks noChangeAspect="1"/>
          </p:cNvPicPr>
          <p:nvPr userDrawn="1"/>
        </p:nvPicPr>
        <p:blipFill>
          <a:blip r:embed="rId7" cstate="email">
            <a:extLst>
              <a:ext uri="{28A0092B-C50C-407E-A947-70E740481C1C}">
                <a14:useLocalDpi xmlns:a14="http://schemas.microsoft.com/office/drawing/2010/main" xmlns=""/>
              </a:ext>
            </a:extLst>
          </a:blip>
          <a:stretch>
            <a:fillRect/>
          </a:stretch>
        </p:blipFill>
        <p:spPr>
          <a:xfrm>
            <a:off x="-59358" y="6275454"/>
            <a:ext cx="1669307" cy="533383"/>
          </a:xfrm>
          <a:prstGeom prst="rect">
            <a:avLst/>
          </a:prstGeom>
        </p:spPr>
      </p:pic>
      <p:pic>
        <p:nvPicPr>
          <p:cNvPr id="19" name="Picture 18"/>
          <p:cNvPicPr>
            <a:picLocks noChangeAspect="1"/>
          </p:cNvPicPr>
          <p:nvPr userDrawn="1"/>
        </p:nvPicPr>
        <p:blipFill>
          <a:blip r:embed="rId8" cstate="email">
            <a:extLst>
              <a:ext uri="{28A0092B-C50C-407E-A947-70E740481C1C}">
                <a14:useLocalDpi xmlns:a14="http://schemas.microsoft.com/office/drawing/2010/main" xmlns=""/>
              </a:ext>
            </a:extLst>
          </a:blip>
          <a:stretch>
            <a:fillRect/>
          </a:stretch>
        </p:blipFill>
        <p:spPr>
          <a:xfrm>
            <a:off x="1504335" y="6323515"/>
            <a:ext cx="1285585" cy="485322"/>
          </a:xfrm>
          <a:prstGeom prst="rect">
            <a:avLst/>
          </a:prstGeom>
        </p:spPr>
      </p:pic>
      <p:cxnSp>
        <p:nvCxnSpPr>
          <p:cNvPr id="20" name="Straight Connector 19"/>
          <p:cNvCxnSpPr/>
          <p:nvPr userDrawn="1"/>
        </p:nvCxnSpPr>
        <p:spPr>
          <a:xfrm>
            <a:off x="1504335" y="6397447"/>
            <a:ext cx="849" cy="36973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21" name="Picture 20"/>
          <p:cNvPicPr>
            <a:picLocks noChangeAspect="1"/>
          </p:cNvPicPr>
          <p:nvPr userDrawn="1"/>
        </p:nvPicPr>
        <p:blipFill rotWithShape="1">
          <a:blip r:embed="rId6" cstate="screen">
            <a:extLst>
              <a:ext uri="{28A0092B-C50C-407E-A947-70E740481C1C}">
                <a14:useLocalDpi xmlns:a14="http://schemas.microsoft.com/office/drawing/2010/main" xmlns=""/>
              </a:ext>
            </a:extLst>
          </a:blip>
          <a:srcRect t="-1"/>
          <a:stretch/>
        </p:blipFill>
        <p:spPr>
          <a:xfrm>
            <a:off x="0" y="0"/>
            <a:ext cx="9144000" cy="582545"/>
          </a:xfrm>
          <a:prstGeom prst="rect">
            <a:avLst/>
          </a:prstGeom>
        </p:spPr>
      </p:pic>
    </p:spTree>
    <p:extLst>
      <p:ext uri="{BB962C8B-B14F-4D97-AF65-F5344CB8AC3E}">
        <p14:creationId xmlns:p14="http://schemas.microsoft.com/office/powerpoint/2010/main" xmlns="" val="20830079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8" r:id="rId3"/>
    <p:sldLayoutId id="2147483716"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7" cstate="screen">
            <a:extLst>
              <a:ext uri="{28A0092B-C50C-407E-A947-70E740481C1C}">
                <a14:useLocalDpi xmlns:a14="http://schemas.microsoft.com/office/drawing/2010/main" xmlns=""/>
              </a:ext>
            </a:extLst>
          </a:blip>
          <a:srcRect t="-1"/>
          <a:stretch/>
        </p:blipFill>
        <p:spPr>
          <a:xfrm>
            <a:off x="0" y="6275454"/>
            <a:ext cx="9144000" cy="582545"/>
          </a:xfrm>
          <a:prstGeom prst="rect">
            <a:avLst/>
          </a:prstGeom>
        </p:spPr>
      </p:pic>
      <p:pic>
        <p:nvPicPr>
          <p:cNvPr id="18" name="Picture 17"/>
          <p:cNvPicPr>
            <a:picLocks noChangeAspect="1"/>
          </p:cNvPicPr>
          <p:nvPr userDrawn="1"/>
        </p:nvPicPr>
        <p:blipFill>
          <a:blip r:embed="rId8" cstate="email">
            <a:extLst>
              <a:ext uri="{28A0092B-C50C-407E-A947-70E740481C1C}">
                <a14:useLocalDpi xmlns:a14="http://schemas.microsoft.com/office/drawing/2010/main" xmlns=""/>
              </a:ext>
            </a:extLst>
          </a:blip>
          <a:stretch>
            <a:fillRect/>
          </a:stretch>
        </p:blipFill>
        <p:spPr>
          <a:xfrm>
            <a:off x="-59358" y="6275454"/>
            <a:ext cx="1669307" cy="533383"/>
          </a:xfrm>
          <a:prstGeom prst="rect">
            <a:avLst/>
          </a:prstGeom>
        </p:spPr>
      </p:pic>
      <p:pic>
        <p:nvPicPr>
          <p:cNvPr id="19" name="Picture 18"/>
          <p:cNvPicPr>
            <a:picLocks noChangeAspect="1"/>
          </p:cNvPicPr>
          <p:nvPr userDrawn="1"/>
        </p:nvPicPr>
        <p:blipFill>
          <a:blip r:embed="rId9" cstate="email">
            <a:extLst>
              <a:ext uri="{28A0092B-C50C-407E-A947-70E740481C1C}">
                <a14:useLocalDpi xmlns:a14="http://schemas.microsoft.com/office/drawing/2010/main" xmlns=""/>
              </a:ext>
            </a:extLst>
          </a:blip>
          <a:stretch>
            <a:fillRect/>
          </a:stretch>
        </p:blipFill>
        <p:spPr>
          <a:xfrm>
            <a:off x="1504335" y="6323515"/>
            <a:ext cx="1285585" cy="485322"/>
          </a:xfrm>
          <a:prstGeom prst="rect">
            <a:avLst/>
          </a:prstGeom>
        </p:spPr>
      </p:pic>
      <p:cxnSp>
        <p:nvCxnSpPr>
          <p:cNvPr id="20" name="Straight Connector 19"/>
          <p:cNvCxnSpPr/>
          <p:nvPr userDrawn="1"/>
        </p:nvCxnSpPr>
        <p:spPr>
          <a:xfrm>
            <a:off x="1504335" y="6397447"/>
            <a:ext cx="849" cy="36973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21" name="Picture 20"/>
          <p:cNvPicPr>
            <a:picLocks noChangeAspect="1"/>
          </p:cNvPicPr>
          <p:nvPr userDrawn="1"/>
        </p:nvPicPr>
        <p:blipFill rotWithShape="1">
          <a:blip r:embed="rId7" cstate="screen">
            <a:extLst>
              <a:ext uri="{28A0092B-C50C-407E-A947-70E740481C1C}">
                <a14:useLocalDpi xmlns:a14="http://schemas.microsoft.com/office/drawing/2010/main" xmlns=""/>
              </a:ext>
            </a:extLst>
          </a:blip>
          <a:srcRect t="-1"/>
          <a:stretch/>
        </p:blipFill>
        <p:spPr>
          <a:xfrm>
            <a:off x="0" y="0"/>
            <a:ext cx="9144000" cy="582545"/>
          </a:xfrm>
          <a:prstGeom prst="rect">
            <a:avLst/>
          </a:prstGeom>
        </p:spPr>
      </p:pic>
    </p:spTree>
    <p:extLst>
      <p:ext uri="{BB962C8B-B14F-4D97-AF65-F5344CB8AC3E}">
        <p14:creationId xmlns:p14="http://schemas.microsoft.com/office/powerpoint/2010/main" xmlns="" val="326217614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pPr algn="ctr"/>
            <a:r>
              <a:rPr lang="zh-CN" altLang="en-US" sz="4800" dirty="0" smtClean="0"/>
              <a:t>产品安全管理</a:t>
            </a:r>
            <a:endParaRPr lang="zh-CN" altLang="en-US" sz="4800" dirty="0"/>
          </a:p>
        </p:txBody>
      </p:sp>
      <p:sp>
        <p:nvSpPr>
          <p:cNvPr id="3" name="文字方塊 2"/>
          <p:cNvSpPr txBox="1"/>
          <p:nvPr/>
        </p:nvSpPr>
        <p:spPr>
          <a:xfrm>
            <a:off x="6900863" y="5815013"/>
            <a:ext cx="1338828" cy="646331"/>
          </a:xfrm>
          <a:prstGeom prst="rect">
            <a:avLst/>
          </a:prstGeom>
          <a:noFill/>
        </p:spPr>
        <p:txBody>
          <a:bodyPr wrap="none" rtlCol="0">
            <a:spAutoFit/>
          </a:bodyPr>
          <a:lstStyle/>
          <a:p>
            <a:r>
              <a:rPr lang="zh-CN" altLang="en-US" b="1" dirty="0" smtClean="0"/>
              <a:t>产品安全部</a:t>
            </a:r>
            <a:endParaRPr lang="en-US" altLang="zh-CN" b="1" dirty="0" smtClean="0"/>
          </a:p>
          <a:p>
            <a:r>
              <a:rPr lang="en-US" altLang="zh-CN" b="1" dirty="0" smtClean="0"/>
              <a:t>2018.12.14</a:t>
            </a:r>
            <a:endParaRPr lang="zh-CN" altLang="en-US" b="1" dirty="0"/>
          </a:p>
        </p:txBody>
      </p:sp>
    </p:spTree>
    <p:extLst>
      <p:ext uri="{BB962C8B-B14F-4D97-AF65-F5344CB8AC3E}">
        <p14:creationId xmlns:p14="http://schemas.microsoft.com/office/powerpoint/2010/main" xmlns="" val="20952912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85738" y="1190141"/>
            <a:ext cx="8772525" cy="4959927"/>
          </a:xfrm>
        </p:spPr>
        <p:txBody>
          <a:bodyPr/>
          <a:lstStyle/>
          <a:p>
            <a:pPr marL="0" indent="-457200" algn="just">
              <a:lnSpc>
                <a:spcPts val="4100"/>
              </a:lnSpc>
              <a:buNone/>
            </a:pPr>
            <a:r>
              <a:rPr lang="en-US" altLang="zh-CN" sz="1800" dirty="0" smtClean="0">
                <a:solidFill>
                  <a:schemeClr val="tx1"/>
                </a:solidFill>
              </a:rPr>
              <a:t>  </a:t>
            </a:r>
            <a:r>
              <a:rPr lang="zh-CN" altLang="en-US" sz="1800" dirty="0" smtClean="0">
                <a:solidFill>
                  <a:schemeClr val="tx1"/>
                </a:solidFill>
              </a:rPr>
              <a:t>一</a:t>
            </a:r>
            <a:r>
              <a:rPr lang="zh-TW" altLang="en-US" sz="1800" dirty="0">
                <a:solidFill>
                  <a:schemeClr val="tx1"/>
                </a:solidFill>
                <a:latin typeface="Adobe 黑体 Std R" panose="020B0400000000000000" pitchFamily="34" charset="-122"/>
                <a:ea typeface="Adobe 黑体 Std R" panose="020B0400000000000000" pitchFamily="34" charset="-122"/>
              </a:rPr>
              <a:t>、</a:t>
            </a:r>
            <a:r>
              <a:rPr lang="zh-CN" altLang="zh-CN" sz="1800" dirty="0" smtClean="0">
                <a:solidFill>
                  <a:schemeClr val="tx1"/>
                </a:solidFill>
              </a:rPr>
              <a:t>人</a:t>
            </a:r>
            <a:r>
              <a:rPr lang="zh-CN" altLang="zh-CN" sz="1800" dirty="0">
                <a:solidFill>
                  <a:schemeClr val="tx1"/>
                </a:solidFill>
              </a:rPr>
              <a:t>员进入专案车间，在值班内保岗位处刷厂牌上的条码。内保核对权限后，经过</a:t>
            </a:r>
            <a:r>
              <a:rPr lang="zh-CN" altLang="zh-CN" sz="1800" dirty="0" smtClean="0">
                <a:solidFill>
                  <a:schemeClr val="tx1"/>
                </a:solidFill>
              </a:rPr>
              <a:t>内保安</a:t>
            </a:r>
            <a:r>
              <a:rPr lang="zh-CN" altLang="zh-CN" sz="1800" dirty="0">
                <a:solidFill>
                  <a:schemeClr val="tx1"/>
                </a:solidFill>
              </a:rPr>
              <a:t>检扫描确认无违禁品方可进入，无权限人员需登记依《物品放行签核模板》有权限主管签核</a:t>
            </a:r>
            <a:r>
              <a:rPr lang="zh-CN" altLang="zh-CN" sz="1800" dirty="0" smtClean="0">
                <a:solidFill>
                  <a:schemeClr val="tx1"/>
                </a:solidFill>
              </a:rPr>
              <a:t>。</a:t>
            </a:r>
            <a:endParaRPr lang="en-US" altLang="zh-CN" sz="1800" dirty="0" smtClean="0">
              <a:solidFill>
                <a:schemeClr val="tx1"/>
              </a:solidFill>
            </a:endParaRPr>
          </a:p>
          <a:p>
            <a:pPr marL="0" indent="-457200" algn="just">
              <a:lnSpc>
                <a:spcPts val="4100"/>
              </a:lnSpc>
              <a:buNone/>
            </a:pPr>
            <a:r>
              <a:rPr lang="zh-CN" altLang="en-US" sz="1800" dirty="0" smtClean="0">
                <a:solidFill>
                  <a:schemeClr val="tx1"/>
                </a:solidFill>
                <a:latin typeface="Adobe 黑体 Std R" panose="020B0400000000000000" pitchFamily="34" charset="-122"/>
                <a:ea typeface="Adobe 黑体 Std R" panose="020B0400000000000000" pitchFamily="34" charset="-122"/>
              </a:rPr>
              <a:t>  二</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zh-CN" sz="1800" dirty="0" smtClean="0">
                <a:solidFill>
                  <a:schemeClr val="tx1"/>
                </a:solidFill>
              </a:rPr>
              <a:t>专</a:t>
            </a:r>
            <a:r>
              <a:rPr lang="zh-CN" altLang="zh-CN" sz="1800" dirty="0">
                <a:solidFill>
                  <a:schemeClr val="tx1"/>
                </a:solidFill>
              </a:rPr>
              <a:t>案材料必须有押运内保进行全程押运摄像，需要押运提前</a:t>
            </a:r>
            <a:r>
              <a:rPr lang="en-US" altLang="zh-CN" sz="1800" dirty="0">
                <a:solidFill>
                  <a:schemeClr val="tx1"/>
                </a:solidFill>
              </a:rPr>
              <a:t>10</a:t>
            </a:r>
            <a:r>
              <a:rPr lang="zh-CN" altLang="zh-CN" sz="1800" dirty="0">
                <a:solidFill>
                  <a:schemeClr val="tx1"/>
                </a:solidFill>
              </a:rPr>
              <a:t>分钟通知内保到押运地点进行押运。</a:t>
            </a:r>
          </a:p>
          <a:p>
            <a:pPr marL="0" indent="-457200" algn="just">
              <a:lnSpc>
                <a:spcPts val="4100"/>
              </a:lnSpc>
              <a:buNone/>
            </a:pPr>
            <a:r>
              <a:rPr lang="en-US" altLang="zh-CN" sz="1800" dirty="0" smtClean="0">
                <a:solidFill>
                  <a:schemeClr val="tx1"/>
                </a:solidFill>
              </a:rPr>
              <a:t>  </a:t>
            </a:r>
            <a:r>
              <a:rPr lang="zh-CN" altLang="en-US" sz="1800" dirty="0">
                <a:solidFill>
                  <a:schemeClr val="tx1"/>
                </a:solidFill>
              </a:rPr>
              <a:t>三</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zh-CN" sz="1800" dirty="0" smtClean="0">
                <a:solidFill>
                  <a:schemeClr val="tx1"/>
                </a:solidFill>
              </a:rPr>
              <a:t>材料</a:t>
            </a:r>
            <a:r>
              <a:rPr lang="zh-CN" altLang="zh-CN" sz="1800" dirty="0">
                <a:solidFill>
                  <a:schemeClr val="tx1"/>
                </a:solidFill>
              </a:rPr>
              <a:t>出专案区域须开《保密物品放行条》，所有厂区转运材料需装在黑色专案箱内并上锁及张贴保密封条。封条上需注明：材料名称</a:t>
            </a:r>
            <a:r>
              <a:rPr lang="en-US" altLang="zh-CN" sz="1800" dirty="0">
                <a:solidFill>
                  <a:schemeClr val="tx1"/>
                </a:solidFill>
              </a:rPr>
              <a:t>/</a:t>
            </a:r>
            <a:r>
              <a:rPr lang="zh-CN" altLang="zh-CN" sz="1800" dirty="0">
                <a:solidFill>
                  <a:schemeClr val="tx1"/>
                </a:solidFill>
              </a:rPr>
              <a:t>数量</a:t>
            </a:r>
            <a:r>
              <a:rPr lang="zh-CN" altLang="zh-CN" sz="1800" dirty="0" smtClean="0">
                <a:solidFill>
                  <a:schemeClr val="tx1"/>
                </a:solidFill>
              </a:rPr>
              <a:t>及</a:t>
            </a:r>
            <a:r>
              <a:rPr lang="zh-CN" altLang="en-US" sz="1800" dirty="0" smtClean="0">
                <a:solidFill>
                  <a:schemeClr val="tx1"/>
                </a:solidFill>
              </a:rPr>
              <a:t>对应</a:t>
            </a:r>
            <a:r>
              <a:rPr lang="en-US" altLang="zh-CN" sz="1800" dirty="0" smtClean="0">
                <a:solidFill>
                  <a:schemeClr val="tx1"/>
                </a:solidFill>
              </a:rPr>
              <a:t>PM</a:t>
            </a:r>
            <a:r>
              <a:rPr lang="zh-CN" altLang="en-US" sz="1800" dirty="0" smtClean="0">
                <a:solidFill>
                  <a:schemeClr val="tx1"/>
                </a:solidFill>
              </a:rPr>
              <a:t>签名</a:t>
            </a:r>
            <a:r>
              <a:rPr lang="zh-CN" altLang="zh-CN" sz="1800" dirty="0" smtClean="0">
                <a:solidFill>
                  <a:schemeClr val="tx1"/>
                </a:solidFill>
              </a:rPr>
              <a:t>，</a:t>
            </a:r>
            <a:r>
              <a:rPr lang="zh-CN" altLang="zh-CN" sz="1800" dirty="0">
                <a:solidFill>
                  <a:schemeClr val="tx1"/>
                </a:solidFill>
              </a:rPr>
              <a:t>封条张贴在箱子的开口</a:t>
            </a:r>
            <a:r>
              <a:rPr lang="zh-CN" altLang="zh-CN" sz="1800" dirty="0" smtClean="0">
                <a:solidFill>
                  <a:schemeClr val="tx1"/>
                </a:solidFill>
              </a:rPr>
              <a:t>处（</a:t>
            </a:r>
            <a:r>
              <a:rPr lang="zh-CN" altLang="zh-CN" sz="1800" dirty="0">
                <a:solidFill>
                  <a:schemeClr val="tx1"/>
                </a:solidFill>
              </a:rPr>
              <a:t>整板材料从仓库押运到产线时，必须用围布将材料遮盖住）值班内保负责查看无误后进行登记并通知押运内</a:t>
            </a:r>
            <a:r>
              <a:rPr lang="zh-CN" altLang="zh-CN" sz="1800" dirty="0" smtClean="0">
                <a:solidFill>
                  <a:schemeClr val="tx1"/>
                </a:solidFill>
              </a:rPr>
              <a:t>保押</a:t>
            </a:r>
            <a:r>
              <a:rPr lang="zh-CN" altLang="zh-CN" sz="1800" dirty="0">
                <a:solidFill>
                  <a:schemeClr val="tx1"/>
                </a:solidFill>
              </a:rPr>
              <a:t>运。押运全程中全程摄像到达目的地</a:t>
            </a:r>
            <a:r>
              <a:rPr lang="zh-CN" altLang="zh-CN" sz="1800" dirty="0" smtClean="0">
                <a:solidFill>
                  <a:schemeClr val="tx1"/>
                </a:solidFill>
              </a:rPr>
              <a:t>。</a:t>
            </a:r>
            <a:endParaRPr lang="en-US" altLang="zh-CN" sz="1800" dirty="0" smtClean="0">
              <a:solidFill>
                <a:schemeClr val="tx1"/>
              </a:solidFill>
            </a:endParaRPr>
          </a:p>
          <a:p>
            <a:pPr marL="0" indent="0">
              <a:buNone/>
            </a:pPr>
            <a:endParaRPr lang="zh-CN" altLang="zh-CN" sz="1800" dirty="0">
              <a:solidFill>
                <a:schemeClr val="tx1"/>
              </a:solidFill>
            </a:endParaRPr>
          </a:p>
          <a:p>
            <a:pPr marL="0" indent="0">
              <a:buNone/>
            </a:pPr>
            <a:endParaRPr lang="zh-CN" altLang="en-US" sz="1800" dirty="0">
              <a:solidFill>
                <a:schemeClr val="tx1"/>
              </a:solidFill>
            </a:endParaRPr>
          </a:p>
        </p:txBody>
      </p:sp>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0" y="585789"/>
            <a:ext cx="5669924"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专案车间人员及物品进出管理</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Tree>
    <p:extLst>
      <p:ext uri="{BB962C8B-B14F-4D97-AF65-F5344CB8AC3E}">
        <p14:creationId xmlns:p14="http://schemas.microsoft.com/office/powerpoint/2010/main" xmlns="" val="2607541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346366" y="1171577"/>
            <a:ext cx="8611897" cy="5199382"/>
          </a:xfrm>
        </p:spPr>
        <p:txBody>
          <a:bodyPr/>
          <a:lstStyle/>
          <a:p>
            <a:pPr marL="0" indent="0">
              <a:lnSpc>
                <a:spcPts val="3100"/>
              </a:lnSpc>
              <a:buNone/>
            </a:pPr>
            <a:r>
              <a:rPr lang="zh-CN" altLang="en-US" sz="1800" dirty="0" smtClean="0">
                <a:solidFill>
                  <a:schemeClr val="tx1"/>
                </a:solidFill>
              </a:rPr>
              <a:t>五</a:t>
            </a:r>
            <a:r>
              <a:rPr lang="zh-TW" altLang="en-US" sz="1800" dirty="0">
                <a:solidFill>
                  <a:schemeClr val="tx1"/>
                </a:solidFill>
                <a:latin typeface="Adobe 黑体 Std R" panose="020B0400000000000000" pitchFamily="34" charset="-122"/>
                <a:ea typeface="Adobe 黑体 Std R" panose="020B0400000000000000" pitchFamily="34" charset="-122"/>
              </a:rPr>
              <a:t>、</a:t>
            </a:r>
            <a:r>
              <a:rPr lang="zh-CN" altLang="zh-CN" sz="1800" dirty="0" smtClean="0">
                <a:solidFill>
                  <a:schemeClr val="tx1"/>
                </a:solidFill>
              </a:rPr>
              <a:t>专</a:t>
            </a:r>
            <a:r>
              <a:rPr lang="zh-CN" altLang="zh-CN" sz="1800" dirty="0">
                <a:solidFill>
                  <a:schemeClr val="tx1"/>
                </a:solidFill>
              </a:rPr>
              <a:t>案物品带出专案管制区域的《保密物品放行条》，必须按照《物品放行签核模板》上有签核权限主管签核，放行条上必须注明：（所携带物品名称</a:t>
            </a:r>
            <a:r>
              <a:rPr lang="en-US" altLang="zh-CN" sz="1800" dirty="0">
                <a:solidFill>
                  <a:schemeClr val="tx1"/>
                </a:solidFill>
              </a:rPr>
              <a:t>/</a:t>
            </a:r>
            <a:r>
              <a:rPr lang="zh-CN" altLang="zh-CN" sz="1800" dirty="0">
                <a:solidFill>
                  <a:schemeClr val="tx1"/>
                </a:solidFill>
              </a:rPr>
              <a:t>数量</a:t>
            </a:r>
            <a:r>
              <a:rPr lang="en-US" altLang="zh-CN" sz="1800" dirty="0">
                <a:solidFill>
                  <a:schemeClr val="tx1"/>
                </a:solidFill>
              </a:rPr>
              <a:t>/</a:t>
            </a:r>
            <a:r>
              <a:rPr lang="zh-CN" altLang="zh-CN" sz="1800" dirty="0">
                <a:solidFill>
                  <a:schemeClr val="tx1"/>
                </a:solidFill>
              </a:rPr>
              <a:t>物品去向地点及是否需要归还，需要归还的物品，携带人在还回专案区域时，需要在内保岗位处进行销账，值班内保核对无误后在登记表</a:t>
            </a:r>
            <a:r>
              <a:rPr lang="en-US" altLang="zh-CN" sz="1800" dirty="0">
                <a:solidFill>
                  <a:schemeClr val="tx1"/>
                </a:solidFill>
              </a:rPr>
              <a:t>/</a:t>
            </a:r>
            <a:r>
              <a:rPr lang="zh-CN" altLang="zh-CN" sz="1800" dirty="0">
                <a:solidFill>
                  <a:schemeClr val="tx1"/>
                </a:solidFill>
              </a:rPr>
              <a:t>放行条上必须注明：已归还，归还日期</a:t>
            </a:r>
            <a:r>
              <a:rPr lang="en-US" altLang="zh-CN" sz="1800" dirty="0">
                <a:solidFill>
                  <a:schemeClr val="tx1"/>
                </a:solidFill>
              </a:rPr>
              <a:t>/</a:t>
            </a:r>
            <a:r>
              <a:rPr lang="zh-CN" altLang="zh-CN" sz="1800" dirty="0">
                <a:solidFill>
                  <a:schemeClr val="tx1"/>
                </a:solidFill>
              </a:rPr>
              <a:t>时间及接收内保签名确认。）</a:t>
            </a:r>
            <a:endParaRPr lang="en-US" altLang="zh-CN" sz="1800" dirty="0" smtClean="0">
              <a:solidFill>
                <a:schemeClr val="tx1">
                  <a:lumMod val="95000"/>
                  <a:lumOff val="5000"/>
                </a:schemeClr>
              </a:solidFill>
            </a:endParaRPr>
          </a:p>
          <a:p>
            <a:pPr marL="0" indent="0">
              <a:lnSpc>
                <a:spcPts val="3100"/>
              </a:lnSpc>
              <a:buNone/>
            </a:pPr>
            <a:r>
              <a:rPr lang="zh-CN" altLang="en-US" sz="1800" dirty="0" smtClean="0">
                <a:solidFill>
                  <a:schemeClr val="tx1">
                    <a:lumMod val="95000"/>
                    <a:lumOff val="5000"/>
                  </a:schemeClr>
                </a:solidFill>
              </a:rPr>
              <a:t>六</a:t>
            </a:r>
            <a:r>
              <a:rPr lang="zh-TW" altLang="en-US" sz="1800" dirty="0">
                <a:solidFill>
                  <a:schemeClr val="tx1"/>
                </a:solidFill>
                <a:latin typeface="Adobe 黑体 Std R" panose="020B0400000000000000" pitchFamily="34" charset="-122"/>
                <a:ea typeface="Adobe 黑体 Std R" panose="020B0400000000000000" pitchFamily="34" charset="-122"/>
              </a:rPr>
              <a:t>、</a:t>
            </a:r>
            <a:r>
              <a:rPr lang="en-US" altLang="zh-CN" sz="1800" dirty="0" smtClean="0">
                <a:solidFill>
                  <a:schemeClr val="tx1">
                    <a:lumMod val="95000"/>
                    <a:lumOff val="5000"/>
                  </a:schemeClr>
                </a:solidFill>
              </a:rPr>
              <a:t> </a:t>
            </a:r>
            <a:r>
              <a:rPr lang="zh-CN" altLang="zh-CN" sz="1800" dirty="0" smtClean="0">
                <a:solidFill>
                  <a:schemeClr val="tx1">
                    <a:lumMod val="95000"/>
                    <a:lumOff val="5000"/>
                  </a:schemeClr>
                </a:solidFill>
              </a:rPr>
              <a:t>专</a:t>
            </a:r>
            <a:r>
              <a:rPr lang="zh-CN" altLang="zh-CN" sz="1800" dirty="0">
                <a:solidFill>
                  <a:schemeClr val="tx1">
                    <a:lumMod val="95000"/>
                    <a:lumOff val="5000"/>
                  </a:schemeClr>
                </a:solidFill>
              </a:rPr>
              <a:t>案物品未量产上市前皆属于保密阶段，专案管制区域因工作需要携带笔记</a:t>
            </a:r>
            <a:r>
              <a:rPr lang="zh-CN" altLang="zh-CN" sz="1800" dirty="0" smtClean="0">
                <a:solidFill>
                  <a:schemeClr val="tx1">
                    <a:lumMod val="95000"/>
                    <a:lumOff val="5000"/>
                  </a:schemeClr>
                </a:solidFill>
              </a:rPr>
              <a:t>本</a:t>
            </a:r>
            <a:r>
              <a:rPr lang="en-US" altLang="zh-CN" sz="1800" dirty="0" smtClean="0">
                <a:solidFill>
                  <a:schemeClr val="tx1">
                    <a:lumMod val="95000"/>
                    <a:lumOff val="5000"/>
                  </a:schemeClr>
                </a:solidFill>
              </a:rPr>
              <a:t> </a:t>
            </a:r>
            <a:r>
              <a:rPr lang="zh-CN" altLang="zh-CN" sz="1800" dirty="0" smtClean="0">
                <a:solidFill>
                  <a:schemeClr val="tx1">
                    <a:lumMod val="95000"/>
                    <a:lumOff val="5000"/>
                  </a:schemeClr>
                </a:solidFill>
              </a:rPr>
              <a:t>电</a:t>
            </a:r>
            <a:r>
              <a:rPr lang="zh-CN" altLang="zh-CN" sz="1800" dirty="0">
                <a:solidFill>
                  <a:schemeClr val="tx1">
                    <a:lumMod val="95000"/>
                    <a:lumOff val="5000"/>
                  </a:schemeClr>
                </a:solidFill>
              </a:rPr>
              <a:t>脑、相机（本厂专用相机）进入专案管制区域</a:t>
            </a:r>
            <a:r>
              <a:rPr lang="zh-CN" altLang="zh-CN" sz="1800" dirty="0" smtClean="0">
                <a:solidFill>
                  <a:schemeClr val="tx1">
                    <a:lumMod val="95000"/>
                    <a:lumOff val="5000"/>
                  </a:schemeClr>
                </a:solidFill>
              </a:rPr>
              <a:t>，</a:t>
            </a:r>
            <a:r>
              <a:rPr lang="zh-CN" altLang="en-US" sz="1800" dirty="0" smtClean="0">
                <a:solidFill>
                  <a:schemeClr val="tx1">
                    <a:lumMod val="95000"/>
                    <a:lumOff val="5000"/>
                  </a:schemeClr>
                </a:solidFill>
              </a:rPr>
              <a:t>手机和电脑摄像头及电脑</a:t>
            </a:r>
            <a:r>
              <a:rPr lang="en-US" altLang="zh-CN" sz="1800" dirty="0" smtClean="0">
                <a:solidFill>
                  <a:schemeClr val="tx1">
                    <a:lumMod val="95000"/>
                    <a:lumOff val="5000"/>
                  </a:schemeClr>
                </a:solidFill>
              </a:rPr>
              <a:t>USB</a:t>
            </a:r>
            <a:r>
              <a:rPr lang="zh-CN" altLang="en-US" sz="1800" dirty="0" smtClean="0">
                <a:solidFill>
                  <a:schemeClr val="tx1">
                    <a:lumMod val="95000"/>
                    <a:lumOff val="5000"/>
                  </a:schemeClr>
                </a:solidFill>
              </a:rPr>
              <a:t>必须贴</a:t>
            </a:r>
            <a:r>
              <a:rPr lang="zh-CN" altLang="zh-CN" sz="1800" dirty="0">
                <a:solidFill>
                  <a:schemeClr val="tx1">
                    <a:lumMod val="95000"/>
                    <a:lumOff val="5000"/>
                  </a:schemeClr>
                </a:solidFill>
              </a:rPr>
              <a:t>《</a:t>
            </a:r>
            <a:r>
              <a:rPr lang="zh-CN" altLang="en-US" sz="1800" dirty="0" smtClean="0">
                <a:solidFill>
                  <a:schemeClr val="tx1">
                    <a:lumMod val="95000"/>
                    <a:lumOff val="5000"/>
                  </a:schemeClr>
                </a:solidFill>
              </a:rPr>
              <a:t>易碎贴纸</a:t>
            </a:r>
            <a:r>
              <a:rPr lang="zh-CN" altLang="zh-CN" sz="1800" dirty="0">
                <a:solidFill>
                  <a:schemeClr val="tx1">
                    <a:lumMod val="95000"/>
                    <a:lumOff val="5000"/>
                  </a:schemeClr>
                </a:solidFill>
              </a:rPr>
              <a:t>》</a:t>
            </a:r>
            <a:r>
              <a:rPr lang="zh-CN" altLang="en-US" sz="1800" dirty="0" smtClean="0">
                <a:solidFill>
                  <a:schemeClr val="tx1">
                    <a:lumMod val="95000"/>
                    <a:lumOff val="5000"/>
                  </a:schemeClr>
                </a:solidFill>
              </a:rPr>
              <a:t>和</a:t>
            </a:r>
            <a:r>
              <a:rPr lang="zh-CN" altLang="zh-CN" sz="1800" dirty="0">
                <a:solidFill>
                  <a:schemeClr val="tx1">
                    <a:lumMod val="95000"/>
                    <a:lumOff val="5000"/>
                  </a:schemeClr>
                </a:solidFill>
              </a:rPr>
              <a:t>《</a:t>
            </a:r>
            <a:r>
              <a:rPr lang="zh-CN" altLang="en-US" sz="1800" dirty="0" smtClean="0">
                <a:solidFill>
                  <a:schemeClr val="tx1">
                    <a:lumMod val="95000"/>
                    <a:lumOff val="5000"/>
                  </a:schemeClr>
                </a:solidFill>
              </a:rPr>
              <a:t>保密封条</a:t>
            </a:r>
            <a:r>
              <a:rPr lang="zh-CN" altLang="zh-CN" sz="1800" dirty="0">
                <a:solidFill>
                  <a:schemeClr val="tx1">
                    <a:lumMod val="95000"/>
                    <a:lumOff val="5000"/>
                  </a:schemeClr>
                </a:solidFill>
              </a:rPr>
              <a:t>》申请权限核准后方可进入，如工作需要</a:t>
            </a:r>
            <a:r>
              <a:rPr lang="zh-CN" altLang="zh-CN" sz="1800" dirty="0" smtClean="0">
                <a:solidFill>
                  <a:schemeClr val="tx1">
                    <a:lumMod val="95000"/>
                    <a:lumOff val="5000"/>
                  </a:schemeClr>
                </a:solidFill>
              </a:rPr>
              <a:t>携</a:t>
            </a:r>
            <a:r>
              <a:rPr lang="zh-CN" altLang="zh-CN" sz="1800" dirty="0">
                <a:solidFill>
                  <a:schemeClr val="tx1">
                    <a:lumMod val="95000"/>
                    <a:lumOff val="5000"/>
                  </a:schemeClr>
                </a:solidFill>
              </a:rPr>
              <a:t>带</a:t>
            </a:r>
            <a:r>
              <a:rPr lang="en-US" altLang="zh-CN" sz="1800" dirty="0">
                <a:solidFill>
                  <a:schemeClr val="tx1">
                    <a:lumMod val="95000"/>
                    <a:lumOff val="5000"/>
                  </a:schemeClr>
                </a:solidFill>
              </a:rPr>
              <a:t>U</a:t>
            </a:r>
            <a:r>
              <a:rPr lang="zh-CN" altLang="zh-CN" sz="1800" dirty="0">
                <a:solidFill>
                  <a:schemeClr val="tx1">
                    <a:lumMod val="95000"/>
                    <a:lumOff val="5000"/>
                  </a:schemeClr>
                </a:solidFill>
              </a:rPr>
              <a:t>盘进入专案区域作业，</a:t>
            </a:r>
            <a:r>
              <a:rPr lang="en-US" altLang="zh-CN" sz="1800" dirty="0">
                <a:solidFill>
                  <a:schemeClr val="tx1">
                    <a:lumMod val="95000"/>
                    <a:lumOff val="5000"/>
                  </a:schemeClr>
                </a:solidFill>
              </a:rPr>
              <a:t>IT</a:t>
            </a:r>
            <a:r>
              <a:rPr lang="zh-CN" altLang="zh-CN" sz="1800" dirty="0">
                <a:solidFill>
                  <a:schemeClr val="tx1">
                    <a:lumMod val="95000"/>
                    <a:lumOff val="5000"/>
                  </a:schemeClr>
                </a:solidFill>
              </a:rPr>
              <a:t>进行扫毒，确认无信息安全风险后，才可进入。</a:t>
            </a:r>
            <a:endParaRPr lang="en-US" altLang="zh-CN" sz="1800" dirty="0" smtClean="0">
              <a:solidFill>
                <a:schemeClr val="tx1">
                  <a:lumMod val="95000"/>
                  <a:lumOff val="5000"/>
                </a:schemeClr>
              </a:solidFill>
            </a:endParaRPr>
          </a:p>
          <a:p>
            <a:pPr marL="0" indent="0">
              <a:lnSpc>
                <a:spcPts val="3100"/>
              </a:lnSpc>
              <a:buNone/>
            </a:pPr>
            <a:r>
              <a:rPr lang="zh-CN" altLang="en-US" sz="1800" dirty="0">
                <a:solidFill>
                  <a:schemeClr val="tx1">
                    <a:lumMod val="95000"/>
                    <a:lumOff val="5000"/>
                  </a:schemeClr>
                </a:solidFill>
                <a:ea typeface="Adobe 黑体 Std R" panose="020B0400000000000000" pitchFamily="34" charset="-122"/>
              </a:rPr>
              <a:t>七</a:t>
            </a:r>
            <a:r>
              <a:rPr lang="zh-TW" altLang="en-US" sz="1800" dirty="0" smtClean="0">
                <a:solidFill>
                  <a:schemeClr val="tx1"/>
                </a:solidFill>
                <a:latin typeface="Adobe 黑体 Std R" panose="020B0400000000000000" pitchFamily="34" charset="-122"/>
                <a:ea typeface="Adobe 黑体 Std R" panose="020B0400000000000000" pitchFamily="34" charset="-122"/>
              </a:rPr>
              <a:t> </a:t>
            </a:r>
            <a:r>
              <a:rPr lang="zh-TW" altLang="en-US" sz="1800" dirty="0">
                <a:solidFill>
                  <a:schemeClr val="tx1"/>
                </a:solidFill>
                <a:latin typeface="Adobe 黑体 Std R" panose="020B0400000000000000" pitchFamily="34" charset="-122"/>
                <a:ea typeface="Adobe 黑体 Std R" panose="020B0400000000000000" pitchFamily="34" charset="-122"/>
              </a:rPr>
              <a:t>、</a:t>
            </a:r>
            <a:r>
              <a:rPr lang="zh-CN" altLang="zh-CN" sz="1800" dirty="0" smtClean="0">
                <a:solidFill>
                  <a:schemeClr val="tx1">
                    <a:lumMod val="95000"/>
                    <a:lumOff val="5000"/>
                  </a:schemeClr>
                </a:solidFill>
              </a:rPr>
              <a:t>携</a:t>
            </a:r>
            <a:r>
              <a:rPr lang="zh-CN" altLang="zh-CN" sz="1800" dirty="0">
                <a:solidFill>
                  <a:schemeClr val="tx1">
                    <a:lumMod val="95000"/>
                    <a:lumOff val="5000"/>
                  </a:schemeClr>
                </a:solidFill>
              </a:rPr>
              <a:t>带笔记本电脑进出专案管制区域时，值班内保</a:t>
            </a:r>
            <a:r>
              <a:rPr lang="en-US" altLang="zh-CN" sz="1800" dirty="0">
                <a:solidFill>
                  <a:schemeClr val="tx1">
                    <a:lumMod val="95000"/>
                    <a:lumOff val="5000"/>
                  </a:schemeClr>
                </a:solidFill>
              </a:rPr>
              <a:t>100%</a:t>
            </a:r>
            <a:r>
              <a:rPr lang="zh-CN" altLang="zh-CN" sz="1800" dirty="0">
                <a:solidFill>
                  <a:schemeClr val="tx1">
                    <a:lumMod val="95000"/>
                    <a:lumOff val="5000"/>
                  </a:schemeClr>
                </a:solidFill>
              </a:rPr>
              <a:t>检查易碎贴纸是否破损，如有破损在《易碎贴纸领用</a:t>
            </a:r>
            <a:r>
              <a:rPr lang="en-US" altLang="zh-CN" sz="1800" dirty="0">
                <a:solidFill>
                  <a:schemeClr val="tx1">
                    <a:lumMod val="95000"/>
                    <a:lumOff val="5000"/>
                  </a:schemeClr>
                </a:solidFill>
              </a:rPr>
              <a:t>&amp;</a:t>
            </a:r>
            <a:r>
              <a:rPr lang="zh-CN" altLang="zh-CN" sz="1800" dirty="0">
                <a:solidFill>
                  <a:schemeClr val="tx1">
                    <a:lumMod val="95000"/>
                    <a:lumOff val="5000"/>
                  </a:schemeClr>
                </a:solidFill>
              </a:rPr>
              <a:t>异常破损登记表》登记，摄像头未张贴易碎贴纸严禁进入专案区域，并且立即向上级主管汇报。</a:t>
            </a:r>
          </a:p>
          <a:p>
            <a:pPr marL="0" indent="0">
              <a:buNone/>
            </a:pPr>
            <a:endParaRPr lang="zh-CN" altLang="en-US" sz="1800" dirty="0">
              <a:solidFill>
                <a:schemeClr val="tx1">
                  <a:lumMod val="95000"/>
                  <a:lumOff val="5000"/>
                </a:schemeClr>
              </a:solidFill>
            </a:endParaRPr>
          </a:p>
        </p:txBody>
      </p:sp>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7" name="Rectangle 2"/>
          <p:cNvSpPr txBox="1">
            <a:spLocks noRot="1" noChangeArrowheads="1"/>
          </p:cNvSpPr>
          <p:nvPr/>
        </p:nvSpPr>
        <p:spPr>
          <a:xfrm>
            <a:off x="0" y="585789"/>
            <a:ext cx="5669924"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专案车间人员及物品进出管理</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Tree>
    <p:extLst>
      <p:ext uri="{BB962C8B-B14F-4D97-AF65-F5344CB8AC3E}">
        <p14:creationId xmlns:p14="http://schemas.microsoft.com/office/powerpoint/2010/main" xmlns="" val="1637366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185737" y="730857"/>
            <a:ext cx="6672263"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保密封条图片</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pic>
        <p:nvPicPr>
          <p:cNvPr id="7" name="圖片 6"/>
          <p:cNvPicPr>
            <a:picLocks noChangeAspect="1"/>
          </p:cNvPicPr>
          <p:nvPr/>
        </p:nvPicPr>
        <p:blipFill>
          <a:blip r:embed="rId2"/>
          <a:stretch>
            <a:fillRect/>
          </a:stretch>
        </p:blipFill>
        <p:spPr>
          <a:xfrm rot="16200000">
            <a:off x="1295402" y="1586345"/>
            <a:ext cx="4475018" cy="4433452"/>
          </a:xfrm>
          <a:prstGeom prst="rect">
            <a:avLst/>
          </a:prstGeom>
        </p:spPr>
      </p:pic>
    </p:spTree>
    <p:extLst>
      <p:ext uri="{BB962C8B-B14F-4D97-AF65-F5344CB8AC3E}">
        <p14:creationId xmlns:p14="http://schemas.microsoft.com/office/powerpoint/2010/main" xmlns="" val="3058730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185737" y="730857"/>
            <a:ext cx="6672263"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en-US" altLang="zh-CN" sz="2400" dirty="0" smtClean="0">
                <a:solidFill>
                  <a:srgbClr val="ED1C24"/>
                </a:solidFill>
                <a:latin typeface="Adobe 黑体 Std R" panose="020B0400000000000000" pitchFamily="34" charset="-122"/>
                <a:ea typeface="Adobe 黑体 Std R" panose="020B0400000000000000" pitchFamily="34" charset="-122"/>
                <a:cs typeface="Arial" charset="0"/>
              </a:rPr>
              <a:t>B380</a:t>
            </a: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专案车间手机和电脑贴摄像头易碎贴纸</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7" name="Rectangle 2"/>
          <p:cNvSpPr txBox="1">
            <a:spLocks noRot="1" noChangeArrowheads="1"/>
          </p:cNvSpPr>
          <p:nvPr/>
        </p:nvSpPr>
        <p:spPr>
          <a:xfrm>
            <a:off x="185737" y="3323470"/>
            <a:ext cx="6187354"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en-US" altLang="zh-CN" sz="2400" dirty="0" smtClean="0">
                <a:solidFill>
                  <a:srgbClr val="ED1C24"/>
                </a:solidFill>
                <a:latin typeface="Adobe 黑体 Std R" panose="020B0400000000000000" pitchFamily="34" charset="-122"/>
                <a:ea typeface="Adobe 黑体 Std R" panose="020B0400000000000000" pitchFamily="34" charset="-122"/>
                <a:cs typeface="Arial" charset="0"/>
              </a:rPr>
              <a:t>B380</a:t>
            </a: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专案车间电脑</a:t>
            </a:r>
            <a:r>
              <a:rPr lang="zh-CN" altLang="en-US" sz="2400" dirty="0">
                <a:solidFill>
                  <a:srgbClr val="ED1C24"/>
                </a:solidFill>
                <a:latin typeface="Adobe 黑体 Std R" panose="020B0400000000000000" pitchFamily="34" charset="-122"/>
                <a:ea typeface="Adobe 黑体 Std R" panose="020B0400000000000000" pitchFamily="34" charset="-122"/>
                <a:cs typeface="Arial" charset="0"/>
              </a:rPr>
              <a:t>贴</a:t>
            </a:r>
            <a:r>
              <a:rPr lang="en-US" altLang="zh-CN" sz="2400" dirty="0" smtClean="0">
                <a:solidFill>
                  <a:srgbClr val="ED1C24"/>
                </a:solidFill>
                <a:latin typeface="Adobe 黑体 Std R" panose="020B0400000000000000" pitchFamily="34" charset="-122"/>
                <a:ea typeface="Adobe 黑体 Std R" panose="020B0400000000000000" pitchFamily="34" charset="-122"/>
                <a:cs typeface="Arial" charset="0"/>
              </a:rPr>
              <a:t>USB</a:t>
            </a: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封条贴纸</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pic>
        <p:nvPicPr>
          <p:cNvPr id="8" name="圖片 7"/>
          <p:cNvPicPr>
            <a:picLocks noChangeAspect="1"/>
          </p:cNvPicPr>
          <p:nvPr/>
        </p:nvPicPr>
        <p:blipFill>
          <a:blip r:embed="rId2"/>
          <a:stretch>
            <a:fillRect/>
          </a:stretch>
        </p:blipFill>
        <p:spPr>
          <a:xfrm rot="16200000">
            <a:off x="2191605" y="1088869"/>
            <a:ext cx="1879046" cy="2371725"/>
          </a:xfrm>
          <a:prstGeom prst="rect">
            <a:avLst/>
          </a:prstGeom>
        </p:spPr>
      </p:pic>
      <p:pic>
        <p:nvPicPr>
          <p:cNvPr id="9" name="圖片 8"/>
          <p:cNvPicPr>
            <a:picLocks noChangeAspect="1"/>
          </p:cNvPicPr>
          <p:nvPr/>
        </p:nvPicPr>
        <p:blipFill>
          <a:blip r:embed="rId3"/>
          <a:stretch>
            <a:fillRect/>
          </a:stretch>
        </p:blipFill>
        <p:spPr>
          <a:xfrm rot="16200000">
            <a:off x="2556596" y="2022932"/>
            <a:ext cx="1647825" cy="5676900"/>
          </a:xfrm>
          <a:prstGeom prst="rect">
            <a:avLst/>
          </a:prstGeom>
        </p:spPr>
      </p:pic>
    </p:spTree>
    <p:extLst>
      <p:ext uri="{BB962C8B-B14F-4D97-AF65-F5344CB8AC3E}">
        <p14:creationId xmlns:p14="http://schemas.microsoft.com/office/powerpoint/2010/main" xmlns="" val="18721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185737" y="730857"/>
            <a:ext cx="7032481"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a:solidFill>
                  <a:srgbClr val="ED1C24"/>
                </a:solidFill>
                <a:latin typeface="Adobe 黑体 Std R" panose="020B0400000000000000" pitchFamily="34" charset="-122"/>
                <a:ea typeface="Adobe 黑体 Std R" panose="020B0400000000000000" pitchFamily="34" charset="-122"/>
                <a:cs typeface="Arial" charset="0"/>
              </a:rPr>
              <a:t>黑色</a:t>
            </a: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专案车间手机和电脑贴摄像头易碎贴纸</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6" name="Rectangle 2"/>
          <p:cNvSpPr txBox="1">
            <a:spLocks noRot="1" noChangeArrowheads="1"/>
          </p:cNvSpPr>
          <p:nvPr/>
        </p:nvSpPr>
        <p:spPr>
          <a:xfrm>
            <a:off x="185737" y="3323470"/>
            <a:ext cx="6187354"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黑色专案车间电脑</a:t>
            </a:r>
            <a:r>
              <a:rPr lang="zh-CN" altLang="en-US" sz="2400" dirty="0">
                <a:solidFill>
                  <a:srgbClr val="ED1C24"/>
                </a:solidFill>
                <a:latin typeface="Adobe 黑体 Std R" panose="020B0400000000000000" pitchFamily="34" charset="-122"/>
                <a:ea typeface="Adobe 黑体 Std R" panose="020B0400000000000000" pitchFamily="34" charset="-122"/>
                <a:cs typeface="Arial" charset="0"/>
              </a:rPr>
              <a:t>贴</a:t>
            </a:r>
            <a:r>
              <a:rPr lang="en-US" altLang="zh-CN" sz="2400" dirty="0" smtClean="0">
                <a:solidFill>
                  <a:srgbClr val="ED1C24"/>
                </a:solidFill>
                <a:latin typeface="Adobe 黑体 Std R" panose="020B0400000000000000" pitchFamily="34" charset="-122"/>
                <a:ea typeface="Adobe 黑体 Std R" panose="020B0400000000000000" pitchFamily="34" charset="-122"/>
                <a:cs typeface="Arial" charset="0"/>
              </a:rPr>
              <a:t>USB</a:t>
            </a: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封条贴纸</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pic>
        <p:nvPicPr>
          <p:cNvPr id="8" name="圖片 7"/>
          <p:cNvPicPr>
            <a:picLocks noChangeAspect="1"/>
          </p:cNvPicPr>
          <p:nvPr/>
        </p:nvPicPr>
        <p:blipFill>
          <a:blip r:embed="rId2"/>
          <a:stretch>
            <a:fillRect/>
          </a:stretch>
        </p:blipFill>
        <p:spPr>
          <a:xfrm rot="16200000">
            <a:off x="2106834" y="1332347"/>
            <a:ext cx="1693785" cy="1989645"/>
          </a:xfrm>
          <a:prstGeom prst="rect">
            <a:avLst/>
          </a:prstGeom>
        </p:spPr>
      </p:pic>
      <p:pic>
        <p:nvPicPr>
          <p:cNvPr id="9" name="圖片 8"/>
          <p:cNvPicPr>
            <a:picLocks noChangeAspect="1"/>
          </p:cNvPicPr>
          <p:nvPr/>
        </p:nvPicPr>
        <p:blipFill>
          <a:blip r:embed="rId3"/>
          <a:stretch>
            <a:fillRect/>
          </a:stretch>
        </p:blipFill>
        <p:spPr>
          <a:xfrm rot="16200000">
            <a:off x="2512651" y="2250065"/>
            <a:ext cx="1533525" cy="5429250"/>
          </a:xfrm>
          <a:prstGeom prst="rect">
            <a:avLst/>
          </a:prstGeom>
        </p:spPr>
      </p:pic>
    </p:spTree>
    <p:extLst>
      <p:ext uri="{BB962C8B-B14F-4D97-AF65-F5344CB8AC3E}">
        <p14:creationId xmlns:p14="http://schemas.microsoft.com/office/powerpoint/2010/main" xmlns="" val="315083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328396" y="1287123"/>
            <a:ext cx="8487208" cy="4822732"/>
          </a:xfrm>
        </p:spPr>
        <p:txBody>
          <a:bodyPr/>
          <a:lstStyle/>
          <a:p>
            <a:pPr marL="0" indent="0">
              <a:lnSpc>
                <a:spcPts val="4100"/>
              </a:lnSpc>
              <a:buNone/>
            </a:pPr>
            <a:r>
              <a:rPr lang="zh-CN" altLang="en-US" sz="1800" dirty="0" smtClean="0">
                <a:solidFill>
                  <a:schemeClr val="tx1"/>
                </a:solidFill>
              </a:rPr>
              <a:t>一</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zh-CN" sz="1800" dirty="0">
                <a:solidFill>
                  <a:schemeClr val="tx1"/>
                </a:solidFill>
              </a:rPr>
              <a:t>新专案</a:t>
            </a:r>
            <a:r>
              <a:rPr lang="en-US" altLang="zh-CN" sz="1800" dirty="0">
                <a:solidFill>
                  <a:schemeClr val="tx1"/>
                </a:solidFill>
              </a:rPr>
              <a:t>Mockup Sample</a:t>
            </a:r>
            <a:r>
              <a:rPr lang="zh-CN" altLang="zh-CN" sz="1800" dirty="0">
                <a:solidFill>
                  <a:schemeClr val="tx1"/>
                </a:solidFill>
              </a:rPr>
              <a:t>阶段，研发部门在打样机种相关的关键零件</a:t>
            </a:r>
            <a:r>
              <a:rPr lang="en-US" altLang="zh-CN" sz="1800" dirty="0">
                <a:solidFill>
                  <a:schemeClr val="tx1"/>
                </a:solidFill>
              </a:rPr>
              <a:t>(</a:t>
            </a:r>
            <a:r>
              <a:rPr lang="zh-CN" altLang="zh-CN" sz="1800" dirty="0">
                <a:solidFill>
                  <a:schemeClr val="tx1"/>
                </a:solidFill>
              </a:rPr>
              <a:t>如外观件、喇叭和</a:t>
            </a:r>
            <a:r>
              <a:rPr lang="en-US" altLang="zh-CN" sz="1800" dirty="0">
                <a:solidFill>
                  <a:schemeClr val="tx1"/>
                </a:solidFill>
              </a:rPr>
              <a:t>PCBA)</a:t>
            </a:r>
            <a:r>
              <a:rPr lang="zh-CN" altLang="zh-CN" sz="1800" dirty="0">
                <a:solidFill>
                  <a:schemeClr val="tx1"/>
                </a:solidFill>
              </a:rPr>
              <a:t>時，需将所接收到的关键零件登记在《样品登记本》中。待</a:t>
            </a:r>
            <a:r>
              <a:rPr lang="en-US" altLang="zh-CN" sz="1800" dirty="0">
                <a:solidFill>
                  <a:schemeClr val="tx1"/>
                </a:solidFill>
              </a:rPr>
              <a:t>Mockup Sample</a:t>
            </a:r>
            <a:r>
              <a:rPr lang="zh-CN" altLang="zh-CN" sz="1800" dirty="0">
                <a:solidFill>
                  <a:schemeClr val="tx1"/>
                </a:solidFill>
              </a:rPr>
              <a:t>組裝時，按照实际使用的零件数量来更新《样品登记本》内容，剩余不使用的零件需按“产品报废管理办法”进行报废处理，如需继续使用，按照《样品登记本》进行管理。</a:t>
            </a:r>
            <a:endParaRPr lang="en-US" altLang="zh-CN" sz="1800" dirty="0" smtClean="0">
              <a:solidFill>
                <a:schemeClr val="tx1"/>
              </a:solidFill>
            </a:endParaRPr>
          </a:p>
          <a:p>
            <a:pPr marL="0" indent="0">
              <a:lnSpc>
                <a:spcPts val="4100"/>
              </a:lnSpc>
              <a:buNone/>
            </a:pPr>
            <a:r>
              <a:rPr lang="zh-CN" altLang="en-US" sz="1800" dirty="0">
                <a:solidFill>
                  <a:schemeClr val="tx1"/>
                </a:solidFill>
                <a:ea typeface="Adobe 黑体 Std R" panose="020B0400000000000000" pitchFamily="34" charset="-122"/>
              </a:rPr>
              <a:t>二</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zh-CN" sz="1800" dirty="0" smtClean="0">
                <a:solidFill>
                  <a:schemeClr val="tx1"/>
                </a:solidFill>
              </a:rPr>
              <a:t>专案</a:t>
            </a:r>
            <a:r>
              <a:rPr lang="en-US" altLang="zh-CN" sz="1800" dirty="0" smtClean="0">
                <a:solidFill>
                  <a:schemeClr val="tx1"/>
                </a:solidFill>
              </a:rPr>
              <a:t>Mockup Sample</a:t>
            </a:r>
            <a:r>
              <a:rPr lang="zh-CN" altLang="zh-CN" sz="1800" dirty="0" smtClean="0">
                <a:solidFill>
                  <a:schemeClr val="tx1"/>
                </a:solidFill>
              </a:rPr>
              <a:t>阶段，产品成品统一由</a:t>
            </a:r>
            <a:r>
              <a:rPr lang="en-US" altLang="zh-CN" sz="1800" dirty="0" smtClean="0">
                <a:solidFill>
                  <a:schemeClr val="tx1"/>
                </a:solidFill>
              </a:rPr>
              <a:t>PM</a:t>
            </a:r>
            <a:r>
              <a:rPr lang="zh-CN" altLang="zh-CN" sz="1800" dirty="0" smtClean="0">
                <a:solidFill>
                  <a:schemeClr val="tx1"/>
                </a:solidFill>
              </a:rPr>
              <a:t>部门统一安排分配，各接收到成品的单位需在《样品登记本》中做详细记录</a:t>
            </a:r>
            <a:endParaRPr lang="en-US" altLang="zh-CN" sz="1800" dirty="0" smtClean="0">
              <a:solidFill>
                <a:schemeClr val="tx1"/>
              </a:solidFill>
            </a:endParaRPr>
          </a:p>
          <a:p>
            <a:pPr marL="0" indent="0">
              <a:lnSpc>
                <a:spcPts val="4100"/>
              </a:lnSpc>
              <a:buNone/>
            </a:pPr>
            <a:r>
              <a:rPr lang="zh-CN" altLang="en-US" sz="1800" dirty="0" smtClean="0">
                <a:solidFill>
                  <a:schemeClr val="tx1"/>
                </a:solidFill>
              </a:rPr>
              <a:t>三</a:t>
            </a:r>
            <a:r>
              <a:rPr lang="zh-TW" altLang="en-US" sz="1800" dirty="0">
                <a:solidFill>
                  <a:schemeClr val="tx1"/>
                </a:solidFill>
                <a:latin typeface="Adobe 黑体 Std R" panose="020B0400000000000000" pitchFamily="34" charset="-122"/>
                <a:ea typeface="Adobe 黑体 Std R" panose="020B0400000000000000" pitchFamily="34" charset="-122"/>
              </a:rPr>
              <a:t>、 </a:t>
            </a:r>
            <a:r>
              <a:rPr lang="en-US" altLang="zh-CN" sz="1800" dirty="0" smtClean="0">
                <a:solidFill>
                  <a:schemeClr val="tx1"/>
                </a:solidFill>
              </a:rPr>
              <a:t>EVT</a:t>
            </a:r>
            <a:r>
              <a:rPr lang="zh-CN" altLang="zh-CN" sz="1800" dirty="0">
                <a:solidFill>
                  <a:schemeClr val="tx1"/>
                </a:solidFill>
              </a:rPr>
              <a:t>试产阶段的物料由系统下单备料，物料正常交货入库做系统管理，试产剩余物料会做隔离，如不再使用，需按照“产品报废管理办法”进行报废处理</a:t>
            </a:r>
            <a:endParaRPr lang="en-US" altLang="zh-CN" sz="1800" dirty="0" smtClean="0">
              <a:solidFill>
                <a:schemeClr val="tx1"/>
              </a:solidFill>
            </a:endParaRPr>
          </a:p>
          <a:p>
            <a:pPr marL="0" indent="0">
              <a:buNone/>
            </a:pPr>
            <a:endParaRPr lang="zh-CN" altLang="zh-CN" sz="1800" dirty="0">
              <a:solidFill>
                <a:schemeClr val="tx1"/>
              </a:solidFill>
            </a:endParaRPr>
          </a:p>
          <a:p>
            <a:pPr marL="0" indent="0">
              <a:buNone/>
            </a:pPr>
            <a:endParaRPr lang="zh-CN" altLang="zh-CN" sz="1800" dirty="0">
              <a:solidFill>
                <a:schemeClr val="tx1"/>
              </a:solidFill>
            </a:endParaRPr>
          </a:p>
          <a:p>
            <a:pPr marL="0" indent="0">
              <a:buNone/>
            </a:pPr>
            <a:endParaRPr lang="zh-CN" altLang="zh-CN" sz="1800" dirty="0">
              <a:solidFill>
                <a:schemeClr val="tx1"/>
              </a:solidFill>
            </a:endParaRPr>
          </a:p>
          <a:p>
            <a:pPr marL="0" indent="0">
              <a:buNone/>
            </a:pPr>
            <a:endParaRPr lang="zh-CN" altLang="zh-CN" sz="1800" dirty="0">
              <a:solidFill>
                <a:schemeClr val="tx1"/>
              </a:solidFill>
            </a:endParaRPr>
          </a:p>
          <a:p>
            <a:pPr marL="0" indent="0">
              <a:buNone/>
            </a:pPr>
            <a:endParaRPr lang="zh-CN" altLang="en-US" dirty="0"/>
          </a:p>
        </p:txBody>
      </p:sp>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0" y="585789"/>
            <a:ext cx="5669924"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各单位样品管理</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6" name="Rectangle 2"/>
          <p:cNvSpPr txBox="1">
            <a:spLocks noRot="1" noChangeArrowheads="1"/>
          </p:cNvSpPr>
          <p:nvPr/>
        </p:nvSpPr>
        <p:spPr>
          <a:xfrm>
            <a:off x="6968836" y="6271401"/>
            <a:ext cx="1787237"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lnSpc>
                <a:spcPts val="5325"/>
              </a:lnSpc>
              <a:spcAft>
                <a:spcPct val="0"/>
              </a:spcAft>
            </a:pP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Tree>
    <p:extLst>
      <p:ext uri="{BB962C8B-B14F-4D97-AF65-F5344CB8AC3E}">
        <p14:creationId xmlns:p14="http://schemas.microsoft.com/office/powerpoint/2010/main" xmlns="" val="1755516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371475" y="1363287"/>
            <a:ext cx="8772525" cy="4300533"/>
          </a:xfrm>
        </p:spPr>
        <p:txBody>
          <a:bodyPr/>
          <a:lstStyle/>
          <a:p>
            <a:pPr marL="0" indent="0">
              <a:lnSpc>
                <a:spcPts val="4100"/>
              </a:lnSpc>
              <a:buNone/>
            </a:pPr>
            <a:r>
              <a:rPr lang="zh-CN" altLang="en-US" sz="1800" dirty="0" smtClean="0">
                <a:solidFill>
                  <a:schemeClr val="tx1"/>
                </a:solidFill>
                <a:ea typeface="Adobe 黑体 Std R" panose="020B0400000000000000" pitchFamily="34" charset="-122"/>
              </a:rPr>
              <a:t>四</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zh-CN" sz="1800" dirty="0">
                <a:solidFill>
                  <a:schemeClr val="tx1"/>
                </a:solidFill>
              </a:rPr>
              <a:t>测试期间实施测试人员应保密</a:t>
            </a:r>
            <a:r>
              <a:rPr lang="en-US" altLang="zh-CN" sz="1800" dirty="0">
                <a:solidFill>
                  <a:schemeClr val="tx1"/>
                </a:solidFill>
              </a:rPr>
              <a:t>,</a:t>
            </a:r>
            <a:r>
              <a:rPr lang="zh-CN" altLang="zh-CN" sz="1800" dirty="0">
                <a:solidFill>
                  <a:schemeClr val="tx1"/>
                </a:solidFill>
              </a:rPr>
              <a:t>避免图样、颜色、电路板、电子设计、喇叭单体、外壳等数据外泄。</a:t>
            </a:r>
            <a:endParaRPr lang="en-US" altLang="zh-CN" sz="1800" dirty="0">
              <a:solidFill>
                <a:schemeClr val="tx1"/>
              </a:solidFill>
            </a:endParaRPr>
          </a:p>
          <a:p>
            <a:pPr marL="0" indent="0">
              <a:lnSpc>
                <a:spcPts val="4100"/>
              </a:lnSpc>
              <a:buNone/>
            </a:pPr>
            <a:r>
              <a:rPr lang="zh-CN" altLang="en-US" sz="1800" dirty="0" smtClean="0">
                <a:solidFill>
                  <a:schemeClr val="tx1"/>
                </a:solidFill>
                <a:ea typeface="Adobe 黑体 Std R" panose="020B0400000000000000" pitchFamily="34" charset="-122"/>
              </a:rPr>
              <a:t>五</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zh-CN" sz="1800" dirty="0">
                <a:solidFill>
                  <a:schemeClr val="tx1"/>
                </a:solidFill>
              </a:rPr>
              <a:t>负责测试单位主管应每日清查样品数量</a:t>
            </a:r>
            <a:r>
              <a:rPr lang="en-US" altLang="zh-CN" sz="1800" dirty="0">
                <a:solidFill>
                  <a:schemeClr val="tx1"/>
                </a:solidFill>
              </a:rPr>
              <a:t>,</a:t>
            </a:r>
            <a:r>
              <a:rPr lang="zh-CN" altLang="zh-CN" sz="1800" dirty="0">
                <a:solidFill>
                  <a:schemeClr val="tx1"/>
                </a:solidFill>
              </a:rPr>
              <a:t>及施测项目以维护产品安全。</a:t>
            </a:r>
            <a:endParaRPr lang="en-US" altLang="zh-CN" sz="1800" dirty="0">
              <a:solidFill>
                <a:schemeClr val="tx1"/>
              </a:solidFill>
            </a:endParaRPr>
          </a:p>
          <a:p>
            <a:pPr marL="0" indent="0">
              <a:lnSpc>
                <a:spcPts val="4100"/>
              </a:lnSpc>
              <a:buNone/>
            </a:pPr>
            <a:r>
              <a:rPr lang="zh-CN" altLang="en-US" sz="1800" dirty="0" smtClean="0">
                <a:solidFill>
                  <a:schemeClr val="tx1"/>
                </a:solidFill>
                <a:ea typeface="Adobe 黑体 Std R" panose="020B0400000000000000" pitchFamily="34" charset="-122"/>
              </a:rPr>
              <a:t>六</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zh-CN" sz="1800" dirty="0">
                <a:solidFill>
                  <a:schemeClr val="tx1"/>
                </a:solidFill>
              </a:rPr>
              <a:t>测试结束之样品，应依其送达之机种、数量送回至单位样品室，无论机体完整于否，均需缴回。</a:t>
            </a:r>
            <a:endParaRPr lang="en-US" altLang="zh-CN" sz="1800" dirty="0">
              <a:solidFill>
                <a:schemeClr val="tx1"/>
              </a:solidFill>
            </a:endParaRPr>
          </a:p>
          <a:p>
            <a:pPr marL="0" indent="0">
              <a:lnSpc>
                <a:spcPts val="4100"/>
              </a:lnSpc>
              <a:buNone/>
            </a:pPr>
            <a:r>
              <a:rPr lang="zh-CN" altLang="en-US" sz="1800" dirty="0" smtClean="0">
                <a:solidFill>
                  <a:schemeClr val="tx1"/>
                </a:solidFill>
                <a:latin typeface="Adobe 黑体 Std R" panose="020B0400000000000000" pitchFamily="34" charset="-122"/>
                <a:ea typeface="Adobe 黑体 Std R" panose="020B0400000000000000" pitchFamily="34" charset="-122"/>
              </a:rPr>
              <a:t>七</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zh-CN" sz="1800" dirty="0">
                <a:solidFill>
                  <a:schemeClr val="tx1"/>
                </a:solidFill>
              </a:rPr>
              <a:t>若机体非完整缴回时，其主要零件</a:t>
            </a:r>
            <a:r>
              <a:rPr lang="en-US" altLang="zh-CN" sz="1800" dirty="0">
                <a:solidFill>
                  <a:schemeClr val="tx1"/>
                </a:solidFill>
              </a:rPr>
              <a:t>(</a:t>
            </a:r>
            <a:r>
              <a:rPr lang="zh-CN" altLang="zh-CN" sz="1800" dirty="0">
                <a:solidFill>
                  <a:schemeClr val="tx1"/>
                </a:solidFill>
              </a:rPr>
              <a:t>原单体喇叭、功放电子零件、外壳等主要物品</a:t>
            </a:r>
            <a:r>
              <a:rPr lang="en-US" altLang="zh-CN" sz="1800" dirty="0">
                <a:solidFill>
                  <a:schemeClr val="tx1"/>
                </a:solidFill>
              </a:rPr>
              <a:t>)</a:t>
            </a:r>
            <a:r>
              <a:rPr lang="zh-CN" altLang="zh-CN" sz="1800" dirty="0">
                <a:solidFill>
                  <a:schemeClr val="tx1"/>
                </a:solidFill>
              </a:rPr>
              <a:t>需能明辨确认数量，防止零件外流事件发生。</a:t>
            </a:r>
          </a:p>
          <a:p>
            <a:pPr marL="0" indent="0">
              <a:buNone/>
            </a:pPr>
            <a:endParaRPr lang="zh-CN" altLang="en-US" dirty="0"/>
          </a:p>
        </p:txBody>
      </p:sp>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0" y="585789"/>
            <a:ext cx="5669924"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专案车间人员及物品进出管理</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Tree>
    <p:extLst>
      <p:ext uri="{BB962C8B-B14F-4D97-AF65-F5344CB8AC3E}">
        <p14:creationId xmlns:p14="http://schemas.microsoft.com/office/powerpoint/2010/main" xmlns="" val="717570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0" y="585789"/>
            <a:ext cx="5669924"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样品登记本模板</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5"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pic>
        <p:nvPicPr>
          <p:cNvPr id="7" name="圖片 6" descr="C:\Users\WEI~1.CHE\AppData\Local\Temp\WeChat Files\213392560936760743.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5636" y="1385455"/>
            <a:ext cx="8409709" cy="4613564"/>
          </a:xfrm>
          <a:prstGeom prst="rect">
            <a:avLst/>
          </a:prstGeom>
          <a:noFill/>
          <a:ln>
            <a:noFill/>
          </a:ln>
        </p:spPr>
      </p:pic>
    </p:spTree>
    <p:extLst>
      <p:ext uri="{BB962C8B-B14F-4D97-AF65-F5344CB8AC3E}">
        <p14:creationId xmlns:p14="http://schemas.microsoft.com/office/powerpoint/2010/main" xmlns="" val="246876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185737" y="697181"/>
            <a:ext cx="7822827"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ct val="100000"/>
              </a:lnSpc>
              <a:spcBef>
                <a:spcPts val="1000"/>
              </a:spcBef>
              <a:spcAft>
                <a:spcPct val="0"/>
              </a:spcAft>
              <a:buFont typeface="Wingdings" panose="05000000000000000000" pitchFamily="2" charset="2"/>
              <a:buChar char="q"/>
            </a:pPr>
            <a:r>
              <a:rPr lang="en-US" altLang="zh-TW" sz="2400" dirty="0" smtClean="0">
                <a:solidFill>
                  <a:srgbClr val="ED1C24"/>
                </a:solidFill>
                <a:latin typeface="Adobe 黑体 Std R" panose="020B0400000000000000" pitchFamily="34" charset="-122"/>
                <a:ea typeface="Adobe 黑体 Std R" panose="020B0400000000000000" pitchFamily="34" charset="-122"/>
                <a:cs typeface="Arial" charset="0"/>
              </a:rPr>
              <a:t>B&amp;O</a:t>
            </a: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车间</a:t>
            </a:r>
            <a:r>
              <a:rPr lang="zh-TW"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產品</a:t>
            </a:r>
            <a:r>
              <a:rPr lang="zh-TW" altLang="en-US" sz="2400" dirty="0">
                <a:solidFill>
                  <a:srgbClr val="ED1C24"/>
                </a:solidFill>
                <a:latin typeface="Adobe 黑体 Std R" panose="020B0400000000000000" pitchFamily="34" charset="-122"/>
                <a:ea typeface="Adobe 黑体 Std R" panose="020B0400000000000000" pitchFamily="34" charset="-122"/>
                <a:cs typeface="Arial" charset="0"/>
              </a:rPr>
              <a:t>外流事件</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graphicFrame>
        <p:nvGraphicFramePr>
          <p:cNvPr id="5" name="表格 4"/>
          <p:cNvGraphicFramePr>
            <a:graphicFrameLocks noGrp="1"/>
          </p:cNvGraphicFramePr>
          <p:nvPr>
            <p:extLst>
              <p:ext uri="{D42A27DB-BD31-4B8C-83A1-F6EECF244321}">
                <p14:modId xmlns:p14="http://schemas.microsoft.com/office/powerpoint/2010/main" xmlns="" val="2439927201"/>
              </p:ext>
            </p:extLst>
          </p:nvPr>
        </p:nvGraphicFramePr>
        <p:xfrm>
          <a:off x="6099520" y="669471"/>
          <a:ext cx="2801156" cy="5599084"/>
        </p:xfrm>
        <a:graphic>
          <a:graphicData uri="http://schemas.openxmlformats.org/drawingml/2006/table">
            <a:tbl>
              <a:tblPr firstRow="1" bandRow="1">
                <a:tableStyleId>{5C22544A-7EE6-4342-B048-85BDC9FD1C3A}</a:tableStyleId>
              </a:tblPr>
              <a:tblGrid>
                <a:gridCol w="601139">
                  <a:extLst>
                    <a:ext uri="{9D8B030D-6E8A-4147-A177-3AD203B41FA5}">
                      <a16:colId xmlns:a16="http://schemas.microsoft.com/office/drawing/2014/main" xmlns="" val="20000"/>
                    </a:ext>
                  </a:extLst>
                </a:gridCol>
                <a:gridCol w="2200017">
                  <a:extLst>
                    <a:ext uri="{9D8B030D-6E8A-4147-A177-3AD203B41FA5}">
                      <a16:colId xmlns:a16="http://schemas.microsoft.com/office/drawing/2014/main" xmlns="" val="20001"/>
                    </a:ext>
                  </a:extLst>
                </a:gridCol>
              </a:tblGrid>
              <a:tr h="1743993">
                <a:tc>
                  <a:txBody>
                    <a:bodyPr/>
                    <a:lstStyle/>
                    <a:p>
                      <a:pPr algn="ctr"/>
                      <a:r>
                        <a:rPr lang="zh-TW" altLang="en-US" sz="1400" b="1" dirty="0" smtClean="0">
                          <a:solidFill>
                            <a:srgbClr val="0000CC"/>
                          </a:solidFill>
                        </a:rPr>
                        <a:t>案情</a:t>
                      </a:r>
                      <a:endParaRPr lang="zh-CN" altLang="en-US" sz="1400" b="1"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2600"/>
                        </a:lnSpc>
                      </a:pPr>
                      <a:r>
                        <a:rPr lang="en-US" altLang="zh-TW" sz="1400" dirty="0" smtClean="0">
                          <a:solidFill>
                            <a:srgbClr val="FF0000"/>
                          </a:solidFill>
                        </a:rPr>
                        <a:t>B&amp;O</a:t>
                      </a:r>
                      <a:r>
                        <a:rPr lang="zh-CN" altLang="en-US" sz="1400" dirty="0" smtClean="0">
                          <a:solidFill>
                            <a:srgbClr val="FF0000"/>
                          </a:solidFill>
                        </a:rPr>
                        <a:t>车间物料员</a:t>
                      </a:r>
                      <a:r>
                        <a:rPr lang="en-US" altLang="zh-TW" sz="1400" dirty="0" smtClean="0">
                          <a:solidFill>
                            <a:srgbClr val="0000CC"/>
                          </a:solidFill>
                        </a:rPr>
                        <a:t>,</a:t>
                      </a:r>
                      <a:r>
                        <a:rPr lang="zh-CN" altLang="en-US" sz="1400" dirty="0" smtClean="0">
                          <a:solidFill>
                            <a:srgbClr val="0000CC"/>
                          </a:solidFill>
                        </a:rPr>
                        <a:t>利用</a:t>
                      </a:r>
                      <a:r>
                        <a:rPr lang="zh-CN" altLang="zh-CN" sz="1400" b="1" kern="1200" dirty="0" smtClean="0">
                          <a:solidFill>
                            <a:srgbClr val="0000CC"/>
                          </a:solidFill>
                          <a:effectLst/>
                          <a:latin typeface="+mn-lt"/>
                          <a:ea typeface="+mn-ea"/>
                          <a:cs typeface="+mn-cs"/>
                        </a:rPr>
                        <a:t>栈板空角</a:t>
                      </a:r>
                      <a:r>
                        <a:rPr lang="zh-CN" altLang="en-US" sz="1400" b="1" kern="1200" dirty="0" smtClean="0">
                          <a:solidFill>
                            <a:srgbClr val="0000CC"/>
                          </a:solidFill>
                          <a:effectLst/>
                          <a:latin typeface="+mn-lt"/>
                          <a:ea typeface="+mn-ea"/>
                          <a:cs typeface="+mn-cs"/>
                        </a:rPr>
                        <a:t>间隙盗取</a:t>
                      </a:r>
                      <a:r>
                        <a:rPr lang="en-US" altLang="zh-CN" sz="1400" b="1" kern="1200" dirty="0" smtClean="0">
                          <a:solidFill>
                            <a:srgbClr val="ED1C24"/>
                          </a:solidFill>
                          <a:effectLst/>
                          <a:latin typeface="+mn-lt"/>
                          <a:ea typeface="+mn-ea"/>
                          <a:cs typeface="+mn-cs"/>
                        </a:rPr>
                        <a:t>CA19</a:t>
                      </a:r>
                      <a:r>
                        <a:rPr lang="zh-CN" altLang="zh-CN" sz="1400" b="1" kern="1200" dirty="0" smtClean="0">
                          <a:solidFill>
                            <a:srgbClr val="ED1C24"/>
                          </a:solidFill>
                          <a:effectLst/>
                          <a:latin typeface="+mn-lt"/>
                          <a:ea typeface="+mn-ea"/>
                          <a:cs typeface="+mn-cs"/>
                        </a:rPr>
                        <a:t>高音喇叭</a:t>
                      </a:r>
                      <a:r>
                        <a:rPr lang="en-US" altLang="zh-CN" sz="1400" b="1" kern="1200" dirty="0" smtClean="0">
                          <a:solidFill>
                            <a:srgbClr val="ED1C24"/>
                          </a:solidFill>
                          <a:effectLst/>
                          <a:latin typeface="+mn-lt"/>
                          <a:ea typeface="+mn-ea"/>
                          <a:cs typeface="+mn-cs"/>
                        </a:rPr>
                        <a:t>3pcs</a:t>
                      </a:r>
                      <a:r>
                        <a:rPr lang="zh-CN" altLang="zh-CN" sz="1400" b="1" kern="1200" dirty="0" smtClean="0">
                          <a:solidFill>
                            <a:srgbClr val="ED1C24"/>
                          </a:solidFill>
                          <a:effectLst/>
                          <a:latin typeface="+mn-lt"/>
                          <a:ea typeface="+mn-ea"/>
                          <a:cs typeface="+mn-cs"/>
                        </a:rPr>
                        <a:t>，低音喇叭</a:t>
                      </a:r>
                      <a:r>
                        <a:rPr lang="en-US" altLang="zh-CN" sz="1400" b="1" kern="1200" dirty="0" smtClean="0">
                          <a:solidFill>
                            <a:srgbClr val="ED1C24"/>
                          </a:solidFill>
                          <a:effectLst/>
                          <a:latin typeface="+mn-lt"/>
                          <a:ea typeface="+mn-ea"/>
                          <a:cs typeface="+mn-cs"/>
                        </a:rPr>
                        <a:t>3pcs CA18</a:t>
                      </a:r>
                      <a:r>
                        <a:rPr lang="zh-CN" altLang="zh-CN" sz="1400" b="1" kern="1200" dirty="0" smtClean="0">
                          <a:solidFill>
                            <a:srgbClr val="ED1C24"/>
                          </a:solidFill>
                          <a:effectLst/>
                          <a:latin typeface="+mn-lt"/>
                          <a:ea typeface="+mn-ea"/>
                          <a:cs typeface="+mn-cs"/>
                        </a:rPr>
                        <a:t>网框</a:t>
                      </a:r>
                      <a:r>
                        <a:rPr lang="en-US" altLang="zh-CN" sz="1400" b="1" kern="1200" dirty="0" smtClean="0">
                          <a:solidFill>
                            <a:srgbClr val="ED1C24"/>
                          </a:solidFill>
                          <a:effectLst/>
                          <a:latin typeface="+mn-lt"/>
                          <a:ea typeface="+mn-ea"/>
                          <a:cs typeface="+mn-cs"/>
                        </a:rPr>
                        <a:t>1pcs, CA20</a:t>
                      </a:r>
                      <a:r>
                        <a:rPr lang="zh-CN" altLang="zh-CN" sz="1400" b="1" kern="1200" dirty="0" smtClean="0">
                          <a:solidFill>
                            <a:srgbClr val="ED1C24"/>
                          </a:solidFill>
                          <a:effectLst/>
                          <a:latin typeface="+mn-lt"/>
                          <a:ea typeface="+mn-ea"/>
                          <a:cs typeface="+mn-cs"/>
                        </a:rPr>
                        <a:t>网框</a:t>
                      </a:r>
                      <a:r>
                        <a:rPr lang="en-US" altLang="zh-CN" sz="1400" b="1" kern="1200" dirty="0" smtClean="0">
                          <a:solidFill>
                            <a:srgbClr val="ED1C24"/>
                          </a:solidFill>
                          <a:effectLst/>
                          <a:latin typeface="+mn-lt"/>
                          <a:ea typeface="+mn-ea"/>
                          <a:cs typeface="+mn-cs"/>
                        </a:rPr>
                        <a:t>1pcs</a:t>
                      </a:r>
                      <a:r>
                        <a:rPr lang="en-US" altLang="zh-TW" sz="1400" dirty="0" smtClean="0">
                          <a:solidFill>
                            <a:srgbClr val="ED1C24"/>
                          </a:solidFill>
                        </a:rPr>
                        <a:t>,</a:t>
                      </a:r>
                      <a:endParaRPr lang="zh-CN" altLang="en-US" sz="1400"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6375">
                <a:tc>
                  <a:txBody>
                    <a:bodyPr/>
                    <a:lstStyle/>
                    <a:p>
                      <a:pPr marL="0" marR="0" indent="0" algn="ctr" defTabSz="914400" rtl="0" eaLnBrk="1" fontAlgn="auto" latinLnBrk="0" hangingPunct="1">
                        <a:lnSpc>
                          <a:spcPts val="2400"/>
                        </a:lnSpc>
                        <a:spcBef>
                          <a:spcPts val="0"/>
                        </a:spcBef>
                        <a:spcAft>
                          <a:spcPts val="0"/>
                        </a:spcAft>
                        <a:buClrTx/>
                        <a:buSzTx/>
                        <a:buFontTx/>
                        <a:buNone/>
                        <a:tabLst/>
                        <a:defRPr/>
                      </a:pPr>
                      <a:r>
                        <a:rPr lang="zh-TW" altLang="en-US" sz="1400" b="1" dirty="0" smtClean="0">
                          <a:solidFill>
                            <a:srgbClr val="0000CC"/>
                          </a:solidFill>
                        </a:rPr>
                        <a:t>地點</a:t>
                      </a:r>
                      <a:endParaRPr lang="zh-CN" altLang="en-US" sz="1400" b="1"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2400"/>
                        </a:lnSpc>
                      </a:pPr>
                      <a:r>
                        <a:rPr lang="en-US" altLang="zh-TW" sz="1400" b="1" dirty="0" smtClean="0">
                          <a:solidFill>
                            <a:srgbClr val="0000CC"/>
                          </a:solidFill>
                        </a:rPr>
                        <a:t>TYDG B&amp;O</a:t>
                      </a:r>
                      <a:r>
                        <a:rPr lang="zh-CN" altLang="en-US" sz="1400" b="1" dirty="0" smtClean="0">
                          <a:solidFill>
                            <a:srgbClr val="0000CC"/>
                          </a:solidFill>
                        </a:rPr>
                        <a:t>车间</a:t>
                      </a:r>
                      <a:endParaRPr lang="zh-CN" altLang="en-US" sz="1400" b="1" dirty="0">
                        <a:solidFill>
                          <a:srgbClr val="0000CC"/>
                        </a:solidFill>
                      </a:endParaRPr>
                    </a:p>
                  </a:txBody>
                  <a:tcPr marL="68580" marR="68580" marT="34290" marB="3429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6375">
                <a:tc>
                  <a:txBody>
                    <a:bodyPr/>
                    <a:lstStyle/>
                    <a:p>
                      <a:pPr algn="ctr">
                        <a:lnSpc>
                          <a:spcPts val="2400"/>
                        </a:lnSpc>
                      </a:pPr>
                      <a:r>
                        <a:rPr lang="zh-TW" altLang="en-US" sz="1400" b="1" dirty="0" smtClean="0">
                          <a:solidFill>
                            <a:srgbClr val="0000CC"/>
                          </a:solidFill>
                        </a:rPr>
                        <a:t>時間</a:t>
                      </a:r>
                      <a:endParaRPr lang="zh-CN" altLang="en-US" sz="1400" b="1"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2400"/>
                        </a:lnSpc>
                      </a:pPr>
                      <a:r>
                        <a:rPr lang="en-US" altLang="zh-CN" sz="1400" b="1" dirty="0" smtClean="0">
                          <a:solidFill>
                            <a:srgbClr val="0000CC"/>
                          </a:solidFill>
                        </a:rPr>
                        <a:t>2018.10.19</a:t>
                      </a:r>
                      <a:endParaRPr lang="zh-CN" altLang="en-US" sz="1400" b="1" dirty="0">
                        <a:solidFill>
                          <a:srgbClr val="0000CC"/>
                        </a:solidFill>
                      </a:endParaRPr>
                    </a:p>
                  </a:txBody>
                  <a:tcPr marL="68580" marR="68580" marT="34290" marB="3429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108331">
                <a:tc>
                  <a:txBody>
                    <a:bodyPr/>
                    <a:lstStyle/>
                    <a:p>
                      <a:pPr algn="ctr"/>
                      <a:r>
                        <a:rPr lang="zh-TW" altLang="en-US" sz="1400" b="1" dirty="0" smtClean="0">
                          <a:solidFill>
                            <a:srgbClr val="0000CC"/>
                          </a:solidFill>
                        </a:rPr>
                        <a:t>疏失原因</a:t>
                      </a:r>
                      <a:endParaRPr lang="zh-CN" altLang="en-US" sz="1400" b="1"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2600"/>
                        </a:lnSpc>
                      </a:pPr>
                      <a:r>
                        <a:rPr lang="en-US" altLang="zh-CN" sz="1400" b="1" dirty="0" smtClean="0">
                          <a:solidFill>
                            <a:srgbClr val="0000CC"/>
                          </a:solidFill>
                        </a:rPr>
                        <a:t>1.B&amp;O</a:t>
                      </a:r>
                      <a:r>
                        <a:rPr lang="zh-CN" altLang="en-US" sz="1400" b="1" dirty="0" smtClean="0">
                          <a:solidFill>
                            <a:srgbClr val="0000CC"/>
                          </a:solidFill>
                        </a:rPr>
                        <a:t>车间物料员胡敏</a:t>
                      </a:r>
                      <a:r>
                        <a:rPr lang="zh-TW" altLang="en-US" sz="1400" b="1" dirty="0" smtClean="0">
                          <a:solidFill>
                            <a:srgbClr val="0000CC"/>
                          </a:solidFill>
                        </a:rPr>
                        <a:t>未依規定</a:t>
                      </a:r>
                      <a:r>
                        <a:rPr lang="zh-CN" altLang="en-US" sz="1400" b="1" dirty="0" smtClean="0">
                          <a:solidFill>
                            <a:srgbClr val="0000CC"/>
                          </a:solidFill>
                        </a:rPr>
                        <a:t>开据放行条携带车间零部件出车间。</a:t>
                      </a:r>
                      <a:endParaRPr lang="en-US" altLang="zh-CN" sz="1400" b="1" dirty="0" smtClean="0">
                        <a:solidFill>
                          <a:srgbClr val="0000CC"/>
                        </a:solidFill>
                      </a:endParaRPr>
                    </a:p>
                    <a:p>
                      <a:pPr>
                        <a:lnSpc>
                          <a:spcPts val="2600"/>
                        </a:lnSpc>
                      </a:pPr>
                      <a:r>
                        <a:rPr lang="en-US" altLang="zh-TW" sz="1400" b="1" dirty="0" smtClean="0">
                          <a:solidFill>
                            <a:srgbClr val="0000CC"/>
                          </a:solidFill>
                        </a:rPr>
                        <a:t>2.</a:t>
                      </a:r>
                      <a:r>
                        <a:rPr lang="zh-CN" altLang="en-US" sz="1400" b="1" dirty="0" smtClean="0">
                          <a:solidFill>
                            <a:srgbClr val="0000CC"/>
                          </a:solidFill>
                        </a:rPr>
                        <a:t>物料员退不良品未按规定开单退仓，私自想办法与供应商对换货。</a:t>
                      </a:r>
                      <a:endParaRPr lang="en-US" altLang="zh-TW" sz="1400" b="1" dirty="0" smtClean="0">
                        <a:solidFill>
                          <a:srgbClr val="0000CC"/>
                        </a:solidFill>
                      </a:endParaRPr>
                    </a:p>
                    <a:p>
                      <a:pPr>
                        <a:lnSpc>
                          <a:spcPts val="2600"/>
                        </a:lnSpc>
                      </a:pPr>
                      <a:r>
                        <a:rPr lang="en-US" altLang="zh-CN" sz="1400" b="1" dirty="0" smtClean="0">
                          <a:solidFill>
                            <a:srgbClr val="0000CC"/>
                          </a:solidFill>
                        </a:rPr>
                        <a:t>2.</a:t>
                      </a:r>
                      <a:r>
                        <a:rPr lang="zh-TW" altLang="en-US" sz="1400" b="1" dirty="0" smtClean="0">
                          <a:solidFill>
                            <a:srgbClr val="0000CC"/>
                          </a:solidFill>
                        </a:rPr>
                        <a:t> 主管未定期稽核</a:t>
                      </a:r>
                      <a:r>
                        <a:rPr lang="zh-CN" altLang="en-US" sz="1400" b="1" dirty="0" smtClean="0">
                          <a:solidFill>
                            <a:srgbClr val="0000CC"/>
                          </a:solidFill>
                        </a:rPr>
                        <a:t>物料员领料</a:t>
                      </a:r>
                      <a:r>
                        <a:rPr lang="zh-TW" altLang="en-US" sz="1400" b="1" dirty="0" smtClean="0">
                          <a:solidFill>
                            <a:srgbClr val="0000CC"/>
                          </a:solidFill>
                        </a:rPr>
                        <a:t>數量</a:t>
                      </a:r>
                      <a:r>
                        <a:rPr lang="zh-CN" altLang="en-US" sz="1400" b="1" dirty="0" smtClean="0">
                          <a:solidFill>
                            <a:srgbClr val="0000CC"/>
                          </a:solidFill>
                        </a:rPr>
                        <a:t>与产出成品数量</a:t>
                      </a:r>
                      <a:r>
                        <a:rPr lang="zh-TW" altLang="en-US" sz="1400" b="1" dirty="0" smtClean="0">
                          <a:solidFill>
                            <a:srgbClr val="0000CC"/>
                          </a:solidFill>
                        </a:rPr>
                        <a:t>是否相符</a:t>
                      </a:r>
                      <a:endParaRPr lang="zh-CN" altLang="en-US" sz="1400" b="1" dirty="0">
                        <a:solidFill>
                          <a:srgbClr val="0000CC"/>
                        </a:solidFill>
                      </a:endParaRPr>
                    </a:p>
                  </a:txBody>
                  <a:tcPr marL="68580" marR="68580" marT="34290" marB="3429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
        <p:nvSpPr>
          <p:cNvPr id="7"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pic>
        <p:nvPicPr>
          <p:cNvPr id="2" name="圖片 1"/>
          <p:cNvPicPr>
            <a:picLocks noChangeAspect="1"/>
          </p:cNvPicPr>
          <p:nvPr/>
        </p:nvPicPr>
        <p:blipFill>
          <a:blip r:embed="rId2"/>
          <a:stretch>
            <a:fillRect/>
          </a:stretch>
        </p:blipFill>
        <p:spPr>
          <a:xfrm>
            <a:off x="257175" y="1884218"/>
            <a:ext cx="2707698" cy="3726873"/>
          </a:xfrm>
          <a:prstGeom prst="rect">
            <a:avLst/>
          </a:prstGeom>
        </p:spPr>
      </p:pic>
      <p:pic>
        <p:nvPicPr>
          <p:cNvPr id="3" name="圖片 2"/>
          <p:cNvPicPr>
            <a:picLocks noChangeAspect="1"/>
          </p:cNvPicPr>
          <p:nvPr/>
        </p:nvPicPr>
        <p:blipFill>
          <a:blip r:embed="rId3"/>
          <a:stretch>
            <a:fillRect/>
          </a:stretch>
        </p:blipFill>
        <p:spPr>
          <a:xfrm>
            <a:off x="3078305" y="1884218"/>
            <a:ext cx="2876550" cy="3726873"/>
          </a:xfrm>
          <a:prstGeom prst="rect">
            <a:avLst/>
          </a:prstGeom>
        </p:spPr>
      </p:pic>
    </p:spTree>
    <p:extLst>
      <p:ext uri="{BB962C8B-B14F-4D97-AF65-F5344CB8AC3E}">
        <p14:creationId xmlns:p14="http://schemas.microsoft.com/office/powerpoint/2010/main" xmlns="" val="35762255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185737" y="697181"/>
            <a:ext cx="7822827"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ct val="100000"/>
              </a:lnSpc>
              <a:spcBef>
                <a:spcPts val="1000"/>
              </a:spcBef>
              <a:spcAft>
                <a:spcPct val="0"/>
              </a:spcAft>
              <a:buFont typeface="Wingdings" panose="05000000000000000000" pitchFamily="2" charset="2"/>
              <a:buChar char="q"/>
            </a:pPr>
            <a:r>
              <a:rPr lang="en-US" altLang="zh-CN" sz="2400" dirty="0" smtClean="0">
                <a:solidFill>
                  <a:srgbClr val="ED1C24"/>
                </a:solidFill>
                <a:latin typeface="Adobe 黑体 Std R" panose="020B0400000000000000" pitchFamily="34" charset="-122"/>
                <a:ea typeface="Adobe 黑体 Std R" panose="020B0400000000000000" pitchFamily="34" charset="-122"/>
                <a:cs typeface="Arial" charset="0"/>
              </a:rPr>
              <a:t>Jungle</a:t>
            </a: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车间</a:t>
            </a:r>
            <a:r>
              <a:rPr lang="zh-TW"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產品</a:t>
            </a:r>
            <a:r>
              <a:rPr lang="zh-TW" altLang="en-US" sz="2400" dirty="0">
                <a:solidFill>
                  <a:srgbClr val="ED1C24"/>
                </a:solidFill>
                <a:latin typeface="Adobe 黑体 Std R" panose="020B0400000000000000" pitchFamily="34" charset="-122"/>
                <a:ea typeface="Adobe 黑体 Std R" panose="020B0400000000000000" pitchFamily="34" charset="-122"/>
                <a:cs typeface="Arial" charset="0"/>
              </a:rPr>
              <a:t>外流事件</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5"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xmlns="" val="2703954307"/>
              </p:ext>
            </p:extLst>
          </p:nvPr>
        </p:nvGraphicFramePr>
        <p:xfrm>
          <a:off x="6099520" y="669471"/>
          <a:ext cx="2801156" cy="5599084"/>
        </p:xfrm>
        <a:graphic>
          <a:graphicData uri="http://schemas.openxmlformats.org/drawingml/2006/table">
            <a:tbl>
              <a:tblPr firstRow="1" bandRow="1">
                <a:tableStyleId>{5C22544A-7EE6-4342-B048-85BDC9FD1C3A}</a:tableStyleId>
              </a:tblPr>
              <a:tblGrid>
                <a:gridCol w="601139">
                  <a:extLst>
                    <a:ext uri="{9D8B030D-6E8A-4147-A177-3AD203B41FA5}">
                      <a16:colId xmlns:a16="http://schemas.microsoft.com/office/drawing/2014/main" xmlns="" val="20000"/>
                    </a:ext>
                  </a:extLst>
                </a:gridCol>
                <a:gridCol w="2200017">
                  <a:extLst>
                    <a:ext uri="{9D8B030D-6E8A-4147-A177-3AD203B41FA5}">
                      <a16:colId xmlns:a16="http://schemas.microsoft.com/office/drawing/2014/main" xmlns="" val="20001"/>
                    </a:ext>
                  </a:extLst>
                </a:gridCol>
              </a:tblGrid>
              <a:tr h="1743993">
                <a:tc>
                  <a:txBody>
                    <a:bodyPr/>
                    <a:lstStyle/>
                    <a:p>
                      <a:pPr algn="ctr"/>
                      <a:r>
                        <a:rPr lang="zh-TW" altLang="en-US" sz="1400" b="1" dirty="0" smtClean="0">
                          <a:solidFill>
                            <a:srgbClr val="0000CC"/>
                          </a:solidFill>
                        </a:rPr>
                        <a:t>案情</a:t>
                      </a:r>
                      <a:endParaRPr lang="zh-CN" altLang="en-US" sz="1400" b="1"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2600"/>
                        </a:lnSpc>
                      </a:pPr>
                      <a:r>
                        <a:rPr lang="en-US" altLang="zh-CN" sz="1400" dirty="0" smtClean="0">
                          <a:solidFill>
                            <a:srgbClr val="FF0000"/>
                          </a:solidFill>
                        </a:rPr>
                        <a:t>Jungle</a:t>
                      </a:r>
                      <a:r>
                        <a:rPr lang="zh-CN" altLang="en-US" sz="1400" dirty="0" smtClean="0">
                          <a:solidFill>
                            <a:srgbClr val="FF0000"/>
                          </a:solidFill>
                        </a:rPr>
                        <a:t>车间负责整理垃圾人员</a:t>
                      </a:r>
                      <a:r>
                        <a:rPr lang="zh-CN" altLang="en-US" sz="1400" dirty="0" smtClean="0">
                          <a:solidFill>
                            <a:srgbClr val="0000CC"/>
                          </a:solidFill>
                        </a:rPr>
                        <a:t>利用回收垃圾箱</a:t>
                      </a:r>
                      <a:r>
                        <a:rPr lang="zh-CN" altLang="en-US" sz="1400" b="1" kern="1200" dirty="0" smtClean="0">
                          <a:solidFill>
                            <a:srgbClr val="0000CC"/>
                          </a:solidFill>
                          <a:effectLst/>
                          <a:latin typeface="+mn-lt"/>
                          <a:ea typeface="+mn-ea"/>
                          <a:cs typeface="+mn-cs"/>
                        </a:rPr>
                        <a:t>盗取</a:t>
                      </a:r>
                      <a:r>
                        <a:rPr lang="en-US" altLang="zh-CN" sz="1400" b="1" kern="1200" dirty="0" smtClean="0">
                          <a:solidFill>
                            <a:srgbClr val="0000CC"/>
                          </a:solidFill>
                          <a:effectLst/>
                          <a:latin typeface="+mn-lt"/>
                          <a:ea typeface="+mn-ea"/>
                          <a:cs typeface="+mn-cs"/>
                        </a:rPr>
                        <a:t>Radar</a:t>
                      </a:r>
                      <a:r>
                        <a:rPr lang="zh-CN" altLang="zh-CN" sz="1400" b="1" kern="1200" dirty="0" smtClean="0">
                          <a:solidFill>
                            <a:srgbClr val="0000CC"/>
                          </a:solidFill>
                          <a:effectLst/>
                          <a:latin typeface="+mn-lt"/>
                          <a:ea typeface="+mn-ea"/>
                          <a:cs typeface="+mn-cs"/>
                        </a:rPr>
                        <a:t>成品</a:t>
                      </a:r>
                      <a:r>
                        <a:rPr lang="en-US" altLang="zh-CN" sz="1400" b="1" kern="1200" dirty="0" smtClean="0">
                          <a:solidFill>
                            <a:srgbClr val="0000CC"/>
                          </a:solidFill>
                          <a:effectLst/>
                          <a:latin typeface="+mn-lt"/>
                          <a:ea typeface="+mn-ea"/>
                          <a:cs typeface="+mn-cs"/>
                        </a:rPr>
                        <a:t>1PCS</a:t>
                      </a:r>
                      <a:r>
                        <a:rPr lang="zh-CN" altLang="en-US" sz="1400" b="1" kern="1200" dirty="0" smtClean="0">
                          <a:solidFill>
                            <a:srgbClr val="0000CC"/>
                          </a:solidFill>
                          <a:effectLst/>
                          <a:latin typeface="+mn-lt"/>
                          <a:ea typeface="+mn-ea"/>
                          <a:cs typeface="+mn-cs"/>
                        </a:rPr>
                        <a:t>和</a:t>
                      </a:r>
                      <a:r>
                        <a:rPr lang="en-US" altLang="zh-CN" sz="1400" b="1" kern="1200" dirty="0" smtClean="0">
                          <a:solidFill>
                            <a:srgbClr val="0000CC"/>
                          </a:solidFill>
                          <a:effectLst/>
                          <a:latin typeface="+mn-lt"/>
                          <a:ea typeface="+mn-ea"/>
                          <a:cs typeface="+mn-cs"/>
                        </a:rPr>
                        <a:t>OX</a:t>
                      </a:r>
                      <a:r>
                        <a:rPr lang="zh-CN" altLang="zh-CN" sz="1400" b="1" kern="1200" dirty="0" smtClean="0">
                          <a:solidFill>
                            <a:srgbClr val="0000CC"/>
                          </a:solidFill>
                          <a:effectLst/>
                          <a:latin typeface="+mn-lt"/>
                          <a:ea typeface="+mn-ea"/>
                          <a:cs typeface="+mn-cs"/>
                        </a:rPr>
                        <a:t>专案底盖</a:t>
                      </a:r>
                      <a:r>
                        <a:rPr lang="en-US" altLang="zh-CN" sz="1400" b="1" kern="1200" dirty="0" smtClean="0">
                          <a:solidFill>
                            <a:srgbClr val="0000CC"/>
                          </a:solidFill>
                          <a:effectLst/>
                          <a:latin typeface="+mn-lt"/>
                          <a:ea typeface="+mn-ea"/>
                          <a:cs typeface="+mn-cs"/>
                        </a:rPr>
                        <a:t>1pcs</a:t>
                      </a:r>
                      <a:r>
                        <a:rPr lang="zh-CN" altLang="en-US" sz="1400" b="1" kern="1200" dirty="0" smtClean="0">
                          <a:solidFill>
                            <a:srgbClr val="0000CC"/>
                          </a:solidFill>
                          <a:effectLst/>
                          <a:latin typeface="+mn-lt"/>
                          <a:ea typeface="+mn-ea"/>
                          <a:cs typeface="+mn-cs"/>
                        </a:rPr>
                        <a:t>被当职内保查出</a:t>
                      </a:r>
                      <a:endParaRPr lang="zh-CN" altLang="en-US" sz="1400"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6375">
                <a:tc>
                  <a:txBody>
                    <a:bodyPr/>
                    <a:lstStyle/>
                    <a:p>
                      <a:pPr marL="0" marR="0" indent="0" algn="ctr" defTabSz="914400" rtl="0" eaLnBrk="1" fontAlgn="auto" latinLnBrk="0" hangingPunct="1">
                        <a:lnSpc>
                          <a:spcPts val="2400"/>
                        </a:lnSpc>
                        <a:spcBef>
                          <a:spcPts val="0"/>
                        </a:spcBef>
                        <a:spcAft>
                          <a:spcPts val="0"/>
                        </a:spcAft>
                        <a:buClrTx/>
                        <a:buSzTx/>
                        <a:buFontTx/>
                        <a:buNone/>
                        <a:tabLst/>
                        <a:defRPr/>
                      </a:pPr>
                      <a:r>
                        <a:rPr lang="zh-TW" altLang="en-US" sz="1400" b="1" dirty="0" smtClean="0">
                          <a:solidFill>
                            <a:srgbClr val="0000CC"/>
                          </a:solidFill>
                        </a:rPr>
                        <a:t>地點</a:t>
                      </a:r>
                      <a:endParaRPr lang="zh-CN" altLang="en-US" sz="1400" b="1"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2400"/>
                        </a:lnSpc>
                      </a:pPr>
                      <a:r>
                        <a:rPr lang="en-US" altLang="zh-TW" sz="1400" b="1" dirty="0" smtClean="0">
                          <a:solidFill>
                            <a:srgbClr val="0000CC"/>
                          </a:solidFill>
                        </a:rPr>
                        <a:t>TYDG Jungle</a:t>
                      </a:r>
                      <a:r>
                        <a:rPr lang="zh-CN" altLang="en-US" sz="1400" b="1" dirty="0" smtClean="0">
                          <a:solidFill>
                            <a:srgbClr val="0000CC"/>
                          </a:solidFill>
                        </a:rPr>
                        <a:t>车间</a:t>
                      </a:r>
                      <a:endParaRPr lang="zh-CN" altLang="en-US" sz="1400" b="1" dirty="0">
                        <a:solidFill>
                          <a:srgbClr val="0000CC"/>
                        </a:solidFill>
                      </a:endParaRPr>
                    </a:p>
                  </a:txBody>
                  <a:tcPr marL="68580" marR="68580" marT="34290" marB="3429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6375">
                <a:tc>
                  <a:txBody>
                    <a:bodyPr/>
                    <a:lstStyle/>
                    <a:p>
                      <a:pPr algn="ctr">
                        <a:lnSpc>
                          <a:spcPts val="2400"/>
                        </a:lnSpc>
                      </a:pPr>
                      <a:r>
                        <a:rPr lang="zh-TW" altLang="en-US" sz="1400" b="1" dirty="0" smtClean="0">
                          <a:solidFill>
                            <a:srgbClr val="0000CC"/>
                          </a:solidFill>
                        </a:rPr>
                        <a:t>時間</a:t>
                      </a:r>
                      <a:endParaRPr lang="zh-CN" altLang="en-US" sz="1400" b="1"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2400"/>
                        </a:lnSpc>
                      </a:pPr>
                      <a:r>
                        <a:rPr lang="en-US" altLang="zh-CN" sz="1400" b="1" dirty="0" smtClean="0">
                          <a:solidFill>
                            <a:srgbClr val="0000CC"/>
                          </a:solidFill>
                        </a:rPr>
                        <a:t>2018.10.29&amp;2018.10.29</a:t>
                      </a:r>
                      <a:endParaRPr lang="zh-CN" altLang="en-US" sz="1400" b="1" dirty="0">
                        <a:solidFill>
                          <a:srgbClr val="0000CC"/>
                        </a:solidFill>
                      </a:endParaRPr>
                    </a:p>
                  </a:txBody>
                  <a:tcPr marL="68580" marR="68580" marT="34290" marB="3429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108331">
                <a:tc>
                  <a:txBody>
                    <a:bodyPr/>
                    <a:lstStyle/>
                    <a:p>
                      <a:pPr algn="ctr"/>
                      <a:r>
                        <a:rPr lang="zh-TW" altLang="en-US" sz="1400" b="1" dirty="0" smtClean="0">
                          <a:solidFill>
                            <a:srgbClr val="0000CC"/>
                          </a:solidFill>
                        </a:rPr>
                        <a:t>疏失原因</a:t>
                      </a:r>
                      <a:endParaRPr lang="zh-CN" altLang="en-US" sz="1400" b="1" dirty="0">
                        <a:solidFill>
                          <a:srgbClr val="0000CC"/>
                        </a:solidFill>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2600"/>
                        </a:lnSpc>
                      </a:pPr>
                      <a:r>
                        <a:rPr lang="en-US" altLang="zh-CN" sz="1400" b="1" dirty="0" smtClean="0">
                          <a:solidFill>
                            <a:srgbClr val="0000CC"/>
                          </a:solidFill>
                        </a:rPr>
                        <a:t>1.Jungle</a:t>
                      </a:r>
                      <a:r>
                        <a:rPr lang="zh-CN" altLang="en-US" sz="1400" b="1" dirty="0" smtClean="0">
                          <a:solidFill>
                            <a:srgbClr val="0000CC"/>
                          </a:solidFill>
                        </a:rPr>
                        <a:t>车间整理垃圾负责人员没有认真检查垃圾箱内的垃圾</a:t>
                      </a:r>
                      <a:endParaRPr lang="en-US" altLang="zh-CN" sz="1400" b="1" dirty="0" smtClean="0">
                        <a:solidFill>
                          <a:srgbClr val="0000CC"/>
                        </a:solidFill>
                      </a:endParaRPr>
                    </a:p>
                    <a:p>
                      <a:pPr>
                        <a:lnSpc>
                          <a:spcPts val="2600"/>
                        </a:lnSpc>
                      </a:pPr>
                      <a:r>
                        <a:rPr lang="zh-CN" altLang="en-US" sz="1400" b="1" dirty="0" smtClean="0">
                          <a:solidFill>
                            <a:srgbClr val="0000CC"/>
                          </a:solidFill>
                        </a:rPr>
                        <a:t> </a:t>
                      </a:r>
                      <a:r>
                        <a:rPr lang="en-US" altLang="zh-CN" sz="1400" b="1" dirty="0" smtClean="0">
                          <a:solidFill>
                            <a:srgbClr val="0000CC"/>
                          </a:solidFill>
                        </a:rPr>
                        <a:t>2.</a:t>
                      </a:r>
                      <a:r>
                        <a:rPr lang="zh-TW" altLang="en-US" sz="1400" b="1" dirty="0" smtClean="0">
                          <a:solidFill>
                            <a:srgbClr val="0000CC"/>
                          </a:solidFill>
                        </a:rPr>
                        <a:t> </a:t>
                      </a:r>
                      <a:r>
                        <a:rPr lang="zh-CN" altLang="en-US" sz="1400" b="1" dirty="0" smtClean="0">
                          <a:solidFill>
                            <a:srgbClr val="0000CC"/>
                          </a:solidFill>
                        </a:rPr>
                        <a:t>车间领班</a:t>
                      </a:r>
                      <a:r>
                        <a:rPr lang="zh-TW" altLang="en-US" sz="1400" b="1" dirty="0" smtClean="0">
                          <a:solidFill>
                            <a:srgbClr val="0000CC"/>
                          </a:solidFill>
                        </a:rPr>
                        <a:t>未</a:t>
                      </a:r>
                      <a:r>
                        <a:rPr lang="zh-CN" altLang="en-US" sz="1400" b="1" dirty="0" smtClean="0">
                          <a:solidFill>
                            <a:srgbClr val="0000CC"/>
                          </a:solidFill>
                        </a:rPr>
                        <a:t>按产品安全管理规</a:t>
                      </a:r>
                      <a:r>
                        <a:rPr lang="zh-TW" altLang="en-US" sz="1400" b="1" dirty="0" smtClean="0">
                          <a:solidFill>
                            <a:srgbClr val="0000CC"/>
                          </a:solidFill>
                        </a:rPr>
                        <a:t>定</a:t>
                      </a:r>
                      <a:r>
                        <a:rPr lang="zh-CN" altLang="en-US" sz="1400" b="1" dirty="0" smtClean="0">
                          <a:solidFill>
                            <a:srgbClr val="0000CC"/>
                          </a:solidFill>
                        </a:rPr>
                        <a:t>每日盘查车间成品，半成品，零部件领料数量和生产剩余数量是否与领料数量是否相符</a:t>
                      </a:r>
                      <a:endParaRPr lang="zh-CN" altLang="en-US" sz="1400" b="1" dirty="0">
                        <a:solidFill>
                          <a:srgbClr val="0000CC"/>
                        </a:solidFill>
                      </a:endParaRPr>
                    </a:p>
                  </a:txBody>
                  <a:tcPr marL="68580" marR="68580" marT="34290" marB="3429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pic>
        <p:nvPicPr>
          <p:cNvPr id="7" name="圖片 6"/>
          <p:cNvPicPr>
            <a:picLocks noChangeAspect="1"/>
          </p:cNvPicPr>
          <p:nvPr/>
        </p:nvPicPr>
        <p:blipFill>
          <a:blip r:embed="rId2"/>
          <a:stretch>
            <a:fillRect/>
          </a:stretch>
        </p:blipFill>
        <p:spPr>
          <a:xfrm>
            <a:off x="189633" y="1884218"/>
            <a:ext cx="2761385" cy="3726873"/>
          </a:xfrm>
          <a:prstGeom prst="rect">
            <a:avLst/>
          </a:prstGeom>
        </p:spPr>
      </p:pic>
      <p:pic>
        <p:nvPicPr>
          <p:cNvPr id="8" name="圖片 7"/>
          <p:cNvPicPr>
            <a:picLocks noChangeAspect="1"/>
          </p:cNvPicPr>
          <p:nvPr/>
        </p:nvPicPr>
        <p:blipFill>
          <a:blip r:embed="rId3"/>
          <a:stretch>
            <a:fillRect/>
          </a:stretch>
        </p:blipFill>
        <p:spPr>
          <a:xfrm>
            <a:off x="3139381" y="1884218"/>
            <a:ext cx="2771775" cy="3726873"/>
          </a:xfrm>
          <a:prstGeom prst="rect">
            <a:avLst/>
          </a:prstGeom>
        </p:spPr>
      </p:pic>
    </p:spTree>
    <p:extLst>
      <p:ext uri="{BB962C8B-B14F-4D97-AF65-F5344CB8AC3E}">
        <p14:creationId xmlns:p14="http://schemas.microsoft.com/office/powerpoint/2010/main" xmlns="" val="1070273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5000" r="-35000"/>
          </a:stretch>
        </a:blipFill>
        <a:effectLst/>
      </p:bgPr>
    </p:bg>
    <p:spTree>
      <p:nvGrpSpPr>
        <p:cNvPr id="1" name=""/>
        <p:cNvGrpSpPr/>
        <p:nvPr/>
      </p:nvGrpSpPr>
      <p:grpSpPr>
        <a:xfrm>
          <a:off x="0" y="0"/>
          <a:ext cx="0" cy="0"/>
          <a:chOff x="0" y="0"/>
          <a:chExt cx="0" cy="0"/>
        </a:xfrm>
      </p:grpSpPr>
      <p:cxnSp>
        <p:nvCxnSpPr>
          <p:cNvPr id="4" name="直接连接符 10"/>
          <p:cNvCxnSpPr/>
          <p:nvPr/>
        </p:nvCxnSpPr>
        <p:spPr>
          <a:xfrm>
            <a:off x="-1828299" y="8788936"/>
            <a:ext cx="137541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Parallelogram 77"/>
          <p:cNvSpPr>
            <a:spLocks noChangeArrowheads="1"/>
          </p:cNvSpPr>
          <p:nvPr/>
        </p:nvSpPr>
        <p:spPr bwMode="auto">
          <a:xfrm>
            <a:off x="548411" y="2849655"/>
            <a:ext cx="648890" cy="935831"/>
          </a:xfrm>
          <a:prstGeom prst="parallelogram">
            <a:avLst>
              <a:gd name="adj" fmla="val 25000"/>
            </a:avLst>
          </a:prstGeom>
          <a:solidFill>
            <a:srgbClr val="1B2153"/>
          </a:solidFill>
          <a:ln>
            <a:noFill/>
          </a:ln>
          <a:extLst>
            <a:ext uri="{91240B29-F687-4F45-9708-019B960494DF}">
              <a14:hiddenLine xmlns:a14="http://schemas.microsoft.com/office/drawing/2010/main" xmlns="" w="25400">
                <a:solidFill>
                  <a:srgbClr val="395E8A"/>
                </a:solidFill>
                <a:bevel/>
                <a:headEnd/>
                <a:tailEnd/>
              </a14:hiddenLine>
            </a:ext>
          </a:extLst>
        </p:spPr>
        <p:txBody>
          <a:bodyPr lIns="91431" tIns="45716" rIns="91431" bIns="45716"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12192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12192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12192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12192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 typeface="Arial" panose="020B0604020202020204" pitchFamily="34" charset="0"/>
              <a:buNone/>
            </a:pPr>
            <a:endParaRPr lang="zh-CN" altLang="zh-CN" sz="2400">
              <a:solidFill>
                <a:prstClr val="black"/>
              </a:solidFill>
              <a:cs typeface="Calibri" panose="020F0502020204030204" pitchFamily="34" charset="0"/>
            </a:endParaRPr>
          </a:p>
        </p:txBody>
      </p:sp>
      <p:sp>
        <p:nvSpPr>
          <p:cNvPr id="38" name="Parallelogram 78"/>
          <p:cNvSpPr>
            <a:spLocks noChangeArrowheads="1"/>
          </p:cNvSpPr>
          <p:nvPr/>
        </p:nvSpPr>
        <p:spPr bwMode="auto">
          <a:xfrm rot="10800000">
            <a:off x="7895479" y="2849656"/>
            <a:ext cx="647700" cy="935831"/>
          </a:xfrm>
          <a:prstGeom prst="parallelogram">
            <a:avLst>
              <a:gd name="adj" fmla="val 25000"/>
            </a:avLst>
          </a:prstGeom>
          <a:solidFill>
            <a:srgbClr val="1B2153"/>
          </a:solidFill>
          <a:ln>
            <a:noFill/>
          </a:ln>
          <a:extLst>
            <a:ext uri="{91240B29-F687-4F45-9708-019B960494DF}">
              <a14:hiddenLine xmlns:a14="http://schemas.microsoft.com/office/drawing/2010/main" xmlns="" w="25400">
                <a:solidFill>
                  <a:srgbClr val="395E8A"/>
                </a:solidFill>
                <a:bevel/>
                <a:headEnd/>
                <a:tailEnd/>
              </a14:hiddenLine>
            </a:ext>
          </a:extLst>
        </p:spPr>
        <p:txBody>
          <a:bodyPr lIns="91431" tIns="45716" rIns="91431" bIns="45716"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12192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12192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12192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12192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 typeface="Arial" panose="020B0604020202020204" pitchFamily="34" charset="0"/>
              <a:buNone/>
            </a:pPr>
            <a:endParaRPr lang="zh-CN" altLang="zh-CN" sz="2400">
              <a:solidFill>
                <a:prstClr val="black"/>
              </a:solidFill>
              <a:cs typeface="Calibri" panose="020F0502020204030204" pitchFamily="34" charset="0"/>
            </a:endParaRPr>
          </a:p>
        </p:txBody>
      </p:sp>
      <p:sp>
        <p:nvSpPr>
          <p:cNvPr id="2" name="TextBox 1"/>
          <p:cNvSpPr txBox="1"/>
          <p:nvPr/>
        </p:nvSpPr>
        <p:spPr>
          <a:xfrm>
            <a:off x="1568149" y="2907985"/>
            <a:ext cx="6651180" cy="830997"/>
          </a:xfrm>
          <a:prstGeom prst="rect">
            <a:avLst/>
          </a:prstGeom>
          <a:noFill/>
        </p:spPr>
        <p:txBody>
          <a:bodyPr wrap="none" rtlCol="0">
            <a:spAutoFit/>
          </a:bodyPr>
          <a:lstStyle/>
          <a:p>
            <a:r>
              <a:rPr lang="zh-CN" altLang="en-US" sz="4800" b="1" dirty="0">
                <a:solidFill>
                  <a:srgbClr val="BD2434"/>
                </a:solidFill>
                <a:effectLst>
                  <a:innerShdw blurRad="63500" dist="38100" dir="13500000">
                    <a:prstClr val="black">
                      <a:alpha val="50000"/>
                    </a:prstClr>
                  </a:innerShdw>
                </a:effectLst>
                <a:latin typeface="Adobe 黑体 Std R" panose="020B0400000000000000" pitchFamily="34" charset="-122"/>
                <a:ea typeface="Adobe 黑体 Std R" panose="020B0400000000000000" pitchFamily="34" charset="-122"/>
              </a:rPr>
              <a:t>如</a:t>
            </a:r>
            <a:r>
              <a:rPr lang="zh-CN" altLang="en-US" sz="4800" b="1" dirty="0" smtClean="0">
                <a:solidFill>
                  <a:srgbClr val="BD2434"/>
                </a:solidFill>
                <a:effectLst>
                  <a:innerShdw blurRad="63500" dist="38100" dir="13500000">
                    <a:prstClr val="black">
                      <a:alpha val="50000"/>
                    </a:prstClr>
                  </a:innerShdw>
                </a:effectLst>
                <a:latin typeface="Adobe 黑体 Std R" panose="020B0400000000000000" pitchFamily="34" charset="-122"/>
                <a:ea typeface="Adobe 黑体 Std R" panose="020B0400000000000000" pitchFamily="34" charset="-122"/>
              </a:rPr>
              <a:t>何做好产品安全管理</a:t>
            </a:r>
            <a:r>
              <a:rPr lang="en-US" altLang="zh-CN" sz="4800" b="1" dirty="0">
                <a:solidFill>
                  <a:srgbClr val="BD2434"/>
                </a:solidFill>
                <a:effectLst>
                  <a:innerShdw blurRad="63500" dist="38100" dir="13500000">
                    <a:prstClr val="black">
                      <a:alpha val="50000"/>
                    </a:prstClr>
                  </a:innerShdw>
                </a:effectLst>
                <a:latin typeface="Akzidenz-Grotesk BQ Condensed" pitchFamily="2" charset="0"/>
                <a:ea typeface="方正大黑简体" panose="03000509000000000000" pitchFamily="65" charset="-122"/>
              </a:rPr>
              <a:t> </a:t>
            </a:r>
            <a:endParaRPr lang="zh-CN" altLang="en-US" sz="4800" b="1" dirty="0">
              <a:solidFill>
                <a:srgbClr val="BD2434"/>
              </a:solidFill>
              <a:effectLst>
                <a:innerShdw blurRad="63500" dist="38100" dir="13500000">
                  <a:prstClr val="black">
                    <a:alpha val="50000"/>
                  </a:prstClr>
                </a:innerShdw>
              </a:effectLst>
              <a:latin typeface="Akzidenz-Grotesk BQ Condensed" pitchFamily="2" charset="0"/>
              <a:ea typeface="方正大黑简体" panose="03000509000000000000" pitchFamily="65" charset="-122"/>
            </a:endParaRPr>
          </a:p>
        </p:txBody>
      </p:sp>
    </p:spTree>
    <p:extLst>
      <p:ext uri="{BB962C8B-B14F-4D97-AF65-F5344CB8AC3E}">
        <p14:creationId xmlns:p14="http://schemas.microsoft.com/office/powerpoint/2010/main" xmlns="" val="3008019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Rot="1" noChangeArrowheads="1"/>
          </p:cNvSpPr>
          <p:nvPr/>
        </p:nvSpPr>
        <p:spPr bwMode="auto">
          <a:xfrm>
            <a:off x="324066" y="1223144"/>
            <a:ext cx="8634197" cy="3622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2pPr>
            <a:lvl3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3pPr>
            <a:lvl4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4pPr>
            <a:lvl5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9pPr>
          </a:lstStyle>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一</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请遵守公司所有的作业规定</a:t>
            </a:r>
            <a:r>
              <a:rPr lang="zh-CN" altLang="zh-CN" sz="1800" dirty="0" smtClean="0">
                <a:solidFill>
                  <a:schemeClr val="tx1"/>
                </a:solidFill>
                <a:latin typeface="Adobe 黑体 Std R" panose="020B0400000000000000" pitchFamily="34" charset="-122"/>
                <a:ea typeface="Adobe 黑体 Std R" panose="020B0400000000000000" pitchFamily="34" charset="-122"/>
              </a:rPr>
              <a:t>。</a:t>
            </a:r>
            <a:endParaRPr lang="en-US" altLang="zh-TW" sz="1800" dirty="0">
              <a:solidFill>
                <a:schemeClr val="tx1"/>
              </a:solidFill>
              <a:latin typeface="Adobe 黑体 Std R" panose="020B0400000000000000" pitchFamily="34" charset="-122"/>
              <a:ea typeface="Adobe 黑体 Std R" panose="020B0400000000000000" pitchFamily="34" charset="-122"/>
            </a:endParaRPr>
          </a:p>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二</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a:solidFill>
                  <a:schemeClr val="tx1"/>
                </a:solidFill>
                <a:latin typeface="Adobe 黑体 Std R" panose="020B0400000000000000" pitchFamily="34" charset="-122"/>
                <a:ea typeface="Adobe 黑体 Std R" panose="020B0400000000000000" pitchFamily="34" charset="-122"/>
              </a:rPr>
              <a:t>请</a:t>
            </a:r>
            <a:r>
              <a:rPr lang="zh-CN" altLang="en-US" sz="1800" dirty="0" smtClean="0">
                <a:solidFill>
                  <a:schemeClr val="tx1"/>
                </a:solidFill>
                <a:latin typeface="Adobe 黑体 Std R" panose="020B0400000000000000" pitchFamily="34" charset="-122"/>
                <a:ea typeface="Adobe 黑体 Std R" panose="020B0400000000000000" pitchFamily="34" charset="-122"/>
              </a:rPr>
              <a:t>遵守各级干部对工作上安全管理纪律的要求及工作态度</a:t>
            </a:r>
            <a:r>
              <a:rPr lang="zh-CN" altLang="zh-CN" sz="1800" dirty="0" smtClean="0">
                <a:solidFill>
                  <a:schemeClr val="tx1"/>
                </a:solidFill>
                <a:latin typeface="Adobe 黑体 Std R" panose="020B0400000000000000" pitchFamily="34" charset="-122"/>
                <a:ea typeface="Adobe 黑体 Std R" panose="020B0400000000000000" pitchFamily="34" charset="-122"/>
              </a:rPr>
              <a:t>。</a:t>
            </a:r>
            <a:endParaRPr lang="en-US" altLang="zh-CN" sz="1800" dirty="0">
              <a:solidFill>
                <a:schemeClr val="tx1"/>
              </a:solidFill>
              <a:latin typeface="Adobe 黑体 Std R" panose="020B0400000000000000" pitchFamily="34" charset="-122"/>
              <a:ea typeface="Adobe 黑体 Std R" panose="020B0400000000000000" pitchFamily="34" charset="-122"/>
            </a:endParaRPr>
          </a:p>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三</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请了解自己的工作职掌及工作应注意的事项</a:t>
            </a:r>
            <a:r>
              <a:rPr lang="zh-CN" altLang="zh-CN" sz="1800" dirty="0" smtClean="0">
                <a:solidFill>
                  <a:schemeClr val="tx1"/>
                </a:solidFill>
                <a:latin typeface="Adobe 黑体 Std R" panose="020B0400000000000000" pitchFamily="34" charset="-122"/>
                <a:ea typeface="Adobe 黑体 Std R" panose="020B0400000000000000" pitchFamily="34" charset="-122"/>
              </a:rPr>
              <a:t>。</a:t>
            </a:r>
            <a:endParaRPr lang="en-US" altLang="zh-TW" sz="1800" dirty="0">
              <a:solidFill>
                <a:schemeClr val="tx1"/>
              </a:solidFill>
              <a:latin typeface="Adobe 黑体 Std R" panose="020B0400000000000000" pitchFamily="34" charset="-122"/>
              <a:ea typeface="Adobe 黑体 Std R" panose="020B0400000000000000" pitchFamily="34" charset="-122"/>
            </a:endParaRPr>
          </a:p>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四</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a:solidFill>
                  <a:schemeClr val="tx1"/>
                </a:solidFill>
                <a:latin typeface="Adobe 黑体 Std R" panose="020B0400000000000000" pitchFamily="34" charset="-122"/>
                <a:ea typeface="Adobe 黑体 Std R" panose="020B0400000000000000" pitchFamily="34" charset="-122"/>
              </a:rPr>
              <a:t>请</a:t>
            </a:r>
            <a:r>
              <a:rPr lang="zh-CN" altLang="en-US" sz="1800" dirty="0" smtClean="0">
                <a:solidFill>
                  <a:schemeClr val="tx1"/>
                </a:solidFill>
                <a:latin typeface="Adobe 黑体 Std R" panose="020B0400000000000000" pitchFamily="34" charset="-122"/>
                <a:ea typeface="Adobe 黑体 Std R" panose="020B0400000000000000" pitchFamily="34" charset="-122"/>
              </a:rPr>
              <a:t>了解工作问题向上级领导询问及回报</a:t>
            </a:r>
            <a:r>
              <a:rPr lang="zh-CN" altLang="zh-CN" sz="1800" dirty="0" smtClean="0">
                <a:solidFill>
                  <a:schemeClr val="tx1"/>
                </a:solidFill>
                <a:latin typeface="Adobe 黑体 Std R" panose="020B0400000000000000" pitchFamily="34" charset="-122"/>
                <a:ea typeface="Adobe 黑体 Std R" panose="020B0400000000000000" pitchFamily="34" charset="-122"/>
              </a:rPr>
              <a:t>。</a:t>
            </a:r>
            <a:endParaRPr lang="en-US" altLang="zh-TW" sz="1800" dirty="0">
              <a:solidFill>
                <a:schemeClr val="tx1"/>
              </a:solidFill>
              <a:latin typeface="Adobe 黑体 Std R" panose="020B0400000000000000" pitchFamily="34" charset="-122"/>
              <a:ea typeface="Adobe 黑体 Std R" panose="020B0400000000000000" pitchFamily="34" charset="-122"/>
            </a:endParaRPr>
          </a:p>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五</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请做好与其它工作</a:t>
            </a:r>
            <a:r>
              <a:rPr lang="zh-TW" altLang="en-US" sz="1800" dirty="0" smtClean="0">
                <a:solidFill>
                  <a:schemeClr val="tx1"/>
                </a:solidFill>
                <a:latin typeface="Adobe 黑体 Std R" panose="020B0400000000000000" pitchFamily="34" charset="-122"/>
                <a:ea typeface="Adobe 黑体 Std R" panose="020B0400000000000000" pitchFamily="34" charset="-122"/>
              </a:rPr>
              <a:t>夥伴</a:t>
            </a:r>
            <a:r>
              <a:rPr lang="zh-TW" altLang="en-US" sz="1800" dirty="0">
                <a:solidFill>
                  <a:schemeClr val="tx1"/>
                </a:solidFill>
                <a:latin typeface="Adobe 黑体 Std R" panose="020B0400000000000000" pitchFamily="34" charset="-122"/>
                <a:ea typeface="Adobe 黑体 Std R" panose="020B0400000000000000" pitchFamily="34" charset="-122"/>
              </a:rPr>
              <a:t>良好</a:t>
            </a:r>
            <a:r>
              <a:rPr lang="zh-TW" altLang="en-US" sz="1800" dirty="0" smtClean="0">
                <a:solidFill>
                  <a:schemeClr val="tx1"/>
                </a:solidFill>
                <a:latin typeface="Adobe 黑体 Std R" panose="020B0400000000000000" pitchFamily="34" charset="-122"/>
                <a:ea typeface="Adobe 黑体 Std R" panose="020B0400000000000000" pitchFamily="34" charset="-122"/>
              </a:rPr>
              <a:t>的</a:t>
            </a:r>
            <a:r>
              <a:rPr lang="zh-CN" altLang="en-US" sz="1800" dirty="0" smtClean="0">
                <a:solidFill>
                  <a:schemeClr val="tx1"/>
                </a:solidFill>
                <a:latin typeface="Adobe 黑体 Std R" panose="020B0400000000000000" pitchFamily="34" charset="-122"/>
                <a:ea typeface="Adobe 黑体 Std R" panose="020B0400000000000000" pitchFamily="34" charset="-122"/>
              </a:rPr>
              <a:t>沟</a:t>
            </a:r>
            <a:r>
              <a:rPr lang="zh-TW" altLang="en-US" sz="1800" dirty="0" smtClean="0">
                <a:solidFill>
                  <a:schemeClr val="tx1"/>
                </a:solidFill>
                <a:latin typeface="Adobe 黑体 Std R" panose="020B0400000000000000" pitchFamily="34" charset="-122"/>
                <a:ea typeface="Adobe 黑体 Std R" panose="020B0400000000000000" pitchFamily="34" charset="-122"/>
              </a:rPr>
              <a:t>通避免</a:t>
            </a:r>
            <a:r>
              <a:rPr lang="zh-CN" altLang="en-US" sz="1800" dirty="0" smtClean="0">
                <a:solidFill>
                  <a:schemeClr val="tx1"/>
                </a:solidFill>
                <a:latin typeface="Adobe 黑体 Std R" panose="020B0400000000000000" pitchFamily="34" charset="-122"/>
                <a:ea typeface="Adobe 黑体 Std R" panose="020B0400000000000000" pitchFamily="34" charset="-122"/>
              </a:rPr>
              <a:t>错误认知产生的错误</a:t>
            </a:r>
            <a:r>
              <a:rPr lang="zh-CN" altLang="zh-CN" sz="2100" dirty="0" smtClean="0">
                <a:solidFill>
                  <a:schemeClr val="tx1"/>
                </a:solidFill>
              </a:rPr>
              <a:t>。</a:t>
            </a:r>
            <a:endParaRPr lang="en-US" altLang="zh-TW" sz="2100" dirty="0">
              <a:solidFill>
                <a:schemeClr val="tx1"/>
              </a:solidFill>
              <a:latin typeface="宋体" panose="02010600030101010101" pitchFamily="2" charset="-122"/>
              <a:ea typeface="宋体" panose="02010600030101010101" pitchFamily="2" charset="-122"/>
            </a:endParaRPr>
          </a:p>
        </p:txBody>
      </p:sp>
      <p:sp>
        <p:nvSpPr>
          <p:cNvPr id="5" name="Rectangle 2"/>
          <p:cNvSpPr txBox="1">
            <a:spLocks noRot="1" noChangeArrowheads="1"/>
          </p:cNvSpPr>
          <p:nvPr/>
        </p:nvSpPr>
        <p:spPr>
          <a:xfrm>
            <a:off x="0" y="585789"/>
            <a:ext cx="5669924"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怎么做好产品安全管理规范</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Tree>
    <p:extLst>
      <p:ext uri="{BB962C8B-B14F-4D97-AF65-F5344CB8AC3E}">
        <p14:creationId xmlns:p14="http://schemas.microsoft.com/office/powerpoint/2010/main" xmlns="" val="18433429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Rot="1" noChangeArrowheads="1"/>
          </p:cNvSpPr>
          <p:nvPr/>
        </p:nvSpPr>
        <p:spPr bwMode="auto">
          <a:xfrm>
            <a:off x="106942" y="996835"/>
            <a:ext cx="9037058" cy="41920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2pPr>
            <a:lvl3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3pPr>
            <a:lvl4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4pPr>
            <a:lvl5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9pPr>
          </a:lstStyle>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六</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尊敬同事提醒或纠正思考提醒或纠正是否能避免产生问题改善工作可能产的的错误</a:t>
            </a:r>
            <a:r>
              <a:rPr lang="zh-CN" altLang="zh-CN" sz="1800" dirty="0" smtClean="0">
                <a:solidFill>
                  <a:schemeClr val="tx1"/>
                </a:solidFill>
                <a:latin typeface="Adobe 黑体 Std R" panose="020B0400000000000000" pitchFamily="34" charset="-122"/>
                <a:ea typeface="Adobe 黑体 Std R" panose="020B0400000000000000" pitchFamily="34" charset="-122"/>
              </a:rPr>
              <a:t>。</a:t>
            </a:r>
            <a:endParaRPr lang="en-US" altLang="zh-CN" sz="1800" dirty="0">
              <a:solidFill>
                <a:schemeClr val="tx1"/>
              </a:solidFill>
              <a:latin typeface="Adobe 黑体 Std R" panose="020B0400000000000000" pitchFamily="34" charset="-122"/>
              <a:ea typeface="Adobe 黑体 Std R" panose="020B0400000000000000" pitchFamily="34" charset="-122"/>
            </a:endParaRPr>
          </a:p>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七</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了解项目的保密及重要性</a:t>
            </a:r>
            <a:r>
              <a:rPr lang="zh-CN" altLang="zh-CN" sz="1800" dirty="0" smtClean="0">
                <a:solidFill>
                  <a:schemeClr val="tx1"/>
                </a:solidFill>
                <a:latin typeface="Adobe 黑体 Std R" panose="020B0400000000000000" pitchFamily="34" charset="-122"/>
                <a:ea typeface="Adobe 黑体 Std R" panose="020B0400000000000000" pitchFamily="34" charset="-122"/>
              </a:rPr>
              <a:t>。</a:t>
            </a:r>
            <a:endParaRPr lang="en-US" altLang="zh-TW" sz="1800" dirty="0">
              <a:solidFill>
                <a:schemeClr val="tx1"/>
              </a:solidFill>
              <a:latin typeface="Adobe 黑体 Std R" panose="020B0400000000000000" pitchFamily="34" charset="-122"/>
              <a:ea typeface="Adobe 黑体 Std R" panose="020B0400000000000000" pitchFamily="34" charset="-122"/>
            </a:endParaRPr>
          </a:p>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八</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了</a:t>
            </a:r>
            <a:r>
              <a:rPr lang="zh-TW" altLang="en-US" sz="1800" dirty="0" smtClean="0">
                <a:solidFill>
                  <a:schemeClr val="tx1"/>
                </a:solidFill>
                <a:latin typeface="Adobe 黑体 Std R" panose="020B0400000000000000" pitchFamily="34" charset="-122"/>
                <a:ea typeface="Adobe 黑体 Std R" panose="020B0400000000000000" pitchFamily="34" charset="-122"/>
              </a:rPr>
              <a:t>解</a:t>
            </a:r>
            <a:r>
              <a:rPr lang="zh-CN" altLang="en-US" sz="1800" dirty="0" smtClean="0">
                <a:solidFill>
                  <a:schemeClr val="tx1"/>
                </a:solidFill>
                <a:latin typeface="Adobe 黑体 Std R" panose="020B0400000000000000" pitchFamily="34" charset="-122"/>
                <a:ea typeface="Adobe 黑体 Std R" panose="020B0400000000000000" pitchFamily="34" charset="-122"/>
              </a:rPr>
              <a:t>项</a:t>
            </a:r>
            <a:r>
              <a:rPr lang="zh-TW" altLang="en-US" sz="1800" dirty="0" smtClean="0">
                <a:solidFill>
                  <a:schemeClr val="tx1"/>
                </a:solidFill>
                <a:latin typeface="Adobe 黑体 Std R" panose="020B0400000000000000" pitchFamily="34" charset="-122"/>
                <a:ea typeface="Adobe 黑体 Std R" panose="020B0400000000000000" pitchFamily="34" charset="-122"/>
              </a:rPr>
              <a:t>目的</a:t>
            </a:r>
            <a:r>
              <a:rPr lang="zh-TW" altLang="en-US" sz="1800" dirty="0">
                <a:solidFill>
                  <a:schemeClr val="tx1"/>
                </a:solidFill>
                <a:latin typeface="Adobe 黑体 Std R" panose="020B0400000000000000" pitchFamily="34" charset="-122"/>
                <a:ea typeface="Adobe 黑体 Std R" panose="020B0400000000000000" pitchFamily="34" charset="-122"/>
              </a:rPr>
              <a:t>管理規定</a:t>
            </a:r>
            <a:r>
              <a:rPr lang="en-US" altLang="zh-TW" sz="1800" dirty="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仔</a:t>
            </a:r>
            <a:r>
              <a:rPr lang="zh-CN" altLang="en-US" sz="1800" dirty="0" smtClean="0">
                <a:solidFill>
                  <a:schemeClr val="tx1"/>
                </a:solidFill>
                <a:latin typeface="Adobe 黑体 Std R" panose="020B0400000000000000" pitchFamily="34" charset="-122"/>
                <a:ea typeface="Adobe 黑体 Std R" panose="020B0400000000000000" pitchFamily="34" charset="-122"/>
              </a:rPr>
              <a:t>细检</a:t>
            </a:r>
            <a:r>
              <a:rPr lang="zh-TW" altLang="en-US" sz="1800" dirty="0" smtClean="0">
                <a:solidFill>
                  <a:schemeClr val="tx1"/>
                </a:solidFill>
                <a:latin typeface="Adobe 黑体 Std R" panose="020B0400000000000000" pitchFamily="34" charset="-122"/>
                <a:ea typeface="Adobe 黑体 Std R" panose="020B0400000000000000" pitchFamily="34" charset="-122"/>
              </a:rPr>
              <a:t>查</a:t>
            </a:r>
            <a:r>
              <a:rPr lang="en-US" altLang="zh-TW" sz="1800" dirty="0">
                <a:solidFill>
                  <a:schemeClr val="tx1"/>
                </a:solidFill>
                <a:latin typeface="Adobe 黑体 Std R" panose="020B0400000000000000" pitchFamily="34" charset="-122"/>
                <a:ea typeface="Adobe 黑体 Std R" panose="020B0400000000000000" pitchFamily="34" charset="-122"/>
              </a:rPr>
              <a:t>.</a:t>
            </a:r>
            <a:r>
              <a:rPr lang="zh-TW" altLang="en-US" sz="1800" dirty="0">
                <a:solidFill>
                  <a:schemeClr val="tx1"/>
                </a:solidFill>
                <a:latin typeface="Adobe 黑体 Std R" panose="020B0400000000000000" pitchFamily="34" charset="-122"/>
                <a:ea typeface="Adobe 黑体 Std R" panose="020B0400000000000000" pitchFamily="34" charset="-122"/>
              </a:rPr>
              <a:t>小心管理</a:t>
            </a:r>
            <a:r>
              <a:rPr lang="en-US" altLang="zh-TW" sz="1800" dirty="0">
                <a:solidFill>
                  <a:schemeClr val="tx1"/>
                </a:solidFill>
                <a:latin typeface="Adobe 黑体 Std R" panose="020B0400000000000000" pitchFamily="34" charset="-122"/>
                <a:ea typeface="Adobe 黑体 Std R" panose="020B0400000000000000" pitchFamily="34" charset="-122"/>
              </a:rPr>
              <a:t>.</a:t>
            </a:r>
            <a:r>
              <a:rPr lang="zh-TW" altLang="en-US" sz="1800" dirty="0">
                <a:solidFill>
                  <a:schemeClr val="tx1"/>
                </a:solidFill>
                <a:latin typeface="Adobe 黑体 Std R" panose="020B0400000000000000" pitchFamily="34" charset="-122"/>
                <a:ea typeface="Adobe 黑体 Std R" panose="020B0400000000000000" pitchFamily="34" charset="-122"/>
              </a:rPr>
              <a:t>注意登記</a:t>
            </a:r>
            <a:r>
              <a:rPr lang="zh-TW" altLang="en-US" sz="1800" dirty="0" smtClean="0">
                <a:solidFill>
                  <a:schemeClr val="tx1"/>
                </a:solidFill>
                <a:latin typeface="Adobe 黑体 Std R" panose="020B0400000000000000" pitchFamily="34" charset="-122"/>
                <a:ea typeface="Adobe 黑体 Std R" panose="020B0400000000000000" pitchFamily="34" charset="-122"/>
              </a:rPr>
              <a:t>及</a:t>
            </a:r>
            <a:r>
              <a:rPr lang="zh-CN" altLang="en-US" sz="1800" dirty="0" smtClean="0">
                <a:solidFill>
                  <a:schemeClr val="tx1"/>
                </a:solidFill>
                <a:latin typeface="Adobe 黑体 Std R" panose="020B0400000000000000" pitchFamily="34" charset="-122"/>
                <a:ea typeface="Adobe 黑体 Std R" panose="020B0400000000000000" pitchFamily="34" charset="-122"/>
              </a:rPr>
              <a:t>签</a:t>
            </a:r>
            <a:r>
              <a:rPr lang="zh-TW" altLang="en-US" sz="1800" dirty="0" smtClean="0">
                <a:solidFill>
                  <a:schemeClr val="tx1"/>
                </a:solidFill>
                <a:latin typeface="Adobe 黑体 Std R" panose="020B0400000000000000" pitchFamily="34" charset="-122"/>
                <a:ea typeface="Adobe 黑体 Std R" panose="020B0400000000000000" pitchFamily="34" charset="-122"/>
              </a:rPr>
              <a:t>名</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依</a:t>
            </a:r>
            <a:r>
              <a:rPr lang="zh-CN" altLang="en-US" sz="1800" dirty="0" smtClean="0">
                <a:solidFill>
                  <a:schemeClr val="tx1"/>
                </a:solidFill>
                <a:latin typeface="Adobe 黑体 Std R" panose="020B0400000000000000" pitchFamily="34" charset="-122"/>
                <a:ea typeface="Adobe 黑体 Std R" panose="020B0400000000000000" pitchFamily="34" charset="-122"/>
              </a:rPr>
              <a:t>规</a:t>
            </a:r>
            <a:r>
              <a:rPr lang="zh-TW" altLang="en-US" sz="1800" dirty="0" smtClean="0">
                <a:solidFill>
                  <a:schemeClr val="tx1"/>
                </a:solidFill>
                <a:latin typeface="Adobe 黑体 Std R" panose="020B0400000000000000" pitchFamily="34" charset="-122"/>
                <a:ea typeface="Adobe 黑体 Std R" panose="020B0400000000000000" pitchFamily="34" charset="-122"/>
              </a:rPr>
              <a:t>定回</a:t>
            </a:r>
            <a:r>
              <a:rPr lang="zh-CN" altLang="en-US" sz="1800" dirty="0" smtClean="0">
                <a:solidFill>
                  <a:schemeClr val="tx1"/>
                </a:solidFill>
                <a:latin typeface="Adobe 黑体 Std R" panose="020B0400000000000000" pitchFamily="34" charset="-122"/>
                <a:ea typeface="Adobe 黑体 Std R" panose="020B0400000000000000" pitchFamily="34" charset="-122"/>
              </a:rPr>
              <a:t>报</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听领导</a:t>
            </a:r>
            <a:r>
              <a:rPr lang="zh-TW" altLang="en-US" sz="1800" dirty="0" smtClean="0">
                <a:solidFill>
                  <a:schemeClr val="tx1"/>
                </a:solidFill>
                <a:latin typeface="Adobe 黑体 Std R" panose="020B0400000000000000" pitchFamily="34" charset="-122"/>
                <a:ea typeface="Adobe 黑体 Std R" panose="020B0400000000000000" pitchFamily="34" charset="-122"/>
              </a:rPr>
              <a:t>指示</a:t>
            </a:r>
            <a:r>
              <a:rPr lang="en-US" altLang="zh-TW" sz="1800" dirty="0">
                <a:solidFill>
                  <a:schemeClr val="tx1"/>
                </a:solidFill>
                <a:latin typeface="Adobe 黑体 Std R" panose="020B0400000000000000" pitchFamily="34" charset="-122"/>
                <a:ea typeface="Adobe 黑体 Std R" panose="020B0400000000000000" pitchFamily="34" charset="-122"/>
              </a:rPr>
              <a:t>,</a:t>
            </a:r>
            <a:r>
              <a:rPr lang="zh-TW" altLang="en-US" sz="1800" dirty="0">
                <a:solidFill>
                  <a:schemeClr val="tx1"/>
                </a:solidFill>
                <a:latin typeface="Adobe 黑体 Std R" panose="020B0400000000000000" pitchFamily="34" charset="-122"/>
                <a:ea typeface="Adobe 黑体 Std R" panose="020B0400000000000000" pitchFamily="34" charset="-122"/>
              </a:rPr>
              <a:t>做好自己的本分工作</a:t>
            </a:r>
            <a:r>
              <a:rPr lang="zh-CN" altLang="zh-CN" sz="1800" dirty="0">
                <a:solidFill>
                  <a:schemeClr val="tx1"/>
                </a:solidFill>
                <a:latin typeface="Adobe 黑体 Std R" panose="020B0400000000000000" pitchFamily="34" charset="-122"/>
                <a:ea typeface="Adobe 黑体 Std R" panose="020B0400000000000000" pitchFamily="34" charset="-122"/>
              </a:rPr>
              <a:t>。</a:t>
            </a:r>
            <a:endParaRPr lang="en-US" altLang="zh-CN" sz="1800" dirty="0">
              <a:solidFill>
                <a:schemeClr val="tx1"/>
              </a:solidFill>
              <a:latin typeface="Adobe 黑体 Std R" panose="020B0400000000000000" pitchFamily="34" charset="-122"/>
              <a:ea typeface="Adobe 黑体 Std R" panose="020B0400000000000000" pitchFamily="34" charset="-122"/>
            </a:endParaRPr>
          </a:p>
          <a:p>
            <a:pPr algn="l">
              <a:lnSpc>
                <a:spcPts val="5850"/>
              </a:lnSpc>
            </a:pPr>
            <a:r>
              <a:rPr lang="zh-TW" altLang="en-US" sz="1800" dirty="0">
                <a:solidFill>
                  <a:schemeClr val="tx1"/>
                </a:solidFill>
                <a:latin typeface="Adobe 黑体 Std R" panose="020B0400000000000000" pitchFamily="34" charset="-122"/>
                <a:ea typeface="Adobe 黑体 Std R" panose="020B0400000000000000" pitchFamily="34" charset="-122"/>
              </a:rPr>
              <a:t>九</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遵守产品安全管理办法及公司相关作业流程</a:t>
            </a:r>
            <a:r>
              <a:rPr lang="zh-CN" altLang="zh-CN" sz="2100" dirty="0" smtClean="0">
                <a:solidFill>
                  <a:schemeClr val="tx1"/>
                </a:solidFill>
              </a:rPr>
              <a:t>。</a:t>
            </a:r>
            <a:endParaRPr lang="en-US" altLang="zh-CN" sz="2100" dirty="0">
              <a:solidFill>
                <a:schemeClr val="tx1"/>
              </a:solidFill>
            </a:endParaRPr>
          </a:p>
        </p:txBody>
      </p:sp>
      <p:sp>
        <p:nvSpPr>
          <p:cNvPr id="5" name="Rectangle 2"/>
          <p:cNvSpPr txBox="1">
            <a:spLocks noRot="1" noChangeArrowheads="1"/>
          </p:cNvSpPr>
          <p:nvPr/>
        </p:nvSpPr>
        <p:spPr>
          <a:xfrm>
            <a:off x="-738553" y="694659"/>
            <a:ext cx="5872766"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fontAlgn="base">
              <a:lnSpc>
                <a:spcPts val="5325"/>
              </a:lnSpc>
              <a:spcAft>
                <a:spcPct val="0"/>
              </a:spcAft>
              <a:buFont typeface="Wingdings" panose="05000000000000000000" pitchFamily="2" charset="2"/>
              <a:buChar char="q"/>
            </a:pPr>
            <a:r>
              <a:rPr lang="zh-TW"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怎</a:t>
            </a: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么</a:t>
            </a:r>
            <a:r>
              <a:rPr lang="zh-TW"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做好</a:t>
            </a:r>
            <a:r>
              <a:rPr lang="zh-CN" altLang="en-US" sz="2400" dirty="0">
                <a:solidFill>
                  <a:srgbClr val="ED1C24"/>
                </a:solidFill>
                <a:latin typeface="Adobe 黑体 Std R" panose="020B0400000000000000" pitchFamily="34" charset="-122"/>
                <a:ea typeface="Adobe 黑体 Std R" panose="020B0400000000000000" pitchFamily="34" charset="-122"/>
                <a:cs typeface="Arial" charset="0"/>
              </a:rPr>
              <a:t>产</a:t>
            </a:r>
            <a:r>
              <a:rPr lang="zh-TW"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品</a:t>
            </a:r>
            <a:r>
              <a:rPr lang="zh-TW" altLang="en-US" sz="2400" dirty="0">
                <a:solidFill>
                  <a:srgbClr val="ED1C24"/>
                </a:solidFill>
                <a:latin typeface="Adobe 黑体 Std R" panose="020B0400000000000000" pitchFamily="34" charset="-122"/>
                <a:ea typeface="Adobe 黑体 Std R" panose="020B0400000000000000" pitchFamily="34" charset="-122"/>
                <a:cs typeface="Arial" charset="0"/>
              </a:rPr>
              <a:t>安全</a:t>
            </a:r>
            <a:r>
              <a:rPr lang="zh-TW"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管理</a:t>
            </a:r>
            <a:r>
              <a:rPr lang="zh-CN" altLang="en-US" sz="2400" dirty="0">
                <a:solidFill>
                  <a:srgbClr val="ED1C24"/>
                </a:solidFill>
                <a:latin typeface="Adobe 黑体 Std R" panose="020B0400000000000000" pitchFamily="34" charset="-122"/>
                <a:ea typeface="Adobe 黑体 Std R" panose="020B0400000000000000" pitchFamily="34" charset="-122"/>
                <a:cs typeface="Arial" charset="0"/>
              </a:rPr>
              <a:t>规范</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Tree>
    <p:extLst>
      <p:ext uri="{BB962C8B-B14F-4D97-AF65-F5344CB8AC3E}">
        <p14:creationId xmlns:p14="http://schemas.microsoft.com/office/powerpoint/2010/main" xmlns="" val="27436763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222739" y="537340"/>
            <a:ext cx="2366493" cy="604352"/>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结论</a:t>
            </a:r>
            <a:r>
              <a:rPr lang="en-US" altLang="zh-TW" sz="2400" dirty="0" smtClean="0">
                <a:solidFill>
                  <a:srgbClr val="ED1C24"/>
                </a:solidFill>
                <a:latin typeface="Adobe 黑体 Std R" panose="020B0400000000000000" pitchFamily="34" charset="-122"/>
                <a:ea typeface="Adobe 黑体 Std R" panose="020B0400000000000000" pitchFamily="34" charset="-122"/>
                <a:cs typeface="Arial" charset="0"/>
              </a:rPr>
              <a:t>:</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5" name="Rectangle 2"/>
          <p:cNvSpPr txBox="1">
            <a:spLocks noRot="1" noChangeArrowheads="1"/>
          </p:cNvSpPr>
          <p:nvPr/>
        </p:nvSpPr>
        <p:spPr bwMode="auto">
          <a:xfrm>
            <a:off x="509803" y="998927"/>
            <a:ext cx="8448460" cy="5044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2pPr>
            <a:lvl3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3pPr>
            <a:lvl4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4pPr>
            <a:lvl5pPr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9pPr>
          </a:lstStyle>
          <a:p>
            <a:pPr algn="l">
              <a:lnSpc>
                <a:spcPts val="4000"/>
              </a:lnSpc>
            </a:pPr>
            <a:r>
              <a:rPr lang="zh-TW" altLang="en-US" sz="1800" dirty="0" smtClean="0">
                <a:solidFill>
                  <a:schemeClr val="tx1"/>
                </a:solidFill>
                <a:latin typeface="Adobe 黑体 Std R" panose="020B0400000000000000" pitchFamily="34" charset="-122"/>
                <a:ea typeface="Adobe 黑体 Std R" panose="020B0400000000000000" pitchFamily="34" charset="-122"/>
              </a:rPr>
              <a:t>一、</a:t>
            </a:r>
            <a:r>
              <a:rPr lang="zh-CN" altLang="en-US" sz="1800" dirty="0" smtClean="0">
                <a:solidFill>
                  <a:schemeClr val="tx1"/>
                </a:solidFill>
                <a:latin typeface="Adobe 黑体 Std R" panose="020B0400000000000000" pitchFamily="34" charset="-122"/>
                <a:ea typeface="Adobe 黑体 Std R" panose="020B0400000000000000" pitchFamily="34" charset="-122"/>
              </a:rPr>
              <a:t>将</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a:solidFill>
                  <a:schemeClr val="tx1"/>
                </a:solidFill>
                <a:latin typeface="Adobe 黑体 Std R" panose="020B0400000000000000" pitchFamily="34" charset="-122"/>
                <a:ea typeface="Adobe 黑体 Std R" panose="020B0400000000000000" pitchFamily="34" charset="-122"/>
              </a:rPr>
              <a:t>产</a:t>
            </a:r>
            <a:r>
              <a:rPr lang="zh-TW" altLang="en-US" sz="1800" dirty="0" smtClean="0">
                <a:solidFill>
                  <a:schemeClr val="tx1"/>
                </a:solidFill>
                <a:latin typeface="Adobe 黑体 Std R" panose="020B0400000000000000" pitchFamily="34" charset="-122"/>
                <a:ea typeface="Adobe 黑体 Std R" panose="020B0400000000000000" pitchFamily="34" charset="-122"/>
              </a:rPr>
              <a:t>品</a:t>
            </a:r>
            <a:r>
              <a:rPr lang="zh-TW" altLang="en-US" sz="1800" dirty="0">
                <a:solidFill>
                  <a:schemeClr val="tx1"/>
                </a:solidFill>
                <a:latin typeface="Adobe 黑体 Std R" panose="020B0400000000000000" pitchFamily="34" charset="-122"/>
                <a:ea typeface="Adobe 黑体 Std R" panose="020B0400000000000000" pitchFamily="34" charset="-122"/>
              </a:rPr>
              <a:t>安全管理</a:t>
            </a:r>
            <a:r>
              <a:rPr lang="en-US" altLang="zh-TW" sz="1800" dirty="0">
                <a:solidFill>
                  <a:schemeClr val="tx1"/>
                </a:solidFill>
                <a:latin typeface="Adobe 黑体 Std R" panose="020B0400000000000000" pitchFamily="34" charset="-122"/>
                <a:ea typeface="Adobe 黑体 Std R" panose="020B0400000000000000" pitchFamily="34" charset="-122"/>
              </a:rPr>
              <a:t>”</a:t>
            </a:r>
            <a:r>
              <a:rPr lang="zh-TW" altLang="zh-CN" sz="1800" dirty="0">
                <a:solidFill>
                  <a:schemeClr val="tx1"/>
                </a:solidFill>
                <a:latin typeface="Adobe 黑体 Std R" panose="020B0400000000000000" pitchFamily="34" charset="-122"/>
                <a:ea typeface="Adobe 黑体 Std R" panose="020B0400000000000000" pitchFamily="34" charset="-122"/>
              </a:rPr>
              <a:t>內</a:t>
            </a:r>
            <a:r>
              <a:rPr lang="zh-TW" altLang="zh-CN" sz="1800" dirty="0" smtClean="0">
                <a:solidFill>
                  <a:schemeClr val="tx1"/>
                </a:solidFill>
                <a:latin typeface="Adobe 黑体 Std R" panose="020B0400000000000000" pitchFamily="34" charset="-122"/>
                <a:ea typeface="Adobe 黑体 Std R" panose="020B0400000000000000" pitchFamily="34" charset="-122"/>
              </a:rPr>
              <a:t>化成</a:t>
            </a:r>
            <a:r>
              <a:rPr lang="zh-CN" altLang="en-US" sz="1800" dirty="0" smtClean="0">
                <a:solidFill>
                  <a:schemeClr val="tx1"/>
                </a:solidFill>
                <a:latin typeface="Adobe 黑体 Std R" panose="020B0400000000000000" pitchFamily="34" charset="-122"/>
                <a:ea typeface="Adobe 黑体 Std R" panose="020B0400000000000000" pitchFamily="34" charset="-122"/>
              </a:rPr>
              <a:t>为</a:t>
            </a:r>
            <a:r>
              <a:rPr lang="en-US" altLang="zh-CN" sz="1800" dirty="0" smtClean="0">
                <a:solidFill>
                  <a:schemeClr val="tx1"/>
                </a:solidFill>
                <a:latin typeface="Adobe 黑体 Std R" panose="020B0400000000000000" pitchFamily="34" charset="-122"/>
                <a:ea typeface="Adobe 黑体 Std R" panose="020B0400000000000000" pitchFamily="34" charset="-122"/>
              </a:rPr>
              <a:t>TYM</a:t>
            </a:r>
            <a:r>
              <a:rPr lang="zh-TW" altLang="zh-CN" sz="1800" dirty="0" smtClean="0">
                <a:solidFill>
                  <a:schemeClr val="tx1"/>
                </a:solidFill>
                <a:latin typeface="Adobe 黑体 Std R" panose="020B0400000000000000" pitchFamily="34" charset="-122"/>
                <a:ea typeface="Adobe 黑体 Std R" panose="020B0400000000000000" pitchFamily="34" charset="-122"/>
              </a:rPr>
              <a:t>的</a:t>
            </a:r>
            <a:r>
              <a:rPr lang="zh-TW" altLang="zh-CN" sz="1800" dirty="0">
                <a:solidFill>
                  <a:schemeClr val="tx1"/>
                </a:solidFill>
                <a:latin typeface="Adobe 黑体 Std R" panose="020B0400000000000000" pitchFamily="34" charset="-122"/>
                <a:ea typeface="Adobe 黑体 Std R" panose="020B0400000000000000" pitchFamily="34" charset="-122"/>
              </a:rPr>
              <a:t>核心</a:t>
            </a:r>
            <a:r>
              <a:rPr lang="zh-TW" altLang="zh-CN" sz="1800" dirty="0" smtClean="0">
                <a:solidFill>
                  <a:schemeClr val="tx1"/>
                </a:solidFill>
                <a:latin typeface="Adobe 黑体 Std R" panose="020B0400000000000000" pitchFamily="34" charset="-122"/>
                <a:ea typeface="Adobe 黑体 Std R" panose="020B0400000000000000" pitchFamily="34" charset="-122"/>
              </a:rPr>
              <a:t>精神</a:t>
            </a:r>
            <a:r>
              <a:rPr lang="zh-CN" altLang="en-US" sz="1800" dirty="0" smtClean="0">
                <a:solidFill>
                  <a:schemeClr val="tx1"/>
                </a:solidFill>
                <a:latin typeface="Adobe 黑体 Std R" panose="020B0400000000000000" pitchFamily="34" charset="-122"/>
                <a:ea typeface="Adobe 黑体 Std R" panose="020B0400000000000000" pitchFamily="34" charset="-122"/>
              </a:rPr>
              <a:t>与</a:t>
            </a:r>
            <a:r>
              <a:rPr lang="zh-TW" altLang="zh-CN" sz="1800" dirty="0" smtClean="0">
                <a:solidFill>
                  <a:schemeClr val="tx1"/>
                </a:solidFill>
                <a:latin typeface="Adobe 黑体 Std R" panose="020B0400000000000000" pitchFamily="34" charset="-122"/>
                <a:ea typeface="Adobe 黑体 Std R" panose="020B0400000000000000" pitchFamily="34" charset="-122"/>
              </a:rPr>
              <a:t>工作</a:t>
            </a:r>
            <a:r>
              <a:rPr lang="zh-TW" altLang="zh-CN" sz="1800" dirty="0">
                <a:solidFill>
                  <a:schemeClr val="tx1"/>
                </a:solidFill>
                <a:latin typeface="Adobe 黑体 Std R" panose="020B0400000000000000" pitchFamily="34" charset="-122"/>
                <a:ea typeface="Adobe 黑体 Std R" panose="020B0400000000000000" pitchFamily="34" charset="-122"/>
              </a:rPr>
              <a:t>的</a:t>
            </a:r>
            <a:r>
              <a:rPr lang="zh-TW" altLang="zh-CN" sz="1800" dirty="0" smtClean="0">
                <a:solidFill>
                  <a:schemeClr val="tx1"/>
                </a:solidFill>
                <a:latin typeface="Adobe 黑体 Std R" panose="020B0400000000000000" pitchFamily="34" charset="-122"/>
                <a:ea typeface="Adobe 黑体 Std R" panose="020B0400000000000000" pitchFamily="34" charset="-122"/>
              </a:rPr>
              <a:t>基本</a:t>
            </a:r>
            <a:r>
              <a:rPr lang="zh-CN" altLang="en-US" sz="1800" dirty="0" smtClean="0">
                <a:solidFill>
                  <a:schemeClr val="tx1"/>
                </a:solidFill>
                <a:latin typeface="Adobe 黑体 Std R" panose="020B0400000000000000" pitchFamily="34" charset="-122"/>
                <a:ea typeface="Adobe 黑体 Std R" panose="020B0400000000000000" pitchFamily="34" charset="-122"/>
              </a:rPr>
              <a:t>态度</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endParaRPr lang="en-US" altLang="zh-TW" sz="1800" dirty="0">
              <a:solidFill>
                <a:schemeClr val="tx1"/>
              </a:solidFill>
              <a:latin typeface="Adobe 黑体 Std R" panose="020B0400000000000000" pitchFamily="34" charset="-122"/>
              <a:ea typeface="Adobe 黑体 Std R" panose="020B0400000000000000" pitchFamily="34" charset="-122"/>
            </a:endParaRPr>
          </a:p>
          <a:p>
            <a:pPr algn="l">
              <a:lnSpc>
                <a:spcPts val="4000"/>
              </a:lnSpc>
            </a:pPr>
            <a:r>
              <a:rPr lang="zh-TW" altLang="en-US" sz="1800" dirty="0" smtClean="0">
                <a:solidFill>
                  <a:schemeClr val="tx1"/>
                </a:solidFill>
                <a:latin typeface="Adobe 黑体 Std R" panose="020B0400000000000000" pitchFamily="34" charset="-122"/>
                <a:ea typeface="Adobe 黑体 Std R" panose="020B0400000000000000" pitchFamily="34" charset="-122"/>
              </a:rPr>
              <a:t>二</a:t>
            </a:r>
            <a:r>
              <a:rPr lang="zh-TW" altLang="en-US" sz="1800" dirty="0">
                <a:solidFill>
                  <a:schemeClr val="tx1"/>
                </a:solidFill>
                <a:latin typeface="Adobe 黑体 Std R" panose="020B0400000000000000" pitchFamily="34" charset="-122"/>
                <a:ea typeface="Adobe 黑体 Std R" panose="020B0400000000000000" pitchFamily="34" charset="-122"/>
              </a:rPr>
              <a:t>、依安全</a:t>
            </a:r>
            <a:r>
              <a:rPr lang="zh-TW" altLang="en-US" sz="1800" dirty="0" smtClean="0">
                <a:solidFill>
                  <a:schemeClr val="tx1"/>
                </a:solidFill>
                <a:latin typeface="Adobe 黑体 Std R" panose="020B0400000000000000" pitchFamily="34" charset="-122"/>
                <a:ea typeface="Adobe 黑体 Std R" panose="020B0400000000000000" pitchFamily="34" charset="-122"/>
              </a:rPr>
              <a:t>生</a:t>
            </a:r>
            <a:r>
              <a:rPr lang="zh-CN" altLang="en-US" sz="1800" dirty="0" smtClean="0">
                <a:solidFill>
                  <a:schemeClr val="tx1"/>
                </a:solidFill>
                <a:latin typeface="Adobe 黑体 Std R" panose="020B0400000000000000" pitchFamily="34" charset="-122"/>
                <a:ea typeface="Adobe 黑体 Std R" panose="020B0400000000000000" pitchFamily="34" charset="-122"/>
              </a:rPr>
              <a:t>产</a:t>
            </a:r>
            <a:r>
              <a:rPr lang="zh-TW" altLang="en-US" sz="1800" dirty="0" smtClean="0">
                <a:solidFill>
                  <a:schemeClr val="tx1"/>
                </a:solidFill>
                <a:latin typeface="Adobe 黑体 Std R" panose="020B0400000000000000" pitchFamily="34" charset="-122"/>
                <a:ea typeface="Adobe 黑体 Std R" panose="020B0400000000000000" pitchFamily="34" charset="-122"/>
              </a:rPr>
              <a:t>法</a:t>
            </a:r>
            <a:r>
              <a:rPr lang="zh-CN" altLang="en-US" sz="1800" dirty="0" smtClean="0">
                <a:solidFill>
                  <a:schemeClr val="tx1"/>
                </a:solidFill>
                <a:latin typeface="Adobe 黑体 Std R" panose="020B0400000000000000" pitchFamily="34" charset="-122"/>
                <a:ea typeface="Adobe 黑体 Std R" panose="020B0400000000000000" pitchFamily="34" charset="-122"/>
              </a:rPr>
              <a:t>规范</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a:solidFill>
                  <a:schemeClr val="tx1"/>
                </a:solidFill>
                <a:latin typeface="Adobe 黑体 Std R" panose="020B0400000000000000" pitchFamily="34" charset="-122"/>
                <a:ea typeface="Adobe 黑体 Std R" panose="020B0400000000000000" pitchFamily="34" charset="-122"/>
              </a:rPr>
              <a:t>谁</a:t>
            </a:r>
            <a:r>
              <a:rPr lang="zh-TW" altLang="en-US" sz="1800" dirty="0" smtClean="0">
                <a:solidFill>
                  <a:schemeClr val="tx1"/>
                </a:solidFill>
                <a:latin typeface="Adobe 黑体 Std R" panose="020B0400000000000000" pitchFamily="34" charset="-122"/>
                <a:ea typeface="Adobe 黑体 Std R" panose="020B0400000000000000" pitchFamily="34" charset="-122"/>
              </a:rPr>
              <a:t>主管</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谁</a:t>
            </a:r>
            <a:r>
              <a:rPr lang="zh-CN" altLang="en-US" sz="1800" dirty="0">
                <a:solidFill>
                  <a:schemeClr val="tx1"/>
                </a:solidFill>
                <a:latin typeface="Adobe 黑体 Std R" panose="020B0400000000000000" pitchFamily="34" charset="-122"/>
                <a:ea typeface="Adobe 黑体 Std R" panose="020B0400000000000000" pitchFamily="34" charset="-122"/>
              </a:rPr>
              <a:t>负责</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a:solidFill>
                  <a:schemeClr val="tx1"/>
                </a:solidFill>
                <a:latin typeface="Adobe 黑体 Std R" panose="020B0400000000000000" pitchFamily="34" charset="-122"/>
                <a:ea typeface="Adobe 黑体 Std R" panose="020B0400000000000000" pitchFamily="34" charset="-122"/>
              </a:rPr>
              <a:t>的精神</a:t>
            </a:r>
            <a:r>
              <a:rPr lang="en-US" altLang="zh-TW" sz="1800" dirty="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各</a:t>
            </a:r>
            <a:r>
              <a:rPr lang="zh-CN" altLang="en-US" sz="1800" dirty="0" smtClean="0">
                <a:solidFill>
                  <a:schemeClr val="tx1"/>
                </a:solidFill>
                <a:latin typeface="Adobe 黑体 Std R" panose="020B0400000000000000" pitchFamily="34" charset="-122"/>
                <a:ea typeface="Adobe 黑体 Std R" panose="020B0400000000000000" pitchFamily="34" charset="-122"/>
              </a:rPr>
              <a:t>级</a:t>
            </a:r>
            <a:r>
              <a:rPr lang="zh-TW" altLang="en-US" sz="1800" dirty="0" smtClean="0">
                <a:solidFill>
                  <a:schemeClr val="tx1"/>
                </a:solidFill>
                <a:latin typeface="Adobe 黑体 Std R" panose="020B0400000000000000" pitchFamily="34" charset="-122"/>
                <a:ea typeface="Adobe 黑体 Std R" panose="020B0400000000000000" pitchFamily="34" charset="-122"/>
              </a:rPr>
              <a:t>主管</a:t>
            </a:r>
            <a:r>
              <a:rPr lang="zh-TW" altLang="en-US" sz="1800" dirty="0">
                <a:solidFill>
                  <a:schemeClr val="tx1"/>
                </a:solidFill>
                <a:latin typeface="Adobe 黑体 Std R" panose="020B0400000000000000" pitchFamily="34" charset="-122"/>
                <a:ea typeface="Adobe 黑体 Std R" panose="020B0400000000000000" pitchFamily="34" charset="-122"/>
              </a:rPr>
              <a:t>及</a:t>
            </a:r>
            <a:r>
              <a:rPr lang="zh-TW" altLang="en-US" sz="1800" dirty="0" smtClean="0">
                <a:solidFill>
                  <a:schemeClr val="tx1"/>
                </a:solidFill>
                <a:latin typeface="Adobe 黑体 Std R" panose="020B0400000000000000" pitchFamily="34" charset="-122"/>
                <a:ea typeface="Adobe 黑体 Std R" panose="020B0400000000000000" pitchFamily="34" charset="-122"/>
              </a:rPr>
              <a:t>作</a:t>
            </a:r>
            <a:r>
              <a:rPr lang="zh-CN" altLang="en-US" sz="1800" dirty="0" smtClean="0">
                <a:solidFill>
                  <a:schemeClr val="tx1"/>
                </a:solidFill>
                <a:latin typeface="Adobe 黑体 Std R" panose="020B0400000000000000" pitchFamily="34" charset="-122"/>
                <a:ea typeface="Adobe 黑体 Std R" panose="020B0400000000000000" pitchFamily="34" charset="-122"/>
              </a:rPr>
              <a:t>业员</a:t>
            </a:r>
            <a:r>
              <a:rPr lang="zh-TW" altLang="en-US" sz="1800" dirty="0" smtClean="0">
                <a:solidFill>
                  <a:schemeClr val="tx1"/>
                </a:solidFill>
                <a:latin typeface="Adobe 黑体 Std R" panose="020B0400000000000000" pitchFamily="34" charset="-122"/>
                <a:ea typeface="Adobe 黑体 Std R" panose="020B0400000000000000" pitchFamily="34" charset="-122"/>
              </a:rPr>
              <a:t>均 </a:t>
            </a:r>
            <a:r>
              <a:rPr lang="zh-TW" altLang="en-US" sz="1800" dirty="0">
                <a:solidFill>
                  <a:schemeClr val="tx1"/>
                </a:solidFill>
                <a:latin typeface="Adobe 黑体 Std R" panose="020B0400000000000000" pitchFamily="34" charset="-122"/>
                <a:ea typeface="Adobe 黑体 Std R" panose="020B0400000000000000" pitchFamily="34" charset="-122"/>
              </a:rPr>
              <a:t>有</a:t>
            </a:r>
            <a:r>
              <a:rPr lang="zh-TW" altLang="en-US" sz="1800" dirty="0" smtClean="0">
                <a:solidFill>
                  <a:schemeClr val="tx1"/>
                </a:solidFill>
                <a:latin typeface="Adobe 黑体 Std R" panose="020B0400000000000000" pitchFamily="34" charset="-122"/>
                <a:ea typeface="Adobe 黑体 Std R" panose="020B0400000000000000" pitchFamily="34" charset="-122"/>
              </a:rPr>
              <a:t>其</a:t>
            </a:r>
            <a:r>
              <a:rPr lang="zh-CN" altLang="en-US" sz="1800" dirty="0" smtClean="0">
                <a:solidFill>
                  <a:schemeClr val="tx1"/>
                </a:solidFill>
                <a:latin typeface="Adobe 黑体 Std R" panose="020B0400000000000000" pitchFamily="34" charset="-122"/>
                <a:ea typeface="Adobe 黑体 Std R" panose="020B0400000000000000" pitchFamily="34" charset="-122"/>
              </a:rPr>
              <a:t>责任</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应</a:t>
            </a:r>
            <a:r>
              <a:rPr lang="zh-TW" altLang="en-US" sz="1800" dirty="0" smtClean="0">
                <a:solidFill>
                  <a:schemeClr val="tx1"/>
                </a:solidFill>
                <a:latin typeface="Adobe 黑体 Std R" panose="020B0400000000000000" pitchFamily="34" charset="-122"/>
                <a:ea typeface="Adobe 黑体 Std R" panose="020B0400000000000000" pitchFamily="34" charset="-122"/>
              </a:rPr>
              <a:t>由上而下</a:t>
            </a:r>
            <a:r>
              <a:rPr lang="zh-TW" altLang="en-US" sz="1800" dirty="0">
                <a:solidFill>
                  <a:schemeClr val="tx1"/>
                </a:solidFill>
                <a:latin typeface="Adobe 黑体 Std R" panose="020B0400000000000000" pitchFamily="34" charset="-122"/>
                <a:ea typeface="Adobe 黑体 Std R" panose="020B0400000000000000" pitchFamily="34" charset="-122"/>
              </a:rPr>
              <a:t>教育管理</a:t>
            </a:r>
            <a:r>
              <a:rPr lang="en-US" altLang="zh-TW" sz="1800" dirty="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防止</a:t>
            </a:r>
            <a:r>
              <a:rPr lang="zh-CN" altLang="en-US" sz="1800" dirty="0" smtClean="0">
                <a:solidFill>
                  <a:schemeClr val="tx1"/>
                </a:solidFill>
                <a:latin typeface="Adobe 黑体 Std R" panose="020B0400000000000000" pitchFamily="34" charset="-122"/>
                <a:ea typeface="Adobe 黑体 Std R" panose="020B0400000000000000" pitchFamily="34" charset="-122"/>
              </a:rPr>
              <a:t>产</a:t>
            </a:r>
            <a:r>
              <a:rPr lang="zh-TW" altLang="en-US" sz="1800" dirty="0" smtClean="0">
                <a:solidFill>
                  <a:schemeClr val="tx1"/>
                </a:solidFill>
                <a:latin typeface="Adobe 黑体 Std R" panose="020B0400000000000000" pitchFamily="34" charset="-122"/>
                <a:ea typeface="Adobe 黑体 Std R" panose="020B0400000000000000" pitchFamily="34" charset="-122"/>
              </a:rPr>
              <a:t>品</a:t>
            </a:r>
            <a:r>
              <a:rPr lang="zh-TW" altLang="en-US" sz="1800" dirty="0">
                <a:solidFill>
                  <a:schemeClr val="tx1"/>
                </a:solidFill>
                <a:latin typeface="Adobe 黑体 Std R" panose="020B0400000000000000" pitchFamily="34" charset="-122"/>
                <a:ea typeface="Adobe 黑体 Std R" panose="020B0400000000000000" pitchFamily="34" charset="-122"/>
              </a:rPr>
              <a:t>外流狀况。</a:t>
            </a:r>
            <a:endParaRPr lang="en-US" altLang="zh-TW" sz="1800" dirty="0">
              <a:solidFill>
                <a:schemeClr val="tx1"/>
              </a:solidFill>
              <a:latin typeface="Adobe 黑体 Std R" panose="020B0400000000000000" pitchFamily="34" charset="-122"/>
              <a:ea typeface="Adobe 黑体 Std R" panose="020B0400000000000000" pitchFamily="34" charset="-122"/>
            </a:endParaRPr>
          </a:p>
          <a:p>
            <a:pPr algn="l">
              <a:lnSpc>
                <a:spcPts val="4000"/>
              </a:lnSpc>
            </a:pPr>
            <a:r>
              <a:rPr lang="zh-TW" altLang="en-US" sz="1800" dirty="0">
                <a:solidFill>
                  <a:schemeClr val="tx1"/>
                </a:solidFill>
                <a:latin typeface="Adobe 黑体 Std R" panose="020B0400000000000000" pitchFamily="34" charset="-122"/>
                <a:ea typeface="Adobe 黑体 Std R" panose="020B0400000000000000" pitchFamily="34" charset="-122"/>
              </a:rPr>
              <a:t>三</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请</a:t>
            </a:r>
            <a:r>
              <a:rPr lang="zh-TW" altLang="en-US" sz="1800" dirty="0" smtClean="0">
                <a:solidFill>
                  <a:schemeClr val="tx1"/>
                </a:solidFill>
                <a:latin typeface="Adobe 黑体 Std R" panose="020B0400000000000000" pitchFamily="34" charset="-122"/>
                <a:ea typeface="Adobe 黑体 Std R" panose="020B0400000000000000" pitchFamily="34" charset="-122"/>
              </a:rPr>
              <a:t>各</a:t>
            </a:r>
            <a:r>
              <a:rPr lang="zh-CN" altLang="en-US" sz="1800" dirty="0" smtClean="0">
                <a:solidFill>
                  <a:schemeClr val="tx1"/>
                </a:solidFill>
                <a:latin typeface="Adobe 黑体 Std R" panose="020B0400000000000000" pitchFamily="34" charset="-122"/>
                <a:ea typeface="Adobe 黑体 Std R" panose="020B0400000000000000" pitchFamily="34" charset="-122"/>
              </a:rPr>
              <a:t>级长官协助</a:t>
            </a:r>
            <a:r>
              <a:rPr lang="zh-TW" altLang="en-US" sz="1800" dirty="0" smtClean="0">
                <a:solidFill>
                  <a:schemeClr val="tx1"/>
                </a:solidFill>
                <a:latin typeface="Adobe 黑体 Std R" panose="020B0400000000000000" pitchFamily="34" charset="-122"/>
                <a:ea typeface="Adobe 黑体 Std R" panose="020B0400000000000000" pitchFamily="34" charset="-122"/>
              </a:rPr>
              <a:t>要求所</a:t>
            </a:r>
            <a:r>
              <a:rPr lang="zh-CN" altLang="en-US" sz="1800" dirty="0" smtClean="0">
                <a:solidFill>
                  <a:schemeClr val="tx1"/>
                </a:solidFill>
                <a:latin typeface="Adobe 黑体 Std R" panose="020B0400000000000000" pitchFamily="34" charset="-122"/>
                <a:ea typeface="Adobe 黑体 Std R" panose="020B0400000000000000" pitchFamily="34" charset="-122"/>
              </a:rPr>
              <a:t>属</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a:solidFill>
                  <a:schemeClr val="tx1"/>
                </a:solidFill>
                <a:latin typeface="Adobe 黑体 Std R" panose="020B0400000000000000" pitchFamily="34" charset="-122"/>
                <a:ea typeface="Adobe 黑体 Std R" panose="020B0400000000000000" pitchFamily="34" charset="-122"/>
              </a:rPr>
              <a:t>依</a:t>
            </a:r>
            <a:r>
              <a:rPr lang="zh-TW" altLang="en-US" sz="1800" dirty="0" smtClean="0">
                <a:solidFill>
                  <a:schemeClr val="tx1"/>
                </a:solidFill>
                <a:latin typeface="Adobe 黑体 Std R" panose="020B0400000000000000" pitchFamily="34" charset="-122"/>
                <a:ea typeface="Adobe 黑体 Std R" panose="020B0400000000000000" pitchFamily="34" charset="-122"/>
              </a:rPr>
              <a:t>公司</a:t>
            </a:r>
            <a:r>
              <a:rPr lang="zh-CN" altLang="en-US" sz="1800" dirty="0" smtClean="0">
                <a:solidFill>
                  <a:schemeClr val="tx1"/>
                </a:solidFill>
                <a:latin typeface="Adobe 黑体 Std R" panose="020B0400000000000000" pitchFamily="34" charset="-122"/>
                <a:ea typeface="Adobe 黑体 Std R" panose="020B0400000000000000" pitchFamily="34" charset="-122"/>
              </a:rPr>
              <a:t>产</a:t>
            </a:r>
            <a:r>
              <a:rPr lang="zh-TW" altLang="en-US" sz="1800" dirty="0" smtClean="0">
                <a:solidFill>
                  <a:schemeClr val="tx1"/>
                </a:solidFill>
                <a:latin typeface="Adobe 黑体 Std R" panose="020B0400000000000000" pitchFamily="34" charset="-122"/>
                <a:ea typeface="Adobe 黑体 Std R" panose="020B0400000000000000" pitchFamily="34" charset="-122"/>
              </a:rPr>
              <a:t>品</a:t>
            </a:r>
            <a:r>
              <a:rPr lang="zh-TW" altLang="en-US" sz="1800" dirty="0">
                <a:solidFill>
                  <a:schemeClr val="tx1"/>
                </a:solidFill>
                <a:latin typeface="Adobe 黑体 Std R" panose="020B0400000000000000" pitchFamily="34" charset="-122"/>
                <a:ea typeface="Adobe 黑体 Std R" panose="020B0400000000000000" pitchFamily="34" charset="-122"/>
              </a:rPr>
              <a:t>安全</a:t>
            </a:r>
            <a:r>
              <a:rPr lang="zh-TW" altLang="en-US" sz="1800" dirty="0" smtClean="0">
                <a:solidFill>
                  <a:schemeClr val="tx1"/>
                </a:solidFill>
                <a:latin typeface="Adobe 黑体 Std R" panose="020B0400000000000000" pitchFamily="34" charset="-122"/>
                <a:ea typeface="Adobe 黑体 Std R" panose="020B0400000000000000" pitchFamily="34" charset="-122"/>
              </a:rPr>
              <a:t>管理</a:t>
            </a:r>
            <a:r>
              <a:rPr lang="zh-CN" altLang="en-US" sz="1800" dirty="0" smtClean="0">
                <a:solidFill>
                  <a:schemeClr val="tx1"/>
                </a:solidFill>
                <a:latin typeface="Adobe 黑体 Std R" panose="020B0400000000000000" pitchFamily="34" charset="-122"/>
                <a:ea typeface="Adobe 黑体 Std R" panose="020B0400000000000000" pitchFamily="34" charset="-122"/>
              </a:rPr>
              <a:t>办</a:t>
            </a:r>
            <a:r>
              <a:rPr lang="zh-TW" altLang="en-US" sz="1800" dirty="0" smtClean="0">
                <a:solidFill>
                  <a:schemeClr val="tx1"/>
                </a:solidFill>
                <a:latin typeface="Adobe 黑体 Std R" panose="020B0400000000000000" pitchFamily="34" charset="-122"/>
                <a:ea typeface="Adobe 黑体 Std R" panose="020B0400000000000000" pitchFamily="34" charset="-122"/>
              </a:rPr>
              <a:t>法</a:t>
            </a:r>
            <a:r>
              <a:rPr lang="zh-CN" altLang="en-US" sz="1800" dirty="0">
                <a:solidFill>
                  <a:schemeClr val="tx1"/>
                </a:solidFill>
                <a:latin typeface="Adobe 黑体 Std R" panose="020B0400000000000000" pitchFamily="34" charset="-122"/>
                <a:ea typeface="Adobe 黑体 Std R" panose="020B0400000000000000" pitchFamily="34" charset="-122"/>
              </a:rPr>
              <a:t>实</a:t>
            </a:r>
            <a:r>
              <a:rPr lang="zh-TW" altLang="en-US" sz="1800" dirty="0" smtClean="0">
                <a:solidFill>
                  <a:schemeClr val="tx1"/>
                </a:solidFill>
                <a:latin typeface="Adobe 黑体 Std R" panose="020B0400000000000000" pitchFamily="34" charset="-122"/>
                <a:ea typeface="Adobe 黑体 Std R" panose="020B0400000000000000" pitchFamily="34" charset="-122"/>
              </a:rPr>
              <a:t>施</a:t>
            </a:r>
            <a:r>
              <a:rPr lang="en-US" altLang="zh-TW" sz="1800" dirty="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杜</a:t>
            </a:r>
            <a:r>
              <a:rPr lang="zh-CN" altLang="en-US" sz="1800" dirty="0" smtClean="0">
                <a:solidFill>
                  <a:schemeClr val="tx1"/>
                </a:solidFill>
                <a:latin typeface="Adobe 黑体 Std R" panose="020B0400000000000000" pitchFamily="34" charset="-122"/>
                <a:ea typeface="Adobe 黑体 Std R" panose="020B0400000000000000" pitchFamily="34" charset="-122"/>
              </a:rPr>
              <a:t>绝</a:t>
            </a:r>
            <a:r>
              <a:rPr lang="zh-CN" altLang="en-US" sz="1800" dirty="0">
                <a:solidFill>
                  <a:schemeClr val="tx1"/>
                </a:solidFill>
                <a:latin typeface="Adobe 黑体 Std R" panose="020B0400000000000000" pitchFamily="34" charset="-122"/>
                <a:ea typeface="Adobe 黑体 Std R" panose="020B0400000000000000" pitchFamily="34" charset="-122"/>
              </a:rPr>
              <a:t>产</a:t>
            </a:r>
            <a:r>
              <a:rPr lang="zh-TW" altLang="en-US" sz="1800" dirty="0" smtClean="0">
                <a:solidFill>
                  <a:schemeClr val="tx1"/>
                </a:solidFill>
                <a:latin typeface="Adobe 黑体 Std R" panose="020B0400000000000000" pitchFamily="34" charset="-122"/>
                <a:ea typeface="Adobe 黑体 Std R" panose="020B0400000000000000" pitchFamily="34" charset="-122"/>
              </a:rPr>
              <a:t>品及</a:t>
            </a:r>
            <a:r>
              <a:rPr lang="zh-TW" altLang="en-US" sz="1800" dirty="0">
                <a:solidFill>
                  <a:schemeClr val="tx1"/>
                </a:solidFill>
                <a:latin typeface="Adobe 黑体 Std R" panose="020B0400000000000000" pitchFamily="34" charset="-122"/>
                <a:ea typeface="Adobe 黑体 Std R" panose="020B0400000000000000" pitchFamily="34" charset="-122"/>
              </a:rPr>
              <a:t>零部件外流等狀况</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endParaRPr lang="en-US" altLang="zh-TW" sz="1800" dirty="0" smtClean="0">
              <a:solidFill>
                <a:schemeClr val="tx1"/>
              </a:solidFill>
              <a:latin typeface="Adobe 黑体 Std R" panose="020B0400000000000000" pitchFamily="34" charset="-122"/>
              <a:ea typeface="Adobe 黑体 Std R" panose="020B0400000000000000" pitchFamily="34" charset="-122"/>
            </a:endParaRPr>
          </a:p>
          <a:p>
            <a:pPr algn="l">
              <a:lnSpc>
                <a:spcPts val="4000"/>
              </a:lnSpc>
            </a:pPr>
            <a:r>
              <a:rPr lang="zh-TW" altLang="en-US" sz="1800" dirty="0" smtClean="0">
                <a:solidFill>
                  <a:schemeClr val="tx1"/>
                </a:solidFill>
                <a:latin typeface="Adobe 黑体 Std R" panose="020B0400000000000000" pitchFamily="34" charset="-122"/>
                <a:ea typeface="Adobe 黑体 Std R" panose="020B0400000000000000" pitchFamily="34" charset="-122"/>
              </a:rPr>
              <a:t>四、</a:t>
            </a:r>
            <a:r>
              <a:rPr lang="en-US" altLang="zh-TW" sz="1800" dirty="0" smtClean="0">
                <a:solidFill>
                  <a:schemeClr val="tx1"/>
                </a:solidFill>
                <a:latin typeface="Adobe 黑体 Std R" panose="020B0400000000000000" pitchFamily="34" charset="-122"/>
                <a:ea typeface="Adobe 黑体 Std R" panose="020B0400000000000000" pitchFamily="34" charset="-122"/>
              </a:rPr>
              <a:t>RD.PM.</a:t>
            </a:r>
            <a:r>
              <a:rPr lang="zh-TW" altLang="en-US" sz="1800" dirty="0" smtClean="0">
                <a:solidFill>
                  <a:schemeClr val="tx1"/>
                </a:solidFill>
                <a:latin typeface="Adobe 黑体 Std R" panose="020B0400000000000000" pitchFamily="34" charset="-122"/>
                <a:ea typeface="Adobe 黑体 Std R" panose="020B0400000000000000" pitchFamily="34" charset="-122"/>
              </a:rPr>
              <a:t>生</a:t>
            </a:r>
            <a:r>
              <a:rPr lang="zh-CN" altLang="en-US" sz="1800" dirty="0" smtClean="0">
                <a:solidFill>
                  <a:schemeClr val="tx1"/>
                </a:solidFill>
                <a:latin typeface="Adobe 黑体 Std R" panose="020B0400000000000000" pitchFamily="34" charset="-122"/>
                <a:ea typeface="Adobe 黑体 Std R" panose="020B0400000000000000" pitchFamily="34" charset="-122"/>
              </a:rPr>
              <a:t>产</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仓管</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品管等</a:t>
            </a:r>
            <a:r>
              <a:rPr lang="zh-CN" altLang="en-US" sz="1800" dirty="0" smtClean="0">
                <a:solidFill>
                  <a:schemeClr val="tx1"/>
                </a:solidFill>
                <a:latin typeface="Adobe 黑体 Std R" panose="020B0400000000000000" pitchFamily="34" charset="-122"/>
                <a:ea typeface="Adobe 黑体 Std R" panose="020B0400000000000000" pitchFamily="34" charset="-122"/>
              </a:rPr>
              <a:t>对开发</a:t>
            </a:r>
            <a:r>
              <a:rPr lang="zh-TW" altLang="en-US" sz="1800" dirty="0" smtClean="0">
                <a:solidFill>
                  <a:schemeClr val="tx1"/>
                </a:solidFill>
                <a:latin typeface="Adobe 黑体 Std R" panose="020B0400000000000000" pitchFamily="34" charset="-122"/>
                <a:ea typeface="Adobe 黑体 Std R" panose="020B0400000000000000" pitchFamily="34" charset="-122"/>
              </a:rPr>
              <a:t>中</a:t>
            </a:r>
            <a:r>
              <a:rPr lang="zh-CN" altLang="en-US" sz="1800" dirty="0" smtClean="0">
                <a:solidFill>
                  <a:schemeClr val="tx1"/>
                </a:solidFill>
                <a:latin typeface="Adobe 黑体 Std R" panose="020B0400000000000000" pitchFamily="34" charset="-122"/>
                <a:ea typeface="Adobe 黑体 Std R" panose="020B0400000000000000" pitchFamily="34" charset="-122"/>
              </a:rPr>
              <a:t>产</a:t>
            </a:r>
            <a:r>
              <a:rPr lang="zh-TW" altLang="en-US" sz="1800" dirty="0" smtClean="0">
                <a:solidFill>
                  <a:schemeClr val="tx1"/>
                </a:solidFill>
                <a:latin typeface="Adobe 黑体 Std R" panose="020B0400000000000000" pitchFamily="34" charset="-122"/>
                <a:ea typeface="Adobe 黑体 Std R" panose="020B0400000000000000" pitchFamily="34" charset="-122"/>
              </a:rPr>
              <a:t>品</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其零部件</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半成品</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成品等</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须严</a:t>
            </a:r>
            <a:r>
              <a:rPr lang="zh-TW" altLang="en-US" sz="1800" dirty="0" smtClean="0">
                <a:solidFill>
                  <a:schemeClr val="tx1"/>
                </a:solidFill>
                <a:latin typeface="Adobe 黑体 Std R" panose="020B0400000000000000" pitchFamily="34" charset="-122"/>
                <a:ea typeface="Adobe 黑体 Std R" panose="020B0400000000000000" pitchFamily="34" charset="-122"/>
              </a:rPr>
              <a:t>格登記管理</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避免流失。</a:t>
            </a:r>
            <a:endParaRPr lang="en-US" altLang="zh-TW" sz="1800" dirty="0" smtClean="0">
              <a:solidFill>
                <a:schemeClr val="tx1"/>
              </a:solidFill>
              <a:latin typeface="Adobe 黑体 Std R" panose="020B0400000000000000" pitchFamily="34" charset="-122"/>
              <a:ea typeface="Adobe 黑体 Std R" panose="020B0400000000000000" pitchFamily="34" charset="-122"/>
            </a:endParaRPr>
          </a:p>
          <a:p>
            <a:pPr algn="l">
              <a:lnSpc>
                <a:spcPts val="4000"/>
              </a:lnSpc>
            </a:pPr>
            <a:r>
              <a:rPr lang="zh-TW" altLang="en-US" sz="1800" dirty="0" smtClean="0">
                <a:solidFill>
                  <a:schemeClr val="tx1"/>
                </a:solidFill>
                <a:latin typeface="Adobe 黑体 Std R" panose="020B0400000000000000" pitchFamily="34" charset="-122"/>
                <a:ea typeface="Adobe 黑体 Std R" panose="020B0400000000000000" pitchFamily="34" charset="-122"/>
              </a:rPr>
              <a:t>五、</a:t>
            </a:r>
            <a:r>
              <a:rPr lang="en-US" altLang="zh-TW" sz="1800" dirty="0" smtClean="0">
                <a:solidFill>
                  <a:schemeClr val="tx1"/>
                </a:solidFill>
                <a:latin typeface="Adobe 黑体 Std R" panose="020B0400000000000000" pitchFamily="34" charset="-122"/>
                <a:ea typeface="Adobe 黑体 Std R" panose="020B0400000000000000" pitchFamily="34" charset="-122"/>
              </a:rPr>
              <a:t>RD</a:t>
            </a:r>
            <a:r>
              <a:rPr lang="zh-CN" altLang="en-US" sz="1800" dirty="0" smtClean="0">
                <a:solidFill>
                  <a:schemeClr val="tx1"/>
                </a:solidFill>
                <a:latin typeface="Adobe 黑体 Std R" panose="020B0400000000000000" pitchFamily="34" charset="-122"/>
                <a:ea typeface="Adobe 黑体 Std R" panose="020B0400000000000000" pitchFamily="34" charset="-122"/>
              </a:rPr>
              <a:t>领</a:t>
            </a:r>
            <a:r>
              <a:rPr lang="zh-TW" altLang="en-US" sz="1800" dirty="0" smtClean="0">
                <a:solidFill>
                  <a:schemeClr val="tx1"/>
                </a:solidFill>
                <a:latin typeface="Adobe 黑体 Std R" panose="020B0400000000000000" pitchFamily="34" charset="-122"/>
                <a:ea typeface="Adobe 黑体 Std R" panose="020B0400000000000000" pitchFamily="34" charset="-122"/>
              </a:rPr>
              <a:t>用</a:t>
            </a:r>
            <a:r>
              <a:rPr lang="en-US" altLang="zh-TW" sz="1800" dirty="0" smtClean="0">
                <a:solidFill>
                  <a:schemeClr val="tx1"/>
                </a:solidFill>
                <a:latin typeface="Adobe 黑体 Std R" panose="020B0400000000000000" pitchFamily="34" charset="-122"/>
                <a:ea typeface="Adobe 黑体 Std R" panose="020B0400000000000000" pitchFamily="34" charset="-122"/>
              </a:rPr>
              <a:t>EVT.DVT</a:t>
            </a:r>
            <a:r>
              <a:rPr lang="zh-TW" altLang="en-US" sz="1800" dirty="0" smtClean="0">
                <a:solidFill>
                  <a:schemeClr val="tx1"/>
                </a:solidFill>
                <a:latin typeface="Adobe 黑体 Std R" panose="020B0400000000000000" pitchFamily="34" charset="-122"/>
                <a:ea typeface="Adobe 黑体 Std R" panose="020B0400000000000000" pitchFamily="34" charset="-122"/>
              </a:rPr>
              <a:t>成品及</a:t>
            </a:r>
            <a:r>
              <a:rPr lang="en-US" altLang="zh-TW" sz="1800" dirty="0" smtClean="0">
                <a:solidFill>
                  <a:schemeClr val="tx1"/>
                </a:solidFill>
                <a:latin typeface="Adobe 黑体 Std R" panose="020B0400000000000000" pitchFamily="34" charset="-122"/>
                <a:ea typeface="Adobe 黑体 Std R" panose="020B0400000000000000" pitchFamily="34" charset="-122"/>
              </a:rPr>
              <a:t>PCBA</a:t>
            </a:r>
            <a:r>
              <a:rPr lang="zh-TW" altLang="en-US" sz="1800" dirty="0" smtClean="0">
                <a:solidFill>
                  <a:schemeClr val="tx1"/>
                </a:solidFill>
                <a:latin typeface="Adobe 黑体 Std R" panose="020B0400000000000000" pitchFamily="34" charset="-122"/>
                <a:ea typeface="Adobe 黑体 Std R" panose="020B0400000000000000" pitchFamily="34" charset="-122"/>
              </a:rPr>
              <a:t>板</a:t>
            </a:r>
            <a:r>
              <a:rPr lang="zh-CN" altLang="en-US" sz="1800" dirty="0" smtClean="0">
                <a:solidFill>
                  <a:schemeClr val="tx1"/>
                </a:solidFill>
                <a:latin typeface="Adobe 黑体 Std R" panose="020B0400000000000000" pitchFamily="34" charset="-122"/>
                <a:ea typeface="Adobe 黑体 Std R" panose="020B0400000000000000" pitchFamily="34" charset="-122"/>
              </a:rPr>
              <a:t>实</a:t>
            </a:r>
            <a:r>
              <a:rPr lang="zh-TW" altLang="en-US" sz="1800" dirty="0" smtClean="0">
                <a:solidFill>
                  <a:schemeClr val="tx1"/>
                </a:solidFill>
                <a:latin typeface="Adobe 黑体 Std R" panose="020B0400000000000000" pitchFamily="34" charset="-122"/>
                <a:ea typeface="Adobe 黑体 Std R" panose="020B0400000000000000" pitchFamily="34" charset="-122"/>
              </a:rPr>
              <a:t>施</a:t>
            </a:r>
            <a:r>
              <a:rPr lang="zh-CN" altLang="en-US" sz="1800" dirty="0" smtClean="0">
                <a:solidFill>
                  <a:schemeClr val="tx1"/>
                </a:solidFill>
                <a:latin typeface="Adobe 黑体 Std R" panose="020B0400000000000000" pitchFamily="34" charset="-122"/>
                <a:ea typeface="Adobe 黑体 Std R" panose="020B0400000000000000" pitchFamily="34" charset="-122"/>
              </a:rPr>
              <a:t>测试</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于</a:t>
            </a:r>
            <a:r>
              <a:rPr lang="en-US" altLang="zh-TW" sz="1800" dirty="0" smtClean="0">
                <a:solidFill>
                  <a:schemeClr val="tx1"/>
                </a:solidFill>
                <a:latin typeface="Adobe 黑体 Std R" panose="020B0400000000000000" pitchFamily="34" charset="-122"/>
                <a:ea typeface="Adobe 黑体 Std R" panose="020B0400000000000000" pitchFamily="34" charset="-122"/>
              </a:rPr>
              <a:t>EVT.DVT</a:t>
            </a:r>
            <a:r>
              <a:rPr lang="zh-CN" altLang="en-US" sz="1800" dirty="0" smtClean="0">
                <a:solidFill>
                  <a:schemeClr val="tx1"/>
                </a:solidFill>
                <a:latin typeface="Adobe 黑体 Std R" panose="020B0400000000000000" pitchFamily="34" charset="-122"/>
                <a:ea typeface="Adobe 黑体 Std R" panose="020B0400000000000000" pitchFamily="34" charset="-122"/>
              </a:rPr>
              <a:t>结</a:t>
            </a:r>
            <a:r>
              <a:rPr lang="zh-TW" altLang="en-US" sz="1800" dirty="0" smtClean="0">
                <a:solidFill>
                  <a:schemeClr val="tx1"/>
                </a:solidFill>
                <a:latin typeface="Adobe 黑体 Std R" panose="020B0400000000000000" pitchFamily="34" charset="-122"/>
                <a:ea typeface="Adobe 黑体 Std R" panose="020B0400000000000000" pitchFamily="34" charset="-122"/>
              </a:rPr>
              <a:t>束</a:t>
            </a:r>
            <a:r>
              <a:rPr lang="zh-CN" altLang="en-US" sz="1800" dirty="0" smtClean="0">
                <a:solidFill>
                  <a:schemeClr val="tx1"/>
                </a:solidFill>
                <a:latin typeface="Adobe 黑体 Std R" panose="020B0400000000000000" pitchFamily="34" charset="-122"/>
                <a:ea typeface="Adobe 黑体 Std R" panose="020B0400000000000000" pitchFamily="34" charset="-122"/>
              </a:rPr>
              <a:t>后</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由各地</a:t>
            </a:r>
            <a:r>
              <a:rPr lang="zh-CN" altLang="en-US" sz="1800" dirty="0" smtClean="0">
                <a:solidFill>
                  <a:schemeClr val="tx1"/>
                </a:solidFill>
                <a:latin typeface="Adobe 黑体 Std R" panose="020B0400000000000000" pitchFamily="34" charset="-122"/>
                <a:ea typeface="Adobe 黑体 Std R" panose="020B0400000000000000" pitchFamily="34" charset="-122"/>
              </a:rPr>
              <a:t>区</a:t>
            </a:r>
            <a:r>
              <a:rPr lang="zh-TW" altLang="en-US" sz="1800" dirty="0" smtClean="0">
                <a:solidFill>
                  <a:schemeClr val="tx1"/>
                </a:solidFill>
                <a:latin typeface="Adobe 黑体 Std R" panose="020B0400000000000000" pitchFamily="34" charset="-122"/>
                <a:ea typeface="Adobe 黑体 Std R" panose="020B0400000000000000" pitchFamily="34" charset="-122"/>
              </a:rPr>
              <a:t>主管</a:t>
            </a:r>
            <a:r>
              <a:rPr lang="zh-CN" altLang="en-US" sz="1800" dirty="0" smtClean="0">
                <a:solidFill>
                  <a:schemeClr val="tx1"/>
                </a:solidFill>
                <a:latin typeface="Adobe 黑体 Std R" panose="020B0400000000000000" pitchFamily="34" charset="-122"/>
                <a:ea typeface="Adobe 黑体 Std R" panose="020B0400000000000000" pitchFamily="34" charset="-122"/>
              </a:rPr>
              <a:t>实</a:t>
            </a:r>
            <a:r>
              <a:rPr lang="zh-TW" altLang="en-US" sz="1800" dirty="0" smtClean="0">
                <a:solidFill>
                  <a:schemeClr val="tx1"/>
                </a:solidFill>
                <a:latin typeface="Adobe 黑体 Std R" panose="020B0400000000000000" pitchFamily="34" charset="-122"/>
                <a:ea typeface="Adobe 黑体 Std R" panose="020B0400000000000000" pitchFamily="34" charset="-122"/>
              </a:rPr>
              <a:t>施清</a:t>
            </a:r>
            <a:r>
              <a:rPr lang="zh-CN" altLang="en-US" sz="1800" dirty="0" smtClean="0">
                <a:solidFill>
                  <a:schemeClr val="tx1"/>
                </a:solidFill>
                <a:latin typeface="Adobe 黑体 Std R" panose="020B0400000000000000" pitchFamily="34" charset="-122"/>
                <a:ea typeface="Adobe 黑体 Std R" panose="020B0400000000000000" pitchFamily="34" charset="-122"/>
              </a:rPr>
              <a:t>点销毁</a:t>
            </a:r>
            <a:r>
              <a:rPr lang="zh-TW" altLang="en-US" sz="1800" dirty="0" smtClean="0">
                <a:solidFill>
                  <a:schemeClr val="tx1"/>
                </a:solidFill>
                <a:latin typeface="Adobe 黑体 Std R" panose="020B0400000000000000" pitchFamily="34" charset="-122"/>
                <a:ea typeface="Adobe 黑体 Std R" panose="020B0400000000000000" pitchFamily="34" charset="-122"/>
              </a:rPr>
              <a:t>。</a:t>
            </a:r>
            <a:endParaRPr lang="en-US" altLang="zh-TW" sz="1800" dirty="0" smtClean="0">
              <a:solidFill>
                <a:schemeClr val="tx1"/>
              </a:solidFill>
              <a:latin typeface="Adobe 黑体 Std R" panose="020B0400000000000000" pitchFamily="34" charset="-122"/>
              <a:ea typeface="Adobe 黑体 Std R" panose="020B0400000000000000" pitchFamily="34" charset="-122"/>
            </a:endParaRPr>
          </a:p>
          <a:p>
            <a:pPr algn="l">
              <a:lnSpc>
                <a:spcPts val="4000"/>
              </a:lnSpc>
            </a:pPr>
            <a:r>
              <a:rPr lang="zh-CN" altLang="en-US" sz="1800" dirty="0" smtClean="0">
                <a:solidFill>
                  <a:schemeClr val="tx1"/>
                </a:solidFill>
                <a:latin typeface="Adobe 黑体 Std R" panose="020B0400000000000000" pitchFamily="34" charset="-122"/>
                <a:ea typeface="Adobe 黑体 Std R" panose="020B0400000000000000" pitchFamily="34" charset="-122"/>
              </a:rPr>
              <a:t>六</a:t>
            </a:r>
            <a:r>
              <a:rPr lang="zh-TW" altLang="en-US" sz="1800" dirty="0" smtClean="0">
                <a:solidFill>
                  <a:schemeClr val="tx1"/>
                </a:solidFill>
                <a:latin typeface="Adobe 黑体 Std R" panose="020B0400000000000000" pitchFamily="34" charset="-122"/>
                <a:ea typeface="Adobe 黑体 Std R" panose="020B0400000000000000" pitchFamily="34" charset="-122"/>
              </a:rPr>
              <a:t>、本部門將于教育倡</a:t>
            </a:r>
            <a:r>
              <a:rPr lang="zh-CN" altLang="en-US" sz="1800" dirty="0" smtClean="0">
                <a:solidFill>
                  <a:schemeClr val="tx1"/>
                </a:solidFill>
                <a:latin typeface="Adobe 黑体 Std R" panose="020B0400000000000000" pitchFamily="34" charset="-122"/>
                <a:ea typeface="Adobe 黑体 Std R" panose="020B0400000000000000" pitchFamily="34" charset="-122"/>
              </a:rPr>
              <a:t>导后</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实</a:t>
            </a:r>
            <a:r>
              <a:rPr lang="zh-TW" altLang="en-US" sz="1800" dirty="0" smtClean="0">
                <a:solidFill>
                  <a:schemeClr val="tx1"/>
                </a:solidFill>
                <a:latin typeface="Adobe 黑体 Std R" panose="020B0400000000000000" pitchFamily="34" charset="-122"/>
                <a:ea typeface="Adobe 黑体 Std R" panose="020B0400000000000000" pitchFamily="34" charset="-122"/>
              </a:rPr>
              <a:t>施</a:t>
            </a:r>
            <a:r>
              <a:rPr lang="zh-CN" altLang="en-US" sz="1800" dirty="0" smtClean="0">
                <a:solidFill>
                  <a:schemeClr val="tx1"/>
                </a:solidFill>
                <a:latin typeface="Adobe 黑体 Std R" panose="020B0400000000000000" pitchFamily="34" charset="-122"/>
                <a:ea typeface="Adobe 黑体 Std R" panose="020B0400000000000000" pitchFamily="34" charset="-122"/>
              </a:rPr>
              <a:t>辅导</a:t>
            </a:r>
            <a:r>
              <a:rPr lang="zh-TW" altLang="en-US" sz="1800" dirty="0" smtClean="0">
                <a:solidFill>
                  <a:schemeClr val="tx1"/>
                </a:solidFill>
                <a:latin typeface="Adobe 黑体 Std R" panose="020B0400000000000000" pitchFamily="34" charset="-122"/>
                <a:ea typeface="Adobe 黑体 Std R" panose="020B0400000000000000" pitchFamily="34" charset="-122"/>
              </a:rPr>
              <a:t>稽核</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TW" altLang="en-US" sz="1800" dirty="0" smtClean="0">
                <a:solidFill>
                  <a:schemeClr val="tx1"/>
                </a:solidFill>
                <a:latin typeface="Adobe 黑体 Std R" panose="020B0400000000000000" pitchFamily="34" charset="-122"/>
                <a:ea typeface="Adobe 黑体 Std R" panose="020B0400000000000000" pitchFamily="34" charset="-122"/>
              </a:rPr>
              <a:t> </a:t>
            </a:r>
            <a:r>
              <a:rPr lang="zh-CN" altLang="en-US" sz="1800" dirty="0" smtClean="0">
                <a:solidFill>
                  <a:schemeClr val="tx1"/>
                </a:solidFill>
                <a:latin typeface="Adobe 黑体 Std R" panose="020B0400000000000000" pitchFamily="34" charset="-122"/>
                <a:ea typeface="Adobe 黑体 Std R" panose="020B0400000000000000" pitchFamily="34" charset="-122"/>
              </a:rPr>
              <a:t>寻找问题</a:t>
            </a:r>
            <a:r>
              <a:rPr lang="en-US" altLang="zh-TW" sz="1800" dirty="0" smtClean="0">
                <a:solidFill>
                  <a:schemeClr val="tx1"/>
                </a:solidFill>
                <a:latin typeface="Adobe 黑体 Std R" panose="020B0400000000000000" pitchFamily="34" charset="-122"/>
                <a:ea typeface="Adobe 黑体 Std R" panose="020B0400000000000000" pitchFamily="34" charset="-122"/>
              </a:rPr>
              <a:t>,</a:t>
            </a:r>
            <a:r>
              <a:rPr lang="zh-CN" altLang="en-US" sz="1800" dirty="0" smtClean="0">
                <a:solidFill>
                  <a:schemeClr val="tx1"/>
                </a:solidFill>
                <a:latin typeface="Adobe 黑体 Std R" panose="020B0400000000000000" pitchFamily="34" charset="-122"/>
                <a:ea typeface="Adobe 黑体 Std R" panose="020B0400000000000000" pitchFamily="34" charset="-122"/>
              </a:rPr>
              <a:t>请</a:t>
            </a:r>
            <a:r>
              <a:rPr lang="zh-TW" altLang="en-US" sz="1800" dirty="0" smtClean="0">
                <a:solidFill>
                  <a:schemeClr val="tx1"/>
                </a:solidFill>
                <a:latin typeface="Adobe 黑体 Std R" panose="020B0400000000000000" pitchFamily="34" charset="-122"/>
                <a:ea typeface="Adobe 黑体 Std R" panose="020B0400000000000000" pitchFamily="34" charset="-122"/>
              </a:rPr>
              <a:t>各部門協助</a:t>
            </a:r>
            <a:endParaRPr lang="zh-TW" altLang="en-US" sz="2100" dirty="0" smtClean="0">
              <a:solidFill>
                <a:schemeClr val="tx1"/>
              </a:solidFill>
              <a:latin typeface="宋体" panose="02010600030101010101" pitchFamily="2" charset="-122"/>
              <a:ea typeface="宋体" panose="02010600030101010101" pitchFamily="2" charset="-122"/>
            </a:endParaRPr>
          </a:p>
        </p:txBody>
      </p:sp>
      <p:sp>
        <p:nvSpPr>
          <p:cNvPr id="6"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Tree>
    <p:extLst>
      <p:ext uri="{BB962C8B-B14F-4D97-AF65-F5344CB8AC3E}">
        <p14:creationId xmlns:p14="http://schemas.microsoft.com/office/powerpoint/2010/main" xmlns="" val="325405438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074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6" name="Rectangle 2"/>
          <p:cNvSpPr txBox="1">
            <a:spLocks noRot="1" noChangeArrowheads="1"/>
          </p:cNvSpPr>
          <p:nvPr/>
        </p:nvSpPr>
        <p:spPr>
          <a:xfrm>
            <a:off x="0" y="656559"/>
            <a:ext cx="5669924" cy="483559"/>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公司放行条填写规范模板</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pic>
        <p:nvPicPr>
          <p:cNvPr id="2" name="圖片 1"/>
          <p:cNvPicPr>
            <a:picLocks noChangeAspect="1"/>
          </p:cNvPicPr>
          <p:nvPr/>
        </p:nvPicPr>
        <p:blipFill>
          <a:blip r:embed="rId2"/>
          <a:stretch>
            <a:fillRect/>
          </a:stretch>
        </p:blipFill>
        <p:spPr>
          <a:xfrm>
            <a:off x="332509" y="1140117"/>
            <a:ext cx="8625754" cy="5092695"/>
          </a:xfrm>
          <a:prstGeom prst="rect">
            <a:avLst/>
          </a:prstGeom>
        </p:spPr>
      </p:pic>
    </p:spTree>
    <p:extLst>
      <p:ext uri="{BB962C8B-B14F-4D97-AF65-F5344CB8AC3E}">
        <p14:creationId xmlns:p14="http://schemas.microsoft.com/office/powerpoint/2010/main" xmlns="" val="1001231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6" name="Rectangle 2"/>
          <p:cNvSpPr txBox="1">
            <a:spLocks noRot="1" noChangeArrowheads="1"/>
          </p:cNvSpPr>
          <p:nvPr/>
        </p:nvSpPr>
        <p:spPr>
          <a:xfrm>
            <a:off x="0" y="656559"/>
            <a:ext cx="5669924" cy="483559"/>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公司放行条填写规范模板</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pic>
        <p:nvPicPr>
          <p:cNvPr id="2" name="圖片 1"/>
          <p:cNvPicPr>
            <a:picLocks noChangeAspect="1"/>
          </p:cNvPicPr>
          <p:nvPr/>
        </p:nvPicPr>
        <p:blipFill>
          <a:blip r:embed="rId3"/>
          <a:stretch>
            <a:fillRect/>
          </a:stretch>
        </p:blipFill>
        <p:spPr>
          <a:xfrm>
            <a:off x="185737" y="1115873"/>
            <a:ext cx="8772526" cy="5105400"/>
          </a:xfrm>
          <a:prstGeom prst="rect">
            <a:avLst/>
          </a:prstGeom>
        </p:spPr>
      </p:pic>
    </p:spTree>
    <p:extLst>
      <p:ext uri="{BB962C8B-B14F-4D97-AF65-F5344CB8AC3E}">
        <p14:creationId xmlns:p14="http://schemas.microsoft.com/office/powerpoint/2010/main" xmlns="" val="70418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文字版面配置區 4"/>
          <p:cNvSpPr>
            <a:spLocks noGrp="1"/>
          </p:cNvSpPr>
          <p:nvPr>
            <p:ph type="body" sz="quarter" idx="11"/>
          </p:nvPr>
        </p:nvSpPr>
        <p:spPr>
          <a:xfrm>
            <a:off x="185736" y="1136671"/>
            <a:ext cx="8772527" cy="5153293"/>
          </a:xfrm>
        </p:spPr>
        <p:txBody>
          <a:bodyPr/>
          <a:lstStyle/>
          <a:p>
            <a:pPr marL="0" indent="0">
              <a:lnSpc>
                <a:spcPts val="2800"/>
              </a:lnSpc>
              <a:buNone/>
            </a:pPr>
            <a:r>
              <a:rPr lang="zh-CN" altLang="en-US" sz="1800" dirty="0" smtClean="0">
                <a:solidFill>
                  <a:schemeClr val="tx1"/>
                </a:solidFill>
              </a:rPr>
              <a:t>     一</a:t>
            </a:r>
            <a:r>
              <a:rPr lang="zh-CN" altLang="en-US" sz="1800" dirty="0">
                <a:solidFill>
                  <a:schemeClr val="tx1"/>
                </a:solidFill>
              </a:rPr>
              <a:t>，</a:t>
            </a:r>
            <a:r>
              <a:rPr lang="zh-CN" altLang="zh-CN" sz="1800" dirty="0" smtClean="0">
                <a:solidFill>
                  <a:schemeClr val="tx1"/>
                </a:solidFill>
              </a:rPr>
              <a:t>已</a:t>
            </a:r>
            <a:r>
              <a:rPr lang="zh-CN" altLang="zh-CN" sz="1800" dirty="0">
                <a:solidFill>
                  <a:schemeClr val="tx1"/>
                </a:solidFill>
              </a:rPr>
              <a:t>量产机</a:t>
            </a:r>
            <a:r>
              <a:rPr lang="zh-CN" altLang="zh-CN" sz="1800" dirty="0" smtClean="0">
                <a:solidFill>
                  <a:schemeClr val="tx1"/>
                </a:solidFill>
              </a:rPr>
              <a:t>种成品</a:t>
            </a:r>
            <a:r>
              <a:rPr lang="zh-CN" altLang="zh-CN" sz="1800" dirty="0">
                <a:solidFill>
                  <a:schemeClr val="tx1"/>
                </a:solidFill>
              </a:rPr>
              <a:t>、零部件、治工具、及私人物品放行使用《公司物品放行条》</a:t>
            </a:r>
            <a:endParaRPr lang="en-US" altLang="zh-CN" sz="1800" dirty="0" smtClean="0">
              <a:solidFill>
                <a:schemeClr val="tx1"/>
              </a:solidFill>
            </a:endParaRPr>
          </a:p>
          <a:p>
            <a:pPr marL="0" indent="0">
              <a:lnSpc>
                <a:spcPts val="2800"/>
              </a:lnSpc>
              <a:buNone/>
            </a:pPr>
            <a:r>
              <a:rPr lang="en-US" altLang="zh-CN" sz="1800" dirty="0" smtClean="0">
                <a:solidFill>
                  <a:schemeClr val="tx1"/>
                </a:solidFill>
              </a:rPr>
              <a:t>     </a:t>
            </a:r>
            <a:r>
              <a:rPr lang="zh-CN" altLang="en-US" sz="1800" dirty="0" smtClean="0">
                <a:solidFill>
                  <a:schemeClr val="tx1"/>
                </a:solidFill>
              </a:rPr>
              <a:t>二</a:t>
            </a:r>
            <a:r>
              <a:rPr lang="zh-CN" altLang="en-US" sz="1800" dirty="0">
                <a:solidFill>
                  <a:schemeClr val="tx1"/>
                </a:solidFill>
              </a:rPr>
              <a:t>，</a:t>
            </a:r>
            <a:r>
              <a:rPr lang="zh-CN" altLang="zh-CN" sz="1800" dirty="0" smtClean="0">
                <a:solidFill>
                  <a:schemeClr val="tx1"/>
                </a:solidFill>
              </a:rPr>
              <a:t>试</a:t>
            </a:r>
            <a:r>
              <a:rPr lang="zh-CN" altLang="zh-CN" sz="1800" dirty="0">
                <a:solidFill>
                  <a:schemeClr val="tx1"/>
                </a:solidFill>
              </a:rPr>
              <a:t>产期</a:t>
            </a:r>
            <a:r>
              <a:rPr lang="zh-CN" altLang="zh-CN" sz="1800" dirty="0" smtClean="0">
                <a:solidFill>
                  <a:schemeClr val="tx1"/>
                </a:solidFill>
              </a:rPr>
              <a:t>间</a:t>
            </a:r>
            <a:r>
              <a:rPr lang="zh-CN" altLang="en-US" sz="1800" dirty="0" smtClean="0">
                <a:solidFill>
                  <a:schemeClr val="tx1"/>
                </a:solidFill>
              </a:rPr>
              <a:t>出车间和</a:t>
            </a:r>
            <a:r>
              <a:rPr lang="zh-CN" altLang="zh-CN" sz="1800" dirty="0" smtClean="0">
                <a:solidFill>
                  <a:schemeClr val="tx1"/>
                </a:solidFill>
              </a:rPr>
              <a:t>出</a:t>
            </a:r>
            <a:r>
              <a:rPr lang="zh-CN" altLang="zh-CN" sz="1800" dirty="0">
                <a:solidFill>
                  <a:schemeClr val="tx1"/>
                </a:solidFill>
              </a:rPr>
              <a:t>厂区所有成品、零部件放行使用《保密物品放行条</a:t>
            </a:r>
            <a:r>
              <a:rPr lang="zh-CN" altLang="zh-CN" sz="1800" dirty="0" smtClean="0">
                <a:solidFill>
                  <a:schemeClr val="tx1"/>
                </a:solidFill>
              </a:rPr>
              <a:t>》</a:t>
            </a:r>
            <a:r>
              <a:rPr lang="zh-CN" altLang="en-US" sz="1800" dirty="0" smtClean="0">
                <a:solidFill>
                  <a:schemeClr val="tx1"/>
                </a:solidFill>
              </a:rPr>
              <a:t>和</a:t>
            </a:r>
            <a:r>
              <a:rPr lang="zh-CN" altLang="zh-CN" sz="1800" dirty="0" smtClean="0">
                <a:solidFill>
                  <a:schemeClr val="tx1"/>
                </a:solidFill>
              </a:rPr>
              <a:t>《</a:t>
            </a:r>
            <a:r>
              <a:rPr lang="zh-CN" altLang="en-US" sz="1800" dirty="0">
                <a:solidFill>
                  <a:schemeClr val="tx1"/>
                </a:solidFill>
              </a:rPr>
              <a:t>保密封条</a:t>
            </a:r>
            <a:r>
              <a:rPr lang="zh-CN" altLang="zh-CN" sz="1800" dirty="0" smtClean="0">
                <a:solidFill>
                  <a:schemeClr val="tx1"/>
                </a:solidFill>
              </a:rPr>
              <a:t>》</a:t>
            </a:r>
            <a:r>
              <a:rPr lang="zh-CN" altLang="en-US" sz="1800" dirty="0" smtClean="0">
                <a:solidFill>
                  <a:schemeClr val="tx1"/>
                </a:solidFill>
              </a:rPr>
              <a:t>，</a:t>
            </a:r>
            <a:r>
              <a:rPr lang="zh-CN" altLang="zh-CN" sz="1800" dirty="0">
                <a:solidFill>
                  <a:schemeClr val="tx1"/>
                </a:solidFill>
              </a:rPr>
              <a:t> 《保密物品放行条</a:t>
            </a:r>
            <a:r>
              <a:rPr lang="zh-CN" altLang="zh-CN" sz="1800" dirty="0" smtClean="0">
                <a:solidFill>
                  <a:schemeClr val="tx1"/>
                </a:solidFill>
              </a:rPr>
              <a:t>》</a:t>
            </a:r>
            <a:r>
              <a:rPr lang="zh-CN" altLang="en-US" sz="1800" dirty="0" smtClean="0">
                <a:solidFill>
                  <a:schemeClr val="tx1"/>
                </a:solidFill>
              </a:rPr>
              <a:t>和</a:t>
            </a:r>
            <a:r>
              <a:rPr lang="zh-CN" altLang="zh-CN" sz="1800" dirty="0" smtClean="0">
                <a:solidFill>
                  <a:schemeClr val="tx1"/>
                </a:solidFill>
              </a:rPr>
              <a:t>《</a:t>
            </a:r>
            <a:r>
              <a:rPr lang="zh-CN" altLang="en-US" sz="1800" dirty="0">
                <a:solidFill>
                  <a:schemeClr val="tx1"/>
                </a:solidFill>
              </a:rPr>
              <a:t>保密封条</a:t>
            </a:r>
            <a:r>
              <a:rPr lang="zh-CN" altLang="zh-CN" sz="1800" dirty="0">
                <a:solidFill>
                  <a:schemeClr val="tx1"/>
                </a:solidFill>
              </a:rPr>
              <a:t>》</a:t>
            </a:r>
            <a:r>
              <a:rPr lang="zh-CN" altLang="en-US" sz="1800" dirty="0" smtClean="0">
                <a:solidFill>
                  <a:schemeClr val="tx1"/>
                </a:solidFill>
              </a:rPr>
              <a:t>必</a:t>
            </a:r>
            <a:r>
              <a:rPr lang="zh-CN" altLang="en-US" sz="1800" dirty="0">
                <a:solidFill>
                  <a:schemeClr val="tx1"/>
                </a:solidFill>
              </a:rPr>
              <a:t>须由对应</a:t>
            </a:r>
            <a:r>
              <a:rPr lang="en-US" altLang="zh-CN" sz="1800" dirty="0">
                <a:solidFill>
                  <a:schemeClr val="tx1"/>
                </a:solidFill>
              </a:rPr>
              <a:t>PM</a:t>
            </a:r>
            <a:r>
              <a:rPr lang="zh-CN" altLang="en-US" sz="1800" dirty="0">
                <a:solidFill>
                  <a:schemeClr val="tx1"/>
                </a:solidFill>
              </a:rPr>
              <a:t>签名审</a:t>
            </a:r>
            <a:r>
              <a:rPr lang="zh-CN" altLang="en-US" sz="1800" dirty="0" smtClean="0">
                <a:solidFill>
                  <a:schemeClr val="tx1"/>
                </a:solidFill>
              </a:rPr>
              <a:t>核（</a:t>
            </a:r>
            <a:r>
              <a:rPr lang="en-US" altLang="zh-CN" sz="1800" dirty="0" smtClean="0">
                <a:solidFill>
                  <a:schemeClr val="tx1"/>
                </a:solidFill>
              </a:rPr>
              <a:t>PH3</a:t>
            </a:r>
            <a:r>
              <a:rPr lang="zh-CN" altLang="en-US" sz="1800" dirty="0" smtClean="0">
                <a:solidFill>
                  <a:schemeClr val="tx1"/>
                </a:solidFill>
              </a:rPr>
              <a:t>由</a:t>
            </a:r>
            <a:r>
              <a:rPr lang="en-US" altLang="zh-CN" sz="1800" dirty="0" smtClean="0">
                <a:solidFill>
                  <a:schemeClr val="tx1"/>
                </a:solidFill>
              </a:rPr>
              <a:t>PM</a:t>
            </a:r>
            <a:r>
              <a:rPr lang="zh-CN" altLang="en-US" sz="1800" dirty="0" smtClean="0">
                <a:solidFill>
                  <a:schemeClr val="tx1"/>
                </a:solidFill>
              </a:rPr>
              <a:t>代理人签核），</a:t>
            </a:r>
            <a:r>
              <a:rPr lang="zh-CN" altLang="en-US" sz="1800" dirty="0">
                <a:solidFill>
                  <a:schemeClr val="tx1"/>
                </a:solidFill>
              </a:rPr>
              <a:t>保密封条编号必须填写在保密放行条</a:t>
            </a:r>
            <a:r>
              <a:rPr lang="zh-CN" altLang="en-US" sz="1800" dirty="0" smtClean="0">
                <a:solidFill>
                  <a:schemeClr val="tx1"/>
                </a:solidFill>
              </a:rPr>
              <a:t>上</a:t>
            </a:r>
            <a:endParaRPr lang="en-US" altLang="zh-CN" sz="1800" dirty="0" smtClean="0">
              <a:solidFill>
                <a:schemeClr val="tx1"/>
              </a:solidFill>
            </a:endParaRPr>
          </a:p>
          <a:p>
            <a:pPr marL="0" indent="0">
              <a:lnSpc>
                <a:spcPts val="2800"/>
              </a:lnSpc>
              <a:buNone/>
            </a:pPr>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三，产线的专案物品出车间必须由产线领班、</a:t>
            </a:r>
            <a:r>
              <a:rPr lang="en-US" altLang="zh-CN" sz="1800" dirty="0" smtClean="0">
                <a:solidFill>
                  <a:schemeClr val="tx1"/>
                </a:solidFill>
              </a:rPr>
              <a:t>PM</a:t>
            </a:r>
            <a:r>
              <a:rPr lang="zh-CN" altLang="en-US" sz="1800" dirty="0" smtClean="0">
                <a:solidFill>
                  <a:schemeClr val="tx1"/>
                </a:solidFill>
              </a:rPr>
              <a:t>审核（</a:t>
            </a:r>
            <a:r>
              <a:rPr lang="en-US" altLang="zh-CN" sz="1800" dirty="0" smtClean="0">
                <a:solidFill>
                  <a:schemeClr val="tx1"/>
                </a:solidFill>
              </a:rPr>
              <a:t>PH3</a:t>
            </a:r>
            <a:r>
              <a:rPr lang="zh-CN" altLang="en-US" sz="1800" dirty="0" smtClean="0">
                <a:solidFill>
                  <a:schemeClr val="tx1"/>
                </a:solidFill>
              </a:rPr>
              <a:t>由</a:t>
            </a:r>
            <a:r>
              <a:rPr lang="en-US" altLang="zh-CN" sz="1800" dirty="0" smtClean="0">
                <a:solidFill>
                  <a:schemeClr val="tx1"/>
                </a:solidFill>
              </a:rPr>
              <a:t>PM</a:t>
            </a:r>
            <a:r>
              <a:rPr lang="zh-CN" altLang="en-US" sz="1800" dirty="0" smtClean="0">
                <a:solidFill>
                  <a:schemeClr val="tx1"/>
                </a:solidFill>
              </a:rPr>
              <a:t>代理人签核） ，核准由相</a:t>
            </a:r>
            <a:r>
              <a:rPr lang="zh-CN" altLang="en-US" sz="1800" dirty="0">
                <a:solidFill>
                  <a:schemeClr val="tx1"/>
                </a:solidFill>
              </a:rPr>
              <a:t>关权限主管签名核准方</a:t>
            </a:r>
            <a:r>
              <a:rPr lang="zh-CN" altLang="en-US" sz="1800" dirty="0" smtClean="0">
                <a:solidFill>
                  <a:schemeClr val="tx1"/>
                </a:solidFill>
              </a:rPr>
              <a:t>可放行</a:t>
            </a:r>
            <a:endParaRPr lang="en-US" altLang="zh-CN" sz="1800" dirty="0" smtClean="0"/>
          </a:p>
          <a:p>
            <a:pPr marL="0" indent="0">
              <a:lnSpc>
                <a:spcPts val="2800"/>
              </a:lnSpc>
              <a:buNone/>
            </a:pPr>
            <a:r>
              <a:rPr lang="zh-CN" altLang="en-US" sz="1800" dirty="0" smtClean="0">
                <a:solidFill>
                  <a:schemeClr val="tx1"/>
                </a:solidFill>
              </a:rPr>
              <a:t>     四，</a:t>
            </a:r>
            <a:r>
              <a:rPr lang="zh-CN" altLang="en-US" sz="1800" dirty="0">
                <a:solidFill>
                  <a:schemeClr val="tx1"/>
                </a:solidFill>
              </a:rPr>
              <a:t>产品去向地点必须填写清楚（厂内或者厂外）</a:t>
            </a:r>
            <a:endParaRPr lang="en-US" altLang="zh-CN" sz="1800" dirty="0">
              <a:solidFill>
                <a:schemeClr val="tx1"/>
              </a:solidFill>
            </a:endParaRPr>
          </a:p>
          <a:p>
            <a:pPr marL="0" indent="0">
              <a:lnSpc>
                <a:spcPts val="2800"/>
              </a:lnSpc>
              <a:buNone/>
            </a:pPr>
            <a:r>
              <a:rPr lang="en-US" altLang="zh-CN" sz="1800" dirty="0" smtClean="0">
                <a:solidFill>
                  <a:schemeClr val="tx1"/>
                </a:solidFill>
              </a:rPr>
              <a:t>     </a:t>
            </a:r>
            <a:r>
              <a:rPr lang="zh-CN" altLang="en-US" sz="1800" dirty="0">
                <a:solidFill>
                  <a:schemeClr val="tx1"/>
                </a:solidFill>
              </a:rPr>
              <a:t>五</a:t>
            </a:r>
            <a:r>
              <a:rPr lang="zh-CN" altLang="en-US" sz="1800" dirty="0" smtClean="0">
                <a:solidFill>
                  <a:schemeClr val="tx1"/>
                </a:solidFill>
              </a:rPr>
              <a:t>，</a:t>
            </a:r>
            <a:r>
              <a:rPr lang="zh-CN" altLang="en-US" sz="1800" dirty="0">
                <a:solidFill>
                  <a:schemeClr val="tx1"/>
                </a:solidFill>
              </a:rPr>
              <a:t>放行类别需标记（样品、治具）等，在相对应的栏位打</a:t>
            </a:r>
            <a:r>
              <a:rPr lang="en-US" altLang="zh-CN" sz="1800" dirty="0">
                <a:solidFill>
                  <a:schemeClr val="tx1"/>
                </a:solidFill>
              </a:rPr>
              <a:t>v</a:t>
            </a:r>
          </a:p>
          <a:p>
            <a:pPr marL="0" indent="0">
              <a:lnSpc>
                <a:spcPts val="2800"/>
              </a:lnSpc>
              <a:buNone/>
            </a:pPr>
            <a:r>
              <a:rPr lang="zh-CN" altLang="en-US" sz="1800" dirty="0" smtClean="0">
                <a:solidFill>
                  <a:schemeClr val="tx1"/>
                </a:solidFill>
              </a:rPr>
              <a:t>     六，</a:t>
            </a:r>
            <a:r>
              <a:rPr lang="zh-CN" altLang="en-US" sz="1800" dirty="0">
                <a:solidFill>
                  <a:schemeClr val="tx1"/>
                </a:solidFill>
              </a:rPr>
              <a:t>放行条日期必须是当天日期</a:t>
            </a:r>
            <a:endParaRPr lang="en-US" altLang="zh-CN" sz="1800" dirty="0">
              <a:solidFill>
                <a:schemeClr val="tx1"/>
              </a:solidFill>
            </a:endParaRPr>
          </a:p>
          <a:p>
            <a:pPr marL="0" indent="0">
              <a:lnSpc>
                <a:spcPts val="2800"/>
              </a:lnSpc>
              <a:buNone/>
            </a:pPr>
            <a:r>
              <a:rPr lang="zh-CN" altLang="en-US" sz="1800" dirty="0" smtClean="0">
                <a:solidFill>
                  <a:schemeClr val="tx1"/>
                </a:solidFill>
              </a:rPr>
              <a:t>     七，</a:t>
            </a:r>
            <a:r>
              <a:rPr lang="zh-CN" altLang="en-US" sz="1800" dirty="0">
                <a:solidFill>
                  <a:schemeClr val="tx1"/>
                </a:solidFill>
              </a:rPr>
              <a:t>携带者人员必须把携带者部门</a:t>
            </a:r>
            <a:r>
              <a:rPr lang="en-US" altLang="zh-CN" sz="1800" dirty="0">
                <a:solidFill>
                  <a:schemeClr val="tx1"/>
                </a:solidFill>
              </a:rPr>
              <a:t>&amp;</a:t>
            </a:r>
            <a:r>
              <a:rPr lang="zh-CN" altLang="en-US" sz="1800" dirty="0">
                <a:solidFill>
                  <a:schemeClr val="tx1"/>
                </a:solidFill>
              </a:rPr>
              <a:t>姓名及工号填写清楚，携带者需正楷填写姓名</a:t>
            </a:r>
            <a:endParaRPr lang="en-US" altLang="zh-CN" sz="1800" dirty="0">
              <a:solidFill>
                <a:schemeClr val="tx1"/>
              </a:solidFill>
            </a:endParaRPr>
          </a:p>
          <a:p>
            <a:pPr marL="0" indent="0">
              <a:lnSpc>
                <a:spcPts val="2800"/>
              </a:lnSpc>
              <a:buNone/>
            </a:pPr>
            <a:r>
              <a:rPr lang="zh-CN" altLang="en-US" sz="1800" dirty="0" smtClean="0">
                <a:solidFill>
                  <a:schemeClr val="tx1"/>
                </a:solidFill>
              </a:rPr>
              <a:t>     八，</a:t>
            </a:r>
            <a:r>
              <a:rPr lang="zh-CN" altLang="en-US" sz="1800" dirty="0">
                <a:solidFill>
                  <a:schemeClr val="tx1"/>
                </a:solidFill>
              </a:rPr>
              <a:t>物品名</a:t>
            </a:r>
            <a:r>
              <a:rPr lang="zh-CN" altLang="en-US" sz="1800" dirty="0" smtClean="0">
                <a:solidFill>
                  <a:schemeClr val="tx1"/>
                </a:solidFill>
              </a:rPr>
              <a:t>称栏需填写</a:t>
            </a:r>
            <a:r>
              <a:rPr lang="zh-CN" altLang="en-US" sz="1800" dirty="0">
                <a:solidFill>
                  <a:schemeClr val="tx1"/>
                </a:solidFill>
              </a:rPr>
              <a:t>机种名</a:t>
            </a:r>
            <a:r>
              <a:rPr lang="zh-CN" altLang="en-US" sz="1800" dirty="0" smtClean="0">
                <a:solidFill>
                  <a:schemeClr val="tx1"/>
                </a:solidFill>
              </a:rPr>
              <a:t>称或物品</a:t>
            </a:r>
            <a:r>
              <a:rPr lang="zh-CN" altLang="en-US" sz="1800" dirty="0">
                <a:solidFill>
                  <a:schemeClr val="tx1"/>
                </a:solidFill>
              </a:rPr>
              <a:t>名称</a:t>
            </a:r>
            <a:r>
              <a:rPr lang="zh-CN" altLang="en-US" sz="1800" dirty="0" smtClean="0">
                <a:solidFill>
                  <a:schemeClr val="tx1"/>
                </a:solidFill>
              </a:rPr>
              <a:t>，也可填</a:t>
            </a:r>
            <a:r>
              <a:rPr lang="zh-CN" altLang="en-US" sz="1800" dirty="0">
                <a:solidFill>
                  <a:schemeClr val="tx1"/>
                </a:solidFill>
              </a:rPr>
              <a:t>写料</a:t>
            </a:r>
            <a:r>
              <a:rPr lang="zh-CN" altLang="en-US" sz="1800" dirty="0" smtClean="0">
                <a:solidFill>
                  <a:schemeClr val="tx1"/>
                </a:solidFill>
              </a:rPr>
              <a:t>号</a:t>
            </a:r>
            <a:r>
              <a:rPr lang="zh-CN" altLang="en-US" sz="1800" dirty="0">
                <a:solidFill>
                  <a:schemeClr val="tx1"/>
                </a:solidFill>
              </a:rPr>
              <a:t>，但机种名称或物品名</a:t>
            </a:r>
            <a:r>
              <a:rPr lang="zh-CN" altLang="en-US" sz="1800" dirty="0" smtClean="0">
                <a:solidFill>
                  <a:schemeClr val="tx1"/>
                </a:solidFill>
              </a:rPr>
              <a:t>称必须填写</a:t>
            </a:r>
            <a:endParaRPr lang="en-US" altLang="zh-CN" sz="1800" dirty="0">
              <a:solidFill>
                <a:schemeClr val="tx1"/>
              </a:solidFill>
            </a:endParaRPr>
          </a:p>
          <a:p>
            <a:pPr marL="0" indent="0">
              <a:lnSpc>
                <a:spcPts val="3100"/>
              </a:lnSpc>
              <a:buNone/>
            </a:pPr>
            <a:r>
              <a:rPr lang="zh-CN" altLang="en-US" sz="1800" dirty="0" smtClean="0">
                <a:solidFill>
                  <a:schemeClr val="tx1"/>
                </a:solidFill>
              </a:rPr>
              <a:t>         </a:t>
            </a:r>
            <a:endParaRPr lang="zh-CN" altLang="en-US" sz="1800" dirty="0"/>
          </a:p>
        </p:txBody>
      </p:sp>
      <p:sp>
        <p:nvSpPr>
          <p:cNvPr id="6" name="Rectangle 2"/>
          <p:cNvSpPr txBox="1">
            <a:spLocks noRot="1" noChangeArrowheads="1"/>
          </p:cNvSpPr>
          <p:nvPr/>
        </p:nvSpPr>
        <p:spPr>
          <a:xfrm>
            <a:off x="0" y="653112"/>
            <a:ext cx="5669924" cy="483559"/>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公司放行条使用说明</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Tree>
    <p:extLst>
      <p:ext uri="{BB962C8B-B14F-4D97-AF65-F5344CB8AC3E}">
        <p14:creationId xmlns:p14="http://schemas.microsoft.com/office/powerpoint/2010/main" xmlns="" val="3975089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85738" y="993790"/>
            <a:ext cx="8772525" cy="5092679"/>
          </a:xfrm>
        </p:spPr>
        <p:txBody>
          <a:bodyPr/>
          <a:lstStyle/>
          <a:p>
            <a:pPr marL="0" indent="0">
              <a:lnSpc>
                <a:spcPts val="2800"/>
              </a:lnSpc>
              <a:buNone/>
            </a:pPr>
            <a:r>
              <a:rPr lang="zh-CN" altLang="en-US" sz="1800" dirty="0" smtClean="0">
                <a:solidFill>
                  <a:schemeClr val="tx1"/>
                </a:solidFill>
              </a:rPr>
              <a:t>    九，</a:t>
            </a:r>
            <a:r>
              <a:rPr lang="zh-CN" altLang="en-US" sz="1800" dirty="0">
                <a:solidFill>
                  <a:schemeClr val="tx1"/>
                </a:solidFill>
              </a:rPr>
              <a:t>放行条数量需填写阿拉伯数字</a:t>
            </a:r>
            <a:r>
              <a:rPr lang="en-US" altLang="zh-CN" sz="1800" dirty="0">
                <a:solidFill>
                  <a:schemeClr val="tx1"/>
                </a:solidFill>
              </a:rPr>
              <a:t>&amp;</a:t>
            </a:r>
            <a:r>
              <a:rPr lang="zh-CN" altLang="en-US" sz="1800" dirty="0">
                <a:solidFill>
                  <a:schemeClr val="tx1"/>
                </a:solidFill>
              </a:rPr>
              <a:t>大写，注：数量前后必须用</a:t>
            </a:r>
            <a:r>
              <a:rPr lang="en-US" altLang="zh-CN" sz="1800" dirty="0">
                <a:solidFill>
                  <a:schemeClr val="tx1"/>
                </a:solidFill>
              </a:rPr>
              <a:t>/</a:t>
            </a:r>
            <a:r>
              <a:rPr lang="zh-CN" altLang="en-US" sz="1800" dirty="0">
                <a:solidFill>
                  <a:schemeClr val="tx1"/>
                </a:solidFill>
              </a:rPr>
              <a:t>划上</a:t>
            </a:r>
            <a:endParaRPr lang="en-US" altLang="zh-CN" sz="1800" dirty="0">
              <a:solidFill>
                <a:schemeClr val="tx1"/>
              </a:solidFill>
            </a:endParaRPr>
          </a:p>
          <a:p>
            <a:pPr marL="0" indent="0">
              <a:lnSpc>
                <a:spcPts val="2800"/>
              </a:lnSpc>
              <a:buNone/>
            </a:pPr>
            <a:r>
              <a:rPr lang="zh-CN" altLang="en-US" sz="1800" dirty="0" smtClean="0">
                <a:solidFill>
                  <a:schemeClr val="tx1"/>
                </a:solidFill>
              </a:rPr>
              <a:t>    十，</a:t>
            </a:r>
            <a:r>
              <a:rPr lang="zh-CN" altLang="en-US" sz="1800" dirty="0">
                <a:solidFill>
                  <a:schemeClr val="tx1"/>
                </a:solidFill>
              </a:rPr>
              <a:t>出厂原因需填写清楚后，备注出车间物品是否归还（如：不归还或需归还）</a:t>
            </a:r>
            <a:endParaRPr lang="en-US" altLang="zh-CN" sz="1800" dirty="0">
              <a:solidFill>
                <a:schemeClr val="tx1"/>
              </a:solidFill>
            </a:endParaRPr>
          </a:p>
          <a:p>
            <a:pPr marL="0" indent="0">
              <a:lnSpc>
                <a:spcPts val="2800"/>
              </a:lnSpc>
              <a:buNone/>
            </a:pPr>
            <a:r>
              <a:rPr lang="zh-CN" altLang="en-US" sz="1800" dirty="0">
                <a:solidFill>
                  <a:schemeClr val="tx1"/>
                </a:solidFill>
              </a:rPr>
              <a:t>    </a:t>
            </a:r>
            <a:r>
              <a:rPr lang="zh-CN" altLang="en-US" sz="1800" dirty="0" smtClean="0">
                <a:solidFill>
                  <a:schemeClr val="tx1"/>
                </a:solidFill>
              </a:rPr>
              <a:t>十一，</a:t>
            </a:r>
            <a:r>
              <a:rPr lang="zh-CN" altLang="en-US" sz="1800" dirty="0">
                <a:solidFill>
                  <a:schemeClr val="tx1"/>
                </a:solidFill>
              </a:rPr>
              <a:t>放行条中、使用地区、使用人员、使用部门、联络电话必须填写</a:t>
            </a:r>
            <a:endParaRPr lang="en-US" altLang="zh-CN" sz="1800" dirty="0">
              <a:solidFill>
                <a:schemeClr val="tx1"/>
              </a:solidFill>
            </a:endParaRPr>
          </a:p>
          <a:p>
            <a:pPr marL="0" indent="0">
              <a:lnSpc>
                <a:spcPts val="2800"/>
              </a:lnSpc>
              <a:buNone/>
            </a:pPr>
            <a:r>
              <a:rPr lang="zh-CN" altLang="en-US" sz="1800" dirty="0">
                <a:solidFill>
                  <a:schemeClr val="tx1"/>
                </a:solidFill>
              </a:rPr>
              <a:t>    </a:t>
            </a:r>
            <a:r>
              <a:rPr lang="zh-CN" altLang="en-US" sz="1800" dirty="0" smtClean="0">
                <a:solidFill>
                  <a:schemeClr val="tx1"/>
                </a:solidFill>
              </a:rPr>
              <a:t>十二，</a:t>
            </a:r>
            <a:r>
              <a:rPr lang="zh-CN" altLang="en-US" sz="1800" dirty="0">
                <a:solidFill>
                  <a:schemeClr val="tx1"/>
                </a:solidFill>
              </a:rPr>
              <a:t>出车间放行条：成品、主板、喇叭、电池、半成品</a:t>
            </a:r>
            <a:r>
              <a:rPr lang="en-US" altLang="zh-CN" sz="1800" dirty="0">
                <a:solidFill>
                  <a:schemeClr val="tx1"/>
                </a:solidFill>
              </a:rPr>
              <a:t>5</a:t>
            </a:r>
            <a:r>
              <a:rPr lang="zh-CN" altLang="en-US" sz="1800" dirty="0">
                <a:solidFill>
                  <a:schemeClr val="tx1"/>
                </a:solidFill>
              </a:rPr>
              <a:t>大</a:t>
            </a:r>
            <a:r>
              <a:rPr lang="zh-CN" altLang="en-US" sz="1800" dirty="0" smtClean="0">
                <a:solidFill>
                  <a:schemeClr val="tx1"/>
                </a:solidFill>
              </a:rPr>
              <a:t>类、外观件，线材、包材（如：塑胶件、上壳、下壳、前后壳等）出</a:t>
            </a:r>
            <a:r>
              <a:rPr lang="zh-CN" altLang="en-US" sz="1800" dirty="0">
                <a:solidFill>
                  <a:schemeClr val="tx1"/>
                </a:solidFill>
              </a:rPr>
              <a:t>车间门时必须由产线领班、课</a:t>
            </a:r>
            <a:r>
              <a:rPr lang="zh-CN" altLang="en-US" sz="1800" dirty="0" smtClean="0">
                <a:solidFill>
                  <a:schemeClr val="tx1"/>
                </a:solidFill>
              </a:rPr>
              <a:t>长审核再经有</a:t>
            </a:r>
            <a:r>
              <a:rPr lang="zh-CN" altLang="en-US" sz="1800" dirty="0">
                <a:solidFill>
                  <a:schemeClr val="tx1"/>
                </a:solidFill>
              </a:rPr>
              <a:t>相关权限主管签名核准方</a:t>
            </a:r>
            <a:r>
              <a:rPr lang="zh-CN" altLang="en-US" sz="1800" dirty="0" smtClean="0">
                <a:solidFill>
                  <a:schemeClr val="tx1"/>
                </a:solidFill>
              </a:rPr>
              <a:t>可放行</a:t>
            </a:r>
            <a:endParaRPr lang="zh-CN" altLang="en-US" sz="1800" dirty="0"/>
          </a:p>
          <a:p>
            <a:pPr marL="0" indent="0">
              <a:lnSpc>
                <a:spcPts val="2800"/>
              </a:lnSpc>
              <a:buNone/>
            </a:pPr>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十三，</a:t>
            </a:r>
            <a:r>
              <a:rPr lang="zh-CN" altLang="en-US" sz="1800" dirty="0">
                <a:solidFill>
                  <a:schemeClr val="tx1"/>
                </a:solidFill>
              </a:rPr>
              <a:t>治具、设备出车</a:t>
            </a:r>
            <a:r>
              <a:rPr lang="zh-CN" altLang="en-US" sz="1800" dirty="0" smtClean="0">
                <a:solidFill>
                  <a:schemeClr val="tx1"/>
                </a:solidFill>
              </a:rPr>
              <a:t>间由设备主管审核，有</a:t>
            </a:r>
            <a:r>
              <a:rPr lang="zh-CN" altLang="en-US" sz="1800" dirty="0">
                <a:solidFill>
                  <a:schemeClr val="tx1"/>
                </a:solidFill>
              </a:rPr>
              <a:t>权限</a:t>
            </a:r>
            <a:r>
              <a:rPr lang="zh-CN" altLang="en-US" sz="1800" dirty="0" smtClean="0">
                <a:solidFill>
                  <a:schemeClr val="tx1"/>
                </a:solidFill>
              </a:rPr>
              <a:t>主管核准</a:t>
            </a:r>
            <a:endParaRPr lang="en-US" altLang="zh-CN" sz="1800" dirty="0">
              <a:solidFill>
                <a:schemeClr val="tx1"/>
              </a:solidFill>
            </a:endParaRPr>
          </a:p>
          <a:p>
            <a:pPr marL="0" indent="0">
              <a:lnSpc>
                <a:spcPts val="2800"/>
              </a:lnSpc>
              <a:buNone/>
            </a:pPr>
            <a:r>
              <a:rPr lang="zh-CN" altLang="en-US" sz="1800" dirty="0">
                <a:solidFill>
                  <a:schemeClr val="tx1"/>
                </a:solidFill>
              </a:rPr>
              <a:t>    </a:t>
            </a:r>
            <a:r>
              <a:rPr lang="zh-CN" altLang="en-US" sz="1800" dirty="0" smtClean="0">
                <a:solidFill>
                  <a:schemeClr val="tx1"/>
                </a:solidFill>
              </a:rPr>
              <a:t>十四，</a:t>
            </a:r>
            <a:r>
              <a:rPr lang="zh-CN" altLang="en-US" sz="1800" dirty="0">
                <a:solidFill>
                  <a:schemeClr val="tx1"/>
                </a:solidFill>
              </a:rPr>
              <a:t>所有放行条</a:t>
            </a:r>
            <a:r>
              <a:rPr lang="zh-CN" altLang="en-US" sz="1800" dirty="0" smtClean="0">
                <a:solidFill>
                  <a:schemeClr val="tx1"/>
                </a:solidFill>
              </a:rPr>
              <a:t>的核准人</a:t>
            </a:r>
            <a:r>
              <a:rPr lang="zh-CN" altLang="en-US" sz="1800" dirty="0">
                <a:solidFill>
                  <a:schemeClr val="tx1"/>
                </a:solidFill>
              </a:rPr>
              <a:t>员必须是签核模板</a:t>
            </a:r>
            <a:r>
              <a:rPr lang="zh-CN" altLang="en-US" sz="1800" dirty="0" smtClean="0">
                <a:solidFill>
                  <a:schemeClr val="tx1"/>
                </a:solidFill>
              </a:rPr>
              <a:t>上经授权的主管人员</a:t>
            </a:r>
            <a:endParaRPr lang="en-US" altLang="zh-CN" sz="1800" dirty="0">
              <a:solidFill>
                <a:schemeClr val="tx1"/>
              </a:solidFill>
            </a:endParaRPr>
          </a:p>
          <a:p>
            <a:pPr marL="0" indent="0">
              <a:lnSpc>
                <a:spcPts val="2800"/>
              </a:lnSpc>
              <a:buNone/>
            </a:pPr>
            <a:r>
              <a:rPr lang="zh-CN" altLang="en-US" sz="1800" dirty="0">
                <a:solidFill>
                  <a:schemeClr val="tx1"/>
                </a:solidFill>
              </a:rPr>
              <a:t> </a:t>
            </a:r>
            <a:r>
              <a:rPr lang="zh-CN" altLang="en-US" sz="1800" dirty="0" smtClean="0">
                <a:solidFill>
                  <a:schemeClr val="tx1"/>
                </a:solidFill>
              </a:rPr>
              <a:t>  十五，</a:t>
            </a:r>
            <a:r>
              <a:rPr lang="zh-CN" altLang="en-US" sz="1800" dirty="0">
                <a:solidFill>
                  <a:schemeClr val="tx1"/>
                </a:solidFill>
              </a:rPr>
              <a:t>放行条上内容必须填写完整、清楚，不得有涂改，有涂改放行条一律作</a:t>
            </a:r>
            <a:r>
              <a:rPr lang="zh-CN" altLang="en-US" sz="1800" dirty="0" smtClean="0">
                <a:solidFill>
                  <a:schemeClr val="tx1"/>
                </a:solidFill>
              </a:rPr>
              <a:t>废</a:t>
            </a:r>
            <a:endParaRPr lang="en-US" altLang="zh-CN" sz="1800" dirty="0" smtClean="0">
              <a:solidFill>
                <a:schemeClr val="tx1"/>
              </a:solidFill>
            </a:endParaRPr>
          </a:p>
          <a:p>
            <a:pPr marL="0" indent="0">
              <a:lnSpc>
                <a:spcPts val="2800"/>
              </a:lnSpc>
              <a:buNone/>
            </a:pPr>
            <a:r>
              <a:rPr lang="en-US" altLang="zh-CN" sz="1800" dirty="0" smtClean="0">
                <a:solidFill>
                  <a:schemeClr val="tx1"/>
                </a:solidFill>
              </a:rPr>
              <a:t>   </a:t>
            </a:r>
            <a:r>
              <a:rPr lang="zh-CN" altLang="en-US" sz="1800" dirty="0" smtClean="0">
                <a:solidFill>
                  <a:schemeClr val="tx1"/>
                </a:solidFill>
              </a:rPr>
              <a:t>十六，放行条的审核人员须是经办人员</a:t>
            </a:r>
            <a:r>
              <a:rPr lang="zh-CN" altLang="en-US" sz="1800" dirty="0" smtClean="0">
                <a:solidFill>
                  <a:schemeClr val="tx1"/>
                </a:solidFill>
              </a:rPr>
              <a:t>主管</a:t>
            </a:r>
            <a:endParaRPr lang="en-US" altLang="zh-CN" sz="1800" dirty="0" smtClean="0">
              <a:solidFill>
                <a:schemeClr val="tx1"/>
              </a:solidFill>
            </a:endParaRPr>
          </a:p>
          <a:p>
            <a:pPr marL="0" indent="0">
              <a:lnSpc>
                <a:spcPts val="2800"/>
              </a:lnSpc>
              <a:buNone/>
            </a:pPr>
            <a:r>
              <a:rPr lang="zh-CN" altLang="en-US" sz="1800" dirty="0" smtClean="0">
                <a:solidFill>
                  <a:schemeClr val="tx1"/>
                </a:solidFill>
              </a:rPr>
              <a:t>   十七，所有物品出公司大门时，须提供已核准的放行条供警卫核查，属于个人购买的物品，可以出具购买发票或商家的流水号；</a:t>
            </a:r>
            <a:endParaRPr lang="en-US" altLang="zh-CN" sz="1800" dirty="0" smtClean="0">
              <a:solidFill>
                <a:schemeClr val="tx1"/>
              </a:solidFill>
            </a:endParaRPr>
          </a:p>
        </p:txBody>
      </p:sp>
      <p:sp>
        <p:nvSpPr>
          <p:cNvPr id="4" name="Title 1"/>
          <p:cNvSpPr txBox="1">
            <a:spLocks/>
          </p:cNvSpPr>
          <p:nvPr/>
        </p:nvSpPr>
        <p:spPr>
          <a:xfrm>
            <a:off x="185737" y="-28575"/>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0" y="653112"/>
            <a:ext cx="5669924" cy="483559"/>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公司放行条使用说明</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Tree>
    <p:extLst>
      <p:ext uri="{BB962C8B-B14F-4D97-AF65-F5344CB8AC3E}">
        <p14:creationId xmlns:p14="http://schemas.microsoft.com/office/powerpoint/2010/main" xmlns="" val="3697512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471055" y="1652883"/>
            <a:ext cx="7827818" cy="4373844"/>
          </a:xfrm>
        </p:spPr>
        <p:txBody>
          <a:bodyPr/>
          <a:lstStyle/>
          <a:p>
            <a:pPr marL="0" indent="0">
              <a:lnSpc>
                <a:spcPts val="4100"/>
              </a:lnSpc>
              <a:buNone/>
            </a:pPr>
            <a:r>
              <a:rPr lang="zh-CN" altLang="en-US" sz="1800" dirty="0" smtClean="0">
                <a:solidFill>
                  <a:schemeClr val="tx1"/>
                </a:solidFill>
              </a:rPr>
              <a:t>一，供应商</a:t>
            </a:r>
            <a:r>
              <a:rPr lang="zh-CN" altLang="zh-CN" sz="1800" dirty="0" smtClean="0">
                <a:solidFill>
                  <a:schemeClr val="tx1"/>
                </a:solidFill>
              </a:rPr>
              <a:t>携带</a:t>
            </a:r>
            <a:r>
              <a:rPr lang="zh-CN" altLang="en-US" sz="1800" dirty="0" smtClean="0">
                <a:solidFill>
                  <a:schemeClr val="tx1"/>
                </a:solidFill>
              </a:rPr>
              <a:t>（</a:t>
            </a:r>
            <a:r>
              <a:rPr lang="zh-CN" altLang="zh-CN" sz="1800" dirty="0" smtClean="0">
                <a:solidFill>
                  <a:schemeClr val="tx1"/>
                </a:solidFill>
              </a:rPr>
              <a:t>工具</a:t>
            </a:r>
            <a:r>
              <a:rPr lang="zh-CN" altLang="en-US" sz="1800" dirty="0" smtClean="0">
                <a:solidFill>
                  <a:schemeClr val="tx1"/>
                </a:solidFill>
              </a:rPr>
              <a:t>）</a:t>
            </a:r>
            <a:r>
              <a:rPr lang="zh-CN" altLang="zh-CN" sz="1800" dirty="0" smtClean="0">
                <a:solidFill>
                  <a:schemeClr val="tx1"/>
                </a:solidFill>
              </a:rPr>
              <a:t>进入车</a:t>
            </a:r>
            <a:r>
              <a:rPr lang="zh-CN" altLang="zh-CN" sz="1800" dirty="0">
                <a:solidFill>
                  <a:schemeClr val="tx1"/>
                </a:solidFill>
              </a:rPr>
              <a:t>间，在内保岗位处《来访人员登记表》上备注携</a:t>
            </a:r>
            <a:r>
              <a:rPr lang="zh-CN" altLang="zh-CN" sz="1800" dirty="0" smtClean="0">
                <a:solidFill>
                  <a:schemeClr val="tx1"/>
                </a:solidFill>
              </a:rPr>
              <a:t>带</a:t>
            </a:r>
            <a:r>
              <a:rPr lang="zh-CN" altLang="en-US" sz="1800" dirty="0" smtClean="0">
                <a:solidFill>
                  <a:schemeClr val="tx1"/>
                </a:solidFill>
              </a:rPr>
              <a:t>（</a:t>
            </a:r>
            <a:r>
              <a:rPr lang="zh-CN" altLang="zh-CN" sz="1800" dirty="0" smtClean="0">
                <a:solidFill>
                  <a:schemeClr val="tx1"/>
                </a:solidFill>
              </a:rPr>
              <a:t>工具</a:t>
            </a:r>
            <a:r>
              <a:rPr lang="zh-CN" altLang="en-US" sz="1800" dirty="0" smtClean="0">
                <a:solidFill>
                  <a:schemeClr val="tx1"/>
                </a:solidFill>
              </a:rPr>
              <a:t>）</a:t>
            </a:r>
            <a:r>
              <a:rPr lang="zh-CN" altLang="zh-CN" sz="1800" dirty="0" smtClean="0">
                <a:solidFill>
                  <a:schemeClr val="tx1"/>
                </a:solidFill>
              </a:rPr>
              <a:t>明</a:t>
            </a:r>
            <a:r>
              <a:rPr lang="zh-CN" altLang="zh-CN" sz="1800" dirty="0">
                <a:solidFill>
                  <a:schemeClr val="tx1"/>
                </a:solidFill>
              </a:rPr>
              <a:t>细，内</a:t>
            </a:r>
            <a:r>
              <a:rPr lang="zh-CN" altLang="zh-CN" sz="1800" dirty="0" smtClean="0">
                <a:solidFill>
                  <a:schemeClr val="tx1"/>
                </a:solidFill>
              </a:rPr>
              <a:t>保</a:t>
            </a:r>
            <a:r>
              <a:rPr lang="zh-CN" altLang="en-US" sz="1800" dirty="0" smtClean="0">
                <a:solidFill>
                  <a:schemeClr val="tx1"/>
                </a:solidFill>
              </a:rPr>
              <a:t>确认后进入车间，出车间时由内保检查核对登记 的数量方可</a:t>
            </a:r>
            <a:endParaRPr lang="en-US" altLang="zh-CN" sz="1800" dirty="0" smtClean="0">
              <a:solidFill>
                <a:schemeClr val="tx1"/>
              </a:solidFill>
            </a:endParaRPr>
          </a:p>
          <a:p>
            <a:pPr marL="0" indent="0">
              <a:lnSpc>
                <a:spcPts val="4100"/>
              </a:lnSpc>
              <a:buNone/>
            </a:pPr>
            <a:r>
              <a:rPr lang="zh-CN" altLang="en-US" sz="1800" dirty="0" smtClean="0">
                <a:solidFill>
                  <a:schemeClr val="tx1"/>
                </a:solidFill>
              </a:rPr>
              <a:t>二，</a:t>
            </a:r>
            <a:r>
              <a:rPr lang="zh-CN" altLang="en-US" sz="1800" dirty="0">
                <a:solidFill>
                  <a:schemeClr val="tx1"/>
                </a:solidFill>
              </a:rPr>
              <a:t>供应</a:t>
            </a:r>
            <a:r>
              <a:rPr lang="zh-CN" altLang="en-US" sz="1800" dirty="0" smtClean="0">
                <a:solidFill>
                  <a:schemeClr val="tx1"/>
                </a:solidFill>
              </a:rPr>
              <a:t>商</a:t>
            </a:r>
            <a:r>
              <a:rPr lang="zh-CN" altLang="zh-CN" sz="1800" dirty="0" smtClean="0">
                <a:solidFill>
                  <a:schemeClr val="tx1"/>
                </a:solidFill>
              </a:rPr>
              <a:t>携带</a:t>
            </a:r>
            <a:r>
              <a:rPr lang="zh-CN" altLang="en-US" sz="1800" dirty="0" smtClean="0">
                <a:solidFill>
                  <a:schemeClr val="tx1"/>
                </a:solidFill>
              </a:rPr>
              <a:t>除（工具）外的物品进入车间，在内保处不需要登记，但出车间时必按照公司物品进出管理规定开据放行条经内保检查确认后方可放行</a:t>
            </a:r>
            <a:endParaRPr lang="en-US" altLang="zh-CN" sz="1800" dirty="0" smtClean="0">
              <a:solidFill>
                <a:schemeClr val="tx1"/>
              </a:solidFill>
            </a:endParaRPr>
          </a:p>
        </p:txBody>
      </p:sp>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0" y="865650"/>
            <a:ext cx="6165273" cy="483559"/>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供应商自带货管理规定</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Tree>
    <p:extLst>
      <p:ext uri="{BB962C8B-B14F-4D97-AF65-F5344CB8AC3E}">
        <p14:creationId xmlns:p14="http://schemas.microsoft.com/office/powerpoint/2010/main" xmlns="" val="3238561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0" y="865650"/>
            <a:ext cx="6165273" cy="483559"/>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厂内人员自带货管理规定</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7" name="文字版面配置區 2"/>
          <p:cNvSpPr>
            <a:spLocks noGrp="1"/>
          </p:cNvSpPr>
          <p:nvPr>
            <p:ph type="body" sz="quarter" idx="11"/>
          </p:nvPr>
        </p:nvSpPr>
        <p:spPr>
          <a:xfrm>
            <a:off x="471055" y="1652883"/>
            <a:ext cx="7827818" cy="3819664"/>
          </a:xfrm>
        </p:spPr>
        <p:txBody>
          <a:bodyPr/>
          <a:lstStyle/>
          <a:p>
            <a:pPr marL="0" indent="0">
              <a:lnSpc>
                <a:spcPts val="4100"/>
              </a:lnSpc>
              <a:buNone/>
            </a:pPr>
            <a:r>
              <a:rPr lang="zh-CN" altLang="en-US" sz="1800" dirty="0" smtClean="0">
                <a:solidFill>
                  <a:schemeClr val="tx1"/>
                </a:solidFill>
              </a:rPr>
              <a:t>一，厂内人员</a:t>
            </a:r>
            <a:r>
              <a:rPr lang="zh-CN" altLang="zh-CN" sz="1800" dirty="0" smtClean="0">
                <a:solidFill>
                  <a:schemeClr val="tx1"/>
                </a:solidFill>
              </a:rPr>
              <a:t>携带</a:t>
            </a:r>
            <a:r>
              <a:rPr lang="zh-CN" altLang="en-US" sz="1800" dirty="0" smtClean="0">
                <a:solidFill>
                  <a:schemeClr val="tx1"/>
                </a:solidFill>
              </a:rPr>
              <a:t>（</a:t>
            </a:r>
            <a:r>
              <a:rPr lang="zh-CN" altLang="zh-CN" sz="1800" dirty="0" smtClean="0">
                <a:solidFill>
                  <a:schemeClr val="tx1"/>
                </a:solidFill>
              </a:rPr>
              <a:t>工具</a:t>
            </a:r>
            <a:r>
              <a:rPr lang="zh-CN" altLang="en-US" sz="1800" dirty="0" smtClean="0">
                <a:solidFill>
                  <a:schemeClr val="tx1"/>
                </a:solidFill>
              </a:rPr>
              <a:t>）</a:t>
            </a:r>
            <a:r>
              <a:rPr lang="zh-CN" altLang="zh-CN" sz="1800" dirty="0" smtClean="0">
                <a:solidFill>
                  <a:schemeClr val="tx1"/>
                </a:solidFill>
              </a:rPr>
              <a:t>进入车</a:t>
            </a:r>
            <a:r>
              <a:rPr lang="zh-CN" altLang="zh-CN" sz="1800" dirty="0">
                <a:solidFill>
                  <a:schemeClr val="tx1"/>
                </a:solidFill>
              </a:rPr>
              <a:t>间</a:t>
            </a:r>
            <a:r>
              <a:rPr lang="zh-CN" altLang="zh-CN" sz="1800" dirty="0" smtClean="0">
                <a:solidFill>
                  <a:schemeClr val="tx1"/>
                </a:solidFill>
              </a:rPr>
              <a:t>，</a:t>
            </a:r>
            <a:r>
              <a:rPr lang="zh-CN" altLang="en-US" sz="1800" dirty="0">
                <a:solidFill>
                  <a:schemeClr val="tx1"/>
                </a:solidFill>
              </a:rPr>
              <a:t>需</a:t>
            </a:r>
            <a:r>
              <a:rPr lang="zh-CN" altLang="zh-CN" sz="1800" dirty="0" smtClean="0">
                <a:solidFill>
                  <a:schemeClr val="tx1"/>
                </a:solidFill>
              </a:rPr>
              <a:t>在</a:t>
            </a:r>
            <a:r>
              <a:rPr lang="zh-CN" altLang="zh-CN" sz="1800" dirty="0">
                <a:solidFill>
                  <a:schemeClr val="tx1"/>
                </a:solidFill>
              </a:rPr>
              <a:t>内保岗位处</a:t>
            </a:r>
            <a:r>
              <a:rPr lang="zh-CN" altLang="zh-CN" sz="1800" dirty="0" smtClean="0">
                <a:solidFill>
                  <a:schemeClr val="tx1"/>
                </a:solidFill>
              </a:rPr>
              <a:t>《</a:t>
            </a:r>
            <a:r>
              <a:rPr lang="zh-CN" altLang="en-US" sz="1800" dirty="0" smtClean="0">
                <a:solidFill>
                  <a:schemeClr val="tx1"/>
                </a:solidFill>
              </a:rPr>
              <a:t>物品进出</a:t>
            </a:r>
            <a:r>
              <a:rPr lang="zh-CN" altLang="zh-CN" sz="1800" dirty="0" smtClean="0">
                <a:solidFill>
                  <a:schemeClr val="tx1"/>
                </a:solidFill>
              </a:rPr>
              <a:t>登</a:t>
            </a:r>
            <a:r>
              <a:rPr lang="zh-CN" altLang="zh-CN" sz="1800" dirty="0">
                <a:solidFill>
                  <a:schemeClr val="tx1"/>
                </a:solidFill>
              </a:rPr>
              <a:t>记表》</a:t>
            </a:r>
            <a:r>
              <a:rPr lang="zh-CN" altLang="zh-CN" sz="1800" dirty="0" smtClean="0">
                <a:solidFill>
                  <a:schemeClr val="tx1"/>
                </a:solidFill>
              </a:rPr>
              <a:t>上</a:t>
            </a:r>
            <a:r>
              <a:rPr lang="zh-CN" altLang="en-US" sz="1800" dirty="0" smtClean="0">
                <a:solidFill>
                  <a:schemeClr val="tx1"/>
                </a:solidFill>
              </a:rPr>
              <a:t>登记并备注归还与不归还</a:t>
            </a:r>
            <a:r>
              <a:rPr lang="zh-CN" altLang="zh-CN" sz="1800" dirty="0" smtClean="0">
                <a:solidFill>
                  <a:schemeClr val="tx1"/>
                </a:solidFill>
              </a:rPr>
              <a:t>，</a:t>
            </a:r>
            <a:r>
              <a:rPr lang="zh-CN" altLang="zh-CN" sz="1800" dirty="0">
                <a:solidFill>
                  <a:schemeClr val="tx1"/>
                </a:solidFill>
              </a:rPr>
              <a:t>内</a:t>
            </a:r>
            <a:r>
              <a:rPr lang="zh-CN" altLang="zh-CN" sz="1800" dirty="0" smtClean="0">
                <a:solidFill>
                  <a:schemeClr val="tx1"/>
                </a:solidFill>
              </a:rPr>
              <a:t>保</a:t>
            </a:r>
            <a:r>
              <a:rPr lang="zh-CN" altLang="en-US" sz="1800" dirty="0" smtClean="0">
                <a:solidFill>
                  <a:schemeClr val="tx1"/>
                </a:solidFill>
              </a:rPr>
              <a:t>确认后进入车间，出车间不需要开放行条但内保必须清点确认与登记本核对无误后才能放行</a:t>
            </a:r>
            <a:endParaRPr lang="en-US" altLang="zh-CN" sz="1800" dirty="0" smtClean="0">
              <a:solidFill>
                <a:schemeClr val="tx1"/>
              </a:solidFill>
            </a:endParaRPr>
          </a:p>
          <a:p>
            <a:pPr marL="0" indent="0">
              <a:lnSpc>
                <a:spcPts val="4100"/>
              </a:lnSpc>
              <a:buNone/>
            </a:pPr>
            <a:r>
              <a:rPr lang="zh-CN" altLang="en-US" sz="1800" dirty="0" smtClean="0">
                <a:solidFill>
                  <a:schemeClr val="tx1"/>
                </a:solidFill>
              </a:rPr>
              <a:t>二，厂</a:t>
            </a:r>
            <a:r>
              <a:rPr lang="zh-CN" altLang="en-US" sz="1800" dirty="0">
                <a:solidFill>
                  <a:schemeClr val="tx1"/>
                </a:solidFill>
              </a:rPr>
              <a:t>内人员</a:t>
            </a:r>
            <a:r>
              <a:rPr lang="zh-CN" altLang="zh-CN" sz="1800" dirty="0">
                <a:solidFill>
                  <a:schemeClr val="tx1"/>
                </a:solidFill>
              </a:rPr>
              <a:t>携</a:t>
            </a:r>
            <a:r>
              <a:rPr lang="zh-CN" altLang="zh-CN" sz="1800" dirty="0" smtClean="0">
                <a:solidFill>
                  <a:schemeClr val="tx1"/>
                </a:solidFill>
              </a:rPr>
              <a:t>带</a:t>
            </a:r>
            <a:r>
              <a:rPr lang="zh-CN" altLang="en-US" sz="1800" dirty="0" smtClean="0">
                <a:solidFill>
                  <a:schemeClr val="tx1"/>
                </a:solidFill>
              </a:rPr>
              <a:t>除（工具）外的物品进入车间，在内保处不需要登记，但出车间时必按照公司物品进出管理规定开据放行条经内保检查确认后方可放行</a:t>
            </a:r>
            <a:endParaRPr lang="zh-CN" altLang="en-US" sz="1800" dirty="0">
              <a:solidFill>
                <a:schemeClr val="tx1"/>
              </a:solidFill>
            </a:endParaRPr>
          </a:p>
        </p:txBody>
      </p:sp>
    </p:spTree>
    <p:extLst>
      <p:ext uri="{BB962C8B-B14F-4D97-AF65-F5344CB8AC3E}">
        <p14:creationId xmlns:p14="http://schemas.microsoft.com/office/powerpoint/2010/main" xmlns="" val="179102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5737" y="1"/>
            <a:ext cx="8772526" cy="585788"/>
          </a:xfrm>
          <a:prstGeom prst="rect">
            <a:avLst/>
          </a:prstGeom>
        </p:spPr>
        <p:txBody>
          <a:bodyPr anchor="b"/>
          <a:lstStyle>
            <a:lvl1pPr algn="ctr"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如何做好产品安</a:t>
            </a:r>
            <a:r>
              <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全管</a:t>
            </a:r>
            <a:r>
              <a:rPr lang="zh-CN" altLang="en-US" sz="2400" dirty="0" smtClean="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rPr>
              <a:t>理工作</a:t>
            </a:r>
            <a:endParaRPr lang="zh-CN" altLang="en-US" sz="2400" dirty="0">
              <a:solidFill>
                <a:schemeClr val="bg1"/>
              </a:solidFill>
              <a:latin typeface="Adobe 黑体 Std R" panose="020B0400000000000000" pitchFamily="34" charset="-122"/>
              <a:ea typeface="Adobe 黑体 Std R" panose="020B0400000000000000" pitchFamily="34" charset="-122"/>
              <a:cs typeface="Adobe 黑体 Std R" panose="020B0400000000000000" pitchFamily="34" charset="-122"/>
            </a:endParaRPr>
          </a:p>
        </p:txBody>
      </p:sp>
      <p:sp>
        <p:nvSpPr>
          <p:cNvPr id="5" name="Rectangle 2"/>
          <p:cNvSpPr txBox="1">
            <a:spLocks noRot="1" noChangeArrowheads="1"/>
          </p:cNvSpPr>
          <p:nvPr/>
        </p:nvSpPr>
        <p:spPr>
          <a:xfrm>
            <a:off x="0" y="865650"/>
            <a:ext cx="3394364" cy="483559"/>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来访人员登记表表单</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sp>
        <p:nvSpPr>
          <p:cNvPr id="6" name="Rectangle 2"/>
          <p:cNvSpPr txBox="1">
            <a:spLocks noRot="1" noChangeArrowheads="1"/>
          </p:cNvSpPr>
          <p:nvPr/>
        </p:nvSpPr>
        <p:spPr>
          <a:xfrm>
            <a:off x="4330845" y="793217"/>
            <a:ext cx="3394364" cy="483559"/>
          </a:xfrm>
          <a:prstGeom prst="rect">
            <a:avLst/>
          </a:prstGeom>
          <a:ln>
            <a:noFill/>
          </a:ln>
          <a:effectLst>
            <a:outerShdw blurRad="50800" dist="38100" dir="5400000" algn="t" rotWithShape="0">
              <a:prstClr val="black">
                <a:alpha val="40000"/>
              </a:prstClr>
            </a:outerShdw>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fontAlgn="base">
              <a:lnSpc>
                <a:spcPts val="5325"/>
              </a:lnSpc>
              <a:spcAft>
                <a:spcPct val="0"/>
              </a:spcAft>
              <a:buFont typeface="Wingdings" panose="05000000000000000000" pitchFamily="2" charset="2"/>
              <a:buChar char="q"/>
            </a:pPr>
            <a:r>
              <a:rPr lang="zh-CN" altLang="en-US" sz="2400" dirty="0" smtClean="0">
                <a:solidFill>
                  <a:srgbClr val="ED1C24"/>
                </a:solidFill>
                <a:latin typeface="Adobe 黑体 Std R" panose="020B0400000000000000" pitchFamily="34" charset="-122"/>
                <a:ea typeface="Adobe 黑体 Std R" panose="020B0400000000000000" pitchFamily="34" charset="-122"/>
                <a:cs typeface="Arial" charset="0"/>
              </a:rPr>
              <a:t>物品进出登记表表单</a:t>
            </a:r>
            <a:endParaRPr lang="en-US" altLang="zh-TW" sz="2400" dirty="0">
              <a:solidFill>
                <a:srgbClr val="ED1C24"/>
              </a:solidFill>
              <a:latin typeface="Adobe 黑体 Std R" panose="020B0400000000000000" pitchFamily="34" charset="-122"/>
              <a:ea typeface="Adobe 黑体 Std R" panose="020B0400000000000000" pitchFamily="34" charset="-122"/>
              <a:cs typeface="Arial" charset="0"/>
            </a:endParaRPr>
          </a:p>
        </p:txBody>
      </p:sp>
      <p:pic>
        <p:nvPicPr>
          <p:cNvPr id="7" name="圖片 6"/>
          <p:cNvPicPr>
            <a:picLocks noChangeAspect="1"/>
          </p:cNvPicPr>
          <p:nvPr/>
        </p:nvPicPr>
        <p:blipFill>
          <a:blip r:embed="rId2"/>
          <a:stretch>
            <a:fillRect/>
          </a:stretch>
        </p:blipFill>
        <p:spPr>
          <a:xfrm>
            <a:off x="4752109" y="1704973"/>
            <a:ext cx="4026045" cy="3712153"/>
          </a:xfrm>
          <a:prstGeom prst="rect">
            <a:avLst/>
          </a:prstGeom>
        </p:spPr>
      </p:pic>
      <p:pic>
        <p:nvPicPr>
          <p:cNvPr id="8" name="圖片 7"/>
          <p:cNvPicPr>
            <a:picLocks noChangeAspect="1"/>
          </p:cNvPicPr>
          <p:nvPr/>
        </p:nvPicPr>
        <p:blipFill>
          <a:blip r:embed="rId3"/>
          <a:stretch>
            <a:fillRect/>
          </a:stretch>
        </p:blipFill>
        <p:spPr>
          <a:xfrm>
            <a:off x="415636" y="1704973"/>
            <a:ext cx="4026045" cy="3712154"/>
          </a:xfrm>
          <a:prstGeom prst="rect">
            <a:avLst/>
          </a:prstGeom>
        </p:spPr>
      </p:pic>
    </p:spTree>
    <p:extLst>
      <p:ext uri="{BB962C8B-B14F-4D97-AF65-F5344CB8AC3E}">
        <p14:creationId xmlns:p14="http://schemas.microsoft.com/office/powerpoint/2010/main" xmlns="" val="2257150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rgbClr val="10345A"/>
          </a:solidFill>
        </a:ln>
        <a:effectLst>
          <a:outerShdw blurRad="50800" dist="38100" dir="2700000" algn="tl" rotWithShape="0">
            <a:prstClr val="black">
              <a:alpha val="35000"/>
            </a:prst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Blank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rgbClr val="10345A"/>
          </a:solidFill>
        </a:ln>
        <a:effectLst>
          <a:outerShdw blurRad="50800" dist="38100" dir="2700000" algn="tl" rotWithShape="0">
            <a:prstClr val="black">
              <a:alpha val="35000"/>
            </a:prst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8F4268E6E004F9ED440D43295E772" ma:contentTypeVersion="1" ma:contentTypeDescription="Create a new document." ma:contentTypeScope="" ma:versionID="59cf813485a0ce76c9e3da8550297e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737F7F-06AB-49AC-99A1-4EBD0745A1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363CB2F-E929-45E0-8823-26F65AB1CAD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545FC4E-A26D-4279-9CDE-175862D14B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7735</TotalTime>
  <Words>2813</Words>
  <Application>Microsoft Office PowerPoint</Application>
  <PresentationFormat>如螢幕大小 (4:3)</PresentationFormat>
  <Paragraphs>121</Paragraphs>
  <Slides>23</Slides>
  <Notes>2</Notes>
  <HiddenSlides>0</HiddenSlides>
  <MMClips>0</MMClips>
  <ScaleCrop>false</ScaleCrop>
  <HeadingPairs>
    <vt:vector size="4" baseType="variant">
      <vt:variant>
        <vt:lpstr>佈景主題</vt:lpstr>
      </vt:variant>
      <vt:variant>
        <vt:i4>2</vt:i4>
      </vt:variant>
      <vt:variant>
        <vt:lpstr>投影片標題</vt:lpstr>
      </vt:variant>
      <vt:variant>
        <vt:i4>23</vt:i4>
      </vt:variant>
    </vt:vector>
  </HeadingPairs>
  <TitlesOfParts>
    <vt:vector size="25" baseType="lpstr">
      <vt:lpstr>Blank Slide</vt:lpstr>
      <vt:lpstr>1_Blank Slide</vt:lpstr>
      <vt:lpstr>产品安全管理</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Kelly</dc:creator>
  <cp:lastModifiedBy>Chengxiang Shen (沈程祥)</cp:lastModifiedBy>
  <cp:revision>523</cp:revision>
  <cp:lastPrinted>2016-03-25T19:13:29Z</cp:lastPrinted>
  <dcterms:created xsi:type="dcterms:W3CDTF">2016-03-18T23:53:48Z</dcterms:created>
  <dcterms:modified xsi:type="dcterms:W3CDTF">2018-12-21T02:33:30Z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0x0101008188F4268E6E004F9ED440D43295E772</vt:lpwstr>
  </property>
</Properties>
</file>