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16"/>
  </p:notesMasterIdLst>
  <p:sldIdLst>
    <p:sldId id="1145" r:id="rId3"/>
    <p:sldId id="2375" r:id="rId4"/>
    <p:sldId id="2320" r:id="rId5"/>
    <p:sldId id="2385" r:id="rId6"/>
    <p:sldId id="2390" r:id="rId7"/>
    <p:sldId id="2399" r:id="rId8"/>
    <p:sldId id="2400" r:id="rId9"/>
    <p:sldId id="2401" r:id="rId10"/>
    <p:sldId id="2396" r:id="rId11"/>
    <p:sldId id="2397" r:id="rId12"/>
    <p:sldId id="2389" r:id="rId13"/>
    <p:sldId id="2398" r:id="rId14"/>
    <p:sldId id="238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진형[ 대학원박사과정재학 / 뇌공학과 ]" initials="김대/뇌]" lastIdx="1" clrIdx="0">
    <p:extLst>
      <p:ext uri="{19B8F6BF-5375-455C-9EA6-DF929625EA0E}">
        <p15:presenceInfo xmlns:p15="http://schemas.microsoft.com/office/powerpoint/2012/main" userId="S::louiskim@korea.edu::643e9ebe-85a2-436e-bfed-bb74c85348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5B"/>
    <a:srgbClr val="4163BA"/>
    <a:srgbClr val="9954CC"/>
    <a:srgbClr val="FF4F4F"/>
    <a:srgbClr val="E2D5E7"/>
    <a:srgbClr val="FEE6CB"/>
    <a:srgbClr val="FF7575"/>
    <a:srgbClr val="F9CECC"/>
    <a:srgbClr val="DAE9F7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84022" autoAdjust="0"/>
  </p:normalViewPr>
  <p:slideViewPr>
    <p:cSldViewPr snapToGrid="0">
      <p:cViewPr varScale="1">
        <p:scale>
          <a:sx n="94" d="100"/>
          <a:sy n="94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A6613-71D3-42FA-8F8E-3CB12C7A04B7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497D3-43DC-4B84-918F-4264DBD0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0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용어정리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중요성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이전의 전통적인 기법 현황 한계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overview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데이터셋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실험 결과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Future work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conclusion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3EDC1D-6A18-48D6-885D-96DF3A87D3F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스퀘어" panose="020B0600000101010101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17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용어정리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중요성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이전의 전통적인 기법 현황 한계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overview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데이터셋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실험 결과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Future work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conclusion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3EDC1D-6A18-48D6-885D-96DF3A87D3F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스퀘어" panose="020B0600000101010101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37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497D3-43DC-4B84-918F-4264DBD021C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9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D56D6-5856-70DA-09C3-4E905227D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BEE77F-6C4F-A7E0-6146-3C9A862CE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A37843-812C-2855-B764-0BDF07C23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A4DCCC-45F2-5F99-8216-741482664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497D3-43DC-4B84-918F-4264DBD021C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7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497D3-43DC-4B84-918F-4264DBD021C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8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용어정리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중요성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이전의 전통적인 기법 현황 한계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overview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데이터셋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실험 결과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Future work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conclusion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3EDC1D-6A18-48D6-885D-96DF3A87D3F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스퀘어" panose="020B0600000101010101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0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323D-9618-8372-EA4C-190B4BA15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34E53A-8BDC-EFE2-D573-5706A82A5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E79A5-4756-C7AF-C302-4D8DF26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2918-8654-4889-AD73-B1339C57C6A9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0F6E4-C76F-1385-1281-5B80FF5D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CEA2D-B0F1-9936-01C4-B26C8CCD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025E-0CA6-48AF-998F-2219A225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3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801F-1326-F272-F173-C8C15D1A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EE19B7-F0BC-FC27-A63B-DEB233AC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D580E-AFBE-D10B-1E4B-B620B07F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2918-8654-4889-AD73-B1339C57C6A9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E2D5E-056A-B041-E00B-549828FC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F5E6C-7584-1D58-1D5E-8BB8BAE3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025E-0CA6-48AF-998F-2219A225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50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655699-2261-C69F-EBF1-EB1F2F037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0706C8-3006-E326-0779-99B11E4A9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1B60E-7506-5109-ADA6-D7737CAB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2918-8654-4889-AD73-B1339C57C6A9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611F0-3BD2-11B6-FAAC-19DE1E9F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CA3AD-4D30-1129-989F-101200BF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025E-0CA6-48AF-998F-2219A225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9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4772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8C4BD-96DF-4668-A2AC-C7330C7F2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4A2C2F-613E-4363-A085-8CFCE2A49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16B4-EA27-4D28-B994-F32BA76D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61B-ED26-4764-8557-5716E172D989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CB2BF-C2D7-463B-BE3E-DDF76AC9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8BCF2-8685-4705-A0D2-C4E54788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059C-39A0-448D-A006-BE25914C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04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3CD93-90C3-4483-A797-9D566428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90B9F-169D-4327-A094-288092C7D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EEF3C-188E-4CA8-8071-2725B694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61B-ED26-4764-8557-5716E172D989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57906-CE50-44A7-BC35-F3686D2C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EFAC6-81BA-4DB9-ADC7-8DF29D53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059C-39A0-448D-A006-BE25914CD088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7ABC50-C233-461A-B732-7342E6003157}"/>
              </a:ext>
            </a:extLst>
          </p:cNvPr>
          <p:cNvCxnSpPr>
            <a:cxnSpLocks/>
          </p:cNvCxnSpPr>
          <p:nvPr userDrawn="1"/>
        </p:nvCxnSpPr>
        <p:spPr>
          <a:xfrm>
            <a:off x="449076" y="952500"/>
            <a:ext cx="11742924" cy="0"/>
          </a:xfrm>
          <a:prstGeom prst="line">
            <a:avLst/>
          </a:prstGeom>
          <a:ln w="12700">
            <a:solidFill>
              <a:srgbClr val="156D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8C55C11-7444-4B4D-88C9-D841B04BC8D3}"/>
              </a:ext>
            </a:extLst>
          </p:cNvPr>
          <p:cNvCxnSpPr/>
          <p:nvPr userDrawn="1"/>
        </p:nvCxnSpPr>
        <p:spPr>
          <a:xfrm>
            <a:off x="478191" y="6457950"/>
            <a:ext cx="11228034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096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B7C18-1703-4D15-B240-7A497CDF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36BDA-B0FB-4531-AC71-C01EC022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B8820-9860-4A91-A79F-EFC09009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61B-ED26-4764-8557-5716E172D989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F1DD5-4672-40C0-873B-748B80FC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30584-D480-4B42-B969-0A81BC2D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059C-39A0-448D-A006-BE25914C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969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67767-938B-4898-BC96-88C4194F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34FB2-36AD-43F4-BB0F-5DAEA126B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D222EF-2188-453F-B3E3-FAE8EA106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55A674-0A08-4967-AF31-DEB09B8D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61B-ED26-4764-8557-5716E172D989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0E9F1-4377-4E2E-B6F0-0A29D6F2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B93E3E-DC3D-4F85-99AE-EC297FBA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059C-39A0-448D-A006-BE25914C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609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1B9C9-51D2-444E-A50B-122C64CE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8B3FCA-9599-45A2-8F7B-EF86A1A4C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9F548-6BE8-468E-80DE-812E3E9BC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FA9CB2-CEE4-49B3-905E-50086013E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7FDBA-D7E7-420E-BC59-2FC60903E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8DCED6-0186-4829-B027-B38860DC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61B-ED26-4764-8557-5716E172D989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5D68E5-C65E-4EB5-B3C4-7208C7A6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87DAD9-DCF1-462E-BF39-BE8E2A00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059C-39A0-448D-A006-BE25914C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370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89A01-33A7-4F02-8351-6709E944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087FAB-76AE-473B-A552-41F62944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61B-ED26-4764-8557-5716E172D989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20A2A6-0535-4334-A98C-C439728E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399ADE-78EB-4E4B-AC89-50FBB9BB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059C-39A0-448D-A006-BE25914C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279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4EF8BF-2267-4774-B53E-5B747B3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61B-ED26-4764-8557-5716E172D989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B9917-D039-47C9-BCF3-F519A42A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1F2BE-38F3-4C7F-AD29-672841F0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059C-39A0-448D-A006-BE25914C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AA13C-3E17-EB2A-EAF8-9CE821D6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A36B0-9489-F980-4E4E-F44244B63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F0E10-FDC5-78FC-8932-E467D263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2918-8654-4889-AD73-B1339C57C6A9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24949-BB93-3583-81B3-046F84FC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1A071-FE6F-65F3-1BCD-9A8BEC82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025E-0CA6-48AF-998F-2219A225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16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9F488-1E3C-49A5-B8E6-67E1F85D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6392D-681B-45AC-BF00-23641551A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FBAFA8-704E-4EA8-9F29-7977202B1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54C2A1-6953-4DF3-9F33-57A51469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61B-ED26-4764-8557-5716E172D989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34F4DF-0A03-4473-9885-39DA49B3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FFFC56-D8FD-48BB-9468-4E0D993B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059C-39A0-448D-A006-BE25914C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923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1A878-1A03-48EE-9517-62812CB4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3F6991-3847-414A-86BC-FA02D739E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54371F-25BF-4C86-9802-7640CB755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6A021A-E5BD-4E9A-B11F-0FAE8EA0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61B-ED26-4764-8557-5716E172D989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27EF7-9CF3-4BBE-8255-5A1B0E67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173EFA-C2AD-4025-BA05-ED916F8B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059C-39A0-448D-A006-BE25914C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159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C043C-8D2E-4422-A5E4-A7D542CD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B3FAED-1083-4A68-A689-EDC0972D3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CF102-B4AC-4226-A3E1-6A92825C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61B-ED26-4764-8557-5716E172D989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A728C-E840-4A6C-99F8-A7797484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219D2-5DF8-4BFC-87F0-0A8034D6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059C-39A0-448D-A006-BE25914C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879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57BDD8-4660-46CD-A4DD-2523BB66D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D1E53D-5E5B-4840-B3A2-A9ECA6F50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8F9E9-35AD-449B-BAA4-6D593239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461B-ED26-4764-8557-5716E172D989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03D99-C934-42B2-BAA1-14F80AC5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589C6-D9BD-4516-A739-A6F9B811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059C-39A0-448D-A006-BE25914CD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272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995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2ECA6-0199-3270-70BD-1E97CC46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1A449A-66E5-08E6-D7D7-186B4A18A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29E17-AA44-FFFC-EA55-770110FA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2918-8654-4889-AD73-B1339C57C6A9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37063-16EF-669F-A142-685DEF96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7E30D-9D06-0792-C67E-B9D11B04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025E-0CA6-48AF-998F-2219A225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31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1A693-0C09-C4C8-9097-DFC98371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65CF7-968B-7924-99CC-645E5D628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A416F-B085-693A-CF6F-E01F6A610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45E9FF-7C46-8FD6-7904-8D1B9832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2918-8654-4889-AD73-B1339C57C6A9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0792BC-444F-1C54-7510-4F08FDE3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A2DB6C-F201-B6A1-68E6-7B1A01F5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025E-0CA6-48AF-998F-2219A225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51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DDAB8-6B92-2248-72C4-A79CA5E1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64A468-1536-5B92-CE3A-B58B1A646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96D6A-6136-A767-727B-10E0549F2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42017E-50A8-68F7-8EC8-F74556F5E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08A67E-5049-C4E0-CF3A-19ACDCE98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075B70-86A4-EB7C-DCE3-655FD106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2918-8654-4889-AD73-B1339C57C6A9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A59C4D-F50B-3516-C5F9-CB7822F9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3BF941-F940-DF1A-9097-104FADBF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025E-0CA6-48AF-998F-2219A225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5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D97E1-43FD-6ED3-0B9C-8C4C9B53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5E644E-9AA3-D6F2-1DF9-3004A1DF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2918-8654-4889-AD73-B1339C57C6A9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FE9730-6BCF-8375-4746-306C77CE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26CB2E-5933-340C-F245-14A8D904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025E-0CA6-48AF-998F-2219A225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2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1AE4D4-B347-FDEA-E2A7-06D156A0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2918-8654-4889-AD73-B1339C57C6A9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0294C9-C832-8708-E44C-4A882101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896D3-71E2-48DB-A73B-64087B6C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025E-0CA6-48AF-998F-2219A225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5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F2F03-FFA0-BE47-CBA6-EE254B76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C1DCE-532C-A47D-8D25-6C3CD6CFD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AC094C-D7EA-0B2A-03D2-8D558FCAE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C90E1-1561-8E7D-0FA5-5765BA36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2918-8654-4889-AD73-B1339C57C6A9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65FB5F-F032-51AD-65A4-61EA7E97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3C581B-3DAA-A56A-E456-0E89CC1C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025E-0CA6-48AF-998F-2219A225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42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4D5DC-0533-E913-6685-07774377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EE7466-5BC3-4FB2-FB9F-CC27AE10C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E9B103-8073-673B-1519-8D4A909F2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119402-E36D-418D-7A65-206FF694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2918-8654-4889-AD73-B1339C57C6A9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27B27-3085-D839-D0EF-7CB6C5B1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FC90B1-8081-1883-1B42-62911B62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025E-0CA6-48AF-998F-2219A225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9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E3D6E4-31D1-1542-BFAD-DC99C5ED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6D39B8-9D76-CCDA-7FAA-4CD3BBFB6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9CDCC-B08D-2E7A-F3E3-3ECF759B6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2918-8654-4889-AD73-B1339C57C6A9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9AC3E-8A83-754C-C816-C43867481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46BCB-1E59-CE01-368C-1B51A5222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025E-0CA6-48AF-998F-2219A225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7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6BBE4B-EBA4-4823-8120-399A0ADE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GB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7FA09-11D1-4BF5-95D8-52FCB2A2B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GB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FCB20-2FAE-4BA9-B7F4-486B20170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G꼬딕씨 40g" panose="02020603020101020101" pitchFamily="18" charset="-127"/>
              </a:defRPr>
            </a:lvl1pPr>
          </a:lstStyle>
          <a:p>
            <a:fld id="{D1A7461B-ED26-4764-8557-5716E172D989}" type="datetimeFigureOut">
              <a:rPr lang="en-GB" smtClean="0"/>
              <a:pPr/>
              <a:t>17/12/2024</a:t>
            </a:fld>
            <a:endParaRPr lang="en-GB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FCE0B-B313-40E2-9256-857BFFE0C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G꼬딕씨 40g" panose="02020603020101020101" pitchFamily="18" charset="-127"/>
              </a:defRPr>
            </a:lvl1pPr>
          </a:lstStyle>
          <a:p>
            <a:endParaRPr lang="en-GB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E8C48-7263-4FFF-BF24-5DB5B6254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G꼬딕씨 40g" panose="02020603020101020101" pitchFamily="18" charset="-127"/>
              </a:defRPr>
            </a:lvl1pPr>
          </a:lstStyle>
          <a:p>
            <a:fld id="{BE9E059C-39A0-448D-A006-BE25914CD08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84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G꼬딕씨 40g" panose="02020603020101020101" pitchFamily="18" charset="-12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G꼬딕씨 40g" panose="02020603020101020101" pitchFamily="18" charset="-12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G꼬딕씨 40g" panose="02020603020101020101" pitchFamily="18" charset="-12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G꼬딕씨 40g" panose="02020603020101020101" pitchFamily="18" charset="-12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G꼬딕씨 40g" panose="02020603020101020101" pitchFamily="18" charset="-12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G꼬딕씨 40g" panose="02020603020101020101" pitchFamily="18" charset="-12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옥외설치물, 그물이(가) 표시된 사진&#10;&#10;자동 생성된 설명">
            <a:extLst>
              <a:ext uri="{FF2B5EF4-FFF2-40B4-BE49-F238E27FC236}">
                <a16:creationId xmlns:a16="http://schemas.microsoft.com/office/drawing/2014/main" id="{221B5634-6A75-24BF-4F40-0989E45302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F9093">
                <a:tint val="45000"/>
                <a:satMod val="400000"/>
              </a:srgbClr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7" r="19527"/>
          <a:stretch/>
        </p:blipFill>
        <p:spPr>
          <a:xfrm>
            <a:off x="0" y="462234"/>
            <a:ext cx="12192000" cy="6283900"/>
          </a:xfrm>
          <a:prstGeom prst="rect">
            <a:avLst/>
          </a:prstGeom>
          <a:noFill/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E5DCA172-1EAF-4A9C-BBD5-11205A44C0B1}"/>
              </a:ext>
            </a:extLst>
          </p:cNvPr>
          <p:cNvSpPr txBox="1">
            <a:spLocks/>
          </p:cNvSpPr>
          <p:nvPr/>
        </p:nvSpPr>
        <p:spPr>
          <a:xfrm>
            <a:off x="478191" y="2442079"/>
            <a:ext cx="11099043" cy="13096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</a:rPr>
              <a:t>Quantize LLM with GPTQ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9DF5CA4-25C1-4127-80D1-6DC3A7D3B6E2}"/>
              </a:ext>
            </a:extLst>
          </p:cNvPr>
          <p:cNvSpPr txBox="1">
            <a:spLocks/>
          </p:cNvSpPr>
          <p:nvPr/>
        </p:nvSpPr>
        <p:spPr>
          <a:xfrm>
            <a:off x="478191" y="4928123"/>
            <a:ext cx="9972907" cy="9261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2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Presenter : </a:t>
            </a:r>
            <a:r>
              <a:rPr kumimoji="1" lang="en-US" altLang="ko-KR" sz="20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Hyunku</a:t>
            </a:r>
            <a:r>
              <a:rPr kumimoji="1" lang="en-US" altLang="ko-KR" sz="2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Kang (M.S)</a:t>
            </a:r>
            <a:endParaRPr kumimoji="1" lang="en-GB" sz="2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GB" sz="2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Date </a:t>
            </a:r>
            <a:r>
              <a:rPr kumimoji="1" lang="en-GB" sz="20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: 2024-12-17</a:t>
            </a:r>
            <a:endParaRPr kumimoji="1" lang="en-GB" sz="2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0" name="Picture 6" descr="KOREA UNIVERSITY 고려대학교 KOREA UNIVERSITY">
            <a:extLst>
              <a:ext uri="{FF2B5EF4-FFF2-40B4-BE49-F238E27FC236}">
                <a16:creationId xmlns:a16="http://schemas.microsoft.com/office/drawing/2014/main" id="{2AEBA295-892D-4863-950F-F1867D4B4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3" t="33026" r="10256" b="32973"/>
          <a:stretch/>
        </p:blipFill>
        <p:spPr bwMode="auto">
          <a:xfrm>
            <a:off x="576667" y="5947728"/>
            <a:ext cx="1856596" cy="50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로고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559F3002-435C-A168-DAF5-8A967C59D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76" y="5947728"/>
            <a:ext cx="2103834" cy="507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00"/>
    </mc:Choice>
    <mc:Fallback xmlns="">
      <p:transition spd="slow" advTm="228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1C933-A7DE-899C-EF00-4AD6CB856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4036F-2D39-98EB-923B-1C9503C1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89" y="1158241"/>
            <a:ext cx="11494251" cy="5025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 </a:t>
            </a:r>
            <a:r>
              <a:rPr lang="en-US" altLang="ko-KR" sz="2000" b="1" dirty="0"/>
              <a:t>Load </a:t>
            </a:r>
            <a:r>
              <a:rPr lang="en-US" altLang="ko-KR" sz="2000" b="1" dirty="0" err="1"/>
              <a:t>Callibration</a:t>
            </a:r>
            <a:r>
              <a:rPr lang="en-US" altLang="ko-KR" sz="2000" b="1" dirty="0"/>
              <a:t> Dataset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anose="05000000000000000000" pitchFamily="2" charset="2"/>
              </a:rPr>
              <a:t>Models of Meta needs additional access </a:t>
            </a:r>
            <a:r>
              <a:rPr lang="en-US" altLang="ko-KR" sz="1800" dirty="0" err="1">
                <a:sym typeface="Wingdings" panose="05000000000000000000" pitchFamily="2" charset="2"/>
              </a:rPr>
              <a:t>fro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/>
              <a:t> Load Model with GPTQ, </a:t>
            </a:r>
            <a:r>
              <a:rPr lang="en-US" altLang="ko-KR" sz="2000" b="1" dirty="0" err="1"/>
              <a:t>Callibration</a:t>
            </a:r>
            <a:r>
              <a:rPr lang="en-US" altLang="ko-KR" sz="2000" b="1" dirty="0"/>
              <a:t> set</a:t>
            </a:r>
            <a:endParaRPr lang="en-US" altLang="ko-KR" sz="6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anose="05000000000000000000" pitchFamily="2" charset="2"/>
              </a:rPr>
              <a:t>Google </a:t>
            </a:r>
            <a:r>
              <a:rPr lang="en-US" altLang="ko-KR" sz="1800" dirty="0" err="1">
                <a:sym typeface="Wingdings" panose="05000000000000000000" pitchFamily="2" charset="2"/>
              </a:rPr>
              <a:t>Colab</a:t>
            </a:r>
            <a:r>
              <a:rPr lang="en-US" altLang="ko-KR" sz="1800" dirty="0">
                <a:sym typeface="Wingdings" panose="05000000000000000000" pitchFamily="2" charset="2"/>
              </a:rPr>
              <a:t> T4 GPU was used in my </a:t>
            </a:r>
            <a:r>
              <a:rPr lang="en-US" altLang="ko-KR" sz="1800" dirty="0" err="1">
                <a:sym typeface="Wingdings" panose="05000000000000000000" pitchFamily="2" charset="2"/>
              </a:rPr>
              <a:t>experim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C98778-3E9C-71D1-7397-23D52872408E}"/>
              </a:ext>
            </a:extLst>
          </p:cNvPr>
          <p:cNvSpPr txBox="1">
            <a:spLocks/>
          </p:cNvSpPr>
          <p:nvPr/>
        </p:nvSpPr>
        <p:spPr>
          <a:xfrm>
            <a:off x="478190" y="416408"/>
            <a:ext cx="9732609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Process</a:t>
            </a:r>
            <a:r>
              <a:rPr kumimoji="1"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 </a:t>
            </a:r>
            <a:r>
              <a:rPr kumimoji="1" lang="en-US" altLang="ko-KR" sz="24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Fow</a:t>
            </a:r>
            <a:r>
              <a:rPr kumimoji="1"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to quantize model</a:t>
            </a:r>
            <a:endParaRPr kumimoji="1"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5" name="그림 4" descr="로고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397B8556-8CF1-1CB9-9EE0-D77EEC675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0" y="6531956"/>
            <a:ext cx="894080" cy="2157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F4C667-A94D-471B-39F1-69A3FE693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63" y="1679407"/>
            <a:ext cx="5088937" cy="5830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4506D44-3182-2C86-BFC8-6F159E6DE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40" y="3317604"/>
            <a:ext cx="9458554" cy="15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33"/>
    </mc:Choice>
    <mc:Fallback xmlns="">
      <p:transition spd="slow" advTm="10833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51FD1-704C-BC3C-F2C2-22753BC1D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89" y="1158241"/>
            <a:ext cx="11494251" cy="5025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 </a:t>
            </a:r>
            <a:r>
              <a:rPr lang="en-US" altLang="ko-KR" sz="2000" b="1" dirty="0"/>
              <a:t>Evaluation – Calculate Perplexity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anose="05000000000000000000" pitchFamily="2" charset="2"/>
              </a:rPr>
              <a:t>Llama has no pad token -&gt; define pad token as </a:t>
            </a:r>
            <a:r>
              <a:rPr lang="en-US" altLang="ko-KR" sz="1800" dirty="0" err="1">
                <a:sym typeface="Wingdings" panose="05000000000000000000" pitchFamily="2" charset="2"/>
              </a:rPr>
              <a:t>eos</a:t>
            </a:r>
            <a:r>
              <a:rPr lang="en-US" altLang="ko-KR" sz="1800" dirty="0">
                <a:sym typeface="Wingdings" panose="05000000000000000000" pitchFamily="2" charset="2"/>
              </a:rPr>
              <a:t> token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anose="05000000000000000000" pitchFamily="2" charset="2"/>
              </a:rPr>
              <a:t>Convert batch text to batch token using collator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EBBE44-1FFD-5259-1926-1D9223770308}"/>
              </a:ext>
            </a:extLst>
          </p:cNvPr>
          <p:cNvSpPr txBox="1">
            <a:spLocks/>
          </p:cNvSpPr>
          <p:nvPr/>
        </p:nvSpPr>
        <p:spPr>
          <a:xfrm>
            <a:off x="478190" y="416408"/>
            <a:ext cx="9732609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Process</a:t>
            </a:r>
            <a:r>
              <a:rPr kumimoji="1"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 </a:t>
            </a:r>
            <a:r>
              <a:rPr kumimoji="1" lang="en-US" altLang="ko-KR" sz="24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Fow</a:t>
            </a:r>
            <a:r>
              <a:rPr kumimoji="1"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to quantize model</a:t>
            </a:r>
            <a:endParaRPr kumimoji="1"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5" name="그림 4" descr="로고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F12E2A7A-537A-096D-EDB1-29342B98E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0" y="6531956"/>
            <a:ext cx="894080" cy="21576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C6953D-F2B6-C7BC-4400-1E8CC6348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928" y="2684749"/>
            <a:ext cx="7899590" cy="349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1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33"/>
    </mc:Choice>
    <mc:Fallback xmlns="">
      <p:transition spd="slow" advTm="10833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F627F-278D-12B9-7EE5-27D8A1F70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28A03-D14C-068A-DE2F-760FDD562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89" y="1158241"/>
            <a:ext cx="11494251" cy="5025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 </a:t>
            </a:r>
            <a:r>
              <a:rPr lang="en-US" altLang="ko-KR" sz="2000" b="1" dirty="0"/>
              <a:t>Evaluation – Calculate Perplexity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Perplexity is calculated by applying exp⁡ to the next token prediction loss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2E3E68-E4FD-EBFD-4F65-E96A5E6DA128}"/>
              </a:ext>
            </a:extLst>
          </p:cNvPr>
          <p:cNvSpPr txBox="1">
            <a:spLocks/>
          </p:cNvSpPr>
          <p:nvPr/>
        </p:nvSpPr>
        <p:spPr>
          <a:xfrm>
            <a:off x="478190" y="416408"/>
            <a:ext cx="9732609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Process</a:t>
            </a:r>
            <a:r>
              <a:rPr kumimoji="1"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 </a:t>
            </a:r>
            <a:r>
              <a:rPr kumimoji="1" lang="en-US" altLang="ko-KR" sz="24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Fow</a:t>
            </a:r>
            <a:r>
              <a:rPr kumimoji="1"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to quantize model</a:t>
            </a:r>
            <a:endParaRPr kumimoji="1"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5" name="그림 4" descr="로고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2C0119F1-98C0-A001-9EE8-39E8579AD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0" y="6531956"/>
            <a:ext cx="894080" cy="2157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1C12E4-08D5-BDEB-9804-834036B7F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902" y="2532293"/>
            <a:ext cx="5828196" cy="365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4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33"/>
    </mc:Choice>
    <mc:Fallback xmlns="">
      <p:transition spd="slow" advTm="10833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옥외설치물, 그물이(가) 표시된 사진&#10;&#10;자동 생성된 설명">
            <a:extLst>
              <a:ext uri="{FF2B5EF4-FFF2-40B4-BE49-F238E27FC236}">
                <a16:creationId xmlns:a16="http://schemas.microsoft.com/office/drawing/2014/main" id="{221B5634-6A75-24BF-4F40-0989E45302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F9093">
                <a:tint val="45000"/>
                <a:satMod val="400000"/>
              </a:srgbClr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7" r="19527"/>
          <a:stretch/>
        </p:blipFill>
        <p:spPr>
          <a:xfrm>
            <a:off x="0" y="462234"/>
            <a:ext cx="12192000" cy="6283900"/>
          </a:xfrm>
          <a:prstGeom prst="rect">
            <a:avLst/>
          </a:prstGeom>
          <a:noFill/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E5DCA172-1EAF-4A9C-BBD5-11205A44C0B1}"/>
              </a:ext>
            </a:extLst>
          </p:cNvPr>
          <p:cNvSpPr txBox="1">
            <a:spLocks/>
          </p:cNvSpPr>
          <p:nvPr/>
        </p:nvSpPr>
        <p:spPr>
          <a:xfrm>
            <a:off x="437551" y="2245607"/>
            <a:ext cx="11099043" cy="13096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>
                <a:solidFill>
                  <a:srgbClr val="212529"/>
                </a:solidFill>
                <a:highlight>
                  <a:srgbClr val="FFFFFF"/>
                </a:highlight>
              </a:rPr>
              <a:t>Thank You</a:t>
            </a:r>
            <a:endParaRPr lang="en-US" altLang="ko-KR" sz="3200" b="1" dirty="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6" name="Picture 6" descr="KOREA UNIVERSITY 고려대학교 KOREA UNIVERSITY">
            <a:extLst>
              <a:ext uri="{FF2B5EF4-FFF2-40B4-BE49-F238E27FC236}">
                <a16:creationId xmlns:a16="http://schemas.microsoft.com/office/drawing/2014/main" id="{84E699E4-15AC-1A54-8E37-BD04695C3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3" t="33026" r="10256" b="32973"/>
          <a:stretch/>
        </p:blipFill>
        <p:spPr bwMode="auto">
          <a:xfrm>
            <a:off x="4107325" y="3275648"/>
            <a:ext cx="1856596" cy="50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로고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8B71714A-D22F-2575-5221-17EC02E2ED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80" y="3275648"/>
            <a:ext cx="2103834" cy="5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9"/>
    </mc:Choice>
    <mc:Fallback xmlns="">
      <p:transition spd="slow" advTm="302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옥외설치물, 그물이(가) 표시된 사진&#10;&#10;자동 생성된 설명">
            <a:extLst>
              <a:ext uri="{FF2B5EF4-FFF2-40B4-BE49-F238E27FC236}">
                <a16:creationId xmlns:a16="http://schemas.microsoft.com/office/drawing/2014/main" id="{221B5634-6A75-24BF-4F40-0989E45302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F9093">
                <a:tint val="45000"/>
                <a:satMod val="400000"/>
              </a:srgbClr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7" r="19527"/>
          <a:stretch/>
        </p:blipFill>
        <p:spPr>
          <a:xfrm>
            <a:off x="0" y="462234"/>
            <a:ext cx="12192000" cy="6283900"/>
          </a:xfrm>
          <a:prstGeom prst="rect">
            <a:avLst/>
          </a:prstGeom>
          <a:noFill/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E5DCA172-1EAF-4A9C-BBD5-11205A44C0B1}"/>
              </a:ext>
            </a:extLst>
          </p:cNvPr>
          <p:cNvSpPr txBox="1">
            <a:spLocks/>
          </p:cNvSpPr>
          <p:nvPr/>
        </p:nvSpPr>
        <p:spPr>
          <a:xfrm>
            <a:off x="437551" y="1046727"/>
            <a:ext cx="11099043" cy="13096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212529"/>
                </a:solidFill>
                <a:highlight>
                  <a:srgbClr val="FFFFFF"/>
                </a:highlight>
              </a:rPr>
              <a:t>Contents</a:t>
            </a:r>
          </a:p>
          <a:p>
            <a:pPr algn="l"/>
            <a:endParaRPr lang="en-US" altLang="ko-KR" sz="3600" b="1" dirty="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algn="l">
              <a:lnSpc>
                <a:spcPct val="150000"/>
              </a:lnSpc>
            </a:pPr>
            <a:r>
              <a:rPr lang="ko-KR" altLang="en-US" sz="3600" dirty="0" err="1">
                <a:solidFill>
                  <a:srgbClr val="212529"/>
                </a:solidFill>
                <a:highlight>
                  <a:srgbClr val="FFFFFF"/>
                </a:highlight>
              </a:rPr>
              <a:t>Ⅰ</a:t>
            </a:r>
            <a:r>
              <a:rPr lang="en-US" altLang="ko-KR" sz="3600" dirty="0">
                <a:solidFill>
                  <a:srgbClr val="212529"/>
                </a:solidFill>
                <a:highlight>
                  <a:srgbClr val="FFFFFF"/>
                </a:highlight>
              </a:rPr>
              <a:t>. Introduction</a:t>
            </a:r>
          </a:p>
          <a:p>
            <a:pPr algn="l">
              <a:lnSpc>
                <a:spcPct val="150000"/>
              </a:lnSpc>
            </a:pPr>
            <a:r>
              <a:rPr lang="en-US" altLang="ko-KR" sz="3600" dirty="0">
                <a:solidFill>
                  <a:srgbClr val="212529"/>
                </a:solidFill>
                <a:highlight>
                  <a:srgbClr val="FFFFFF"/>
                </a:highlight>
              </a:rPr>
              <a:t>Ⅱ. Method</a:t>
            </a:r>
          </a:p>
          <a:p>
            <a:pPr algn="l">
              <a:lnSpc>
                <a:spcPct val="150000"/>
              </a:lnSpc>
            </a:pPr>
            <a:r>
              <a:rPr lang="en-US" altLang="ko-KR" sz="3600" dirty="0">
                <a:solidFill>
                  <a:srgbClr val="212529"/>
                </a:solidFill>
                <a:highlight>
                  <a:srgbClr val="FFFFFF"/>
                </a:highlight>
              </a:rPr>
              <a:t>Ⅲ. Process</a:t>
            </a:r>
          </a:p>
          <a:p>
            <a:pPr algn="l">
              <a:lnSpc>
                <a:spcPct val="150000"/>
              </a:lnSpc>
            </a:pPr>
            <a:r>
              <a:rPr lang="en-US" altLang="ko-KR" sz="3600" dirty="0">
                <a:solidFill>
                  <a:srgbClr val="212529"/>
                </a:solidFill>
                <a:highlight>
                  <a:srgbClr val="FFFFFF"/>
                </a:highlight>
              </a:rPr>
              <a:t>Ⅳ. Result</a:t>
            </a:r>
          </a:p>
          <a:p>
            <a:pPr marL="571500" indent="-571500" algn="l">
              <a:buFontTx/>
              <a:buChar char="-"/>
            </a:pPr>
            <a:endParaRPr lang="en-US" altLang="ko-KR" sz="3600" i="0" dirty="0">
              <a:solidFill>
                <a:srgbClr val="212529"/>
              </a:solidFill>
              <a:effectLst/>
              <a:highlight>
                <a:srgbClr val="FFFFFF"/>
              </a:highligh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B18F3A-9171-7E28-EFE2-CFDD9B34E07E}"/>
              </a:ext>
            </a:extLst>
          </p:cNvPr>
          <p:cNvCxnSpPr>
            <a:cxnSpLocks/>
          </p:cNvCxnSpPr>
          <p:nvPr/>
        </p:nvCxnSpPr>
        <p:spPr>
          <a:xfrm>
            <a:off x="0" y="1747520"/>
            <a:ext cx="71221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8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32"/>
    </mc:Choice>
    <mc:Fallback xmlns="">
      <p:transition spd="slow" advTm="2733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C4A854A-6C17-02AF-8FF4-934B2E9C615B}"/>
              </a:ext>
            </a:extLst>
          </p:cNvPr>
          <p:cNvSpPr txBox="1">
            <a:spLocks/>
          </p:cNvSpPr>
          <p:nvPr/>
        </p:nvSpPr>
        <p:spPr>
          <a:xfrm>
            <a:off x="478189" y="1148486"/>
            <a:ext cx="11494251" cy="503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G꼬딕씨 40g" panose="02020603020101020101" pitchFamily="18" charset="-12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G꼬딕씨 40g" panose="02020603020101020101" pitchFamily="18" charset="-12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G꼬딕씨 40g" panose="02020603020101020101" pitchFamily="18" charset="-12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G꼬딕씨 40g" panose="02020603020101020101" pitchFamily="18" charset="-12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G꼬딕씨 40g" panose="02020603020101020101" pitchFamily="18" charset="-12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 </a:t>
            </a:r>
            <a:r>
              <a:rPr lang="en-US" altLang="ko-KR" sz="2000" b="1" dirty="0"/>
              <a:t>What is Quantization?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A compression method that represents high-bit model weights in lower-bit form, thereby increasing operations and memory access.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anose="05000000000000000000" pitchFamily="2" charset="2"/>
              </a:rPr>
              <a:t>The goal is to convert 16/32 bit weights into 4/8 bit weights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We can quantize Weight, Activation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EBBE44-1FFD-5259-1926-1D9223770308}"/>
              </a:ext>
            </a:extLst>
          </p:cNvPr>
          <p:cNvSpPr txBox="1">
            <a:spLocks/>
          </p:cNvSpPr>
          <p:nvPr/>
        </p:nvSpPr>
        <p:spPr>
          <a:xfrm>
            <a:off x="478190" y="416408"/>
            <a:ext cx="9732609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Introduction</a:t>
            </a:r>
            <a:r>
              <a:rPr kumimoji="1"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 What is Quantize?</a:t>
            </a:r>
            <a:endParaRPr kumimoji="1"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5" name="그림 4" descr="로고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0857E657-FCBE-1A65-A954-B5E8B0099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0" y="6531956"/>
            <a:ext cx="894080" cy="2157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19E251-F0AA-10AE-EFEF-BDD340BA3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90" y="3666155"/>
            <a:ext cx="4918247" cy="263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6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80"/>
    </mc:Choice>
    <mc:Fallback xmlns="">
      <p:transition spd="slow" advTm="6778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51FD1-704C-BC3C-F2C2-22753BC1D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89" y="1320036"/>
            <a:ext cx="11494251" cy="50276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 </a:t>
            </a:r>
            <a:r>
              <a:rPr lang="en-US" altLang="ko-KR" sz="2000" b="1" dirty="0"/>
              <a:t>Information about Calibration Dataset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err="1">
                <a:sym typeface="Wingdings" panose="05000000000000000000" pitchFamily="2" charset="2"/>
              </a:rPr>
              <a:t>TinyStories</a:t>
            </a:r>
            <a:r>
              <a:rPr lang="en-US" altLang="ko-KR" sz="1800" dirty="0">
                <a:sym typeface="Wingdings" panose="05000000000000000000" pitchFamily="2" charset="2"/>
              </a:rPr>
              <a:t> – Short Storybook data</a:t>
            </a: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 </a:t>
            </a:r>
            <a:r>
              <a:rPr lang="en-US" altLang="ko-KR" sz="2000" b="1" dirty="0"/>
              <a:t>Information about objective LLM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anose="05000000000000000000" pitchFamily="2" charset="2"/>
              </a:rPr>
              <a:t>Llama3.2-1B</a:t>
            </a:r>
            <a:r>
              <a:rPr lang="en-US" altLang="ko-KR" sz="2000" b="1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- Meta</a:t>
            </a: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EBBE44-1FFD-5259-1926-1D9223770308}"/>
              </a:ext>
            </a:extLst>
          </p:cNvPr>
          <p:cNvSpPr txBox="1">
            <a:spLocks/>
          </p:cNvSpPr>
          <p:nvPr/>
        </p:nvSpPr>
        <p:spPr>
          <a:xfrm>
            <a:off x="478190" y="416408"/>
            <a:ext cx="9732609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Introduction</a:t>
            </a:r>
            <a:r>
              <a:rPr kumimoji="1"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 Calibration Dataset &amp; LLM</a:t>
            </a:r>
            <a:endParaRPr kumimoji="1"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5" name="그림 4" descr="로고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0857E657-FCBE-1A65-A954-B5E8B0099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0" y="6531956"/>
            <a:ext cx="894080" cy="2157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8CEE3D-1EBB-92EF-32F8-214A407BE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387595"/>
            <a:ext cx="10210799" cy="22259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563777-A68C-9662-7CAC-49D847A04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14" y="4695122"/>
            <a:ext cx="4041496" cy="16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63"/>
    </mc:Choice>
    <mc:Fallback xmlns="">
      <p:transition spd="slow" advTm="5626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948A1-F843-534A-AF77-1604340F8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9279C-5AA4-06AF-8821-4B120BD6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89" y="1148486"/>
            <a:ext cx="11494251" cy="5035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 </a:t>
            </a:r>
            <a:r>
              <a:rPr lang="en-US" altLang="ko-KR" sz="2000" b="1" dirty="0"/>
              <a:t>Summary of GPTQ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1. Convert the Inverse Hessian Matrix to Cholesky Form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2. Perform column-wise quantization for each block and update the remaining weights within the block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3. After completing the quantization for the block, update the remaining weights and the Inverse Hessian Matrix for the entire model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4. Repeat steps 1-3 until all weights quantized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B0F49-FC8E-BBA7-4BE8-35F6CCCAFCFB}"/>
              </a:ext>
            </a:extLst>
          </p:cNvPr>
          <p:cNvSpPr txBox="1">
            <a:spLocks/>
          </p:cNvSpPr>
          <p:nvPr/>
        </p:nvSpPr>
        <p:spPr>
          <a:xfrm>
            <a:off x="478190" y="416408"/>
            <a:ext cx="9732609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Method</a:t>
            </a:r>
            <a:r>
              <a:rPr kumimoji="1"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 GPTQ</a:t>
            </a:r>
            <a:endParaRPr kumimoji="1"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5" name="그림 4" descr="로고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F2E3A563-DFBE-9271-7523-E9D4B2396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0" y="6531956"/>
            <a:ext cx="894080" cy="2157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E8AD21-9B06-0B9C-9CF7-DEFEE7581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432" y="3133602"/>
            <a:ext cx="5738779" cy="31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91"/>
    </mc:Choice>
    <mc:Fallback xmlns="">
      <p:transition spd="slow" advTm="5989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EFAB9-3EEA-3177-DAD1-357DDC637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1F1DB-48F0-87B1-5699-B695E4650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89" y="1148486"/>
            <a:ext cx="11494251" cy="5035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 </a:t>
            </a:r>
            <a:r>
              <a:rPr lang="en-US" altLang="ko-KR" sz="2000" b="1" dirty="0"/>
              <a:t>Step 1. Convert Inverse Hessian Matrix to Cholesky Form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anose="05000000000000000000" pitchFamily="2" charset="2"/>
              </a:rPr>
              <a:t>Our Objective is minimizing quantization error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anose="05000000000000000000" pitchFamily="2" charset="2"/>
              </a:rPr>
              <a:t>L(W) is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quantization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error, which means |WX – W’X|, W is original Weight, W’ is Quantized Weight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We can approximate this expression using a Taylor series.</a:t>
            </a: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Unlike general optimization in deep learning, which is based on the first-order approximation of the Taylor series, GPTQ performs more sophisticated optimization using a second-order approximation requiring the Hessian matrix.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5A86BD-CC34-1AB4-0E7C-BB371323C9B2}"/>
              </a:ext>
            </a:extLst>
          </p:cNvPr>
          <p:cNvSpPr txBox="1">
            <a:spLocks/>
          </p:cNvSpPr>
          <p:nvPr/>
        </p:nvSpPr>
        <p:spPr>
          <a:xfrm>
            <a:off x="478190" y="416408"/>
            <a:ext cx="9732609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Method</a:t>
            </a:r>
            <a:r>
              <a:rPr kumimoji="1"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 GPTQ</a:t>
            </a:r>
            <a:endParaRPr kumimoji="1"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5" name="그림 4" descr="로고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C636E8BA-7F2C-0D02-F07F-1826A2A21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0" y="6531956"/>
            <a:ext cx="894080" cy="2157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A2BB63-B3CD-6019-47B0-51160A8AA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96" y="3344708"/>
            <a:ext cx="10279435" cy="91504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2C7590-DC54-0C81-379F-0EDF24DE34C3}"/>
              </a:ext>
            </a:extLst>
          </p:cNvPr>
          <p:cNvSpPr/>
          <p:nvPr/>
        </p:nvSpPr>
        <p:spPr>
          <a:xfrm>
            <a:off x="2571320" y="3447300"/>
            <a:ext cx="1058779" cy="70986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9AE86-6A49-7E8F-ED77-BFFDC77C74AF}"/>
              </a:ext>
            </a:extLst>
          </p:cNvPr>
          <p:cNvSpPr txBox="1"/>
          <p:nvPr/>
        </p:nvSpPr>
        <p:spPr>
          <a:xfrm>
            <a:off x="1448946" y="3130756"/>
            <a:ext cx="3693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The value of the loss function at W=0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955F28-8495-5D00-2E53-7C2B852813C8}"/>
              </a:ext>
            </a:extLst>
          </p:cNvPr>
          <p:cNvSpPr/>
          <p:nvPr/>
        </p:nvSpPr>
        <p:spPr>
          <a:xfrm>
            <a:off x="3968129" y="3447299"/>
            <a:ext cx="1325766" cy="709863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44EF31-D1FD-C520-4349-649BF2B35CCC}"/>
              </a:ext>
            </a:extLst>
          </p:cNvPr>
          <p:cNvSpPr txBox="1"/>
          <p:nvPr/>
        </p:nvSpPr>
        <p:spPr>
          <a:xfrm>
            <a:off x="3472829" y="4116773"/>
            <a:ext cx="2316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First derivative at W=0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D41B9B1-BDB8-B610-396E-37E9EBA8C91E}"/>
              </a:ext>
            </a:extLst>
          </p:cNvPr>
          <p:cNvSpPr/>
          <p:nvPr/>
        </p:nvSpPr>
        <p:spPr>
          <a:xfrm>
            <a:off x="9357130" y="3447299"/>
            <a:ext cx="398761" cy="70986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E1B46-5F23-44B1-A732-3A543CB0031E}"/>
              </a:ext>
            </a:extLst>
          </p:cNvPr>
          <p:cNvSpPr txBox="1"/>
          <p:nvPr/>
        </p:nvSpPr>
        <p:spPr>
          <a:xfrm>
            <a:off x="8398326" y="4157164"/>
            <a:ext cx="2708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Second derivative at W=0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7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91"/>
    </mc:Choice>
    <mc:Fallback xmlns="">
      <p:transition spd="slow" advTm="5989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47531-5279-C5E0-9512-CE4401D80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31BD26-CA34-2BDF-59E2-D9BFA84B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89" y="1148486"/>
            <a:ext cx="11494251" cy="5035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 </a:t>
            </a:r>
            <a:r>
              <a:rPr lang="en-US" altLang="ko-KR" sz="2000" b="1" dirty="0"/>
              <a:t>Step 1. Convert Inverse Hessian Matrix to Cholesky Form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Thus, the first derivative determines the direction in which the loss function decreases, while the second derivative indicates the rate at which to move in that direction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To compensate for quantization loss, the Hessian inverse matrix is used to adjust the weights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Directly computing the inverse of the Hessian matrix is very time-consuming, but it can be efficiently computed using Cholesky decomposition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In GPTQ, block-wise operations enable efficient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	computation by applying Cholesky decomposition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	to each block instead of using the entire Hessian.</a:t>
            </a:r>
            <a:endParaRPr lang="en-US" altLang="ko-KR" sz="3200" dirty="0">
              <a:sym typeface="Wingdings" panose="05000000000000000000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E2DE86-9224-FA51-7E1A-0E70F40BEE69}"/>
              </a:ext>
            </a:extLst>
          </p:cNvPr>
          <p:cNvSpPr txBox="1">
            <a:spLocks/>
          </p:cNvSpPr>
          <p:nvPr/>
        </p:nvSpPr>
        <p:spPr>
          <a:xfrm>
            <a:off x="478190" y="416408"/>
            <a:ext cx="9732609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Method</a:t>
            </a:r>
            <a:r>
              <a:rPr kumimoji="1"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 GPTQ</a:t>
            </a:r>
            <a:endParaRPr kumimoji="1"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5" name="그림 4" descr="로고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EC815D64-69E3-AB38-F11D-63E86722F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0" y="6531956"/>
            <a:ext cx="894080" cy="2157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8F8606-4418-F83D-DCBB-CAC2A7402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485" y="3001703"/>
            <a:ext cx="3295029" cy="6567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F73F58-CB9F-22FF-EFF2-8E22D3A7E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240" y="4125113"/>
            <a:ext cx="2638128" cy="21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2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91"/>
    </mc:Choice>
    <mc:Fallback xmlns="">
      <p:transition spd="slow" advTm="5989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72097-C463-4F64-7875-7FDA2656A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6CF5B-2FF3-E984-C357-0953ECC4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89" y="1148486"/>
            <a:ext cx="11494251" cy="5035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 </a:t>
            </a:r>
            <a:r>
              <a:rPr lang="en-US" altLang="ko-KR" sz="2000" b="1" dirty="0"/>
              <a:t>Step 2. Block Wise Quantization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GPTQ propose a method that processes columns in blocks of size B, where each block is fully quantized before updating the corresponding block of the residual weights and H−1.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 </a:t>
            </a:r>
            <a:r>
              <a:rPr lang="en-US" altLang="ko-KR" sz="2000" b="1" dirty="0"/>
              <a:t>Step 3. Update Remaining Weights and Hessian Matrix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After block quantization is completed, the remaining weights and the inverse Hessian matrix are updated.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Repeat steps 1–3 until all weights are quantized.</a:t>
            </a:r>
            <a:endParaRPr lang="en-US" altLang="ko-K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A6C11F-4FD4-A228-32D0-1B7C3DC3E7BE}"/>
              </a:ext>
            </a:extLst>
          </p:cNvPr>
          <p:cNvSpPr txBox="1">
            <a:spLocks/>
          </p:cNvSpPr>
          <p:nvPr/>
        </p:nvSpPr>
        <p:spPr>
          <a:xfrm>
            <a:off x="478190" y="416408"/>
            <a:ext cx="9732609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Method</a:t>
            </a:r>
            <a:r>
              <a:rPr kumimoji="1"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 GPTQ</a:t>
            </a:r>
            <a:endParaRPr kumimoji="1"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5" name="그림 4" descr="로고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EE329402-073E-594E-1BBC-C6057FC01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0" y="6531956"/>
            <a:ext cx="894080" cy="21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6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91"/>
    </mc:Choice>
    <mc:Fallback xmlns="">
      <p:transition spd="slow" advTm="5989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5BE60-3844-856D-B951-5D854A849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8456C-6754-B699-FBC7-664DBBF48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89" y="1158241"/>
            <a:ext cx="11494251" cy="5025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 </a:t>
            </a:r>
            <a:r>
              <a:rPr lang="en-US" altLang="ko-KR" sz="2000" b="1" dirty="0"/>
              <a:t>Get Access from </a:t>
            </a:r>
            <a:r>
              <a:rPr lang="en-US" altLang="ko-KR" sz="2000" b="1" dirty="0" err="1"/>
              <a:t>Huggingface</a:t>
            </a:r>
            <a:r>
              <a:rPr lang="en-US" altLang="ko-KR" sz="2000" b="1" dirty="0"/>
              <a:t> Meta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anose="05000000000000000000" pitchFamily="2" charset="2"/>
              </a:rPr>
              <a:t>Models of Meta needs additional access from your </a:t>
            </a:r>
            <a:r>
              <a:rPr lang="en-US" altLang="ko-KR" sz="1800" dirty="0" err="1">
                <a:sym typeface="Wingdings" panose="05000000000000000000" pitchFamily="2" charset="2"/>
              </a:rPr>
              <a:t>huggingface</a:t>
            </a:r>
            <a:r>
              <a:rPr lang="en-US" altLang="ko-KR" sz="1800" dirty="0">
                <a:sym typeface="Wingdings" panose="05000000000000000000" pitchFamily="2" charset="2"/>
              </a:rPr>
              <a:t> credentials.</a:t>
            </a: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/>
              <a:t> Experimental Setup</a:t>
            </a:r>
            <a:endParaRPr lang="en-US" altLang="ko-KR" sz="6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anose="05000000000000000000" pitchFamily="2" charset="2"/>
              </a:rPr>
              <a:t>Google </a:t>
            </a:r>
            <a:r>
              <a:rPr lang="en-US" altLang="ko-KR" sz="1800" dirty="0" err="1">
                <a:sym typeface="Wingdings" panose="05000000000000000000" pitchFamily="2" charset="2"/>
              </a:rPr>
              <a:t>Colab</a:t>
            </a:r>
            <a:r>
              <a:rPr lang="en-US" altLang="ko-KR" sz="1800" dirty="0">
                <a:sym typeface="Wingdings" panose="05000000000000000000" pitchFamily="2" charset="2"/>
              </a:rPr>
              <a:t> T4 GPU was used in my experiment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anose="05000000000000000000" pitchFamily="2" charset="2"/>
              </a:rPr>
              <a:t>We need to install additional libraries below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anose="05000000000000000000" pitchFamily="2" charset="2"/>
              </a:rPr>
              <a:t>Then, log in to </a:t>
            </a:r>
            <a:r>
              <a:rPr lang="en-US" altLang="ko-KR" sz="1800" dirty="0" err="1">
                <a:sym typeface="Wingdings" panose="05000000000000000000" pitchFamily="2" charset="2"/>
              </a:rPr>
              <a:t>huggingface</a:t>
            </a:r>
            <a:r>
              <a:rPr lang="en-US" altLang="ko-KR" sz="1800" dirty="0">
                <a:sym typeface="Wingdings" panose="05000000000000000000" pitchFamily="2" charset="2"/>
              </a:rPr>
              <a:t> using authorized credentials</a:t>
            </a: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F85CD1-AED4-BCC9-46AE-81F32DF27280}"/>
              </a:ext>
            </a:extLst>
          </p:cNvPr>
          <p:cNvSpPr txBox="1">
            <a:spLocks/>
          </p:cNvSpPr>
          <p:nvPr/>
        </p:nvSpPr>
        <p:spPr>
          <a:xfrm>
            <a:off x="478190" y="416408"/>
            <a:ext cx="9732609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Process</a:t>
            </a:r>
            <a:r>
              <a:rPr kumimoji="1"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 </a:t>
            </a:r>
            <a:r>
              <a:rPr kumimoji="1" lang="en-US" altLang="ko-KR" sz="24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Fow</a:t>
            </a:r>
            <a:r>
              <a:rPr kumimoji="1"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to quantize model</a:t>
            </a:r>
            <a:endParaRPr kumimoji="1"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5" name="그림 4" descr="로고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AF97310A-B601-DAC6-2A38-AA777C31C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60" y="6531956"/>
            <a:ext cx="894080" cy="2157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5850ED-5A28-0696-9E06-C83D9057F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89" y="4264046"/>
            <a:ext cx="11319777" cy="9973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7DD631-BADC-3FE0-334F-42F974690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627" y="1691629"/>
            <a:ext cx="2836866" cy="22992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4D8AC5-7FB2-9965-BFEA-B250C83D2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6551" y="5360501"/>
            <a:ext cx="3678898" cy="9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1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33"/>
    </mc:Choice>
    <mc:Fallback xmlns="">
      <p:transition spd="slow" advTm="108333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18148</TotalTime>
  <Words>642</Words>
  <Application>Microsoft Office PowerPoint</Application>
  <PresentationFormat>와이드스크린</PresentationFormat>
  <Paragraphs>112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G마켓 산스 TTF Bold</vt:lpstr>
      <vt:lpstr>G마켓 산스 TTF Medium</vt:lpstr>
      <vt:lpstr>HG꼬딕씨 40g</vt:lpstr>
      <vt:lpstr>맑은 고딕</vt:lpstr>
      <vt:lpstr>Arial</vt:lpstr>
      <vt:lpstr>Calibri</vt:lpstr>
      <vt:lpstr>Wingdings</vt:lpstr>
      <vt:lpstr>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정민경[ 대학원석사과정수료연구(재학) / 뇌공학과 ]</dc:creator>
  <cp:lastModifiedBy>TH11305</cp:lastModifiedBy>
  <cp:revision>911</cp:revision>
  <dcterms:created xsi:type="dcterms:W3CDTF">2023-03-08T04:41:56Z</dcterms:created>
  <dcterms:modified xsi:type="dcterms:W3CDTF">2024-12-17T05:47:32Z</dcterms:modified>
</cp:coreProperties>
</file>