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CBF-5280-4764-8566-E22944F13279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11CCF1-7EB3-41C2-8F1B-2CFE2D4D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4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CBF-5280-4764-8566-E22944F13279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11CCF1-7EB3-41C2-8F1B-2CFE2D4D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9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CBF-5280-4764-8566-E22944F13279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11CCF1-7EB3-41C2-8F1B-2CFE2D4D6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3044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CBF-5280-4764-8566-E22944F13279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11CCF1-7EB3-41C2-8F1B-2CFE2D4D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7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CBF-5280-4764-8566-E22944F13279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11CCF1-7EB3-41C2-8F1B-2CFE2D4D6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925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CBF-5280-4764-8566-E22944F13279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11CCF1-7EB3-41C2-8F1B-2CFE2D4D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99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CBF-5280-4764-8566-E22944F13279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CF1-7EB3-41C2-8F1B-2CFE2D4D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2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CBF-5280-4764-8566-E22944F13279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CF1-7EB3-41C2-8F1B-2CFE2D4D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3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CBF-5280-4764-8566-E22944F13279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CF1-7EB3-41C2-8F1B-2CFE2D4D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0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CBF-5280-4764-8566-E22944F13279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11CCF1-7EB3-41C2-8F1B-2CFE2D4D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4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CBF-5280-4764-8566-E22944F13279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11CCF1-7EB3-41C2-8F1B-2CFE2D4D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05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CBF-5280-4764-8566-E22944F13279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11CCF1-7EB3-41C2-8F1B-2CFE2D4D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CBF-5280-4764-8566-E22944F13279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CF1-7EB3-41C2-8F1B-2CFE2D4D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6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CBF-5280-4764-8566-E22944F13279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CF1-7EB3-41C2-8F1B-2CFE2D4D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29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CBF-5280-4764-8566-E22944F13279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CF1-7EB3-41C2-8F1B-2CFE2D4D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51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CBF-5280-4764-8566-E22944F13279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11CCF1-7EB3-41C2-8F1B-2CFE2D4D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9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9CBF-5280-4764-8566-E22944F13279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11CCF1-7EB3-41C2-8F1B-2CFE2D4D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8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emf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1888524"/>
            <a:ext cx="8915399" cy="2262781"/>
          </a:xfrm>
        </p:spPr>
        <p:txBody>
          <a:bodyPr/>
          <a:lstStyle/>
          <a:p>
            <a:r>
              <a:rPr lang="zh-CN" altLang="en-US" dirty="0" smtClean="0"/>
              <a:t>结合</a:t>
            </a:r>
            <a:r>
              <a:rPr lang="en-US" altLang="zh-CN" dirty="0" smtClean="0"/>
              <a:t>HSF</a:t>
            </a:r>
            <a:r>
              <a:rPr lang="zh-CN" altLang="en-US" dirty="0" smtClean="0"/>
              <a:t>开展项目工作系列课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讲师：黄光亮</a:t>
            </a:r>
            <a:endParaRPr lang="zh-CN" altLang="en-US" dirty="0"/>
          </a:p>
        </p:txBody>
      </p:sp>
      <p:sp>
        <p:nvSpPr>
          <p:cNvPr id="4" name="TextBox 7"/>
          <p:cNvSpPr txBox="1"/>
          <p:nvPr/>
        </p:nvSpPr>
        <p:spPr>
          <a:xfrm>
            <a:off x="7532944" y="4234948"/>
            <a:ext cx="424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5000"/>
              </a:lnSpc>
              <a:defRPr/>
            </a:pPr>
            <a:r>
              <a:rPr lang="en-US" altLang="zh-CN" sz="4000" b="1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    —</a:t>
            </a:r>
            <a:r>
              <a:rPr lang="zh-CN" altLang="en-US" sz="4000" b="1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版本发布</a:t>
            </a:r>
          </a:p>
        </p:txBody>
      </p:sp>
    </p:spTree>
    <p:extLst>
      <p:ext uri="{BB962C8B-B14F-4D97-AF65-F5344CB8AC3E}">
        <p14:creationId xmlns:p14="http://schemas.microsoft.com/office/powerpoint/2010/main" val="14510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版本发布评审会后的工作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75460"/>
            <a:ext cx="8915400" cy="4785360"/>
          </a:xfrm>
        </p:spPr>
        <p:txBody>
          <a:bodyPr>
            <a:normAutofit fontScale="77500" lnSpcReduction="20000"/>
          </a:bodyPr>
          <a:lstStyle/>
          <a:p>
            <a:pPr marL="180000"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</a:rPr>
              <a:t>项目</a:t>
            </a:r>
            <a:r>
              <a:rPr lang="zh-CN" altLang="en-US" sz="2000" dirty="0" smtClean="0">
                <a:solidFill>
                  <a:srgbClr val="C00000"/>
                </a:solidFill>
              </a:rPr>
              <a:t>经理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648000"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 修改评审会上提出的问题；</a:t>
            </a:r>
            <a:endParaRPr lang="en-US" altLang="zh-CN" sz="1800" dirty="0"/>
          </a:p>
          <a:p>
            <a:pPr marL="648000"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按版本发布目录结构整理入库文件；</a:t>
            </a:r>
            <a:endParaRPr lang="en-US" altLang="zh-CN" sz="1800" dirty="0"/>
          </a:p>
          <a:p>
            <a:pPr marL="648000"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在经验教训和总结网站建立本版本总结文章。</a:t>
            </a:r>
            <a:endParaRPr lang="en-US" altLang="zh-CN" sz="1800" dirty="0"/>
          </a:p>
          <a:p>
            <a:pPr marL="180000"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</a:rPr>
              <a:t>测试人员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648000"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800" dirty="0"/>
              <a:t>  </a:t>
            </a:r>
            <a:r>
              <a:rPr lang="zh-CN" altLang="en-US" sz="1800" dirty="0"/>
              <a:t>评审会后两个工作日内，完成测试报告的编写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180000"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</a:rPr>
              <a:t>实施人员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648000"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申请出库项目安装包部署到客户环境，签署软件安装交付记录；</a:t>
            </a:r>
            <a:endParaRPr lang="en-US" altLang="zh-CN" sz="1800" dirty="0"/>
          </a:p>
          <a:p>
            <a:pPr marL="648000"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进行用户培训，签署培训记录。</a:t>
            </a:r>
            <a:endParaRPr lang="en-US" altLang="zh-CN" sz="1800" dirty="0"/>
          </a:p>
          <a:p>
            <a:pPr marL="180000"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</a:rPr>
              <a:t>全体项目组成员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648000"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经验教训和总结网站填写项目总结。</a:t>
            </a:r>
            <a:r>
              <a:rPr lang="en-US" altLang="zh-CN" sz="1800" dirty="0"/>
              <a:t>                  </a:t>
            </a:r>
            <a:endParaRPr lang="zh-CN" altLang="en-US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0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4" name="TextBox 8"/>
          <p:cNvSpPr txBox="1"/>
          <p:nvPr/>
        </p:nvSpPr>
        <p:spPr>
          <a:xfrm>
            <a:off x="2695228" y="2292112"/>
            <a:ext cx="504056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　</a:t>
            </a:r>
            <a:r>
              <a:rPr lang="en-US" altLang="zh-CN" sz="2000" dirty="0" smtClean="0"/>
              <a:t>SVN</a:t>
            </a:r>
            <a:r>
              <a:rPr lang="zh-CN" altLang="en-US" sz="2000" dirty="0" smtClean="0"/>
              <a:t>打代码标签</a:t>
            </a:r>
            <a:endParaRPr lang="en-US" altLang="zh-CN" sz="2000" dirty="0" smtClean="0"/>
          </a:p>
          <a:p>
            <a:pPr algn="l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　更新版本发布说明</a:t>
            </a:r>
            <a:endParaRPr lang="en-US" altLang="zh-CN" sz="2000" dirty="0" smtClean="0"/>
          </a:p>
          <a:p>
            <a:pPr algn="l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　写版本发布计划</a:t>
            </a:r>
            <a:endParaRPr lang="en-US" altLang="zh-CN" sz="2000" dirty="0" smtClean="0"/>
          </a:p>
          <a:p>
            <a:pPr algn="l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　发布评审通过后入库</a:t>
            </a:r>
            <a:endParaRPr lang="en-US" altLang="zh-CN" sz="2000" dirty="0" smtClean="0"/>
          </a:p>
          <a:p>
            <a:pPr algn="l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　签署软件安装交付报告</a:t>
            </a:r>
          </a:p>
          <a:p>
            <a:pPr algn="l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44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00248" y="2822555"/>
            <a:ext cx="3619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82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AutoShape 13"/>
          <p:cNvSpPr>
            <a:spLocks noChangeArrowheads="1"/>
          </p:cNvSpPr>
          <p:nvPr/>
        </p:nvSpPr>
        <p:spPr bwMode="auto">
          <a:xfrm>
            <a:off x="8260407" y="5004426"/>
            <a:ext cx="1728788" cy="1152525"/>
          </a:xfrm>
          <a:prstGeom prst="cloudCallout">
            <a:avLst>
              <a:gd name="adj1" fmla="val -103500"/>
              <a:gd name="adj2" fmla="val -15338"/>
            </a:avLst>
          </a:prstGeom>
          <a:solidFill>
            <a:srgbClr val="FFCC66"/>
          </a:solidFill>
          <a:ln w="9525">
            <a:solidFill>
              <a:srgbClr val="CC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DFKai-SB" pitchFamily="65" charset="-120"/>
            </a:endParaRPr>
          </a:p>
        </p:txBody>
      </p:sp>
      <p:pic>
        <p:nvPicPr>
          <p:cNvPr id="4" name="Picture 113" descr="图形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49899">
            <a:off x="6796732" y="5003801"/>
            <a:ext cx="1066800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12"/>
          <p:cNvGrpSpPr>
            <a:grpSpLocks/>
          </p:cNvGrpSpPr>
          <p:nvPr/>
        </p:nvGrpSpPr>
        <p:grpSpPr bwMode="auto">
          <a:xfrm rot="-853560">
            <a:off x="4921895" y="2065338"/>
            <a:ext cx="684212" cy="1042988"/>
            <a:chOff x="2544" y="2208"/>
            <a:chExt cx="431" cy="657"/>
          </a:xfrm>
        </p:grpSpPr>
        <p:grpSp>
          <p:nvGrpSpPr>
            <p:cNvPr id="6" name="Group 182"/>
            <p:cNvGrpSpPr>
              <a:grpSpLocks/>
            </p:cNvGrpSpPr>
            <p:nvPr/>
          </p:nvGrpSpPr>
          <p:grpSpPr bwMode="auto">
            <a:xfrm>
              <a:off x="2544" y="2256"/>
              <a:ext cx="248" cy="224"/>
              <a:chOff x="1115" y="2348"/>
              <a:chExt cx="220" cy="199"/>
            </a:xfrm>
          </p:grpSpPr>
          <p:sp>
            <p:nvSpPr>
              <p:cNvPr id="20" name="Arc 183"/>
              <p:cNvSpPr>
                <a:spLocks/>
              </p:cNvSpPr>
              <p:nvPr/>
            </p:nvSpPr>
            <p:spPr bwMode="auto">
              <a:xfrm>
                <a:off x="1266" y="2484"/>
                <a:ext cx="44" cy="32"/>
              </a:xfrm>
              <a:custGeom>
                <a:avLst/>
                <a:gdLst>
                  <a:gd name="T0" fmla="*/ 0 w 38364"/>
                  <a:gd name="T1" fmla="*/ 0 h 34984"/>
                  <a:gd name="T2" fmla="*/ 0 w 38364"/>
                  <a:gd name="T3" fmla="*/ 0 h 34984"/>
                  <a:gd name="T4" fmla="*/ 0 w 38364"/>
                  <a:gd name="T5" fmla="*/ 0 h 34984"/>
                  <a:gd name="T6" fmla="*/ 0 60000 65536"/>
                  <a:gd name="T7" fmla="*/ 0 60000 65536"/>
                  <a:gd name="T8" fmla="*/ 0 60000 65536"/>
                  <a:gd name="T9" fmla="*/ 0 w 38364"/>
                  <a:gd name="T10" fmla="*/ 0 h 34984"/>
                  <a:gd name="T11" fmla="*/ 38364 w 38364"/>
                  <a:gd name="T12" fmla="*/ 34984 h 349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364" h="34984" fill="none" extrusionOk="0">
                    <a:moveTo>
                      <a:pt x="0" y="7979"/>
                    </a:moveTo>
                    <a:cubicBezTo>
                      <a:pt x="4101" y="2931"/>
                      <a:pt x="10259" y="-1"/>
                      <a:pt x="16764" y="0"/>
                    </a:cubicBezTo>
                    <a:cubicBezTo>
                      <a:pt x="28693" y="0"/>
                      <a:pt x="38364" y="9670"/>
                      <a:pt x="38364" y="21600"/>
                    </a:cubicBezTo>
                    <a:cubicBezTo>
                      <a:pt x="38364" y="26456"/>
                      <a:pt x="36727" y="31172"/>
                      <a:pt x="33717" y="34984"/>
                    </a:cubicBezTo>
                  </a:path>
                  <a:path w="38364" h="34984" stroke="0" extrusionOk="0">
                    <a:moveTo>
                      <a:pt x="0" y="7979"/>
                    </a:moveTo>
                    <a:cubicBezTo>
                      <a:pt x="4101" y="2931"/>
                      <a:pt x="10259" y="-1"/>
                      <a:pt x="16764" y="0"/>
                    </a:cubicBezTo>
                    <a:cubicBezTo>
                      <a:pt x="28693" y="0"/>
                      <a:pt x="38364" y="9670"/>
                      <a:pt x="38364" y="21600"/>
                    </a:cubicBezTo>
                    <a:cubicBezTo>
                      <a:pt x="38364" y="26456"/>
                      <a:pt x="36727" y="31172"/>
                      <a:pt x="33717" y="34984"/>
                    </a:cubicBezTo>
                    <a:lnTo>
                      <a:pt x="16764" y="21600"/>
                    </a:lnTo>
                    <a:close/>
                  </a:path>
                </a:pathLst>
              </a:custGeom>
              <a:noFill/>
              <a:ln w="12699" cap="rnd">
                <a:solidFill>
                  <a:srgbClr val="49493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184"/>
              <p:cNvSpPr>
                <a:spLocks/>
              </p:cNvSpPr>
              <p:nvPr/>
            </p:nvSpPr>
            <p:spPr bwMode="auto">
              <a:xfrm>
                <a:off x="1267" y="2483"/>
                <a:ext cx="44" cy="29"/>
              </a:xfrm>
              <a:custGeom>
                <a:avLst/>
                <a:gdLst>
                  <a:gd name="T0" fmla="*/ 0 w 37828"/>
                  <a:gd name="T1" fmla="*/ 0 h 34119"/>
                  <a:gd name="T2" fmla="*/ 0 w 37828"/>
                  <a:gd name="T3" fmla="*/ 0 h 34119"/>
                  <a:gd name="T4" fmla="*/ 0 w 37828"/>
                  <a:gd name="T5" fmla="*/ 0 h 34119"/>
                  <a:gd name="T6" fmla="*/ 0 60000 65536"/>
                  <a:gd name="T7" fmla="*/ 0 60000 65536"/>
                  <a:gd name="T8" fmla="*/ 0 60000 65536"/>
                  <a:gd name="T9" fmla="*/ 0 w 37828"/>
                  <a:gd name="T10" fmla="*/ 0 h 34119"/>
                  <a:gd name="T11" fmla="*/ 37828 w 37828"/>
                  <a:gd name="T12" fmla="*/ 34119 h 341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828" h="34119" fill="none" extrusionOk="0">
                    <a:moveTo>
                      <a:pt x="-1" y="7344"/>
                    </a:moveTo>
                    <a:cubicBezTo>
                      <a:pt x="4100" y="2676"/>
                      <a:pt x="10013" y="-1"/>
                      <a:pt x="16228" y="0"/>
                    </a:cubicBezTo>
                    <a:cubicBezTo>
                      <a:pt x="28157" y="0"/>
                      <a:pt x="37828" y="9670"/>
                      <a:pt x="37828" y="21600"/>
                    </a:cubicBezTo>
                    <a:cubicBezTo>
                      <a:pt x="37828" y="26086"/>
                      <a:pt x="36430" y="30462"/>
                      <a:pt x="33830" y="34119"/>
                    </a:cubicBezTo>
                  </a:path>
                  <a:path w="37828" h="34119" stroke="0" extrusionOk="0">
                    <a:moveTo>
                      <a:pt x="-1" y="7344"/>
                    </a:moveTo>
                    <a:cubicBezTo>
                      <a:pt x="4100" y="2676"/>
                      <a:pt x="10013" y="-1"/>
                      <a:pt x="16228" y="0"/>
                    </a:cubicBezTo>
                    <a:cubicBezTo>
                      <a:pt x="28157" y="0"/>
                      <a:pt x="37828" y="9670"/>
                      <a:pt x="37828" y="21600"/>
                    </a:cubicBezTo>
                    <a:cubicBezTo>
                      <a:pt x="37828" y="26086"/>
                      <a:pt x="36430" y="30462"/>
                      <a:pt x="33830" y="34119"/>
                    </a:cubicBezTo>
                    <a:lnTo>
                      <a:pt x="16228" y="21600"/>
                    </a:lnTo>
                    <a:close/>
                  </a:path>
                </a:pathLst>
              </a:custGeom>
              <a:noFill/>
              <a:ln w="12699" cap="rnd">
                <a:solidFill>
                  <a:srgbClr val="DBDBCE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" name="Group 185"/>
              <p:cNvGrpSpPr>
                <a:grpSpLocks/>
              </p:cNvGrpSpPr>
              <p:nvPr/>
            </p:nvGrpSpPr>
            <p:grpSpPr bwMode="auto">
              <a:xfrm>
                <a:off x="1302" y="2510"/>
                <a:ext cx="33" cy="35"/>
                <a:chOff x="1302" y="2510"/>
                <a:chExt cx="33" cy="35"/>
              </a:xfrm>
            </p:grpSpPr>
            <p:sp>
              <p:nvSpPr>
                <p:cNvPr id="43" name="Freeform 186"/>
                <p:cNvSpPr>
                  <a:spLocks/>
                </p:cNvSpPr>
                <p:nvPr/>
              </p:nvSpPr>
              <p:spPr bwMode="auto">
                <a:xfrm>
                  <a:off x="1302" y="2510"/>
                  <a:ext cx="33" cy="19"/>
                </a:xfrm>
                <a:custGeom>
                  <a:avLst/>
                  <a:gdLst>
                    <a:gd name="T0" fmla="*/ 32 w 33"/>
                    <a:gd name="T1" fmla="*/ 18 h 19"/>
                    <a:gd name="T2" fmla="*/ 20 w 33"/>
                    <a:gd name="T3" fmla="*/ 0 h 19"/>
                    <a:gd name="T4" fmla="*/ 0 w 33"/>
                    <a:gd name="T5" fmla="*/ 0 h 19"/>
                    <a:gd name="T6" fmla="*/ 13 w 33"/>
                    <a:gd name="T7" fmla="*/ 18 h 19"/>
                    <a:gd name="T8" fmla="*/ 32 w 33"/>
                    <a:gd name="T9" fmla="*/ 18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19"/>
                    <a:gd name="T17" fmla="*/ 33 w 33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19">
                      <a:moveTo>
                        <a:pt x="32" y="18"/>
                      </a:moveTo>
                      <a:lnTo>
                        <a:pt x="20" y="0"/>
                      </a:lnTo>
                      <a:lnTo>
                        <a:pt x="0" y="0"/>
                      </a:lnTo>
                      <a:lnTo>
                        <a:pt x="13" y="18"/>
                      </a:lnTo>
                      <a:lnTo>
                        <a:pt x="32" y="18"/>
                      </a:lnTo>
                    </a:path>
                  </a:pathLst>
                </a:custGeom>
                <a:solidFill>
                  <a:srgbClr val="C9C9B6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Freeform 187"/>
                <p:cNvSpPr>
                  <a:spLocks/>
                </p:cNvSpPr>
                <p:nvPr/>
              </p:nvSpPr>
              <p:spPr bwMode="auto">
                <a:xfrm>
                  <a:off x="1302" y="2510"/>
                  <a:ext cx="33" cy="19"/>
                </a:xfrm>
                <a:custGeom>
                  <a:avLst/>
                  <a:gdLst>
                    <a:gd name="T0" fmla="*/ 32 w 33"/>
                    <a:gd name="T1" fmla="*/ 18 h 19"/>
                    <a:gd name="T2" fmla="*/ 20 w 33"/>
                    <a:gd name="T3" fmla="*/ 0 h 19"/>
                    <a:gd name="T4" fmla="*/ 0 w 33"/>
                    <a:gd name="T5" fmla="*/ 0 h 19"/>
                    <a:gd name="T6" fmla="*/ 13 w 33"/>
                    <a:gd name="T7" fmla="*/ 18 h 19"/>
                    <a:gd name="T8" fmla="*/ 32 w 33"/>
                    <a:gd name="T9" fmla="*/ 18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19"/>
                    <a:gd name="T17" fmla="*/ 33 w 33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19">
                      <a:moveTo>
                        <a:pt x="32" y="18"/>
                      </a:moveTo>
                      <a:lnTo>
                        <a:pt x="20" y="0"/>
                      </a:lnTo>
                      <a:lnTo>
                        <a:pt x="0" y="0"/>
                      </a:lnTo>
                      <a:lnTo>
                        <a:pt x="13" y="18"/>
                      </a:lnTo>
                      <a:lnTo>
                        <a:pt x="32" y="18"/>
                      </a:lnTo>
                    </a:path>
                  </a:pathLst>
                </a:custGeom>
                <a:solidFill>
                  <a:srgbClr val="C9C9B6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Freeform 188"/>
                <p:cNvSpPr>
                  <a:spLocks/>
                </p:cNvSpPr>
                <p:nvPr/>
              </p:nvSpPr>
              <p:spPr bwMode="auto">
                <a:xfrm>
                  <a:off x="1302" y="2510"/>
                  <a:ext cx="17" cy="24"/>
                </a:xfrm>
                <a:custGeom>
                  <a:avLst/>
                  <a:gdLst>
                    <a:gd name="T0" fmla="*/ 16 w 17"/>
                    <a:gd name="T1" fmla="*/ 23 h 24"/>
                    <a:gd name="T2" fmla="*/ 0 w 17"/>
                    <a:gd name="T3" fmla="*/ 13 h 24"/>
                    <a:gd name="T4" fmla="*/ 0 w 17"/>
                    <a:gd name="T5" fmla="*/ 0 h 24"/>
                    <a:gd name="T6" fmla="*/ 16 w 17"/>
                    <a:gd name="T7" fmla="*/ 18 h 24"/>
                    <a:gd name="T8" fmla="*/ 16 w 17"/>
                    <a:gd name="T9" fmla="*/ 2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24"/>
                    <a:gd name="T17" fmla="*/ 17 w 17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24">
                      <a:moveTo>
                        <a:pt x="16" y="23"/>
                      </a:moveTo>
                      <a:lnTo>
                        <a:pt x="0" y="13"/>
                      </a:lnTo>
                      <a:lnTo>
                        <a:pt x="0" y="0"/>
                      </a:lnTo>
                      <a:lnTo>
                        <a:pt x="16" y="18"/>
                      </a:lnTo>
                      <a:lnTo>
                        <a:pt x="16" y="23"/>
                      </a:lnTo>
                    </a:path>
                  </a:pathLst>
                </a:custGeom>
                <a:solidFill>
                  <a:srgbClr val="7A7A5A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89"/>
                <p:cNvSpPr>
                  <a:spLocks/>
                </p:cNvSpPr>
                <p:nvPr/>
              </p:nvSpPr>
              <p:spPr bwMode="auto">
                <a:xfrm>
                  <a:off x="1302" y="2510"/>
                  <a:ext cx="17" cy="24"/>
                </a:xfrm>
                <a:custGeom>
                  <a:avLst/>
                  <a:gdLst>
                    <a:gd name="T0" fmla="*/ 16 w 17"/>
                    <a:gd name="T1" fmla="*/ 23 h 24"/>
                    <a:gd name="T2" fmla="*/ 0 w 17"/>
                    <a:gd name="T3" fmla="*/ 13 h 24"/>
                    <a:gd name="T4" fmla="*/ 0 w 17"/>
                    <a:gd name="T5" fmla="*/ 0 h 24"/>
                    <a:gd name="T6" fmla="*/ 16 w 17"/>
                    <a:gd name="T7" fmla="*/ 18 h 24"/>
                    <a:gd name="T8" fmla="*/ 16 w 17"/>
                    <a:gd name="T9" fmla="*/ 2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24"/>
                    <a:gd name="T17" fmla="*/ 17 w 17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24">
                      <a:moveTo>
                        <a:pt x="16" y="23"/>
                      </a:moveTo>
                      <a:lnTo>
                        <a:pt x="0" y="13"/>
                      </a:lnTo>
                      <a:lnTo>
                        <a:pt x="0" y="0"/>
                      </a:lnTo>
                      <a:lnTo>
                        <a:pt x="16" y="18"/>
                      </a:lnTo>
                      <a:lnTo>
                        <a:pt x="16" y="23"/>
                      </a:lnTo>
                    </a:path>
                  </a:pathLst>
                </a:custGeom>
                <a:solidFill>
                  <a:srgbClr val="7A7A5A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Freeform 190"/>
                <p:cNvSpPr>
                  <a:spLocks/>
                </p:cNvSpPr>
                <p:nvPr/>
              </p:nvSpPr>
              <p:spPr bwMode="auto">
                <a:xfrm>
                  <a:off x="1315" y="2528"/>
                  <a:ext cx="20" cy="17"/>
                </a:xfrm>
                <a:custGeom>
                  <a:avLst/>
                  <a:gdLst>
                    <a:gd name="T0" fmla="*/ 19 w 20"/>
                    <a:gd name="T1" fmla="*/ 0 h 17"/>
                    <a:gd name="T2" fmla="*/ 0 w 20"/>
                    <a:gd name="T3" fmla="*/ 0 h 17"/>
                    <a:gd name="T4" fmla="*/ 0 w 20"/>
                    <a:gd name="T5" fmla="*/ 16 h 17"/>
                    <a:gd name="T6" fmla="*/ 19 w 20"/>
                    <a:gd name="T7" fmla="*/ 16 h 17"/>
                    <a:gd name="T8" fmla="*/ 19 w 20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17"/>
                    <a:gd name="T17" fmla="*/ 20 w 20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17">
                      <a:moveTo>
                        <a:pt x="19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9" y="16"/>
                      </a:lnTo>
                      <a:lnTo>
                        <a:pt x="19" y="0"/>
                      </a:lnTo>
                    </a:path>
                  </a:pathLst>
                </a:custGeom>
                <a:solidFill>
                  <a:srgbClr val="B7B79D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1"/>
                <p:cNvSpPr>
                  <a:spLocks/>
                </p:cNvSpPr>
                <p:nvPr/>
              </p:nvSpPr>
              <p:spPr bwMode="auto">
                <a:xfrm>
                  <a:off x="1315" y="2528"/>
                  <a:ext cx="20" cy="17"/>
                </a:xfrm>
                <a:custGeom>
                  <a:avLst/>
                  <a:gdLst>
                    <a:gd name="T0" fmla="*/ 19 w 20"/>
                    <a:gd name="T1" fmla="*/ 0 h 17"/>
                    <a:gd name="T2" fmla="*/ 0 w 20"/>
                    <a:gd name="T3" fmla="*/ 0 h 17"/>
                    <a:gd name="T4" fmla="*/ 0 w 20"/>
                    <a:gd name="T5" fmla="*/ 16 h 17"/>
                    <a:gd name="T6" fmla="*/ 19 w 20"/>
                    <a:gd name="T7" fmla="*/ 16 h 17"/>
                    <a:gd name="T8" fmla="*/ 19 w 20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17"/>
                    <a:gd name="T17" fmla="*/ 20 w 20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17">
                      <a:moveTo>
                        <a:pt x="19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9" y="16"/>
                      </a:lnTo>
                      <a:lnTo>
                        <a:pt x="19" y="0"/>
                      </a:lnTo>
                    </a:path>
                  </a:pathLst>
                </a:custGeom>
                <a:solidFill>
                  <a:srgbClr val="B7B79D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" name="Freeform 192"/>
              <p:cNvSpPr>
                <a:spLocks/>
              </p:cNvSpPr>
              <p:nvPr/>
            </p:nvSpPr>
            <p:spPr bwMode="auto">
              <a:xfrm>
                <a:off x="1125" y="2503"/>
                <a:ext cx="26" cy="33"/>
              </a:xfrm>
              <a:custGeom>
                <a:avLst/>
                <a:gdLst>
                  <a:gd name="T0" fmla="*/ 25 w 26"/>
                  <a:gd name="T1" fmla="*/ 32 h 33"/>
                  <a:gd name="T2" fmla="*/ 0 w 26"/>
                  <a:gd name="T3" fmla="*/ 10 h 33"/>
                  <a:gd name="T4" fmla="*/ 0 w 26"/>
                  <a:gd name="T5" fmla="*/ 0 h 33"/>
                  <a:gd name="T6" fmla="*/ 25 w 26"/>
                  <a:gd name="T7" fmla="*/ 27 h 33"/>
                  <a:gd name="T8" fmla="*/ 25 w 26"/>
                  <a:gd name="T9" fmla="*/ 32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33"/>
                  <a:gd name="T17" fmla="*/ 26 w 26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33">
                    <a:moveTo>
                      <a:pt x="25" y="32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25" y="27"/>
                    </a:lnTo>
                    <a:lnTo>
                      <a:pt x="25" y="32"/>
                    </a:lnTo>
                  </a:path>
                </a:pathLst>
              </a:custGeom>
              <a:solidFill>
                <a:srgbClr val="DBDBCE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93"/>
              <p:cNvSpPr>
                <a:spLocks/>
              </p:cNvSpPr>
              <p:nvPr/>
            </p:nvSpPr>
            <p:spPr bwMode="auto">
              <a:xfrm>
                <a:off x="1125" y="2503"/>
                <a:ext cx="26" cy="33"/>
              </a:xfrm>
              <a:custGeom>
                <a:avLst/>
                <a:gdLst>
                  <a:gd name="T0" fmla="*/ 25 w 26"/>
                  <a:gd name="T1" fmla="*/ 32 h 33"/>
                  <a:gd name="T2" fmla="*/ 0 w 26"/>
                  <a:gd name="T3" fmla="*/ 10 h 33"/>
                  <a:gd name="T4" fmla="*/ 0 w 26"/>
                  <a:gd name="T5" fmla="*/ 0 h 33"/>
                  <a:gd name="T6" fmla="*/ 25 w 26"/>
                  <a:gd name="T7" fmla="*/ 27 h 33"/>
                  <a:gd name="T8" fmla="*/ 25 w 26"/>
                  <a:gd name="T9" fmla="*/ 32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33"/>
                  <a:gd name="T17" fmla="*/ 26 w 26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33">
                    <a:moveTo>
                      <a:pt x="25" y="32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25" y="27"/>
                    </a:lnTo>
                    <a:lnTo>
                      <a:pt x="25" y="32"/>
                    </a:lnTo>
                  </a:path>
                </a:pathLst>
              </a:custGeom>
              <a:solidFill>
                <a:srgbClr val="DBDBCE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94"/>
              <p:cNvSpPr>
                <a:spLocks/>
              </p:cNvSpPr>
              <p:nvPr/>
            </p:nvSpPr>
            <p:spPr bwMode="auto">
              <a:xfrm>
                <a:off x="1115" y="2463"/>
                <a:ext cx="161" cy="21"/>
              </a:xfrm>
              <a:custGeom>
                <a:avLst/>
                <a:gdLst>
                  <a:gd name="T0" fmla="*/ 160 w 161"/>
                  <a:gd name="T1" fmla="*/ 20 h 21"/>
                  <a:gd name="T2" fmla="*/ 142 w 161"/>
                  <a:gd name="T3" fmla="*/ 0 h 21"/>
                  <a:gd name="T4" fmla="*/ 0 w 161"/>
                  <a:gd name="T5" fmla="*/ 0 h 21"/>
                  <a:gd name="T6" fmla="*/ 18 w 161"/>
                  <a:gd name="T7" fmla="*/ 20 h 21"/>
                  <a:gd name="T8" fmla="*/ 160 w 161"/>
                  <a:gd name="T9" fmla="*/ 2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"/>
                  <a:gd name="T16" fmla="*/ 0 h 21"/>
                  <a:gd name="T17" fmla="*/ 161 w 161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" h="21">
                    <a:moveTo>
                      <a:pt x="160" y="20"/>
                    </a:moveTo>
                    <a:lnTo>
                      <a:pt x="142" y="0"/>
                    </a:lnTo>
                    <a:lnTo>
                      <a:pt x="0" y="0"/>
                    </a:lnTo>
                    <a:lnTo>
                      <a:pt x="18" y="20"/>
                    </a:lnTo>
                    <a:lnTo>
                      <a:pt x="160" y="20"/>
                    </a:lnTo>
                  </a:path>
                </a:pathLst>
              </a:custGeom>
              <a:solidFill>
                <a:srgbClr val="C9C9B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195"/>
              <p:cNvSpPr>
                <a:spLocks/>
              </p:cNvSpPr>
              <p:nvPr/>
            </p:nvSpPr>
            <p:spPr bwMode="auto">
              <a:xfrm>
                <a:off x="1115" y="2463"/>
                <a:ext cx="161" cy="21"/>
              </a:xfrm>
              <a:custGeom>
                <a:avLst/>
                <a:gdLst>
                  <a:gd name="T0" fmla="*/ 160 w 161"/>
                  <a:gd name="T1" fmla="*/ 20 h 21"/>
                  <a:gd name="T2" fmla="*/ 142 w 161"/>
                  <a:gd name="T3" fmla="*/ 0 h 21"/>
                  <a:gd name="T4" fmla="*/ 0 w 161"/>
                  <a:gd name="T5" fmla="*/ 0 h 21"/>
                  <a:gd name="T6" fmla="*/ 18 w 161"/>
                  <a:gd name="T7" fmla="*/ 20 h 21"/>
                  <a:gd name="T8" fmla="*/ 160 w 161"/>
                  <a:gd name="T9" fmla="*/ 2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"/>
                  <a:gd name="T16" fmla="*/ 0 h 21"/>
                  <a:gd name="T17" fmla="*/ 161 w 161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" h="21">
                    <a:moveTo>
                      <a:pt x="160" y="20"/>
                    </a:moveTo>
                    <a:lnTo>
                      <a:pt x="142" y="0"/>
                    </a:lnTo>
                    <a:lnTo>
                      <a:pt x="0" y="0"/>
                    </a:lnTo>
                    <a:lnTo>
                      <a:pt x="18" y="20"/>
                    </a:lnTo>
                    <a:lnTo>
                      <a:pt x="160" y="20"/>
                    </a:lnTo>
                  </a:path>
                </a:pathLst>
              </a:custGeom>
              <a:solidFill>
                <a:srgbClr val="C9C9B6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196"/>
              <p:cNvSpPr>
                <a:spLocks/>
              </p:cNvSpPr>
              <p:nvPr/>
            </p:nvSpPr>
            <p:spPr bwMode="auto">
              <a:xfrm>
                <a:off x="1133" y="2483"/>
                <a:ext cx="143" cy="26"/>
              </a:xfrm>
              <a:custGeom>
                <a:avLst/>
                <a:gdLst>
                  <a:gd name="T0" fmla="*/ 142 w 143"/>
                  <a:gd name="T1" fmla="*/ 0 h 26"/>
                  <a:gd name="T2" fmla="*/ 0 w 143"/>
                  <a:gd name="T3" fmla="*/ 0 h 26"/>
                  <a:gd name="T4" fmla="*/ 0 w 143"/>
                  <a:gd name="T5" fmla="*/ 25 h 26"/>
                  <a:gd name="T6" fmla="*/ 142 w 143"/>
                  <a:gd name="T7" fmla="*/ 25 h 26"/>
                  <a:gd name="T8" fmla="*/ 142 w 143"/>
                  <a:gd name="T9" fmla="*/ 0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26"/>
                  <a:gd name="T17" fmla="*/ 143 w 143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26">
                    <a:moveTo>
                      <a:pt x="142" y="0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142" y="25"/>
                    </a:lnTo>
                    <a:lnTo>
                      <a:pt x="142" y="0"/>
                    </a:lnTo>
                  </a:path>
                </a:pathLst>
              </a:custGeom>
              <a:solidFill>
                <a:srgbClr val="B7B79D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97"/>
              <p:cNvSpPr>
                <a:spLocks/>
              </p:cNvSpPr>
              <p:nvPr/>
            </p:nvSpPr>
            <p:spPr bwMode="auto">
              <a:xfrm>
                <a:off x="1133" y="2483"/>
                <a:ext cx="143" cy="26"/>
              </a:xfrm>
              <a:custGeom>
                <a:avLst/>
                <a:gdLst>
                  <a:gd name="T0" fmla="*/ 142 w 143"/>
                  <a:gd name="T1" fmla="*/ 0 h 26"/>
                  <a:gd name="T2" fmla="*/ 0 w 143"/>
                  <a:gd name="T3" fmla="*/ 0 h 26"/>
                  <a:gd name="T4" fmla="*/ 0 w 143"/>
                  <a:gd name="T5" fmla="*/ 25 h 26"/>
                  <a:gd name="T6" fmla="*/ 142 w 143"/>
                  <a:gd name="T7" fmla="*/ 25 h 26"/>
                  <a:gd name="T8" fmla="*/ 142 w 143"/>
                  <a:gd name="T9" fmla="*/ 0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26"/>
                  <a:gd name="T17" fmla="*/ 143 w 143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26">
                    <a:moveTo>
                      <a:pt x="142" y="0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142" y="25"/>
                    </a:lnTo>
                    <a:lnTo>
                      <a:pt x="142" y="0"/>
                    </a:lnTo>
                  </a:path>
                </a:pathLst>
              </a:custGeom>
              <a:solidFill>
                <a:srgbClr val="B7B79D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98"/>
              <p:cNvSpPr>
                <a:spLocks/>
              </p:cNvSpPr>
              <p:nvPr/>
            </p:nvSpPr>
            <p:spPr bwMode="auto">
              <a:xfrm>
                <a:off x="1115" y="2463"/>
                <a:ext cx="19" cy="46"/>
              </a:xfrm>
              <a:custGeom>
                <a:avLst/>
                <a:gdLst>
                  <a:gd name="T0" fmla="*/ 18 w 19"/>
                  <a:gd name="T1" fmla="*/ 45 h 46"/>
                  <a:gd name="T2" fmla="*/ 0 w 19"/>
                  <a:gd name="T3" fmla="*/ 27 h 46"/>
                  <a:gd name="T4" fmla="*/ 0 w 19"/>
                  <a:gd name="T5" fmla="*/ 0 h 46"/>
                  <a:gd name="T6" fmla="*/ 18 w 19"/>
                  <a:gd name="T7" fmla="*/ 20 h 46"/>
                  <a:gd name="T8" fmla="*/ 18 w 19"/>
                  <a:gd name="T9" fmla="*/ 45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46"/>
                  <a:gd name="T17" fmla="*/ 19 w 19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46">
                    <a:moveTo>
                      <a:pt x="18" y="45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18" y="20"/>
                    </a:lnTo>
                    <a:lnTo>
                      <a:pt x="18" y="45"/>
                    </a:lnTo>
                  </a:path>
                </a:pathLst>
              </a:custGeom>
              <a:solidFill>
                <a:srgbClr val="DBDBCE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99"/>
              <p:cNvSpPr>
                <a:spLocks/>
              </p:cNvSpPr>
              <p:nvPr/>
            </p:nvSpPr>
            <p:spPr bwMode="auto">
              <a:xfrm>
                <a:off x="1115" y="2463"/>
                <a:ext cx="19" cy="46"/>
              </a:xfrm>
              <a:custGeom>
                <a:avLst/>
                <a:gdLst>
                  <a:gd name="T0" fmla="*/ 18 w 19"/>
                  <a:gd name="T1" fmla="*/ 45 h 46"/>
                  <a:gd name="T2" fmla="*/ 0 w 19"/>
                  <a:gd name="T3" fmla="*/ 27 h 46"/>
                  <a:gd name="T4" fmla="*/ 0 w 19"/>
                  <a:gd name="T5" fmla="*/ 0 h 46"/>
                  <a:gd name="T6" fmla="*/ 18 w 19"/>
                  <a:gd name="T7" fmla="*/ 20 h 46"/>
                  <a:gd name="T8" fmla="*/ 18 w 19"/>
                  <a:gd name="T9" fmla="*/ 45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46"/>
                  <a:gd name="T17" fmla="*/ 19 w 19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46">
                    <a:moveTo>
                      <a:pt x="18" y="45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18" y="20"/>
                    </a:lnTo>
                    <a:lnTo>
                      <a:pt x="18" y="45"/>
                    </a:lnTo>
                  </a:path>
                </a:pathLst>
              </a:custGeom>
              <a:solidFill>
                <a:srgbClr val="DBDBCE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00"/>
              <p:cNvSpPr>
                <a:spLocks/>
              </p:cNvSpPr>
              <p:nvPr/>
            </p:nvSpPr>
            <p:spPr bwMode="auto">
              <a:xfrm>
                <a:off x="1118" y="2463"/>
                <a:ext cx="155" cy="17"/>
              </a:xfrm>
              <a:custGeom>
                <a:avLst/>
                <a:gdLst>
                  <a:gd name="T0" fmla="*/ 154 w 155"/>
                  <a:gd name="T1" fmla="*/ 16 h 17"/>
                  <a:gd name="T2" fmla="*/ 139 w 155"/>
                  <a:gd name="T3" fmla="*/ 0 h 17"/>
                  <a:gd name="T4" fmla="*/ 0 w 155"/>
                  <a:gd name="T5" fmla="*/ 0 h 17"/>
                  <a:gd name="T6" fmla="*/ 15 w 155"/>
                  <a:gd name="T7" fmla="*/ 16 h 17"/>
                  <a:gd name="T8" fmla="*/ 154 w 155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5"/>
                  <a:gd name="T16" fmla="*/ 0 h 17"/>
                  <a:gd name="T17" fmla="*/ 155 w 155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5" h="17">
                    <a:moveTo>
                      <a:pt x="154" y="16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15" y="16"/>
                    </a:lnTo>
                    <a:lnTo>
                      <a:pt x="154" y="16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01"/>
              <p:cNvSpPr>
                <a:spLocks/>
              </p:cNvSpPr>
              <p:nvPr/>
            </p:nvSpPr>
            <p:spPr bwMode="auto">
              <a:xfrm>
                <a:off x="1118" y="2463"/>
                <a:ext cx="155" cy="17"/>
              </a:xfrm>
              <a:custGeom>
                <a:avLst/>
                <a:gdLst>
                  <a:gd name="T0" fmla="*/ 154 w 155"/>
                  <a:gd name="T1" fmla="*/ 16 h 17"/>
                  <a:gd name="T2" fmla="*/ 139 w 155"/>
                  <a:gd name="T3" fmla="*/ 0 h 17"/>
                  <a:gd name="T4" fmla="*/ 0 w 155"/>
                  <a:gd name="T5" fmla="*/ 0 h 17"/>
                  <a:gd name="T6" fmla="*/ 15 w 155"/>
                  <a:gd name="T7" fmla="*/ 16 h 17"/>
                  <a:gd name="T8" fmla="*/ 154 w 155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5"/>
                  <a:gd name="T16" fmla="*/ 0 h 17"/>
                  <a:gd name="T17" fmla="*/ 155 w 155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5" h="17">
                    <a:moveTo>
                      <a:pt x="154" y="16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15" y="16"/>
                    </a:lnTo>
                    <a:lnTo>
                      <a:pt x="154" y="16"/>
                    </a:lnTo>
                  </a:path>
                </a:pathLst>
              </a:custGeom>
              <a:solidFill>
                <a:srgbClr val="0000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202"/>
              <p:cNvSpPr>
                <a:spLocks/>
              </p:cNvSpPr>
              <p:nvPr/>
            </p:nvSpPr>
            <p:spPr bwMode="auto">
              <a:xfrm>
                <a:off x="1118" y="2348"/>
                <a:ext cx="158" cy="17"/>
              </a:xfrm>
              <a:custGeom>
                <a:avLst/>
                <a:gdLst>
                  <a:gd name="T0" fmla="*/ 157 w 158"/>
                  <a:gd name="T1" fmla="*/ 16 h 17"/>
                  <a:gd name="T2" fmla="*/ 142 w 158"/>
                  <a:gd name="T3" fmla="*/ 0 h 17"/>
                  <a:gd name="T4" fmla="*/ 0 w 158"/>
                  <a:gd name="T5" fmla="*/ 0 h 17"/>
                  <a:gd name="T6" fmla="*/ 15 w 158"/>
                  <a:gd name="T7" fmla="*/ 16 h 17"/>
                  <a:gd name="T8" fmla="*/ 157 w 158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"/>
                  <a:gd name="T17" fmla="*/ 158 w 158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">
                    <a:moveTo>
                      <a:pt x="157" y="16"/>
                    </a:moveTo>
                    <a:lnTo>
                      <a:pt x="142" y="0"/>
                    </a:lnTo>
                    <a:lnTo>
                      <a:pt x="0" y="0"/>
                    </a:lnTo>
                    <a:lnTo>
                      <a:pt x="15" y="16"/>
                    </a:lnTo>
                    <a:lnTo>
                      <a:pt x="157" y="16"/>
                    </a:lnTo>
                  </a:path>
                </a:pathLst>
              </a:custGeom>
              <a:solidFill>
                <a:srgbClr val="C9C9B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03"/>
              <p:cNvSpPr>
                <a:spLocks/>
              </p:cNvSpPr>
              <p:nvPr/>
            </p:nvSpPr>
            <p:spPr bwMode="auto">
              <a:xfrm>
                <a:off x="1118" y="2348"/>
                <a:ext cx="158" cy="17"/>
              </a:xfrm>
              <a:custGeom>
                <a:avLst/>
                <a:gdLst>
                  <a:gd name="T0" fmla="*/ 157 w 158"/>
                  <a:gd name="T1" fmla="*/ 16 h 17"/>
                  <a:gd name="T2" fmla="*/ 142 w 158"/>
                  <a:gd name="T3" fmla="*/ 0 h 17"/>
                  <a:gd name="T4" fmla="*/ 0 w 158"/>
                  <a:gd name="T5" fmla="*/ 0 h 17"/>
                  <a:gd name="T6" fmla="*/ 15 w 158"/>
                  <a:gd name="T7" fmla="*/ 16 h 17"/>
                  <a:gd name="T8" fmla="*/ 157 w 158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"/>
                  <a:gd name="T17" fmla="*/ 158 w 158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">
                    <a:moveTo>
                      <a:pt x="157" y="16"/>
                    </a:moveTo>
                    <a:lnTo>
                      <a:pt x="142" y="0"/>
                    </a:lnTo>
                    <a:lnTo>
                      <a:pt x="0" y="0"/>
                    </a:lnTo>
                    <a:lnTo>
                      <a:pt x="15" y="16"/>
                    </a:lnTo>
                    <a:lnTo>
                      <a:pt x="157" y="16"/>
                    </a:lnTo>
                  </a:path>
                </a:pathLst>
              </a:custGeom>
              <a:solidFill>
                <a:srgbClr val="C9C9B6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Rectangle 204"/>
              <p:cNvSpPr>
                <a:spLocks noChangeArrowheads="1"/>
              </p:cNvSpPr>
              <p:nvPr/>
            </p:nvSpPr>
            <p:spPr bwMode="auto">
              <a:xfrm>
                <a:off x="1137" y="2367"/>
                <a:ext cx="136" cy="104"/>
              </a:xfrm>
              <a:prstGeom prst="rect">
                <a:avLst/>
              </a:prstGeom>
              <a:solidFill>
                <a:srgbClr val="B7B79D"/>
              </a:solidFill>
              <a:ln w="12699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05"/>
              <p:cNvSpPr>
                <a:spLocks noChangeArrowheads="1"/>
              </p:cNvSpPr>
              <p:nvPr/>
            </p:nvSpPr>
            <p:spPr bwMode="auto">
              <a:xfrm>
                <a:off x="1149" y="2382"/>
                <a:ext cx="112" cy="79"/>
              </a:xfrm>
              <a:prstGeom prst="rect">
                <a:avLst/>
              </a:prstGeom>
              <a:solidFill>
                <a:srgbClr val="FFFFFF"/>
              </a:solidFill>
              <a:ln w="12699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Freeform 206"/>
              <p:cNvSpPr>
                <a:spLocks/>
              </p:cNvSpPr>
              <p:nvPr/>
            </p:nvSpPr>
            <p:spPr bwMode="auto">
              <a:xfrm>
                <a:off x="1118" y="2348"/>
                <a:ext cx="17" cy="128"/>
              </a:xfrm>
              <a:custGeom>
                <a:avLst/>
                <a:gdLst>
                  <a:gd name="T0" fmla="*/ 16 w 17"/>
                  <a:gd name="T1" fmla="*/ 127 h 128"/>
                  <a:gd name="T2" fmla="*/ 0 w 17"/>
                  <a:gd name="T3" fmla="*/ 112 h 128"/>
                  <a:gd name="T4" fmla="*/ 0 w 17"/>
                  <a:gd name="T5" fmla="*/ 0 h 128"/>
                  <a:gd name="T6" fmla="*/ 16 w 17"/>
                  <a:gd name="T7" fmla="*/ 15 h 128"/>
                  <a:gd name="T8" fmla="*/ 16 w 17"/>
                  <a:gd name="T9" fmla="*/ 127 h 1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28"/>
                  <a:gd name="T17" fmla="*/ 17 w 17"/>
                  <a:gd name="T18" fmla="*/ 128 h 1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28">
                    <a:moveTo>
                      <a:pt x="16" y="127"/>
                    </a:moveTo>
                    <a:lnTo>
                      <a:pt x="0" y="112"/>
                    </a:lnTo>
                    <a:lnTo>
                      <a:pt x="0" y="0"/>
                    </a:lnTo>
                    <a:lnTo>
                      <a:pt x="16" y="15"/>
                    </a:lnTo>
                    <a:lnTo>
                      <a:pt x="16" y="127"/>
                    </a:lnTo>
                  </a:path>
                </a:pathLst>
              </a:custGeom>
              <a:solidFill>
                <a:srgbClr val="DBDBCE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7"/>
              <p:cNvSpPr>
                <a:spLocks/>
              </p:cNvSpPr>
              <p:nvPr/>
            </p:nvSpPr>
            <p:spPr bwMode="auto">
              <a:xfrm>
                <a:off x="1118" y="2348"/>
                <a:ext cx="17" cy="128"/>
              </a:xfrm>
              <a:custGeom>
                <a:avLst/>
                <a:gdLst>
                  <a:gd name="T0" fmla="*/ 16 w 17"/>
                  <a:gd name="T1" fmla="*/ 127 h 128"/>
                  <a:gd name="T2" fmla="*/ 0 w 17"/>
                  <a:gd name="T3" fmla="*/ 112 h 128"/>
                  <a:gd name="T4" fmla="*/ 0 w 17"/>
                  <a:gd name="T5" fmla="*/ 0 h 128"/>
                  <a:gd name="T6" fmla="*/ 16 w 17"/>
                  <a:gd name="T7" fmla="*/ 15 h 128"/>
                  <a:gd name="T8" fmla="*/ 16 w 17"/>
                  <a:gd name="T9" fmla="*/ 127 h 1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28"/>
                  <a:gd name="T17" fmla="*/ 17 w 17"/>
                  <a:gd name="T18" fmla="*/ 128 h 1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28">
                    <a:moveTo>
                      <a:pt x="16" y="127"/>
                    </a:moveTo>
                    <a:lnTo>
                      <a:pt x="0" y="112"/>
                    </a:lnTo>
                    <a:lnTo>
                      <a:pt x="0" y="0"/>
                    </a:lnTo>
                    <a:lnTo>
                      <a:pt x="16" y="15"/>
                    </a:lnTo>
                    <a:lnTo>
                      <a:pt x="16" y="127"/>
                    </a:lnTo>
                  </a:path>
                </a:pathLst>
              </a:custGeom>
              <a:solidFill>
                <a:srgbClr val="DBDBCE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208"/>
              <p:cNvSpPr>
                <a:spLocks/>
              </p:cNvSpPr>
              <p:nvPr/>
            </p:nvSpPr>
            <p:spPr bwMode="auto">
              <a:xfrm>
                <a:off x="1125" y="2503"/>
                <a:ext cx="181" cy="28"/>
              </a:xfrm>
              <a:custGeom>
                <a:avLst/>
                <a:gdLst>
                  <a:gd name="T0" fmla="*/ 180 w 181"/>
                  <a:gd name="T1" fmla="*/ 27 h 28"/>
                  <a:gd name="T2" fmla="*/ 157 w 181"/>
                  <a:gd name="T3" fmla="*/ 0 h 28"/>
                  <a:gd name="T4" fmla="*/ 0 w 181"/>
                  <a:gd name="T5" fmla="*/ 0 h 28"/>
                  <a:gd name="T6" fmla="*/ 23 w 181"/>
                  <a:gd name="T7" fmla="*/ 27 h 28"/>
                  <a:gd name="T8" fmla="*/ 180 w 181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28"/>
                  <a:gd name="T17" fmla="*/ 181 w 181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28">
                    <a:moveTo>
                      <a:pt x="180" y="27"/>
                    </a:moveTo>
                    <a:lnTo>
                      <a:pt x="157" y="0"/>
                    </a:lnTo>
                    <a:lnTo>
                      <a:pt x="0" y="0"/>
                    </a:lnTo>
                    <a:lnTo>
                      <a:pt x="23" y="27"/>
                    </a:lnTo>
                    <a:lnTo>
                      <a:pt x="180" y="27"/>
                    </a:lnTo>
                  </a:path>
                </a:pathLst>
              </a:custGeom>
              <a:solidFill>
                <a:srgbClr val="C9C9B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209"/>
              <p:cNvSpPr>
                <a:spLocks/>
              </p:cNvSpPr>
              <p:nvPr/>
            </p:nvSpPr>
            <p:spPr bwMode="auto">
              <a:xfrm>
                <a:off x="1125" y="2503"/>
                <a:ext cx="181" cy="28"/>
              </a:xfrm>
              <a:custGeom>
                <a:avLst/>
                <a:gdLst>
                  <a:gd name="T0" fmla="*/ 180 w 181"/>
                  <a:gd name="T1" fmla="*/ 27 h 28"/>
                  <a:gd name="T2" fmla="*/ 157 w 181"/>
                  <a:gd name="T3" fmla="*/ 0 h 28"/>
                  <a:gd name="T4" fmla="*/ 0 w 181"/>
                  <a:gd name="T5" fmla="*/ 0 h 28"/>
                  <a:gd name="T6" fmla="*/ 23 w 181"/>
                  <a:gd name="T7" fmla="*/ 27 h 28"/>
                  <a:gd name="T8" fmla="*/ 180 w 181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28"/>
                  <a:gd name="T17" fmla="*/ 181 w 181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28">
                    <a:moveTo>
                      <a:pt x="180" y="27"/>
                    </a:moveTo>
                    <a:lnTo>
                      <a:pt x="157" y="0"/>
                    </a:lnTo>
                    <a:lnTo>
                      <a:pt x="0" y="0"/>
                    </a:lnTo>
                    <a:lnTo>
                      <a:pt x="23" y="27"/>
                    </a:lnTo>
                    <a:lnTo>
                      <a:pt x="180" y="27"/>
                    </a:lnTo>
                  </a:path>
                </a:pathLst>
              </a:custGeom>
              <a:solidFill>
                <a:srgbClr val="C9C9B6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210"/>
              <p:cNvSpPr>
                <a:spLocks/>
              </p:cNvSpPr>
              <p:nvPr/>
            </p:nvSpPr>
            <p:spPr bwMode="auto">
              <a:xfrm>
                <a:off x="1148" y="2530"/>
                <a:ext cx="158" cy="17"/>
              </a:xfrm>
              <a:custGeom>
                <a:avLst/>
                <a:gdLst>
                  <a:gd name="T0" fmla="*/ 157 w 158"/>
                  <a:gd name="T1" fmla="*/ 0 h 17"/>
                  <a:gd name="T2" fmla="*/ 0 w 158"/>
                  <a:gd name="T3" fmla="*/ 0 h 17"/>
                  <a:gd name="T4" fmla="*/ 0 w 158"/>
                  <a:gd name="T5" fmla="*/ 16 h 17"/>
                  <a:gd name="T6" fmla="*/ 157 w 158"/>
                  <a:gd name="T7" fmla="*/ 16 h 17"/>
                  <a:gd name="T8" fmla="*/ 157 w 15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"/>
                  <a:gd name="T17" fmla="*/ 158 w 158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">
                    <a:moveTo>
                      <a:pt x="157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157" y="16"/>
                    </a:lnTo>
                    <a:lnTo>
                      <a:pt x="157" y="0"/>
                    </a:lnTo>
                  </a:path>
                </a:pathLst>
              </a:custGeom>
              <a:solidFill>
                <a:srgbClr val="B7B79D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211"/>
              <p:cNvSpPr>
                <a:spLocks/>
              </p:cNvSpPr>
              <p:nvPr/>
            </p:nvSpPr>
            <p:spPr bwMode="auto">
              <a:xfrm>
                <a:off x="1148" y="2530"/>
                <a:ext cx="158" cy="17"/>
              </a:xfrm>
              <a:custGeom>
                <a:avLst/>
                <a:gdLst>
                  <a:gd name="T0" fmla="*/ 157 w 158"/>
                  <a:gd name="T1" fmla="*/ 0 h 17"/>
                  <a:gd name="T2" fmla="*/ 0 w 158"/>
                  <a:gd name="T3" fmla="*/ 0 h 17"/>
                  <a:gd name="T4" fmla="*/ 0 w 158"/>
                  <a:gd name="T5" fmla="*/ 16 h 17"/>
                  <a:gd name="T6" fmla="*/ 157 w 158"/>
                  <a:gd name="T7" fmla="*/ 16 h 17"/>
                  <a:gd name="T8" fmla="*/ 157 w 15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"/>
                  <a:gd name="T17" fmla="*/ 158 w 158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">
                    <a:moveTo>
                      <a:pt x="157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157" y="16"/>
                    </a:lnTo>
                    <a:lnTo>
                      <a:pt x="157" y="0"/>
                    </a:lnTo>
                  </a:path>
                </a:pathLst>
              </a:custGeom>
              <a:solidFill>
                <a:srgbClr val="B7B79D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169"/>
            <p:cNvGrpSpPr>
              <a:grpSpLocks/>
            </p:cNvGrpSpPr>
            <p:nvPr/>
          </p:nvGrpSpPr>
          <p:grpSpPr bwMode="auto">
            <a:xfrm>
              <a:off x="2592" y="2208"/>
              <a:ext cx="383" cy="657"/>
              <a:chOff x="1083" y="2300"/>
              <a:chExt cx="340" cy="584"/>
            </a:xfrm>
          </p:grpSpPr>
          <p:sp>
            <p:nvSpPr>
              <p:cNvPr id="8" name="Freeform 170"/>
              <p:cNvSpPr>
                <a:spLocks/>
              </p:cNvSpPr>
              <p:nvPr/>
            </p:nvSpPr>
            <p:spPr bwMode="auto">
              <a:xfrm>
                <a:off x="1178" y="2485"/>
                <a:ext cx="68" cy="31"/>
              </a:xfrm>
              <a:custGeom>
                <a:avLst/>
                <a:gdLst>
                  <a:gd name="T0" fmla="*/ 67 w 68"/>
                  <a:gd name="T1" fmla="*/ 13 h 31"/>
                  <a:gd name="T2" fmla="*/ 47 w 68"/>
                  <a:gd name="T3" fmla="*/ 13 h 31"/>
                  <a:gd name="T4" fmla="*/ 32 w 68"/>
                  <a:gd name="T5" fmla="*/ 0 h 31"/>
                  <a:gd name="T6" fmla="*/ 12 w 68"/>
                  <a:gd name="T7" fmla="*/ 8 h 31"/>
                  <a:gd name="T8" fmla="*/ 7 w 68"/>
                  <a:gd name="T9" fmla="*/ 10 h 31"/>
                  <a:gd name="T10" fmla="*/ 0 w 68"/>
                  <a:gd name="T11" fmla="*/ 15 h 31"/>
                  <a:gd name="T12" fmla="*/ 2 w 68"/>
                  <a:gd name="T13" fmla="*/ 25 h 31"/>
                  <a:gd name="T14" fmla="*/ 7 w 68"/>
                  <a:gd name="T15" fmla="*/ 25 h 31"/>
                  <a:gd name="T16" fmla="*/ 10 w 68"/>
                  <a:gd name="T17" fmla="*/ 18 h 31"/>
                  <a:gd name="T18" fmla="*/ 12 w 68"/>
                  <a:gd name="T19" fmla="*/ 15 h 31"/>
                  <a:gd name="T20" fmla="*/ 22 w 68"/>
                  <a:gd name="T21" fmla="*/ 18 h 31"/>
                  <a:gd name="T22" fmla="*/ 15 w 68"/>
                  <a:gd name="T23" fmla="*/ 20 h 31"/>
                  <a:gd name="T24" fmla="*/ 12 w 68"/>
                  <a:gd name="T25" fmla="*/ 20 h 31"/>
                  <a:gd name="T26" fmla="*/ 12 w 68"/>
                  <a:gd name="T27" fmla="*/ 25 h 31"/>
                  <a:gd name="T28" fmla="*/ 35 w 68"/>
                  <a:gd name="T29" fmla="*/ 30 h 31"/>
                  <a:gd name="T30" fmla="*/ 50 w 68"/>
                  <a:gd name="T31" fmla="*/ 25 h 31"/>
                  <a:gd name="T32" fmla="*/ 64 w 68"/>
                  <a:gd name="T33" fmla="*/ 25 h 31"/>
                  <a:gd name="T34" fmla="*/ 67 w 68"/>
                  <a:gd name="T35" fmla="*/ 13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68"/>
                  <a:gd name="T55" fmla="*/ 0 h 31"/>
                  <a:gd name="T56" fmla="*/ 68 w 68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68" h="31">
                    <a:moveTo>
                      <a:pt x="67" y="13"/>
                    </a:moveTo>
                    <a:lnTo>
                      <a:pt x="47" y="13"/>
                    </a:lnTo>
                    <a:lnTo>
                      <a:pt x="32" y="0"/>
                    </a:lnTo>
                    <a:lnTo>
                      <a:pt x="12" y="8"/>
                    </a:lnTo>
                    <a:lnTo>
                      <a:pt x="7" y="10"/>
                    </a:lnTo>
                    <a:lnTo>
                      <a:pt x="0" y="15"/>
                    </a:lnTo>
                    <a:lnTo>
                      <a:pt x="2" y="25"/>
                    </a:lnTo>
                    <a:lnTo>
                      <a:pt x="7" y="25"/>
                    </a:lnTo>
                    <a:lnTo>
                      <a:pt x="10" y="18"/>
                    </a:lnTo>
                    <a:lnTo>
                      <a:pt x="12" y="15"/>
                    </a:lnTo>
                    <a:lnTo>
                      <a:pt x="22" y="18"/>
                    </a:lnTo>
                    <a:lnTo>
                      <a:pt x="15" y="20"/>
                    </a:lnTo>
                    <a:lnTo>
                      <a:pt x="12" y="20"/>
                    </a:lnTo>
                    <a:lnTo>
                      <a:pt x="12" y="25"/>
                    </a:lnTo>
                    <a:lnTo>
                      <a:pt x="35" y="30"/>
                    </a:lnTo>
                    <a:lnTo>
                      <a:pt x="50" y="25"/>
                    </a:lnTo>
                    <a:lnTo>
                      <a:pt x="64" y="25"/>
                    </a:lnTo>
                    <a:lnTo>
                      <a:pt x="67" y="13"/>
                    </a:lnTo>
                  </a:path>
                </a:pathLst>
              </a:custGeom>
              <a:solidFill>
                <a:srgbClr val="FBDFAF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Freeform 171"/>
              <p:cNvSpPr>
                <a:spLocks/>
              </p:cNvSpPr>
              <p:nvPr/>
            </p:nvSpPr>
            <p:spPr bwMode="auto">
              <a:xfrm>
                <a:off x="1158" y="2678"/>
                <a:ext cx="63" cy="78"/>
              </a:xfrm>
              <a:custGeom>
                <a:avLst/>
                <a:gdLst>
                  <a:gd name="T0" fmla="*/ 27 w 63"/>
                  <a:gd name="T1" fmla="*/ 0 h 78"/>
                  <a:gd name="T2" fmla="*/ 25 w 63"/>
                  <a:gd name="T3" fmla="*/ 35 h 78"/>
                  <a:gd name="T4" fmla="*/ 20 w 63"/>
                  <a:gd name="T5" fmla="*/ 37 h 78"/>
                  <a:gd name="T6" fmla="*/ 2 w 63"/>
                  <a:gd name="T7" fmla="*/ 50 h 78"/>
                  <a:gd name="T8" fmla="*/ 0 w 63"/>
                  <a:gd name="T9" fmla="*/ 70 h 78"/>
                  <a:gd name="T10" fmla="*/ 17 w 63"/>
                  <a:gd name="T11" fmla="*/ 70 h 78"/>
                  <a:gd name="T12" fmla="*/ 30 w 63"/>
                  <a:gd name="T13" fmla="*/ 70 h 78"/>
                  <a:gd name="T14" fmla="*/ 30 w 63"/>
                  <a:gd name="T15" fmla="*/ 75 h 78"/>
                  <a:gd name="T16" fmla="*/ 50 w 63"/>
                  <a:gd name="T17" fmla="*/ 77 h 78"/>
                  <a:gd name="T18" fmla="*/ 57 w 63"/>
                  <a:gd name="T19" fmla="*/ 77 h 78"/>
                  <a:gd name="T20" fmla="*/ 62 w 63"/>
                  <a:gd name="T21" fmla="*/ 77 h 78"/>
                  <a:gd name="T22" fmla="*/ 62 w 63"/>
                  <a:gd name="T23" fmla="*/ 60 h 78"/>
                  <a:gd name="T24" fmla="*/ 60 w 63"/>
                  <a:gd name="T25" fmla="*/ 55 h 78"/>
                  <a:gd name="T26" fmla="*/ 55 w 63"/>
                  <a:gd name="T27" fmla="*/ 42 h 78"/>
                  <a:gd name="T28" fmla="*/ 57 w 63"/>
                  <a:gd name="T29" fmla="*/ 7 h 78"/>
                  <a:gd name="T30" fmla="*/ 27 w 63"/>
                  <a:gd name="T31" fmla="*/ 0 h 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78"/>
                  <a:gd name="T50" fmla="*/ 63 w 63"/>
                  <a:gd name="T51" fmla="*/ 78 h 7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78">
                    <a:moveTo>
                      <a:pt x="27" y="0"/>
                    </a:moveTo>
                    <a:lnTo>
                      <a:pt x="25" y="35"/>
                    </a:lnTo>
                    <a:lnTo>
                      <a:pt x="20" y="37"/>
                    </a:lnTo>
                    <a:lnTo>
                      <a:pt x="2" y="50"/>
                    </a:lnTo>
                    <a:lnTo>
                      <a:pt x="0" y="70"/>
                    </a:lnTo>
                    <a:lnTo>
                      <a:pt x="17" y="70"/>
                    </a:lnTo>
                    <a:lnTo>
                      <a:pt x="30" y="70"/>
                    </a:lnTo>
                    <a:lnTo>
                      <a:pt x="30" y="75"/>
                    </a:lnTo>
                    <a:lnTo>
                      <a:pt x="50" y="77"/>
                    </a:lnTo>
                    <a:lnTo>
                      <a:pt x="57" y="77"/>
                    </a:lnTo>
                    <a:lnTo>
                      <a:pt x="62" y="77"/>
                    </a:lnTo>
                    <a:lnTo>
                      <a:pt x="62" y="60"/>
                    </a:lnTo>
                    <a:lnTo>
                      <a:pt x="60" y="55"/>
                    </a:lnTo>
                    <a:lnTo>
                      <a:pt x="55" y="42"/>
                    </a:lnTo>
                    <a:lnTo>
                      <a:pt x="57" y="7"/>
                    </a:lnTo>
                    <a:lnTo>
                      <a:pt x="27" y="0"/>
                    </a:lnTo>
                  </a:path>
                </a:pathLst>
              </a:custGeom>
              <a:solidFill>
                <a:schemeClr val="bg2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Freeform 172"/>
              <p:cNvSpPr>
                <a:spLocks/>
              </p:cNvSpPr>
              <p:nvPr/>
            </p:nvSpPr>
            <p:spPr bwMode="auto">
              <a:xfrm>
                <a:off x="1083" y="2725"/>
                <a:ext cx="96" cy="79"/>
              </a:xfrm>
              <a:custGeom>
                <a:avLst/>
                <a:gdLst>
                  <a:gd name="T0" fmla="*/ 47 w 96"/>
                  <a:gd name="T1" fmla="*/ 0 h 79"/>
                  <a:gd name="T2" fmla="*/ 52 w 96"/>
                  <a:gd name="T3" fmla="*/ 25 h 79"/>
                  <a:gd name="T4" fmla="*/ 45 w 96"/>
                  <a:gd name="T5" fmla="*/ 25 h 79"/>
                  <a:gd name="T6" fmla="*/ 30 w 96"/>
                  <a:gd name="T7" fmla="*/ 35 h 79"/>
                  <a:gd name="T8" fmla="*/ 10 w 96"/>
                  <a:gd name="T9" fmla="*/ 35 h 79"/>
                  <a:gd name="T10" fmla="*/ 3 w 96"/>
                  <a:gd name="T11" fmla="*/ 38 h 79"/>
                  <a:gd name="T12" fmla="*/ 0 w 96"/>
                  <a:gd name="T13" fmla="*/ 45 h 79"/>
                  <a:gd name="T14" fmla="*/ 3 w 96"/>
                  <a:gd name="T15" fmla="*/ 53 h 79"/>
                  <a:gd name="T16" fmla="*/ 23 w 96"/>
                  <a:gd name="T17" fmla="*/ 65 h 79"/>
                  <a:gd name="T18" fmla="*/ 30 w 96"/>
                  <a:gd name="T19" fmla="*/ 68 h 79"/>
                  <a:gd name="T20" fmla="*/ 43 w 96"/>
                  <a:gd name="T21" fmla="*/ 68 h 79"/>
                  <a:gd name="T22" fmla="*/ 62 w 96"/>
                  <a:gd name="T23" fmla="*/ 70 h 79"/>
                  <a:gd name="T24" fmla="*/ 62 w 96"/>
                  <a:gd name="T25" fmla="*/ 78 h 79"/>
                  <a:gd name="T26" fmla="*/ 70 w 96"/>
                  <a:gd name="T27" fmla="*/ 78 h 79"/>
                  <a:gd name="T28" fmla="*/ 80 w 96"/>
                  <a:gd name="T29" fmla="*/ 78 h 79"/>
                  <a:gd name="T30" fmla="*/ 87 w 96"/>
                  <a:gd name="T31" fmla="*/ 75 h 79"/>
                  <a:gd name="T32" fmla="*/ 95 w 96"/>
                  <a:gd name="T33" fmla="*/ 70 h 79"/>
                  <a:gd name="T34" fmla="*/ 95 w 96"/>
                  <a:gd name="T35" fmla="*/ 58 h 79"/>
                  <a:gd name="T36" fmla="*/ 90 w 96"/>
                  <a:gd name="T37" fmla="*/ 45 h 79"/>
                  <a:gd name="T38" fmla="*/ 87 w 96"/>
                  <a:gd name="T39" fmla="*/ 38 h 79"/>
                  <a:gd name="T40" fmla="*/ 82 w 96"/>
                  <a:gd name="T41" fmla="*/ 30 h 79"/>
                  <a:gd name="T42" fmla="*/ 77 w 96"/>
                  <a:gd name="T43" fmla="*/ 5 h 79"/>
                  <a:gd name="T44" fmla="*/ 47 w 96"/>
                  <a:gd name="T45" fmla="*/ 0 h 7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6"/>
                  <a:gd name="T70" fmla="*/ 0 h 79"/>
                  <a:gd name="T71" fmla="*/ 96 w 96"/>
                  <a:gd name="T72" fmla="*/ 79 h 7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6" h="79">
                    <a:moveTo>
                      <a:pt x="47" y="0"/>
                    </a:moveTo>
                    <a:lnTo>
                      <a:pt x="52" y="25"/>
                    </a:lnTo>
                    <a:lnTo>
                      <a:pt x="45" y="25"/>
                    </a:lnTo>
                    <a:lnTo>
                      <a:pt x="30" y="35"/>
                    </a:lnTo>
                    <a:lnTo>
                      <a:pt x="10" y="35"/>
                    </a:lnTo>
                    <a:lnTo>
                      <a:pt x="3" y="38"/>
                    </a:lnTo>
                    <a:lnTo>
                      <a:pt x="0" y="45"/>
                    </a:lnTo>
                    <a:lnTo>
                      <a:pt x="3" y="53"/>
                    </a:lnTo>
                    <a:lnTo>
                      <a:pt x="23" y="65"/>
                    </a:lnTo>
                    <a:lnTo>
                      <a:pt x="30" y="68"/>
                    </a:lnTo>
                    <a:lnTo>
                      <a:pt x="43" y="68"/>
                    </a:lnTo>
                    <a:lnTo>
                      <a:pt x="62" y="70"/>
                    </a:lnTo>
                    <a:lnTo>
                      <a:pt x="62" y="78"/>
                    </a:lnTo>
                    <a:lnTo>
                      <a:pt x="70" y="78"/>
                    </a:lnTo>
                    <a:lnTo>
                      <a:pt x="80" y="78"/>
                    </a:lnTo>
                    <a:lnTo>
                      <a:pt x="87" y="75"/>
                    </a:lnTo>
                    <a:lnTo>
                      <a:pt x="95" y="70"/>
                    </a:lnTo>
                    <a:lnTo>
                      <a:pt x="95" y="58"/>
                    </a:lnTo>
                    <a:lnTo>
                      <a:pt x="90" y="45"/>
                    </a:lnTo>
                    <a:lnTo>
                      <a:pt x="87" y="38"/>
                    </a:lnTo>
                    <a:lnTo>
                      <a:pt x="82" y="30"/>
                    </a:lnTo>
                    <a:lnTo>
                      <a:pt x="77" y="5"/>
                    </a:lnTo>
                    <a:lnTo>
                      <a:pt x="47" y="0"/>
                    </a:lnTo>
                  </a:path>
                </a:pathLst>
              </a:custGeom>
              <a:solidFill>
                <a:schemeClr val="bg2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173"/>
              <p:cNvSpPr>
                <a:spLocks/>
              </p:cNvSpPr>
              <p:nvPr/>
            </p:nvSpPr>
            <p:spPr bwMode="auto">
              <a:xfrm>
                <a:off x="1208" y="2717"/>
                <a:ext cx="187" cy="167"/>
              </a:xfrm>
              <a:custGeom>
                <a:avLst/>
                <a:gdLst>
                  <a:gd name="T0" fmla="*/ 74 w 187"/>
                  <a:gd name="T1" fmla="*/ 0 h 167"/>
                  <a:gd name="T2" fmla="*/ 72 w 187"/>
                  <a:gd name="T3" fmla="*/ 56 h 167"/>
                  <a:gd name="T4" fmla="*/ 7 w 187"/>
                  <a:gd name="T5" fmla="*/ 31 h 167"/>
                  <a:gd name="T6" fmla="*/ 2 w 187"/>
                  <a:gd name="T7" fmla="*/ 33 h 167"/>
                  <a:gd name="T8" fmla="*/ 0 w 187"/>
                  <a:gd name="T9" fmla="*/ 51 h 167"/>
                  <a:gd name="T10" fmla="*/ 5 w 187"/>
                  <a:gd name="T11" fmla="*/ 51 h 167"/>
                  <a:gd name="T12" fmla="*/ 5 w 187"/>
                  <a:gd name="T13" fmla="*/ 58 h 167"/>
                  <a:gd name="T14" fmla="*/ 7 w 187"/>
                  <a:gd name="T15" fmla="*/ 63 h 167"/>
                  <a:gd name="T16" fmla="*/ 10 w 187"/>
                  <a:gd name="T17" fmla="*/ 63 h 167"/>
                  <a:gd name="T18" fmla="*/ 15 w 187"/>
                  <a:gd name="T19" fmla="*/ 61 h 167"/>
                  <a:gd name="T20" fmla="*/ 17 w 187"/>
                  <a:gd name="T21" fmla="*/ 56 h 167"/>
                  <a:gd name="T22" fmla="*/ 17 w 187"/>
                  <a:gd name="T23" fmla="*/ 51 h 167"/>
                  <a:gd name="T24" fmla="*/ 67 w 187"/>
                  <a:gd name="T25" fmla="*/ 71 h 167"/>
                  <a:gd name="T26" fmla="*/ 22 w 187"/>
                  <a:gd name="T27" fmla="*/ 121 h 167"/>
                  <a:gd name="T28" fmla="*/ 20 w 187"/>
                  <a:gd name="T29" fmla="*/ 141 h 167"/>
                  <a:gd name="T30" fmla="*/ 22 w 187"/>
                  <a:gd name="T31" fmla="*/ 148 h 167"/>
                  <a:gd name="T32" fmla="*/ 22 w 187"/>
                  <a:gd name="T33" fmla="*/ 153 h 167"/>
                  <a:gd name="T34" fmla="*/ 24 w 187"/>
                  <a:gd name="T35" fmla="*/ 161 h 167"/>
                  <a:gd name="T36" fmla="*/ 27 w 187"/>
                  <a:gd name="T37" fmla="*/ 163 h 167"/>
                  <a:gd name="T38" fmla="*/ 29 w 187"/>
                  <a:gd name="T39" fmla="*/ 163 h 167"/>
                  <a:gd name="T40" fmla="*/ 34 w 187"/>
                  <a:gd name="T41" fmla="*/ 166 h 167"/>
                  <a:gd name="T42" fmla="*/ 37 w 187"/>
                  <a:gd name="T43" fmla="*/ 163 h 167"/>
                  <a:gd name="T44" fmla="*/ 39 w 187"/>
                  <a:gd name="T45" fmla="*/ 156 h 167"/>
                  <a:gd name="T46" fmla="*/ 42 w 187"/>
                  <a:gd name="T47" fmla="*/ 153 h 167"/>
                  <a:gd name="T48" fmla="*/ 37 w 187"/>
                  <a:gd name="T49" fmla="*/ 148 h 167"/>
                  <a:gd name="T50" fmla="*/ 34 w 187"/>
                  <a:gd name="T51" fmla="*/ 146 h 167"/>
                  <a:gd name="T52" fmla="*/ 34 w 187"/>
                  <a:gd name="T53" fmla="*/ 141 h 167"/>
                  <a:gd name="T54" fmla="*/ 32 w 187"/>
                  <a:gd name="T55" fmla="*/ 141 h 167"/>
                  <a:gd name="T56" fmla="*/ 29 w 187"/>
                  <a:gd name="T57" fmla="*/ 136 h 167"/>
                  <a:gd name="T58" fmla="*/ 82 w 187"/>
                  <a:gd name="T59" fmla="*/ 76 h 167"/>
                  <a:gd name="T60" fmla="*/ 169 w 187"/>
                  <a:gd name="T61" fmla="*/ 126 h 167"/>
                  <a:gd name="T62" fmla="*/ 169 w 187"/>
                  <a:gd name="T63" fmla="*/ 133 h 167"/>
                  <a:gd name="T64" fmla="*/ 171 w 187"/>
                  <a:gd name="T65" fmla="*/ 136 h 167"/>
                  <a:gd name="T66" fmla="*/ 171 w 187"/>
                  <a:gd name="T67" fmla="*/ 148 h 167"/>
                  <a:gd name="T68" fmla="*/ 174 w 187"/>
                  <a:gd name="T69" fmla="*/ 151 h 167"/>
                  <a:gd name="T70" fmla="*/ 176 w 187"/>
                  <a:gd name="T71" fmla="*/ 153 h 167"/>
                  <a:gd name="T72" fmla="*/ 181 w 187"/>
                  <a:gd name="T73" fmla="*/ 153 h 167"/>
                  <a:gd name="T74" fmla="*/ 186 w 187"/>
                  <a:gd name="T75" fmla="*/ 148 h 167"/>
                  <a:gd name="T76" fmla="*/ 181 w 187"/>
                  <a:gd name="T77" fmla="*/ 136 h 167"/>
                  <a:gd name="T78" fmla="*/ 181 w 187"/>
                  <a:gd name="T79" fmla="*/ 131 h 167"/>
                  <a:gd name="T80" fmla="*/ 176 w 187"/>
                  <a:gd name="T81" fmla="*/ 123 h 167"/>
                  <a:gd name="T82" fmla="*/ 179 w 187"/>
                  <a:gd name="T83" fmla="*/ 108 h 167"/>
                  <a:gd name="T84" fmla="*/ 97 w 187"/>
                  <a:gd name="T85" fmla="*/ 66 h 167"/>
                  <a:gd name="T86" fmla="*/ 124 w 187"/>
                  <a:gd name="T87" fmla="*/ 41 h 167"/>
                  <a:gd name="T88" fmla="*/ 129 w 187"/>
                  <a:gd name="T89" fmla="*/ 46 h 167"/>
                  <a:gd name="T90" fmla="*/ 131 w 187"/>
                  <a:gd name="T91" fmla="*/ 51 h 167"/>
                  <a:gd name="T92" fmla="*/ 136 w 187"/>
                  <a:gd name="T93" fmla="*/ 56 h 167"/>
                  <a:gd name="T94" fmla="*/ 146 w 187"/>
                  <a:gd name="T95" fmla="*/ 48 h 167"/>
                  <a:gd name="T96" fmla="*/ 146 w 187"/>
                  <a:gd name="T97" fmla="*/ 46 h 167"/>
                  <a:gd name="T98" fmla="*/ 144 w 187"/>
                  <a:gd name="T99" fmla="*/ 41 h 167"/>
                  <a:gd name="T100" fmla="*/ 136 w 187"/>
                  <a:gd name="T101" fmla="*/ 38 h 167"/>
                  <a:gd name="T102" fmla="*/ 134 w 187"/>
                  <a:gd name="T103" fmla="*/ 31 h 167"/>
                  <a:gd name="T104" fmla="*/ 121 w 187"/>
                  <a:gd name="T105" fmla="*/ 21 h 167"/>
                  <a:gd name="T106" fmla="*/ 92 w 187"/>
                  <a:gd name="T107" fmla="*/ 48 h 167"/>
                  <a:gd name="T108" fmla="*/ 93 w 187"/>
                  <a:gd name="T109" fmla="*/ 5 h 167"/>
                  <a:gd name="T110" fmla="*/ 74 w 187"/>
                  <a:gd name="T111" fmla="*/ 0 h 16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7"/>
                  <a:gd name="T169" fmla="*/ 0 h 167"/>
                  <a:gd name="T170" fmla="*/ 187 w 187"/>
                  <a:gd name="T171" fmla="*/ 167 h 16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7" h="167">
                    <a:moveTo>
                      <a:pt x="74" y="0"/>
                    </a:moveTo>
                    <a:lnTo>
                      <a:pt x="72" y="56"/>
                    </a:lnTo>
                    <a:lnTo>
                      <a:pt x="7" y="31"/>
                    </a:lnTo>
                    <a:lnTo>
                      <a:pt x="2" y="33"/>
                    </a:lnTo>
                    <a:lnTo>
                      <a:pt x="0" y="51"/>
                    </a:lnTo>
                    <a:lnTo>
                      <a:pt x="5" y="51"/>
                    </a:lnTo>
                    <a:lnTo>
                      <a:pt x="5" y="58"/>
                    </a:lnTo>
                    <a:lnTo>
                      <a:pt x="7" y="63"/>
                    </a:lnTo>
                    <a:lnTo>
                      <a:pt x="10" y="63"/>
                    </a:lnTo>
                    <a:lnTo>
                      <a:pt x="15" y="61"/>
                    </a:lnTo>
                    <a:lnTo>
                      <a:pt x="17" y="56"/>
                    </a:lnTo>
                    <a:lnTo>
                      <a:pt x="17" y="51"/>
                    </a:lnTo>
                    <a:lnTo>
                      <a:pt x="67" y="71"/>
                    </a:lnTo>
                    <a:lnTo>
                      <a:pt x="22" y="121"/>
                    </a:lnTo>
                    <a:lnTo>
                      <a:pt x="20" y="141"/>
                    </a:lnTo>
                    <a:lnTo>
                      <a:pt x="22" y="148"/>
                    </a:lnTo>
                    <a:lnTo>
                      <a:pt x="22" y="153"/>
                    </a:lnTo>
                    <a:lnTo>
                      <a:pt x="24" y="161"/>
                    </a:lnTo>
                    <a:lnTo>
                      <a:pt x="27" y="163"/>
                    </a:lnTo>
                    <a:lnTo>
                      <a:pt x="29" y="163"/>
                    </a:lnTo>
                    <a:lnTo>
                      <a:pt x="34" y="166"/>
                    </a:lnTo>
                    <a:lnTo>
                      <a:pt x="37" y="163"/>
                    </a:lnTo>
                    <a:lnTo>
                      <a:pt x="39" y="156"/>
                    </a:lnTo>
                    <a:lnTo>
                      <a:pt x="42" y="153"/>
                    </a:lnTo>
                    <a:lnTo>
                      <a:pt x="37" y="148"/>
                    </a:lnTo>
                    <a:lnTo>
                      <a:pt x="34" y="146"/>
                    </a:lnTo>
                    <a:lnTo>
                      <a:pt x="34" y="141"/>
                    </a:lnTo>
                    <a:lnTo>
                      <a:pt x="32" y="141"/>
                    </a:lnTo>
                    <a:lnTo>
                      <a:pt x="29" y="136"/>
                    </a:lnTo>
                    <a:lnTo>
                      <a:pt x="82" y="76"/>
                    </a:lnTo>
                    <a:lnTo>
                      <a:pt x="169" y="126"/>
                    </a:lnTo>
                    <a:lnTo>
                      <a:pt x="169" y="133"/>
                    </a:lnTo>
                    <a:lnTo>
                      <a:pt x="171" y="136"/>
                    </a:lnTo>
                    <a:lnTo>
                      <a:pt x="171" y="148"/>
                    </a:lnTo>
                    <a:lnTo>
                      <a:pt x="174" y="151"/>
                    </a:lnTo>
                    <a:lnTo>
                      <a:pt x="176" y="153"/>
                    </a:lnTo>
                    <a:lnTo>
                      <a:pt x="181" y="153"/>
                    </a:lnTo>
                    <a:lnTo>
                      <a:pt x="186" y="148"/>
                    </a:lnTo>
                    <a:lnTo>
                      <a:pt x="181" y="136"/>
                    </a:lnTo>
                    <a:lnTo>
                      <a:pt x="181" y="131"/>
                    </a:lnTo>
                    <a:lnTo>
                      <a:pt x="176" y="123"/>
                    </a:lnTo>
                    <a:lnTo>
                      <a:pt x="179" y="108"/>
                    </a:lnTo>
                    <a:lnTo>
                      <a:pt x="97" y="66"/>
                    </a:lnTo>
                    <a:lnTo>
                      <a:pt x="124" y="41"/>
                    </a:lnTo>
                    <a:lnTo>
                      <a:pt x="129" y="46"/>
                    </a:lnTo>
                    <a:lnTo>
                      <a:pt x="131" y="51"/>
                    </a:lnTo>
                    <a:lnTo>
                      <a:pt x="136" y="56"/>
                    </a:lnTo>
                    <a:lnTo>
                      <a:pt x="146" y="48"/>
                    </a:lnTo>
                    <a:lnTo>
                      <a:pt x="146" y="46"/>
                    </a:lnTo>
                    <a:lnTo>
                      <a:pt x="144" y="41"/>
                    </a:lnTo>
                    <a:lnTo>
                      <a:pt x="136" y="38"/>
                    </a:lnTo>
                    <a:lnTo>
                      <a:pt x="134" y="31"/>
                    </a:lnTo>
                    <a:lnTo>
                      <a:pt x="121" y="21"/>
                    </a:lnTo>
                    <a:lnTo>
                      <a:pt x="92" y="48"/>
                    </a:lnTo>
                    <a:lnTo>
                      <a:pt x="93" y="5"/>
                    </a:lnTo>
                    <a:lnTo>
                      <a:pt x="74" y="0"/>
                    </a:lnTo>
                  </a:path>
                </a:pathLst>
              </a:custGeom>
              <a:solidFill>
                <a:srgbClr val="DDDDDD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74"/>
              <p:cNvSpPr>
                <a:spLocks/>
              </p:cNvSpPr>
              <p:nvPr/>
            </p:nvSpPr>
            <p:spPr bwMode="auto">
              <a:xfrm>
                <a:off x="1173" y="2663"/>
                <a:ext cx="224" cy="77"/>
              </a:xfrm>
              <a:custGeom>
                <a:avLst/>
                <a:gdLst>
                  <a:gd name="T0" fmla="*/ 72 w 224"/>
                  <a:gd name="T1" fmla="*/ 30 h 77"/>
                  <a:gd name="T2" fmla="*/ 2 w 224"/>
                  <a:gd name="T3" fmla="*/ 0 h 77"/>
                  <a:gd name="T4" fmla="*/ 0 w 224"/>
                  <a:gd name="T5" fmla="*/ 6 h 77"/>
                  <a:gd name="T6" fmla="*/ 0 w 224"/>
                  <a:gd name="T7" fmla="*/ 14 h 77"/>
                  <a:gd name="T8" fmla="*/ 2 w 224"/>
                  <a:gd name="T9" fmla="*/ 20 h 77"/>
                  <a:gd name="T10" fmla="*/ 83 w 224"/>
                  <a:gd name="T11" fmla="*/ 59 h 77"/>
                  <a:gd name="T12" fmla="*/ 142 w 224"/>
                  <a:gd name="T13" fmla="*/ 76 h 77"/>
                  <a:gd name="T14" fmla="*/ 169 w 224"/>
                  <a:gd name="T15" fmla="*/ 74 h 77"/>
                  <a:gd name="T16" fmla="*/ 196 w 224"/>
                  <a:gd name="T17" fmla="*/ 59 h 77"/>
                  <a:gd name="T18" fmla="*/ 223 w 224"/>
                  <a:gd name="T19" fmla="*/ 41 h 77"/>
                  <a:gd name="T20" fmla="*/ 223 w 224"/>
                  <a:gd name="T21" fmla="*/ 26 h 77"/>
                  <a:gd name="T22" fmla="*/ 72 w 224"/>
                  <a:gd name="T23" fmla="*/ 30 h 7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4"/>
                  <a:gd name="T37" fmla="*/ 0 h 77"/>
                  <a:gd name="T38" fmla="*/ 224 w 224"/>
                  <a:gd name="T39" fmla="*/ 77 h 7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4" h="77">
                    <a:moveTo>
                      <a:pt x="72" y="30"/>
                    </a:moveTo>
                    <a:lnTo>
                      <a:pt x="2" y="0"/>
                    </a:lnTo>
                    <a:lnTo>
                      <a:pt x="0" y="6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83" y="59"/>
                    </a:lnTo>
                    <a:lnTo>
                      <a:pt x="142" y="76"/>
                    </a:lnTo>
                    <a:lnTo>
                      <a:pt x="169" y="74"/>
                    </a:lnTo>
                    <a:lnTo>
                      <a:pt x="196" y="59"/>
                    </a:lnTo>
                    <a:lnTo>
                      <a:pt x="223" y="41"/>
                    </a:lnTo>
                    <a:lnTo>
                      <a:pt x="223" y="26"/>
                    </a:lnTo>
                    <a:lnTo>
                      <a:pt x="72" y="30"/>
                    </a:lnTo>
                  </a:path>
                </a:pathLst>
              </a:custGeom>
              <a:solidFill>
                <a:srgbClr val="2E7FE8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75"/>
              <p:cNvSpPr>
                <a:spLocks/>
              </p:cNvSpPr>
              <p:nvPr/>
            </p:nvSpPr>
            <p:spPr bwMode="auto">
              <a:xfrm>
                <a:off x="1111" y="2584"/>
                <a:ext cx="243" cy="155"/>
              </a:xfrm>
              <a:custGeom>
                <a:avLst/>
                <a:gdLst>
                  <a:gd name="T0" fmla="*/ 202 w 243"/>
                  <a:gd name="T1" fmla="*/ 30 h 155"/>
                  <a:gd name="T2" fmla="*/ 88 w 243"/>
                  <a:gd name="T3" fmla="*/ 0 h 155"/>
                  <a:gd name="T4" fmla="*/ 61 w 243"/>
                  <a:gd name="T5" fmla="*/ 9 h 155"/>
                  <a:gd name="T6" fmla="*/ 65 w 243"/>
                  <a:gd name="T7" fmla="*/ 22 h 155"/>
                  <a:gd name="T8" fmla="*/ 41 w 243"/>
                  <a:gd name="T9" fmla="*/ 24 h 155"/>
                  <a:gd name="T10" fmla="*/ 12 w 243"/>
                  <a:gd name="T11" fmla="*/ 29 h 155"/>
                  <a:gd name="T12" fmla="*/ 0 w 243"/>
                  <a:gd name="T13" fmla="*/ 51 h 155"/>
                  <a:gd name="T14" fmla="*/ 2 w 243"/>
                  <a:gd name="T15" fmla="*/ 119 h 155"/>
                  <a:gd name="T16" fmla="*/ 5 w 243"/>
                  <a:gd name="T17" fmla="*/ 144 h 155"/>
                  <a:gd name="T18" fmla="*/ 29 w 243"/>
                  <a:gd name="T19" fmla="*/ 154 h 155"/>
                  <a:gd name="T20" fmla="*/ 57 w 243"/>
                  <a:gd name="T21" fmla="*/ 151 h 155"/>
                  <a:gd name="T22" fmla="*/ 53 w 243"/>
                  <a:gd name="T23" fmla="*/ 75 h 155"/>
                  <a:gd name="T24" fmla="*/ 77 w 243"/>
                  <a:gd name="T25" fmla="*/ 90 h 155"/>
                  <a:gd name="T26" fmla="*/ 155 w 243"/>
                  <a:gd name="T27" fmla="*/ 117 h 155"/>
                  <a:gd name="T28" fmla="*/ 197 w 243"/>
                  <a:gd name="T29" fmla="*/ 123 h 155"/>
                  <a:gd name="T30" fmla="*/ 242 w 243"/>
                  <a:gd name="T31" fmla="*/ 93 h 155"/>
                  <a:gd name="T32" fmla="*/ 202 w 243"/>
                  <a:gd name="T33" fmla="*/ 30 h 1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3"/>
                  <a:gd name="T52" fmla="*/ 0 h 155"/>
                  <a:gd name="T53" fmla="*/ 243 w 243"/>
                  <a:gd name="T54" fmla="*/ 155 h 1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3" h="155">
                    <a:moveTo>
                      <a:pt x="202" y="30"/>
                    </a:moveTo>
                    <a:lnTo>
                      <a:pt x="88" y="0"/>
                    </a:lnTo>
                    <a:lnTo>
                      <a:pt x="61" y="9"/>
                    </a:lnTo>
                    <a:lnTo>
                      <a:pt x="65" y="22"/>
                    </a:lnTo>
                    <a:lnTo>
                      <a:pt x="41" y="24"/>
                    </a:lnTo>
                    <a:lnTo>
                      <a:pt x="12" y="29"/>
                    </a:lnTo>
                    <a:lnTo>
                      <a:pt x="0" y="51"/>
                    </a:lnTo>
                    <a:lnTo>
                      <a:pt x="2" y="119"/>
                    </a:lnTo>
                    <a:lnTo>
                      <a:pt x="5" y="144"/>
                    </a:lnTo>
                    <a:lnTo>
                      <a:pt x="29" y="154"/>
                    </a:lnTo>
                    <a:lnTo>
                      <a:pt x="57" y="151"/>
                    </a:lnTo>
                    <a:lnTo>
                      <a:pt x="53" y="75"/>
                    </a:lnTo>
                    <a:lnTo>
                      <a:pt x="77" y="90"/>
                    </a:lnTo>
                    <a:lnTo>
                      <a:pt x="155" y="117"/>
                    </a:lnTo>
                    <a:lnTo>
                      <a:pt x="197" y="123"/>
                    </a:lnTo>
                    <a:lnTo>
                      <a:pt x="242" y="93"/>
                    </a:lnTo>
                    <a:lnTo>
                      <a:pt x="202" y="30"/>
                    </a:lnTo>
                  </a:path>
                </a:pathLst>
              </a:custGeom>
              <a:solidFill>
                <a:srgbClr val="006C88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76"/>
              <p:cNvSpPr>
                <a:spLocks/>
              </p:cNvSpPr>
              <p:nvPr/>
            </p:nvSpPr>
            <p:spPr bwMode="auto">
              <a:xfrm>
                <a:off x="1113" y="2515"/>
                <a:ext cx="56" cy="44"/>
              </a:xfrm>
              <a:custGeom>
                <a:avLst/>
                <a:gdLst>
                  <a:gd name="T0" fmla="*/ 55 w 56"/>
                  <a:gd name="T1" fmla="*/ 28 h 44"/>
                  <a:gd name="T2" fmla="*/ 37 w 56"/>
                  <a:gd name="T3" fmla="*/ 18 h 44"/>
                  <a:gd name="T4" fmla="*/ 37 w 56"/>
                  <a:gd name="T5" fmla="*/ 5 h 44"/>
                  <a:gd name="T6" fmla="*/ 25 w 56"/>
                  <a:gd name="T7" fmla="*/ 0 h 44"/>
                  <a:gd name="T8" fmla="*/ 22 w 56"/>
                  <a:gd name="T9" fmla="*/ 0 h 44"/>
                  <a:gd name="T10" fmla="*/ 22 w 56"/>
                  <a:gd name="T11" fmla="*/ 5 h 44"/>
                  <a:gd name="T12" fmla="*/ 13 w 56"/>
                  <a:gd name="T13" fmla="*/ 3 h 44"/>
                  <a:gd name="T14" fmla="*/ 3 w 56"/>
                  <a:gd name="T15" fmla="*/ 0 h 44"/>
                  <a:gd name="T16" fmla="*/ 0 w 56"/>
                  <a:gd name="T17" fmla="*/ 5 h 44"/>
                  <a:gd name="T18" fmla="*/ 3 w 56"/>
                  <a:gd name="T19" fmla="*/ 8 h 44"/>
                  <a:gd name="T20" fmla="*/ 3 w 56"/>
                  <a:gd name="T21" fmla="*/ 30 h 44"/>
                  <a:gd name="T22" fmla="*/ 20 w 56"/>
                  <a:gd name="T23" fmla="*/ 40 h 44"/>
                  <a:gd name="T24" fmla="*/ 25 w 56"/>
                  <a:gd name="T25" fmla="*/ 40 h 44"/>
                  <a:gd name="T26" fmla="*/ 35 w 56"/>
                  <a:gd name="T27" fmla="*/ 43 h 44"/>
                  <a:gd name="T28" fmla="*/ 55 w 56"/>
                  <a:gd name="T29" fmla="*/ 28 h 4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6"/>
                  <a:gd name="T46" fmla="*/ 0 h 44"/>
                  <a:gd name="T47" fmla="*/ 56 w 56"/>
                  <a:gd name="T48" fmla="*/ 44 h 4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6" h="44">
                    <a:moveTo>
                      <a:pt x="55" y="28"/>
                    </a:moveTo>
                    <a:lnTo>
                      <a:pt x="37" y="18"/>
                    </a:lnTo>
                    <a:lnTo>
                      <a:pt x="37" y="5"/>
                    </a:lnTo>
                    <a:lnTo>
                      <a:pt x="25" y="0"/>
                    </a:lnTo>
                    <a:lnTo>
                      <a:pt x="22" y="0"/>
                    </a:lnTo>
                    <a:lnTo>
                      <a:pt x="22" y="5"/>
                    </a:lnTo>
                    <a:lnTo>
                      <a:pt x="13" y="3"/>
                    </a:lnTo>
                    <a:lnTo>
                      <a:pt x="3" y="0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3" y="30"/>
                    </a:lnTo>
                    <a:lnTo>
                      <a:pt x="20" y="40"/>
                    </a:lnTo>
                    <a:lnTo>
                      <a:pt x="25" y="40"/>
                    </a:lnTo>
                    <a:lnTo>
                      <a:pt x="35" y="43"/>
                    </a:lnTo>
                    <a:lnTo>
                      <a:pt x="55" y="28"/>
                    </a:lnTo>
                  </a:path>
                </a:pathLst>
              </a:custGeom>
              <a:solidFill>
                <a:srgbClr val="FBDFAF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177"/>
              <p:cNvSpPr>
                <a:spLocks/>
              </p:cNvSpPr>
              <p:nvPr/>
            </p:nvSpPr>
            <p:spPr bwMode="auto">
              <a:xfrm>
                <a:off x="1268" y="2317"/>
                <a:ext cx="88" cy="119"/>
              </a:xfrm>
              <a:custGeom>
                <a:avLst/>
                <a:gdLst>
                  <a:gd name="T0" fmla="*/ 8 w 88"/>
                  <a:gd name="T1" fmla="*/ 10 h 119"/>
                  <a:gd name="T2" fmla="*/ 8 w 88"/>
                  <a:gd name="T3" fmla="*/ 33 h 119"/>
                  <a:gd name="T4" fmla="*/ 8 w 88"/>
                  <a:gd name="T5" fmla="*/ 38 h 119"/>
                  <a:gd name="T6" fmla="*/ 0 w 88"/>
                  <a:gd name="T7" fmla="*/ 55 h 119"/>
                  <a:gd name="T8" fmla="*/ 3 w 88"/>
                  <a:gd name="T9" fmla="*/ 60 h 119"/>
                  <a:gd name="T10" fmla="*/ 8 w 88"/>
                  <a:gd name="T11" fmla="*/ 60 h 119"/>
                  <a:gd name="T12" fmla="*/ 8 w 88"/>
                  <a:gd name="T13" fmla="*/ 70 h 119"/>
                  <a:gd name="T14" fmla="*/ 13 w 88"/>
                  <a:gd name="T15" fmla="*/ 70 h 119"/>
                  <a:gd name="T16" fmla="*/ 10 w 88"/>
                  <a:gd name="T17" fmla="*/ 73 h 119"/>
                  <a:gd name="T18" fmla="*/ 13 w 88"/>
                  <a:gd name="T19" fmla="*/ 83 h 119"/>
                  <a:gd name="T20" fmla="*/ 15 w 88"/>
                  <a:gd name="T21" fmla="*/ 90 h 119"/>
                  <a:gd name="T22" fmla="*/ 20 w 88"/>
                  <a:gd name="T23" fmla="*/ 93 h 119"/>
                  <a:gd name="T24" fmla="*/ 28 w 88"/>
                  <a:gd name="T25" fmla="*/ 93 h 119"/>
                  <a:gd name="T26" fmla="*/ 38 w 88"/>
                  <a:gd name="T27" fmla="*/ 100 h 119"/>
                  <a:gd name="T28" fmla="*/ 48 w 88"/>
                  <a:gd name="T29" fmla="*/ 118 h 119"/>
                  <a:gd name="T30" fmla="*/ 87 w 88"/>
                  <a:gd name="T31" fmla="*/ 83 h 119"/>
                  <a:gd name="T32" fmla="*/ 68 w 88"/>
                  <a:gd name="T33" fmla="*/ 0 h 119"/>
                  <a:gd name="T34" fmla="*/ 8 w 88"/>
                  <a:gd name="T35" fmla="*/ 10 h 11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8"/>
                  <a:gd name="T55" fmla="*/ 0 h 119"/>
                  <a:gd name="T56" fmla="*/ 88 w 88"/>
                  <a:gd name="T57" fmla="*/ 119 h 11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8" h="119">
                    <a:moveTo>
                      <a:pt x="8" y="10"/>
                    </a:moveTo>
                    <a:lnTo>
                      <a:pt x="8" y="33"/>
                    </a:lnTo>
                    <a:lnTo>
                      <a:pt x="8" y="38"/>
                    </a:lnTo>
                    <a:lnTo>
                      <a:pt x="0" y="55"/>
                    </a:lnTo>
                    <a:lnTo>
                      <a:pt x="3" y="60"/>
                    </a:lnTo>
                    <a:lnTo>
                      <a:pt x="8" y="60"/>
                    </a:lnTo>
                    <a:lnTo>
                      <a:pt x="8" y="70"/>
                    </a:lnTo>
                    <a:lnTo>
                      <a:pt x="13" y="70"/>
                    </a:lnTo>
                    <a:lnTo>
                      <a:pt x="10" y="73"/>
                    </a:lnTo>
                    <a:lnTo>
                      <a:pt x="13" y="83"/>
                    </a:lnTo>
                    <a:lnTo>
                      <a:pt x="15" y="90"/>
                    </a:lnTo>
                    <a:lnTo>
                      <a:pt x="20" y="93"/>
                    </a:lnTo>
                    <a:lnTo>
                      <a:pt x="28" y="93"/>
                    </a:lnTo>
                    <a:lnTo>
                      <a:pt x="38" y="100"/>
                    </a:lnTo>
                    <a:lnTo>
                      <a:pt x="48" y="118"/>
                    </a:lnTo>
                    <a:lnTo>
                      <a:pt x="87" y="83"/>
                    </a:lnTo>
                    <a:lnTo>
                      <a:pt x="68" y="0"/>
                    </a:lnTo>
                    <a:lnTo>
                      <a:pt x="8" y="10"/>
                    </a:lnTo>
                  </a:path>
                </a:pathLst>
              </a:custGeom>
              <a:solidFill>
                <a:srgbClr val="FBDFAF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178"/>
              <p:cNvSpPr>
                <a:spLocks/>
              </p:cNvSpPr>
              <p:nvPr/>
            </p:nvSpPr>
            <p:spPr bwMode="auto">
              <a:xfrm>
                <a:off x="1268" y="2300"/>
                <a:ext cx="106" cy="102"/>
              </a:xfrm>
              <a:custGeom>
                <a:avLst/>
                <a:gdLst>
                  <a:gd name="T0" fmla="*/ 45 w 106"/>
                  <a:gd name="T1" fmla="*/ 69 h 102"/>
                  <a:gd name="T2" fmla="*/ 53 w 106"/>
                  <a:gd name="T3" fmla="*/ 78 h 102"/>
                  <a:gd name="T4" fmla="*/ 60 w 106"/>
                  <a:gd name="T5" fmla="*/ 98 h 102"/>
                  <a:gd name="T6" fmla="*/ 82 w 106"/>
                  <a:gd name="T7" fmla="*/ 101 h 102"/>
                  <a:gd name="T8" fmla="*/ 92 w 106"/>
                  <a:gd name="T9" fmla="*/ 98 h 102"/>
                  <a:gd name="T10" fmla="*/ 105 w 106"/>
                  <a:gd name="T11" fmla="*/ 52 h 102"/>
                  <a:gd name="T12" fmla="*/ 105 w 106"/>
                  <a:gd name="T13" fmla="*/ 36 h 102"/>
                  <a:gd name="T14" fmla="*/ 92 w 106"/>
                  <a:gd name="T15" fmla="*/ 12 h 102"/>
                  <a:gd name="T16" fmla="*/ 75 w 106"/>
                  <a:gd name="T17" fmla="*/ 0 h 102"/>
                  <a:gd name="T18" fmla="*/ 48 w 106"/>
                  <a:gd name="T19" fmla="*/ 0 h 102"/>
                  <a:gd name="T20" fmla="*/ 20 w 106"/>
                  <a:gd name="T21" fmla="*/ 7 h 102"/>
                  <a:gd name="T22" fmla="*/ 18 w 106"/>
                  <a:gd name="T23" fmla="*/ 15 h 102"/>
                  <a:gd name="T24" fmla="*/ 0 w 106"/>
                  <a:gd name="T25" fmla="*/ 26 h 102"/>
                  <a:gd name="T26" fmla="*/ 0 w 106"/>
                  <a:gd name="T27" fmla="*/ 33 h 102"/>
                  <a:gd name="T28" fmla="*/ 10 w 106"/>
                  <a:gd name="T29" fmla="*/ 41 h 102"/>
                  <a:gd name="T30" fmla="*/ 20 w 106"/>
                  <a:gd name="T31" fmla="*/ 43 h 102"/>
                  <a:gd name="T32" fmla="*/ 28 w 106"/>
                  <a:gd name="T33" fmla="*/ 52 h 102"/>
                  <a:gd name="T34" fmla="*/ 30 w 106"/>
                  <a:gd name="T35" fmla="*/ 69 h 102"/>
                  <a:gd name="T36" fmla="*/ 38 w 106"/>
                  <a:gd name="T37" fmla="*/ 74 h 102"/>
                  <a:gd name="T38" fmla="*/ 45 w 106"/>
                  <a:gd name="T39" fmla="*/ 69 h 10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6"/>
                  <a:gd name="T61" fmla="*/ 0 h 102"/>
                  <a:gd name="T62" fmla="*/ 106 w 106"/>
                  <a:gd name="T63" fmla="*/ 102 h 10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6" h="102">
                    <a:moveTo>
                      <a:pt x="45" y="69"/>
                    </a:moveTo>
                    <a:lnTo>
                      <a:pt x="53" y="78"/>
                    </a:lnTo>
                    <a:lnTo>
                      <a:pt x="60" y="98"/>
                    </a:lnTo>
                    <a:lnTo>
                      <a:pt x="82" y="101"/>
                    </a:lnTo>
                    <a:lnTo>
                      <a:pt x="92" y="98"/>
                    </a:lnTo>
                    <a:lnTo>
                      <a:pt x="105" y="52"/>
                    </a:lnTo>
                    <a:lnTo>
                      <a:pt x="105" y="36"/>
                    </a:lnTo>
                    <a:lnTo>
                      <a:pt x="92" y="12"/>
                    </a:lnTo>
                    <a:lnTo>
                      <a:pt x="75" y="0"/>
                    </a:lnTo>
                    <a:lnTo>
                      <a:pt x="48" y="0"/>
                    </a:lnTo>
                    <a:lnTo>
                      <a:pt x="20" y="7"/>
                    </a:lnTo>
                    <a:lnTo>
                      <a:pt x="18" y="15"/>
                    </a:lnTo>
                    <a:lnTo>
                      <a:pt x="0" y="26"/>
                    </a:lnTo>
                    <a:lnTo>
                      <a:pt x="0" y="33"/>
                    </a:lnTo>
                    <a:lnTo>
                      <a:pt x="10" y="41"/>
                    </a:lnTo>
                    <a:lnTo>
                      <a:pt x="20" y="43"/>
                    </a:lnTo>
                    <a:lnTo>
                      <a:pt x="28" y="52"/>
                    </a:lnTo>
                    <a:lnTo>
                      <a:pt x="30" y="69"/>
                    </a:lnTo>
                    <a:lnTo>
                      <a:pt x="38" y="74"/>
                    </a:lnTo>
                    <a:lnTo>
                      <a:pt x="45" y="69"/>
                    </a:lnTo>
                  </a:path>
                </a:pathLst>
              </a:custGeom>
              <a:solidFill>
                <a:srgbClr val="656346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179"/>
              <p:cNvSpPr>
                <a:spLocks/>
              </p:cNvSpPr>
              <p:nvPr/>
            </p:nvSpPr>
            <p:spPr bwMode="auto">
              <a:xfrm>
                <a:off x="1143" y="2400"/>
                <a:ext cx="260" cy="284"/>
              </a:xfrm>
              <a:custGeom>
                <a:avLst/>
                <a:gdLst>
                  <a:gd name="T0" fmla="*/ 204 w 260"/>
                  <a:gd name="T1" fmla="*/ 0 h 284"/>
                  <a:gd name="T2" fmla="*/ 189 w 260"/>
                  <a:gd name="T3" fmla="*/ 5 h 284"/>
                  <a:gd name="T4" fmla="*/ 179 w 260"/>
                  <a:gd name="T5" fmla="*/ 13 h 284"/>
                  <a:gd name="T6" fmla="*/ 153 w 260"/>
                  <a:gd name="T7" fmla="*/ 35 h 284"/>
                  <a:gd name="T8" fmla="*/ 139 w 260"/>
                  <a:gd name="T9" fmla="*/ 58 h 284"/>
                  <a:gd name="T10" fmla="*/ 134 w 260"/>
                  <a:gd name="T11" fmla="*/ 70 h 284"/>
                  <a:gd name="T12" fmla="*/ 129 w 260"/>
                  <a:gd name="T13" fmla="*/ 88 h 284"/>
                  <a:gd name="T14" fmla="*/ 107 w 260"/>
                  <a:gd name="T15" fmla="*/ 139 h 284"/>
                  <a:gd name="T16" fmla="*/ 50 w 260"/>
                  <a:gd name="T17" fmla="*/ 143 h 284"/>
                  <a:gd name="T18" fmla="*/ 16 w 260"/>
                  <a:gd name="T19" fmla="*/ 137 h 284"/>
                  <a:gd name="T20" fmla="*/ 7 w 260"/>
                  <a:gd name="T21" fmla="*/ 155 h 284"/>
                  <a:gd name="T22" fmla="*/ 0 w 260"/>
                  <a:gd name="T23" fmla="*/ 165 h 284"/>
                  <a:gd name="T24" fmla="*/ 41 w 260"/>
                  <a:gd name="T25" fmla="*/ 176 h 284"/>
                  <a:gd name="T26" fmla="*/ 85 w 260"/>
                  <a:gd name="T27" fmla="*/ 182 h 284"/>
                  <a:gd name="T28" fmla="*/ 121 w 260"/>
                  <a:gd name="T29" fmla="*/ 184 h 284"/>
                  <a:gd name="T30" fmla="*/ 152 w 260"/>
                  <a:gd name="T31" fmla="*/ 128 h 284"/>
                  <a:gd name="T32" fmla="*/ 128 w 260"/>
                  <a:gd name="T33" fmla="*/ 173 h 284"/>
                  <a:gd name="T34" fmla="*/ 125 w 260"/>
                  <a:gd name="T35" fmla="*/ 226 h 284"/>
                  <a:gd name="T36" fmla="*/ 135 w 260"/>
                  <a:gd name="T37" fmla="*/ 253 h 284"/>
                  <a:gd name="T38" fmla="*/ 149 w 260"/>
                  <a:gd name="T39" fmla="*/ 265 h 284"/>
                  <a:gd name="T40" fmla="*/ 161 w 260"/>
                  <a:gd name="T41" fmla="*/ 271 h 284"/>
                  <a:gd name="T42" fmla="*/ 176 w 260"/>
                  <a:gd name="T43" fmla="*/ 272 h 284"/>
                  <a:gd name="T44" fmla="*/ 206 w 260"/>
                  <a:gd name="T45" fmla="*/ 283 h 284"/>
                  <a:gd name="T46" fmla="*/ 225 w 260"/>
                  <a:gd name="T47" fmla="*/ 272 h 284"/>
                  <a:gd name="T48" fmla="*/ 234 w 260"/>
                  <a:gd name="T49" fmla="*/ 278 h 284"/>
                  <a:gd name="T50" fmla="*/ 249 w 260"/>
                  <a:gd name="T51" fmla="*/ 233 h 284"/>
                  <a:gd name="T52" fmla="*/ 256 w 260"/>
                  <a:gd name="T53" fmla="*/ 178 h 284"/>
                  <a:gd name="T54" fmla="*/ 259 w 260"/>
                  <a:gd name="T55" fmla="*/ 125 h 284"/>
                  <a:gd name="T56" fmla="*/ 259 w 260"/>
                  <a:gd name="T57" fmla="*/ 118 h 284"/>
                  <a:gd name="T58" fmla="*/ 256 w 260"/>
                  <a:gd name="T59" fmla="*/ 63 h 284"/>
                  <a:gd name="T60" fmla="*/ 246 w 260"/>
                  <a:gd name="T61" fmla="*/ 30 h 284"/>
                  <a:gd name="T62" fmla="*/ 229 w 260"/>
                  <a:gd name="T63" fmla="*/ 13 h 284"/>
                  <a:gd name="T64" fmla="*/ 214 w 260"/>
                  <a:gd name="T65" fmla="*/ 10 h 284"/>
                  <a:gd name="T66" fmla="*/ 204 w 260"/>
                  <a:gd name="T67" fmla="*/ 0 h 2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60"/>
                  <a:gd name="T103" fmla="*/ 0 h 284"/>
                  <a:gd name="T104" fmla="*/ 260 w 260"/>
                  <a:gd name="T105" fmla="*/ 284 h 2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60" h="284">
                    <a:moveTo>
                      <a:pt x="204" y="0"/>
                    </a:moveTo>
                    <a:lnTo>
                      <a:pt x="189" y="5"/>
                    </a:lnTo>
                    <a:lnTo>
                      <a:pt x="179" y="13"/>
                    </a:lnTo>
                    <a:lnTo>
                      <a:pt x="153" y="35"/>
                    </a:lnTo>
                    <a:lnTo>
                      <a:pt x="139" y="58"/>
                    </a:lnTo>
                    <a:lnTo>
                      <a:pt x="134" y="70"/>
                    </a:lnTo>
                    <a:lnTo>
                      <a:pt x="129" y="88"/>
                    </a:lnTo>
                    <a:lnTo>
                      <a:pt x="107" y="139"/>
                    </a:lnTo>
                    <a:lnTo>
                      <a:pt x="50" y="143"/>
                    </a:lnTo>
                    <a:lnTo>
                      <a:pt x="16" y="137"/>
                    </a:lnTo>
                    <a:lnTo>
                      <a:pt x="7" y="155"/>
                    </a:lnTo>
                    <a:lnTo>
                      <a:pt x="0" y="165"/>
                    </a:lnTo>
                    <a:lnTo>
                      <a:pt x="41" y="176"/>
                    </a:lnTo>
                    <a:lnTo>
                      <a:pt x="85" y="182"/>
                    </a:lnTo>
                    <a:lnTo>
                      <a:pt x="121" y="184"/>
                    </a:lnTo>
                    <a:lnTo>
                      <a:pt x="152" y="128"/>
                    </a:lnTo>
                    <a:lnTo>
                      <a:pt x="128" y="173"/>
                    </a:lnTo>
                    <a:lnTo>
                      <a:pt x="125" y="226"/>
                    </a:lnTo>
                    <a:lnTo>
                      <a:pt x="135" y="253"/>
                    </a:lnTo>
                    <a:lnTo>
                      <a:pt x="149" y="265"/>
                    </a:lnTo>
                    <a:lnTo>
                      <a:pt x="161" y="271"/>
                    </a:lnTo>
                    <a:lnTo>
                      <a:pt x="176" y="272"/>
                    </a:lnTo>
                    <a:lnTo>
                      <a:pt x="206" y="283"/>
                    </a:lnTo>
                    <a:lnTo>
                      <a:pt x="225" y="272"/>
                    </a:lnTo>
                    <a:lnTo>
                      <a:pt x="234" y="278"/>
                    </a:lnTo>
                    <a:lnTo>
                      <a:pt x="249" y="233"/>
                    </a:lnTo>
                    <a:lnTo>
                      <a:pt x="256" y="178"/>
                    </a:lnTo>
                    <a:lnTo>
                      <a:pt x="259" y="125"/>
                    </a:lnTo>
                    <a:lnTo>
                      <a:pt x="259" y="118"/>
                    </a:lnTo>
                    <a:lnTo>
                      <a:pt x="256" y="63"/>
                    </a:lnTo>
                    <a:lnTo>
                      <a:pt x="246" y="30"/>
                    </a:lnTo>
                    <a:lnTo>
                      <a:pt x="229" y="13"/>
                    </a:lnTo>
                    <a:lnTo>
                      <a:pt x="214" y="10"/>
                    </a:lnTo>
                    <a:lnTo>
                      <a:pt x="204" y="0"/>
                    </a:lnTo>
                  </a:path>
                </a:pathLst>
              </a:custGeom>
              <a:solidFill>
                <a:srgbClr val="006C88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80"/>
              <p:cNvSpPr>
                <a:spLocks/>
              </p:cNvSpPr>
              <p:nvPr/>
            </p:nvSpPr>
            <p:spPr bwMode="auto">
              <a:xfrm>
                <a:off x="1269" y="2531"/>
                <a:ext cx="154" cy="195"/>
              </a:xfrm>
              <a:custGeom>
                <a:avLst/>
                <a:gdLst>
                  <a:gd name="T0" fmla="*/ 47 w 154"/>
                  <a:gd name="T1" fmla="*/ 89 h 195"/>
                  <a:gd name="T2" fmla="*/ 60 w 154"/>
                  <a:gd name="T3" fmla="*/ 54 h 195"/>
                  <a:gd name="T4" fmla="*/ 86 w 154"/>
                  <a:gd name="T5" fmla="*/ 21 h 195"/>
                  <a:gd name="T6" fmla="*/ 114 w 154"/>
                  <a:gd name="T7" fmla="*/ 2 h 195"/>
                  <a:gd name="T8" fmla="*/ 137 w 154"/>
                  <a:gd name="T9" fmla="*/ 0 h 195"/>
                  <a:gd name="T10" fmla="*/ 147 w 154"/>
                  <a:gd name="T11" fmla="*/ 2 h 195"/>
                  <a:gd name="T12" fmla="*/ 153 w 154"/>
                  <a:gd name="T13" fmla="*/ 24 h 195"/>
                  <a:gd name="T14" fmla="*/ 150 w 154"/>
                  <a:gd name="T15" fmla="*/ 77 h 195"/>
                  <a:gd name="T16" fmla="*/ 131 w 154"/>
                  <a:gd name="T17" fmla="*/ 153 h 195"/>
                  <a:gd name="T18" fmla="*/ 72 w 154"/>
                  <a:gd name="T19" fmla="*/ 191 h 195"/>
                  <a:gd name="T20" fmla="*/ 42 w 154"/>
                  <a:gd name="T21" fmla="*/ 194 h 195"/>
                  <a:gd name="T22" fmla="*/ 0 w 154"/>
                  <a:gd name="T23" fmla="*/ 179 h 195"/>
                  <a:gd name="T24" fmla="*/ 33 w 154"/>
                  <a:gd name="T25" fmla="*/ 122 h 195"/>
                  <a:gd name="T26" fmla="*/ 47 w 154"/>
                  <a:gd name="T27" fmla="*/ 89 h 1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54"/>
                  <a:gd name="T43" fmla="*/ 0 h 195"/>
                  <a:gd name="T44" fmla="*/ 154 w 154"/>
                  <a:gd name="T45" fmla="*/ 195 h 19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54" h="195">
                    <a:moveTo>
                      <a:pt x="47" y="89"/>
                    </a:moveTo>
                    <a:lnTo>
                      <a:pt x="60" y="54"/>
                    </a:lnTo>
                    <a:lnTo>
                      <a:pt x="86" y="21"/>
                    </a:lnTo>
                    <a:lnTo>
                      <a:pt x="114" y="2"/>
                    </a:lnTo>
                    <a:lnTo>
                      <a:pt x="137" y="0"/>
                    </a:lnTo>
                    <a:lnTo>
                      <a:pt x="147" y="2"/>
                    </a:lnTo>
                    <a:lnTo>
                      <a:pt x="153" y="24"/>
                    </a:lnTo>
                    <a:lnTo>
                      <a:pt x="150" y="77"/>
                    </a:lnTo>
                    <a:lnTo>
                      <a:pt x="131" y="153"/>
                    </a:lnTo>
                    <a:lnTo>
                      <a:pt x="72" y="191"/>
                    </a:lnTo>
                    <a:lnTo>
                      <a:pt x="42" y="194"/>
                    </a:lnTo>
                    <a:lnTo>
                      <a:pt x="0" y="179"/>
                    </a:lnTo>
                    <a:lnTo>
                      <a:pt x="33" y="122"/>
                    </a:lnTo>
                    <a:lnTo>
                      <a:pt x="47" y="89"/>
                    </a:lnTo>
                  </a:path>
                </a:pathLst>
              </a:custGeom>
              <a:solidFill>
                <a:srgbClr val="2E7FE8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81"/>
              <p:cNvSpPr>
                <a:spLocks noChangeShapeType="1"/>
              </p:cNvSpPr>
              <p:nvPr/>
            </p:nvSpPr>
            <p:spPr bwMode="auto">
              <a:xfrm>
                <a:off x="1177" y="2609"/>
                <a:ext cx="82" cy="1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71339"/>
              </p:ext>
            </p:extLst>
          </p:nvPr>
        </p:nvGraphicFramePr>
        <p:xfrm>
          <a:off x="4156720" y="3294063"/>
          <a:ext cx="12954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CorelDRAW" r:id="rId4" imgW="2635560" imgH="2467800" progId="">
                  <p:embed/>
                </p:oleObj>
              </mc:Choice>
              <mc:Fallback>
                <p:oleObj name="CorelDRAW" r:id="rId4" imgW="2635560" imgH="2467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720" y="3294063"/>
                        <a:ext cx="129540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647273"/>
              </p:ext>
            </p:extLst>
          </p:nvPr>
        </p:nvGraphicFramePr>
        <p:xfrm>
          <a:off x="4588520" y="4878388"/>
          <a:ext cx="1655762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CorelDRAW" r:id="rId6" imgW="2185560" imgH="1602360" progId="">
                  <p:embed/>
                </p:oleObj>
              </mc:Choice>
              <mc:Fallback>
                <p:oleObj name="CorelDRAW" r:id="rId6" imgW="2185560" imgH="1602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8520" y="4878388"/>
                        <a:ext cx="1655762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754757"/>
              </p:ext>
            </p:extLst>
          </p:nvPr>
        </p:nvGraphicFramePr>
        <p:xfrm>
          <a:off x="6965007" y="3365501"/>
          <a:ext cx="158432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r:id="rId8" imgW="4039580" imgH="2535193" progId="">
                  <p:embed/>
                </p:oleObj>
              </mc:Choice>
              <mc:Fallback>
                <p:oleObj r:id="rId8" imgW="4039580" imgH="253519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007" y="3365501"/>
                        <a:ext cx="1584325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AutoShape 10"/>
          <p:cNvSpPr>
            <a:spLocks noChangeArrowheads="1"/>
          </p:cNvSpPr>
          <p:nvPr/>
        </p:nvSpPr>
        <p:spPr bwMode="auto">
          <a:xfrm>
            <a:off x="2931170" y="1422401"/>
            <a:ext cx="1800225" cy="1008062"/>
          </a:xfrm>
          <a:prstGeom prst="cloudCallout">
            <a:avLst>
              <a:gd name="adj1" fmla="val 62514"/>
              <a:gd name="adj2" fmla="val 56162"/>
            </a:avLst>
          </a:prstGeom>
          <a:gradFill rotWithShape="1">
            <a:gsLst>
              <a:gs pos="0">
                <a:srgbClr val="FF9999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DFKai-SB" pitchFamily="65" charset="-120"/>
            </a:endParaRPr>
          </a:p>
        </p:txBody>
      </p:sp>
      <p:sp>
        <p:nvSpPr>
          <p:cNvPr id="53" name="TextBox 55"/>
          <p:cNvSpPr txBox="1"/>
          <p:nvPr/>
        </p:nvSpPr>
        <p:spPr>
          <a:xfrm>
            <a:off x="3075632" y="1638301"/>
            <a:ext cx="172878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l">
              <a:defRPr/>
            </a:pPr>
            <a:r>
              <a:rPr lang="zh-CN" altLang="en-US" sz="1200" dirty="0">
                <a:latin typeface="+mj-ea"/>
                <a:ea typeface="+mj-ea"/>
              </a:rPr>
              <a:t>编码已完成，不会有什么错误的啦，</a:t>
            </a:r>
            <a:r>
              <a:rPr lang="en-US" altLang="zh-CN" sz="1200" dirty="0">
                <a:latin typeface="+mj-ea"/>
                <a:ea typeface="+mj-ea"/>
              </a:rPr>
              <a:t>1</a:t>
            </a:r>
            <a:r>
              <a:rPr lang="zh-CN" altLang="en-US" sz="1200" dirty="0">
                <a:latin typeface="+mj-ea"/>
                <a:ea typeface="+mj-ea"/>
              </a:rPr>
              <a:t>天测试时间足够啦！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4" name="AutoShape 11"/>
          <p:cNvSpPr>
            <a:spLocks noChangeArrowheads="1"/>
          </p:cNvSpPr>
          <p:nvPr/>
        </p:nvSpPr>
        <p:spPr bwMode="auto">
          <a:xfrm>
            <a:off x="2203417" y="2939448"/>
            <a:ext cx="2089150" cy="1079500"/>
          </a:xfrm>
          <a:prstGeom prst="cloudCallout">
            <a:avLst>
              <a:gd name="adj1" fmla="val 56880"/>
              <a:gd name="adj2" fmla="val 44792"/>
            </a:avLst>
          </a:prstGeom>
          <a:gradFill rotWithShape="1">
            <a:gsLst>
              <a:gs pos="0">
                <a:srgbClr val="FF9999"/>
              </a:gs>
              <a:gs pos="100000">
                <a:srgbClr val="FFCC99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DFKai-SB" pitchFamily="65" charset="-120"/>
            </a:endParaRPr>
          </a:p>
        </p:txBody>
      </p:sp>
      <p:sp>
        <p:nvSpPr>
          <p:cNvPr id="55" name="TextBox 57"/>
          <p:cNvSpPr txBox="1"/>
          <p:nvPr/>
        </p:nvSpPr>
        <p:spPr>
          <a:xfrm>
            <a:off x="2356494" y="3142660"/>
            <a:ext cx="1871663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l">
              <a:defRPr/>
            </a:pPr>
            <a:r>
              <a:rPr lang="zh-CN" altLang="en-US" sz="1200" dirty="0">
                <a:latin typeface="+mj-ea"/>
                <a:ea typeface="+mj-ea"/>
              </a:rPr>
              <a:t>明天就要发布了，全体项目组</a:t>
            </a:r>
            <a:r>
              <a:rPr lang="zh-CN" altLang="en-US" sz="1200" dirty="0" smtClean="0">
                <a:latin typeface="+mj-ea"/>
                <a:ea typeface="+mj-ea"/>
              </a:rPr>
              <a:t>成员</a:t>
            </a:r>
            <a:r>
              <a:rPr lang="zh-CN" altLang="en-US" sz="1200" dirty="0">
                <a:latin typeface="+mj-ea"/>
                <a:ea typeface="+mj-ea"/>
              </a:rPr>
              <a:t>晚上</a:t>
            </a:r>
            <a:r>
              <a:rPr lang="zh-CN" altLang="en-US" sz="1200" dirty="0" smtClean="0">
                <a:latin typeface="+mj-ea"/>
                <a:ea typeface="+mj-ea"/>
              </a:rPr>
              <a:t>加班</a:t>
            </a:r>
            <a:r>
              <a:rPr lang="zh-CN" altLang="en-US" sz="1200" dirty="0">
                <a:latin typeface="+mj-ea"/>
                <a:ea typeface="+mj-ea"/>
              </a:rPr>
              <a:t>！某些功能还没有实现，砍掉！</a:t>
            </a:r>
          </a:p>
        </p:txBody>
      </p:sp>
      <p:sp>
        <p:nvSpPr>
          <p:cNvPr id="56" name="AutoShape 12"/>
          <p:cNvSpPr>
            <a:spLocks noChangeArrowheads="1"/>
          </p:cNvSpPr>
          <p:nvPr/>
        </p:nvSpPr>
        <p:spPr bwMode="auto">
          <a:xfrm>
            <a:off x="2572395" y="5022851"/>
            <a:ext cx="1655762" cy="863600"/>
          </a:xfrm>
          <a:prstGeom prst="cloudCallout">
            <a:avLst>
              <a:gd name="adj1" fmla="val 93759"/>
              <a:gd name="adj2" fmla="val -19463"/>
            </a:avLst>
          </a:prstGeom>
          <a:solidFill>
            <a:srgbClr val="FF9999"/>
          </a:solidFill>
          <a:ln w="9525">
            <a:solidFill>
              <a:srgbClr val="CC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DFKai-SB" pitchFamily="65" charset="-120"/>
            </a:endParaRPr>
          </a:p>
        </p:txBody>
      </p:sp>
      <p:sp>
        <p:nvSpPr>
          <p:cNvPr id="57" name="TextBox 59"/>
          <p:cNvSpPr txBox="1"/>
          <p:nvPr/>
        </p:nvSpPr>
        <p:spPr>
          <a:xfrm>
            <a:off x="2788295" y="5165726"/>
            <a:ext cx="1439862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l">
              <a:defRPr/>
            </a:pPr>
            <a:r>
              <a:rPr lang="zh-CN" altLang="en-US" sz="1200" dirty="0">
                <a:latin typeface="+mj-ea"/>
                <a:ea typeface="+mj-ea"/>
              </a:rPr>
              <a:t>测试人员怎么搞的，怎么这么多问题没发现！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58" name="Picture 113" descr="图形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38308">
            <a:off x="6412557" y="1951038"/>
            <a:ext cx="1066800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AutoShape 13"/>
          <p:cNvSpPr>
            <a:spLocks noChangeArrowheads="1"/>
          </p:cNvSpPr>
          <p:nvPr/>
        </p:nvSpPr>
        <p:spPr bwMode="auto">
          <a:xfrm>
            <a:off x="7828607" y="1277938"/>
            <a:ext cx="2303463" cy="1223963"/>
          </a:xfrm>
          <a:prstGeom prst="cloudCallout">
            <a:avLst>
              <a:gd name="adj1" fmla="val -73954"/>
              <a:gd name="adj2" fmla="val 43426"/>
            </a:avLst>
          </a:prstGeom>
          <a:solidFill>
            <a:srgbClr val="FFCC66"/>
          </a:solidFill>
          <a:ln w="9525">
            <a:solidFill>
              <a:srgbClr val="CC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DFKai-SB" pitchFamily="65" charset="-120"/>
            </a:endParaRPr>
          </a:p>
        </p:txBody>
      </p:sp>
      <p:sp>
        <p:nvSpPr>
          <p:cNvPr id="60" name="TextBox 63"/>
          <p:cNvSpPr txBox="1"/>
          <p:nvPr/>
        </p:nvSpPr>
        <p:spPr>
          <a:xfrm>
            <a:off x="8115945" y="1527176"/>
            <a:ext cx="1800225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l">
              <a:defRPr/>
            </a:pPr>
            <a:r>
              <a:rPr lang="zh-CN" altLang="en-US" sz="1200" dirty="0">
                <a:latin typeface="+mj-ea"/>
                <a:ea typeface="+mj-ea"/>
              </a:rPr>
              <a:t>缺陷总是没完没了的存在！前面版本验证过没问题的在这个版本</a:t>
            </a:r>
            <a:r>
              <a:rPr lang="zh-CN" altLang="en-US" sz="1200" dirty="0" smtClean="0">
                <a:latin typeface="+mj-ea"/>
                <a:ea typeface="+mj-ea"/>
              </a:rPr>
              <a:t>却再次出现！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1" name="AutoShape 12"/>
          <p:cNvSpPr>
            <a:spLocks noChangeArrowheads="1"/>
          </p:cNvSpPr>
          <p:nvPr/>
        </p:nvSpPr>
        <p:spPr bwMode="auto">
          <a:xfrm>
            <a:off x="8692207" y="3054351"/>
            <a:ext cx="1655763" cy="1103312"/>
          </a:xfrm>
          <a:prstGeom prst="cloudCallout">
            <a:avLst>
              <a:gd name="adj1" fmla="val -89435"/>
              <a:gd name="adj2" fmla="val 15810"/>
            </a:avLst>
          </a:prstGeom>
          <a:solidFill>
            <a:srgbClr val="FF9999"/>
          </a:solidFill>
          <a:ln w="9525">
            <a:solidFill>
              <a:srgbClr val="CC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DFKai-SB" pitchFamily="65" charset="-120"/>
            </a:endParaRPr>
          </a:p>
        </p:txBody>
      </p:sp>
      <p:sp>
        <p:nvSpPr>
          <p:cNvPr id="62" name="TextBox 66"/>
          <p:cNvSpPr txBox="1"/>
          <p:nvPr/>
        </p:nvSpPr>
        <p:spPr>
          <a:xfrm>
            <a:off x="8981132" y="3198813"/>
            <a:ext cx="1223963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l">
              <a:defRPr/>
            </a:pPr>
            <a:r>
              <a:rPr lang="zh-CN" altLang="en-US" sz="1200" dirty="0">
                <a:latin typeface="+mj-ea"/>
                <a:ea typeface="+mj-ea"/>
              </a:rPr>
              <a:t>感觉我们的测试不太充分，使用中发现许多问题。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3" name="TextBox 68"/>
          <p:cNvSpPr txBox="1"/>
          <p:nvPr/>
        </p:nvSpPr>
        <p:spPr>
          <a:xfrm>
            <a:off x="8404870" y="5127626"/>
            <a:ext cx="1439862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l">
              <a:defRPr/>
            </a:pPr>
            <a:r>
              <a:rPr lang="zh-CN" altLang="en-US" sz="1200" dirty="0">
                <a:latin typeface="+mj-ea"/>
                <a:ea typeface="+mj-ea"/>
              </a:rPr>
              <a:t>看你们写的烂代码，都发了十几个</a:t>
            </a:r>
            <a:r>
              <a:rPr lang="en-US" altLang="zh-CN" sz="1200" dirty="0">
                <a:latin typeface="+mj-ea"/>
                <a:ea typeface="+mj-ea"/>
              </a:rPr>
              <a:t>RC</a:t>
            </a:r>
            <a:r>
              <a:rPr lang="zh-CN" altLang="en-US" sz="1200" dirty="0">
                <a:latin typeface="+mj-ea"/>
                <a:ea typeface="+mj-ea"/>
              </a:rPr>
              <a:t>版本了，还是很多缺陷！</a:t>
            </a:r>
          </a:p>
        </p:txBody>
      </p:sp>
      <p:sp>
        <p:nvSpPr>
          <p:cNvPr id="64" name="TextBox 71"/>
          <p:cNvSpPr txBox="1">
            <a:spLocks noChangeArrowheads="1"/>
          </p:cNvSpPr>
          <p:nvPr/>
        </p:nvSpPr>
        <p:spPr bwMode="auto">
          <a:xfrm>
            <a:off x="1619250" y="692150"/>
            <a:ext cx="511333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屡见不鲜的版本发布现象？</a:t>
            </a:r>
          </a:p>
        </p:txBody>
      </p:sp>
      <p:sp>
        <p:nvSpPr>
          <p:cNvPr id="65" name="Rectangle 3" descr="单个小人13"/>
          <p:cNvSpPr>
            <a:spLocks noGrp="1" noChangeAspect="1" noChangeArrowheads="1"/>
          </p:cNvSpPr>
          <p:nvPr isPhoto="1"/>
        </p:nvSpPr>
        <p:spPr bwMode="auto">
          <a:xfrm>
            <a:off x="5577532" y="3365501"/>
            <a:ext cx="1114425" cy="1485900"/>
          </a:xfrm>
          <a:prstGeom prst="rect">
            <a:avLst/>
          </a:prstGeom>
          <a:blipFill dpi="0" rotWithShape="1">
            <a:blip r:embed="rId10" cstate="print"/>
            <a:srcRect/>
            <a:stretch>
              <a:fillRect/>
            </a:stretch>
          </a:blip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44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52" grpId="0" animBg="1"/>
      <p:bldP spid="53" grpId="0"/>
      <p:bldP spid="54" grpId="0" animBg="1"/>
      <p:bldP spid="55" grpId="0"/>
      <p:bldP spid="56" grpId="0" animBg="1"/>
      <p:bldP spid="57" grpId="0"/>
      <p:bldP spid="59" grpId="0" animBg="1"/>
      <p:bldP spid="60" grpId="0"/>
      <p:bldP spid="61" grpId="0" animBg="1"/>
      <p:bldP spid="62" grpId="0"/>
      <p:bldP spid="63" grpId="0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发布测试综合症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95351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、理想主义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过分乐观，对团队开发能力和测试能力把握不足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、壮士断臂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版本发布计划没规划好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、白烟四起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开发人员麻痹大意，配置管理工作没做好，没打好包</a:t>
            </a:r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、互相推托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没有认识到我们是一个团队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83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右箭头 85"/>
          <p:cNvSpPr/>
          <p:nvPr/>
        </p:nvSpPr>
        <p:spPr>
          <a:xfrm rot="3284920">
            <a:off x="6863695" y="3780404"/>
            <a:ext cx="360040" cy="144016"/>
          </a:xfrm>
          <a:prstGeom prst="rightArrow">
            <a:avLst/>
          </a:prstGeom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7" name="右箭头 86"/>
          <p:cNvSpPr/>
          <p:nvPr/>
        </p:nvSpPr>
        <p:spPr>
          <a:xfrm rot="7131395">
            <a:off x="6137683" y="3768004"/>
            <a:ext cx="360040" cy="144016"/>
          </a:xfrm>
          <a:prstGeom prst="rightArrow">
            <a:avLst/>
          </a:prstGeom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TextBox 103"/>
          <p:cNvSpPr txBox="1">
            <a:spLocks noChangeArrowheads="1"/>
          </p:cNvSpPr>
          <p:nvPr/>
        </p:nvSpPr>
        <p:spPr bwMode="auto">
          <a:xfrm>
            <a:off x="825329" y="1878972"/>
            <a:ext cx="677863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版本发布流程</a:t>
            </a:r>
          </a:p>
        </p:txBody>
      </p:sp>
      <p:grpSp>
        <p:nvGrpSpPr>
          <p:cNvPr id="5" name="组合 16"/>
          <p:cNvGrpSpPr>
            <a:grpSpLocks/>
          </p:cNvGrpSpPr>
          <p:nvPr/>
        </p:nvGrpSpPr>
        <p:grpSpPr bwMode="auto">
          <a:xfrm>
            <a:off x="2642845" y="895970"/>
            <a:ext cx="1081087" cy="576263"/>
            <a:chOff x="1259632" y="1628800"/>
            <a:chExt cx="1080120" cy="57606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圆角矩形 5"/>
            <p:cNvSpPr/>
            <p:nvPr/>
          </p:nvSpPr>
          <p:spPr>
            <a:xfrm>
              <a:off x="1259632" y="1628800"/>
              <a:ext cx="1080120" cy="57606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359897" y="1700213"/>
              <a:ext cx="835522" cy="39991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zh-CN" altLang="en-US" sz="1000" dirty="0">
                  <a:latin typeface="+mj-ea"/>
                  <a:ea typeface="+mj-ea"/>
                </a:rPr>
                <a:t>开发组内部进行测试</a:t>
              </a:r>
            </a:p>
          </p:txBody>
        </p:sp>
      </p:grpSp>
      <p:sp>
        <p:nvSpPr>
          <p:cNvPr id="8" name="右箭头 7"/>
          <p:cNvSpPr/>
          <p:nvPr/>
        </p:nvSpPr>
        <p:spPr>
          <a:xfrm>
            <a:off x="3867725" y="1112540"/>
            <a:ext cx="360040" cy="144016"/>
          </a:xfrm>
          <a:prstGeom prst="rightArrow">
            <a:avLst/>
          </a:prstGeom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9" name="组合 15"/>
          <p:cNvGrpSpPr>
            <a:grpSpLocks/>
          </p:cNvGrpSpPr>
          <p:nvPr/>
        </p:nvGrpSpPr>
        <p:grpSpPr bwMode="auto">
          <a:xfrm>
            <a:off x="4371632" y="895970"/>
            <a:ext cx="1079500" cy="576263"/>
            <a:chOff x="2987824" y="1628800"/>
            <a:chExt cx="1080120" cy="57606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" name="圆角矩形 9"/>
            <p:cNvSpPr/>
            <p:nvPr/>
          </p:nvSpPr>
          <p:spPr>
            <a:xfrm>
              <a:off x="2987824" y="1628800"/>
              <a:ext cx="1080120" cy="57606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184" y="1700213"/>
              <a:ext cx="948282" cy="39991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zh-CN" altLang="en-US" sz="1000" dirty="0">
                  <a:latin typeface="+mj-ea"/>
                  <a:ea typeface="+mj-ea"/>
                </a:rPr>
                <a:t>做好配置工作，进行打包</a:t>
              </a: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5917" y="1112540"/>
            <a:ext cx="360040" cy="144016"/>
          </a:xfrm>
          <a:prstGeom prst="rightArrow">
            <a:avLst/>
          </a:prstGeom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3" name="组合 17"/>
          <p:cNvGrpSpPr>
            <a:grpSpLocks/>
          </p:cNvGrpSpPr>
          <p:nvPr/>
        </p:nvGrpSpPr>
        <p:grpSpPr bwMode="auto">
          <a:xfrm>
            <a:off x="6100420" y="895970"/>
            <a:ext cx="1079500" cy="576263"/>
            <a:chOff x="4716016" y="1628800"/>
            <a:chExt cx="1080120" cy="576064"/>
          </a:xfrm>
        </p:grpSpPr>
        <p:sp>
          <p:nvSpPr>
            <p:cNvPr id="14" name="圆角矩形 13"/>
            <p:cNvSpPr/>
            <p:nvPr/>
          </p:nvSpPr>
          <p:spPr>
            <a:xfrm>
              <a:off x="4716016" y="1628800"/>
              <a:ext cx="1080120" cy="5760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15" name="TextBox 13"/>
            <p:cNvSpPr txBox="1"/>
            <p:nvPr/>
          </p:nvSpPr>
          <p:spPr>
            <a:xfrm>
              <a:off x="4716016" y="1700213"/>
              <a:ext cx="1080120" cy="3999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sz="1000" dirty="0">
                  <a:latin typeface="+mj-ea"/>
                  <a:ea typeface="+mj-ea"/>
                </a:rPr>
                <a:t>安装到测试环境，并进行配置检查</a:t>
              </a:r>
            </a:p>
          </p:txBody>
        </p:sp>
      </p:grpSp>
      <p:sp>
        <p:nvSpPr>
          <p:cNvPr id="16" name="右箭头 15"/>
          <p:cNvSpPr/>
          <p:nvPr/>
        </p:nvSpPr>
        <p:spPr>
          <a:xfrm rot="5400000">
            <a:off x="6424009" y="1652600"/>
            <a:ext cx="360040" cy="144016"/>
          </a:xfrm>
          <a:prstGeom prst="rightArrow">
            <a:avLst/>
          </a:prstGeom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7" name="组合 18"/>
          <p:cNvGrpSpPr>
            <a:grpSpLocks/>
          </p:cNvGrpSpPr>
          <p:nvPr/>
        </p:nvGrpSpPr>
        <p:grpSpPr bwMode="auto">
          <a:xfrm>
            <a:off x="6100420" y="1977058"/>
            <a:ext cx="1079500" cy="576262"/>
            <a:chOff x="2987824" y="1628800"/>
            <a:chExt cx="1080120" cy="576064"/>
          </a:xfrm>
        </p:grpSpPr>
        <p:sp>
          <p:nvSpPr>
            <p:cNvPr id="18" name="圆角矩形 17"/>
            <p:cNvSpPr/>
            <p:nvPr/>
          </p:nvSpPr>
          <p:spPr>
            <a:xfrm>
              <a:off x="2987824" y="1628800"/>
              <a:ext cx="1080120" cy="5760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19" name="TextBox 20"/>
            <p:cNvSpPr txBox="1"/>
            <p:nvPr/>
          </p:nvSpPr>
          <p:spPr>
            <a:xfrm>
              <a:off x="2987824" y="1773212"/>
              <a:ext cx="1008641" cy="2459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000" dirty="0">
                  <a:latin typeface="+mj-ea"/>
                  <a:ea typeface="+mj-ea"/>
                </a:rPr>
                <a:t>执行测试</a:t>
              </a:r>
            </a:p>
          </p:txBody>
        </p:sp>
      </p:grpSp>
      <p:sp>
        <p:nvSpPr>
          <p:cNvPr id="20" name="右箭头 19"/>
          <p:cNvSpPr/>
          <p:nvPr/>
        </p:nvSpPr>
        <p:spPr>
          <a:xfrm rot="5400000">
            <a:off x="6424009" y="2732720"/>
            <a:ext cx="360040" cy="144016"/>
          </a:xfrm>
          <a:prstGeom prst="rightArrow">
            <a:avLst/>
          </a:prstGeom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1" name="组合 22"/>
          <p:cNvGrpSpPr>
            <a:grpSpLocks/>
          </p:cNvGrpSpPr>
          <p:nvPr/>
        </p:nvGrpSpPr>
        <p:grpSpPr bwMode="auto">
          <a:xfrm>
            <a:off x="7756182" y="5217145"/>
            <a:ext cx="1079500" cy="576263"/>
            <a:chOff x="2987824" y="1628800"/>
            <a:chExt cx="1080120" cy="576064"/>
          </a:xfrm>
        </p:grpSpPr>
        <p:sp>
          <p:nvSpPr>
            <p:cNvPr id="22" name="圆角矩形 21"/>
            <p:cNvSpPr/>
            <p:nvPr/>
          </p:nvSpPr>
          <p:spPr>
            <a:xfrm>
              <a:off x="2987824" y="1628800"/>
              <a:ext cx="1080120" cy="5760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23" name="TextBox 24"/>
            <p:cNvSpPr txBox="1"/>
            <p:nvPr/>
          </p:nvSpPr>
          <p:spPr>
            <a:xfrm>
              <a:off x="2987824" y="1773213"/>
              <a:ext cx="1008642" cy="2459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000" dirty="0">
                  <a:latin typeface="+mj-ea"/>
                  <a:ea typeface="+mj-ea"/>
                </a:rPr>
                <a:t>评审通过</a:t>
              </a:r>
            </a:p>
          </p:txBody>
        </p:sp>
      </p:grpSp>
      <p:grpSp>
        <p:nvGrpSpPr>
          <p:cNvPr id="24" name="组合 26"/>
          <p:cNvGrpSpPr>
            <a:grpSpLocks/>
          </p:cNvGrpSpPr>
          <p:nvPr/>
        </p:nvGrpSpPr>
        <p:grpSpPr bwMode="auto">
          <a:xfrm>
            <a:off x="6964020" y="4137645"/>
            <a:ext cx="1079500" cy="574675"/>
            <a:chOff x="2987824" y="1628800"/>
            <a:chExt cx="1080120" cy="576064"/>
          </a:xfrm>
        </p:grpSpPr>
        <p:sp>
          <p:nvSpPr>
            <p:cNvPr id="25" name="圆角矩形 24"/>
            <p:cNvSpPr/>
            <p:nvPr/>
          </p:nvSpPr>
          <p:spPr>
            <a:xfrm>
              <a:off x="2987824" y="1628800"/>
              <a:ext cx="1080120" cy="5760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26" name="TextBox 28"/>
            <p:cNvSpPr txBox="1"/>
            <p:nvPr/>
          </p:nvSpPr>
          <p:spPr>
            <a:xfrm>
              <a:off x="3059302" y="1700411"/>
              <a:ext cx="1008642" cy="4010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sz="1000" dirty="0">
                  <a:latin typeface="+mj-ea"/>
                  <a:ea typeface="+mj-ea"/>
                </a:rPr>
                <a:t>组织版本发布评审</a:t>
              </a:r>
            </a:p>
          </p:txBody>
        </p:sp>
      </p:grpSp>
      <p:grpSp>
        <p:nvGrpSpPr>
          <p:cNvPr id="27" name="组合 30"/>
          <p:cNvGrpSpPr>
            <a:grpSpLocks/>
          </p:cNvGrpSpPr>
          <p:nvPr/>
        </p:nvGrpSpPr>
        <p:grpSpPr bwMode="auto">
          <a:xfrm>
            <a:off x="5308257" y="4145583"/>
            <a:ext cx="1079500" cy="576262"/>
            <a:chOff x="2987824" y="1628800"/>
            <a:chExt cx="1080120" cy="576064"/>
          </a:xfrm>
        </p:grpSpPr>
        <p:sp>
          <p:nvSpPr>
            <p:cNvPr id="28" name="圆角矩形 27"/>
            <p:cNvSpPr/>
            <p:nvPr/>
          </p:nvSpPr>
          <p:spPr>
            <a:xfrm>
              <a:off x="2987824" y="1628800"/>
              <a:ext cx="1080120" cy="5760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29" name="TextBox 32"/>
            <p:cNvSpPr txBox="1"/>
            <p:nvPr/>
          </p:nvSpPr>
          <p:spPr>
            <a:xfrm>
              <a:off x="2987824" y="1763691"/>
              <a:ext cx="1008642" cy="2475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000" dirty="0">
                  <a:latin typeface="+mj-ea"/>
                  <a:ea typeface="+mj-ea"/>
                </a:rPr>
                <a:t>修复缺陷</a:t>
              </a:r>
            </a:p>
          </p:txBody>
        </p:sp>
      </p:grpSp>
      <p:sp>
        <p:nvSpPr>
          <p:cNvPr id="30" name="右箭头 29"/>
          <p:cNvSpPr/>
          <p:nvPr/>
        </p:nvSpPr>
        <p:spPr>
          <a:xfrm rot="10800000">
            <a:off x="4875837" y="4352900"/>
            <a:ext cx="360040" cy="144016"/>
          </a:xfrm>
          <a:prstGeom prst="rightArrow">
            <a:avLst/>
          </a:prstGeom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1" name="组合 35"/>
          <p:cNvGrpSpPr>
            <a:grpSpLocks/>
          </p:cNvGrpSpPr>
          <p:nvPr/>
        </p:nvGrpSpPr>
        <p:grpSpPr bwMode="auto">
          <a:xfrm>
            <a:off x="3723932" y="4137645"/>
            <a:ext cx="1079500" cy="574675"/>
            <a:chOff x="2987824" y="1628800"/>
            <a:chExt cx="1080120" cy="576064"/>
          </a:xfrm>
        </p:grpSpPr>
        <p:sp>
          <p:nvSpPr>
            <p:cNvPr id="32" name="圆角矩形 31"/>
            <p:cNvSpPr/>
            <p:nvPr/>
          </p:nvSpPr>
          <p:spPr>
            <a:xfrm>
              <a:off x="2987824" y="1628800"/>
              <a:ext cx="1080120" cy="5760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33" name="TextBox 37"/>
            <p:cNvSpPr txBox="1"/>
            <p:nvPr/>
          </p:nvSpPr>
          <p:spPr>
            <a:xfrm>
              <a:off x="3059303" y="1773612"/>
              <a:ext cx="1008641" cy="2450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sz="1000" dirty="0">
                  <a:latin typeface="+mj-ea"/>
                  <a:ea typeface="+mj-ea"/>
                </a:rPr>
                <a:t>再次发布</a:t>
              </a:r>
              <a:r>
                <a:rPr lang="en-US" altLang="zh-CN" sz="1000" dirty="0">
                  <a:latin typeface="+mj-ea"/>
                  <a:ea typeface="+mj-ea"/>
                </a:rPr>
                <a:t>RC</a:t>
              </a:r>
              <a:endParaRPr lang="zh-CN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34" name="组合 77"/>
          <p:cNvGrpSpPr>
            <a:grpSpLocks/>
          </p:cNvGrpSpPr>
          <p:nvPr/>
        </p:nvGrpSpPr>
        <p:grpSpPr bwMode="auto">
          <a:xfrm>
            <a:off x="4227170" y="2408858"/>
            <a:ext cx="1728787" cy="1655762"/>
            <a:chOff x="2699792" y="1772816"/>
            <a:chExt cx="1584176" cy="1656184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2699792" y="1772816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2699792" y="1772816"/>
              <a:ext cx="1584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42"/>
          <p:cNvGrpSpPr>
            <a:grpSpLocks/>
          </p:cNvGrpSpPr>
          <p:nvPr/>
        </p:nvGrpSpPr>
        <p:grpSpPr bwMode="auto">
          <a:xfrm>
            <a:off x="6171857" y="3056558"/>
            <a:ext cx="1079500" cy="576262"/>
            <a:chOff x="2907432" y="1476400"/>
            <a:chExt cx="1080120" cy="576064"/>
          </a:xfrm>
        </p:grpSpPr>
        <p:sp>
          <p:nvSpPr>
            <p:cNvPr id="38" name="圆角矩形 37"/>
            <p:cNvSpPr/>
            <p:nvPr/>
          </p:nvSpPr>
          <p:spPr>
            <a:xfrm>
              <a:off x="2907432" y="1476400"/>
              <a:ext cx="1080120" cy="5760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39" name="TextBox 44"/>
            <p:cNvSpPr txBox="1"/>
            <p:nvPr/>
          </p:nvSpPr>
          <p:spPr>
            <a:xfrm>
              <a:off x="2978911" y="1547812"/>
              <a:ext cx="1008641" cy="3999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sz="1000" dirty="0">
                  <a:latin typeface="+mj-ea"/>
                  <a:ea typeface="+mj-ea"/>
                </a:rPr>
                <a:t>判断缺陷是否达到发布标准</a:t>
              </a:r>
            </a:p>
          </p:txBody>
        </p:sp>
      </p:grpSp>
      <p:grpSp>
        <p:nvGrpSpPr>
          <p:cNvPr id="40" name="组合 46"/>
          <p:cNvGrpSpPr>
            <a:grpSpLocks/>
          </p:cNvGrpSpPr>
          <p:nvPr/>
        </p:nvGrpSpPr>
        <p:grpSpPr bwMode="auto">
          <a:xfrm>
            <a:off x="6171857" y="5179045"/>
            <a:ext cx="1079500" cy="574675"/>
            <a:chOff x="2987824" y="1628800"/>
            <a:chExt cx="1080120" cy="576064"/>
          </a:xfrm>
        </p:grpSpPr>
        <p:sp>
          <p:nvSpPr>
            <p:cNvPr id="41" name="圆角矩形 40"/>
            <p:cNvSpPr/>
            <p:nvPr/>
          </p:nvSpPr>
          <p:spPr>
            <a:xfrm>
              <a:off x="2987824" y="1628800"/>
              <a:ext cx="1080120" cy="5760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42" name="TextBox 48"/>
            <p:cNvSpPr txBox="1"/>
            <p:nvPr/>
          </p:nvSpPr>
          <p:spPr>
            <a:xfrm>
              <a:off x="2987824" y="1780937"/>
              <a:ext cx="1008642" cy="2468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000" dirty="0" smtClean="0">
                  <a:latin typeface="+mj-ea"/>
                  <a:ea typeface="+mj-ea"/>
                </a:rPr>
                <a:t>修改问题</a:t>
              </a:r>
              <a:endParaRPr lang="zh-CN" altLang="en-US" sz="1000" dirty="0">
                <a:latin typeface="+mj-ea"/>
                <a:ea typeface="+mj-ea"/>
              </a:endParaRPr>
            </a:p>
          </p:txBody>
        </p:sp>
      </p:grpSp>
      <p:sp>
        <p:nvSpPr>
          <p:cNvPr id="43" name="右箭头 42"/>
          <p:cNvSpPr/>
          <p:nvPr/>
        </p:nvSpPr>
        <p:spPr>
          <a:xfrm rot="10800000">
            <a:off x="7252374" y="6497612"/>
            <a:ext cx="360040" cy="144016"/>
          </a:xfrm>
          <a:prstGeom prst="rightArrow">
            <a:avLst/>
          </a:prstGeom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4" name="组合 50"/>
          <p:cNvGrpSpPr>
            <a:grpSpLocks/>
          </p:cNvGrpSpPr>
          <p:nvPr/>
        </p:nvGrpSpPr>
        <p:grpSpPr bwMode="auto">
          <a:xfrm>
            <a:off x="6099973" y="6281737"/>
            <a:ext cx="1081088" cy="576263"/>
            <a:chOff x="2987824" y="1628800"/>
            <a:chExt cx="1080120" cy="576064"/>
          </a:xfrm>
        </p:grpSpPr>
        <p:sp>
          <p:nvSpPr>
            <p:cNvPr id="45" name="圆角矩形 44"/>
            <p:cNvSpPr/>
            <p:nvPr/>
          </p:nvSpPr>
          <p:spPr>
            <a:xfrm>
              <a:off x="2987824" y="1628800"/>
              <a:ext cx="1080120" cy="5760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46" name="TextBox 52"/>
            <p:cNvSpPr txBox="1"/>
            <p:nvPr/>
          </p:nvSpPr>
          <p:spPr>
            <a:xfrm>
              <a:off x="2987824" y="1700213"/>
              <a:ext cx="1008746" cy="3999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sz="1000" dirty="0">
                  <a:latin typeface="+mj-ea"/>
                  <a:ea typeface="+mj-ea"/>
                </a:rPr>
                <a:t>部署到客户环境</a:t>
              </a:r>
            </a:p>
          </p:txBody>
        </p:sp>
      </p:grpSp>
      <p:sp>
        <p:nvSpPr>
          <p:cNvPr id="47" name="右箭头 46"/>
          <p:cNvSpPr/>
          <p:nvPr/>
        </p:nvSpPr>
        <p:spPr>
          <a:xfrm rot="5400000">
            <a:off x="8080193" y="5901072"/>
            <a:ext cx="360040" cy="144016"/>
          </a:xfrm>
          <a:prstGeom prst="rightArrow">
            <a:avLst/>
          </a:prstGeom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8" name="组合 60"/>
          <p:cNvGrpSpPr>
            <a:grpSpLocks/>
          </p:cNvGrpSpPr>
          <p:nvPr/>
        </p:nvGrpSpPr>
        <p:grpSpPr bwMode="auto">
          <a:xfrm>
            <a:off x="7756182" y="6225208"/>
            <a:ext cx="1079500" cy="576262"/>
            <a:chOff x="2907432" y="1476400"/>
            <a:chExt cx="1080120" cy="576064"/>
          </a:xfrm>
        </p:grpSpPr>
        <p:sp>
          <p:nvSpPr>
            <p:cNvPr id="49" name="圆角矩形 48"/>
            <p:cNvSpPr/>
            <p:nvPr/>
          </p:nvSpPr>
          <p:spPr>
            <a:xfrm>
              <a:off x="2907432" y="1476400"/>
              <a:ext cx="1080120" cy="5760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50" name="TextBox 62"/>
            <p:cNvSpPr txBox="1"/>
            <p:nvPr/>
          </p:nvSpPr>
          <p:spPr>
            <a:xfrm>
              <a:off x="2978911" y="1547812"/>
              <a:ext cx="1008641" cy="3999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sz="1000" dirty="0">
                  <a:latin typeface="+mj-ea"/>
                  <a:ea typeface="+mj-ea"/>
                </a:rPr>
                <a:t>入库发布</a:t>
              </a:r>
              <a:r>
                <a:rPr lang="en-US" altLang="zh-CN" sz="1000" dirty="0"/>
                <a:t>[</a:t>
              </a:r>
              <a:r>
                <a:rPr lang="zh-CN" altLang="zh-CN" sz="1000" dirty="0"/>
                <a:t>版本</a:t>
              </a:r>
              <a:r>
                <a:rPr lang="en-US" altLang="zh-CN" sz="1000" dirty="0"/>
                <a:t>]</a:t>
              </a:r>
              <a:r>
                <a:rPr lang="zh-CN" altLang="en-US" sz="1000" dirty="0"/>
                <a:t>的工作产品</a:t>
              </a:r>
              <a:endParaRPr lang="zh-CN" altLang="en-US" sz="1000" dirty="0">
                <a:latin typeface="+mj-ea"/>
                <a:ea typeface="+mj-ea"/>
              </a:endParaRPr>
            </a:p>
          </p:txBody>
        </p:sp>
      </p:grpSp>
      <p:sp>
        <p:nvSpPr>
          <p:cNvPr id="51" name="TextBox 63"/>
          <p:cNvSpPr txBox="1">
            <a:spLocks noChangeArrowheads="1"/>
          </p:cNvSpPr>
          <p:nvPr/>
        </p:nvSpPr>
        <p:spPr bwMode="auto">
          <a:xfrm>
            <a:off x="7035457" y="3696408"/>
            <a:ext cx="3603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 dirty="0"/>
              <a:t>Y</a:t>
            </a:r>
            <a:endParaRPr lang="zh-CN" altLang="en-US" sz="1100" dirty="0"/>
          </a:p>
        </p:txBody>
      </p:sp>
      <p:sp>
        <p:nvSpPr>
          <p:cNvPr id="52" name="TextBox 64"/>
          <p:cNvSpPr txBox="1">
            <a:spLocks noChangeArrowheads="1"/>
          </p:cNvSpPr>
          <p:nvPr/>
        </p:nvSpPr>
        <p:spPr bwMode="auto">
          <a:xfrm>
            <a:off x="6027395" y="3704258"/>
            <a:ext cx="3603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/>
              <a:t>N</a:t>
            </a:r>
            <a:endParaRPr lang="zh-CN" altLang="en-US" sz="1100"/>
          </a:p>
        </p:txBody>
      </p:sp>
      <p:sp>
        <p:nvSpPr>
          <p:cNvPr id="53" name="TextBox 65"/>
          <p:cNvSpPr txBox="1">
            <a:spLocks noChangeArrowheads="1"/>
          </p:cNvSpPr>
          <p:nvPr/>
        </p:nvSpPr>
        <p:spPr bwMode="auto">
          <a:xfrm>
            <a:off x="7827620" y="4785345"/>
            <a:ext cx="360362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/>
              <a:t>Y</a:t>
            </a:r>
            <a:endParaRPr lang="zh-CN" altLang="en-US" sz="1100"/>
          </a:p>
        </p:txBody>
      </p:sp>
      <p:sp>
        <p:nvSpPr>
          <p:cNvPr id="54" name="TextBox 66"/>
          <p:cNvSpPr txBox="1">
            <a:spLocks noChangeArrowheads="1"/>
          </p:cNvSpPr>
          <p:nvPr/>
        </p:nvSpPr>
        <p:spPr bwMode="auto">
          <a:xfrm>
            <a:off x="6892582" y="4785345"/>
            <a:ext cx="3587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/>
              <a:t>N</a:t>
            </a:r>
            <a:endParaRPr lang="zh-CN" altLang="en-US" sz="1100"/>
          </a:p>
        </p:txBody>
      </p:sp>
      <p:grpSp>
        <p:nvGrpSpPr>
          <p:cNvPr id="55" name="组合 66"/>
          <p:cNvGrpSpPr>
            <a:grpSpLocks/>
          </p:cNvGrpSpPr>
          <p:nvPr/>
        </p:nvGrpSpPr>
        <p:grpSpPr bwMode="auto">
          <a:xfrm>
            <a:off x="3147670" y="521320"/>
            <a:ext cx="863600" cy="369888"/>
            <a:chOff x="1763688" y="317848"/>
            <a:chExt cx="720080" cy="369332"/>
          </a:xfrm>
        </p:grpSpPr>
        <p:sp>
          <p:nvSpPr>
            <p:cNvPr id="56" name="线形标注 2 55"/>
            <p:cNvSpPr/>
            <p:nvPr/>
          </p:nvSpPr>
          <p:spPr>
            <a:xfrm>
              <a:off x="1763688" y="332115"/>
              <a:ext cx="720080" cy="21716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21319"/>
                <a:gd name="adj6" fmla="val -21534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TextBox 65"/>
            <p:cNvSpPr txBox="1"/>
            <p:nvPr/>
          </p:nvSpPr>
          <p:spPr>
            <a:xfrm>
              <a:off x="1835167" y="317848"/>
              <a:ext cx="648601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900" dirty="0">
                  <a:latin typeface="+mj-ea"/>
                  <a:ea typeface="+mj-ea"/>
                </a:rPr>
                <a:t>开发工程师</a:t>
              </a:r>
            </a:p>
          </p:txBody>
        </p:sp>
      </p:grpSp>
      <p:grpSp>
        <p:nvGrpSpPr>
          <p:cNvPr id="58" name="组合 67"/>
          <p:cNvGrpSpPr>
            <a:grpSpLocks/>
          </p:cNvGrpSpPr>
          <p:nvPr/>
        </p:nvGrpSpPr>
        <p:grpSpPr bwMode="auto">
          <a:xfrm>
            <a:off x="4803432" y="537195"/>
            <a:ext cx="720725" cy="230188"/>
            <a:chOff x="1763688" y="317848"/>
            <a:chExt cx="720080" cy="230832"/>
          </a:xfrm>
        </p:grpSpPr>
        <p:sp>
          <p:nvSpPr>
            <p:cNvPr id="59" name="线形标注 2 58"/>
            <p:cNvSpPr/>
            <p:nvPr/>
          </p:nvSpPr>
          <p:spPr>
            <a:xfrm>
              <a:off x="1763688" y="332176"/>
              <a:ext cx="720080" cy="216504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21319"/>
                <a:gd name="adj6" fmla="val -21534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TextBox 69"/>
            <p:cNvSpPr txBox="1"/>
            <p:nvPr/>
          </p:nvSpPr>
          <p:spPr>
            <a:xfrm>
              <a:off x="1835062" y="317848"/>
              <a:ext cx="648706" cy="2308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900" dirty="0">
                  <a:latin typeface="+mj-ea"/>
                  <a:ea typeface="+mj-ea"/>
                </a:rPr>
                <a:t>项目经理</a:t>
              </a:r>
            </a:p>
          </p:txBody>
        </p:sp>
      </p:grpSp>
      <p:grpSp>
        <p:nvGrpSpPr>
          <p:cNvPr id="61" name="组合 70"/>
          <p:cNvGrpSpPr>
            <a:grpSpLocks/>
          </p:cNvGrpSpPr>
          <p:nvPr/>
        </p:nvGrpSpPr>
        <p:grpSpPr bwMode="auto">
          <a:xfrm>
            <a:off x="6676682" y="416545"/>
            <a:ext cx="1008063" cy="369888"/>
            <a:chOff x="1763688" y="332656"/>
            <a:chExt cx="720080" cy="237386"/>
          </a:xfrm>
        </p:grpSpPr>
        <p:sp>
          <p:nvSpPr>
            <p:cNvPr id="62" name="线形标注 2 61"/>
            <p:cNvSpPr/>
            <p:nvPr/>
          </p:nvSpPr>
          <p:spPr>
            <a:xfrm>
              <a:off x="1763688" y="332656"/>
              <a:ext cx="720080" cy="21599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21319"/>
                <a:gd name="adj6" fmla="val -21534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TextBox 72"/>
            <p:cNvSpPr txBox="1"/>
            <p:nvPr/>
          </p:nvSpPr>
          <p:spPr>
            <a:xfrm>
              <a:off x="1814718" y="332656"/>
              <a:ext cx="669050" cy="2373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900" dirty="0">
                  <a:latin typeface="+mj-ea"/>
                  <a:ea typeface="+mj-ea"/>
                </a:rPr>
                <a:t>测试工程师</a:t>
              </a:r>
              <a:endParaRPr lang="en-US" altLang="zh-CN" sz="900" dirty="0">
                <a:latin typeface="+mj-ea"/>
                <a:ea typeface="+mj-ea"/>
              </a:endParaRPr>
            </a:p>
            <a:p>
              <a:pPr>
                <a:defRPr/>
              </a:pPr>
              <a:r>
                <a:rPr lang="zh-CN" altLang="en-US" sz="900" dirty="0">
                  <a:latin typeface="+mj-ea"/>
                  <a:ea typeface="+mj-ea"/>
                </a:rPr>
                <a:t>项目经理协助</a:t>
              </a:r>
            </a:p>
          </p:txBody>
        </p:sp>
      </p:grpSp>
      <p:grpSp>
        <p:nvGrpSpPr>
          <p:cNvPr id="64" name="组合 77"/>
          <p:cNvGrpSpPr>
            <a:grpSpLocks/>
          </p:cNvGrpSpPr>
          <p:nvPr/>
        </p:nvGrpSpPr>
        <p:grpSpPr bwMode="auto">
          <a:xfrm>
            <a:off x="7468845" y="1977058"/>
            <a:ext cx="863600" cy="230187"/>
            <a:chOff x="1763688" y="317848"/>
            <a:chExt cx="720080" cy="230832"/>
          </a:xfrm>
        </p:grpSpPr>
        <p:sp>
          <p:nvSpPr>
            <p:cNvPr id="65" name="线形标注 2 64"/>
            <p:cNvSpPr/>
            <p:nvPr/>
          </p:nvSpPr>
          <p:spPr>
            <a:xfrm>
              <a:off x="1763688" y="332175"/>
              <a:ext cx="720080" cy="216505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21319"/>
                <a:gd name="adj6" fmla="val -21534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TextBox 79"/>
            <p:cNvSpPr txBox="1"/>
            <p:nvPr/>
          </p:nvSpPr>
          <p:spPr>
            <a:xfrm>
              <a:off x="1763688" y="317848"/>
              <a:ext cx="648601" cy="2308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900" dirty="0">
                  <a:latin typeface="+mj-ea"/>
                  <a:ea typeface="+mj-ea"/>
                </a:rPr>
                <a:t>测试工程师</a:t>
              </a:r>
            </a:p>
          </p:txBody>
        </p:sp>
      </p:grpSp>
      <p:grpSp>
        <p:nvGrpSpPr>
          <p:cNvPr id="67" name="组合 80"/>
          <p:cNvGrpSpPr>
            <a:grpSpLocks/>
          </p:cNvGrpSpPr>
          <p:nvPr/>
        </p:nvGrpSpPr>
        <p:grpSpPr bwMode="auto">
          <a:xfrm>
            <a:off x="7540282" y="3113708"/>
            <a:ext cx="863600" cy="231775"/>
            <a:chOff x="1763688" y="317848"/>
            <a:chExt cx="720080" cy="230832"/>
          </a:xfrm>
        </p:grpSpPr>
        <p:sp>
          <p:nvSpPr>
            <p:cNvPr id="68" name="线形标注 2 67"/>
            <p:cNvSpPr/>
            <p:nvPr/>
          </p:nvSpPr>
          <p:spPr>
            <a:xfrm>
              <a:off x="1763688" y="332077"/>
              <a:ext cx="720080" cy="21660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21319"/>
                <a:gd name="adj6" fmla="val -21534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TextBox 82"/>
            <p:cNvSpPr txBox="1"/>
            <p:nvPr/>
          </p:nvSpPr>
          <p:spPr>
            <a:xfrm>
              <a:off x="1763688" y="317848"/>
              <a:ext cx="648601" cy="2308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900" dirty="0">
                  <a:latin typeface="+mj-ea"/>
                  <a:ea typeface="+mj-ea"/>
                </a:rPr>
                <a:t>测试工程师</a:t>
              </a:r>
            </a:p>
          </p:txBody>
        </p:sp>
      </p:grpSp>
      <p:grpSp>
        <p:nvGrpSpPr>
          <p:cNvPr id="70" name="组合 83"/>
          <p:cNvGrpSpPr>
            <a:grpSpLocks/>
          </p:cNvGrpSpPr>
          <p:nvPr/>
        </p:nvGrpSpPr>
        <p:grpSpPr bwMode="auto">
          <a:xfrm>
            <a:off x="8332445" y="4194795"/>
            <a:ext cx="863600" cy="230188"/>
            <a:chOff x="1763688" y="317848"/>
            <a:chExt cx="720080" cy="230832"/>
          </a:xfrm>
        </p:grpSpPr>
        <p:sp>
          <p:nvSpPr>
            <p:cNvPr id="71" name="线形标注 2 70"/>
            <p:cNvSpPr/>
            <p:nvPr/>
          </p:nvSpPr>
          <p:spPr>
            <a:xfrm>
              <a:off x="1763688" y="332176"/>
              <a:ext cx="720080" cy="216504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21319"/>
                <a:gd name="adj6" fmla="val -21534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TextBox 85"/>
            <p:cNvSpPr txBox="1"/>
            <p:nvPr/>
          </p:nvSpPr>
          <p:spPr>
            <a:xfrm>
              <a:off x="1763688" y="317848"/>
              <a:ext cx="648601" cy="2308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900" dirty="0">
                  <a:latin typeface="+mj-ea"/>
                  <a:ea typeface="+mj-ea"/>
                </a:rPr>
                <a:t>项目经理</a:t>
              </a:r>
            </a:p>
          </p:txBody>
        </p:sp>
      </p:grpSp>
      <p:grpSp>
        <p:nvGrpSpPr>
          <p:cNvPr id="73" name="组合 89"/>
          <p:cNvGrpSpPr>
            <a:grpSpLocks/>
          </p:cNvGrpSpPr>
          <p:nvPr/>
        </p:nvGrpSpPr>
        <p:grpSpPr bwMode="auto">
          <a:xfrm>
            <a:off x="5668620" y="4785345"/>
            <a:ext cx="863600" cy="230188"/>
            <a:chOff x="1763688" y="317848"/>
            <a:chExt cx="720080" cy="230832"/>
          </a:xfrm>
        </p:grpSpPr>
        <p:sp>
          <p:nvSpPr>
            <p:cNvPr id="74" name="线形标注 2 73"/>
            <p:cNvSpPr/>
            <p:nvPr/>
          </p:nvSpPr>
          <p:spPr>
            <a:xfrm>
              <a:off x="1763688" y="332176"/>
              <a:ext cx="720080" cy="216504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46231"/>
                <a:gd name="adj6" fmla="val -21534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TextBox 91"/>
            <p:cNvSpPr txBox="1"/>
            <p:nvPr/>
          </p:nvSpPr>
          <p:spPr>
            <a:xfrm>
              <a:off x="1763688" y="317848"/>
              <a:ext cx="648601" cy="2308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900" dirty="0">
                  <a:latin typeface="+mj-ea"/>
                  <a:ea typeface="+mj-ea"/>
                </a:rPr>
                <a:t>开发工程师</a:t>
              </a:r>
            </a:p>
          </p:txBody>
        </p:sp>
      </p:grpSp>
      <p:grpSp>
        <p:nvGrpSpPr>
          <p:cNvPr id="76" name="组合 93"/>
          <p:cNvGrpSpPr>
            <a:grpSpLocks/>
          </p:cNvGrpSpPr>
          <p:nvPr/>
        </p:nvGrpSpPr>
        <p:grpSpPr bwMode="auto">
          <a:xfrm>
            <a:off x="4084295" y="4856956"/>
            <a:ext cx="863600" cy="576064"/>
            <a:chOff x="1763688" y="363922"/>
            <a:chExt cx="720080" cy="370621"/>
          </a:xfrm>
        </p:grpSpPr>
        <p:sp>
          <p:nvSpPr>
            <p:cNvPr id="77" name="线形标注 2 76"/>
            <p:cNvSpPr/>
            <p:nvPr/>
          </p:nvSpPr>
          <p:spPr>
            <a:xfrm>
              <a:off x="1763688" y="363922"/>
              <a:ext cx="720080" cy="216504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46231"/>
                <a:gd name="adj6" fmla="val -21534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TextBox 95"/>
            <p:cNvSpPr txBox="1"/>
            <p:nvPr/>
          </p:nvSpPr>
          <p:spPr>
            <a:xfrm>
              <a:off x="1763688" y="364177"/>
              <a:ext cx="648601" cy="3703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900" dirty="0">
                  <a:latin typeface="+mj-ea"/>
                  <a:ea typeface="+mj-ea"/>
                </a:rPr>
                <a:t>项目</a:t>
              </a:r>
              <a:r>
                <a:rPr lang="zh-CN" altLang="en-US" sz="900" dirty="0" smtClean="0">
                  <a:latin typeface="+mj-ea"/>
                  <a:ea typeface="+mj-ea"/>
                </a:rPr>
                <a:t>经理或</a:t>
              </a:r>
              <a:endParaRPr lang="en-US" altLang="zh-CN" sz="900" dirty="0" smtClean="0">
                <a:latin typeface="+mj-ea"/>
                <a:ea typeface="+mj-ea"/>
              </a:endParaRPr>
            </a:p>
            <a:p>
              <a:pPr>
                <a:defRPr/>
              </a:pPr>
              <a:r>
                <a:rPr lang="zh-CN" altLang="en-US" sz="900" dirty="0" smtClean="0">
                  <a:latin typeface="+mj-ea"/>
                  <a:ea typeface="+mj-ea"/>
                </a:rPr>
                <a:t>开发工程师</a:t>
              </a:r>
              <a:endParaRPr lang="zh-CN" altLang="en-US" sz="900" dirty="0">
                <a:latin typeface="+mj-ea"/>
                <a:ea typeface="+mj-ea"/>
              </a:endParaRPr>
            </a:p>
          </p:txBody>
        </p:sp>
      </p:grpSp>
      <p:grpSp>
        <p:nvGrpSpPr>
          <p:cNvPr id="79" name="组合 97"/>
          <p:cNvGrpSpPr>
            <a:grpSpLocks/>
          </p:cNvGrpSpPr>
          <p:nvPr/>
        </p:nvGrpSpPr>
        <p:grpSpPr bwMode="auto">
          <a:xfrm>
            <a:off x="4947845" y="6441132"/>
            <a:ext cx="863600" cy="233239"/>
            <a:chOff x="502557" y="-168470"/>
            <a:chExt cx="720079" cy="232290"/>
          </a:xfrm>
        </p:grpSpPr>
        <p:sp>
          <p:nvSpPr>
            <p:cNvPr id="80" name="线形标注 2 79"/>
            <p:cNvSpPr/>
            <p:nvPr/>
          </p:nvSpPr>
          <p:spPr>
            <a:xfrm rot="10800000">
              <a:off x="502557" y="-168470"/>
              <a:ext cx="720079" cy="21660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46231"/>
                <a:gd name="adj6" fmla="val -21534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TextBox 99"/>
            <p:cNvSpPr txBox="1"/>
            <p:nvPr/>
          </p:nvSpPr>
          <p:spPr>
            <a:xfrm>
              <a:off x="562598" y="-167012"/>
              <a:ext cx="648600" cy="2308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900" dirty="0">
                  <a:latin typeface="+mj-ea"/>
                  <a:ea typeface="+mj-ea"/>
                </a:rPr>
                <a:t>实施工程师</a:t>
              </a:r>
            </a:p>
          </p:txBody>
        </p:sp>
      </p:grpSp>
      <p:grpSp>
        <p:nvGrpSpPr>
          <p:cNvPr id="82" name="组合 100"/>
          <p:cNvGrpSpPr>
            <a:grpSpLocks/>
          </p:cNvGrpSpPr>
          <p:nvPr/>
        </p:nvGrpSpPr>
        <p:grpSpPr bwMode="auto">
          <a:xfrm>
            <a:off x="9124607" y="6296645"/>
            <a:ext cx="863600" cy="231775"/>
            <a:chOff x="1763688" y="317848"/>
            <a:chExt cx="720080" cy="230832"/>
          </a:xfrm>
        </p:grpSpPr>
        <p:sp>
          <p:nvSpPr>
            <p:cNvPr id="83" name="线形标注 2 82"/>
            <p:cNvSpPr/>
            <p:nvPr/>
          </p:nvSpPr>
          <p:spPr>
            <a:xfrm>
              <a:off x="1763688" y="332078"/>
              <a:ext cx="720080" cy="21660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21319"/>
                <a:gd name="adj6" fmla="val -21534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TextBox 102"/>
            <p:cNvSpPr txBox="1"/>
            <p:nvPr/>
          </p:nvSpPr>
          <p:spPr>
            <a:xfrm>
              <a:off x="1763688" y="317848"/>
              <a:ext cx="720080" cy="2308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900" dirty="0">
                  <a:latin typeface="+mj-ea"/>
                  <a:ea typeface="+mj-ea"/>
                </a:rPr>
                <a:t>SCM</a:t>
              </a:r>
              <a:r>
                <a:rPr lang="zh-CN" altLang="en-US" sz="900" dirty="0">
                  <a:latin typeface="+mj-ea"/>
                  <a:ea typeface="+mj-ea"/>
                </a:rPr>
                <a:t>工程师</a:t>
              </a:r>
            </a:p>
          </p:txBody>
        </p:sp>
      </p:grpSp>
      <p:sp>
        <p:nvSpPr>
          <p:cNvPr id="88" name="右箭头 87"/>
          <p:cNvSpPr/>
          <p:nvPr/>
        </p:nvSpPr>
        <p:spPr>
          <a:xfrm rot="3364161">
            <a:off x="7703268" y="4904226"/>
            <a:ext cx="360040" cy="144016"/>
          </a:xfrm>
          <a:prstGeom prst="rightArrow">
            <a:avLst/>
          </a:prstGeom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9" name="右箭头 88"/>
          <p:cNvSpPr/>
          <p:nvPr/>
        </p:nvSpPr>
        <p:spPr>
          <a:xfrm rot="7131395">
            <a:off x="6972905" y="4907086"/>
            <a:ext cx="360040" cy="144016"/>
          </a:xfrm>
          <a:prstGeom prst="rightArrow">
            <a:avLst/>
          </a:prstGeom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90" name="组合 17"/>
          <p:cNvGrpSpPr>
            <a:grpSpLocks/>
          </p:cNvGrpSpPr>
          <p:nvPr/>
        </p:nvGrpSpPr>
        <p:grpSpPr bwMode="auto">
          <a:xfrm>
            <a:off x="6067729" y="887522"/>
            <a:ext cx="1079500" cy="576263"/>
            <a:chOff x="4716016" y="1628800"/>
            <a:chExt cx="1080120" cy="57606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1" name="圆角矩形 90"/>
            <p:cNvSpPr/>
            <p:nvPr/>
          </p:nvSpPr>
          <p:spPr>
            <a:xfrm>
              <a:off x="4716016" y="1628800"/>
              <a:ext cx="1080120" cy="57606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92" name="TextBox 13"/>
            <p:cNvSpPr txBox="1"/>
            <p:nvPr/>
          </p:nvSpPr>
          <p:spPr>
            <a:xfrm>
              <a:off x="4716016" y="1700213"/>
              <a:ext cx="1080120" cy="399912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sz="1000" dirty="0">
                  <a:latin typeface="+mj-ea"/>
                  <a:ea typeface="+mj-ea"/>
                </a:rPr>
                <a:t>安装到测试环境，并进行配置检查</a:t>
              </a:r>
            </a:p>
          </p:txBody>
        </p:sp>
      </p:grpSp>
      <p:grpSp>
        <p:nvGrpSpPr>
          <p:cNvPr id="93" name="组合 18"/>
          <p:cNvGrpSpPr>
            <a:grpSpLocks/>
          </p:cNvGrpSpPr>
          <p:nvPr/>
        </p:nvGrpSpPr>
        <p:grpSpPr bwMode="auto">
          <a:xfrm>
            <a:off x="6067729" y="1968610"/>
            <a:ext cx="1079500" cy="576262"/>
            <a:chOff x="2987824" y="1628800"/>
            <a:chExt cx="1080120" cy="57606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4" name="圆角矩形 93"/>
            <p:cNvSpPr/>
            <p:nvPr/>
          </p:nvSpPr>
          <p:spPr>
            <a:xfrm>
              <a:off x="2987824" y="1628800"/>
              <a:ext cx="1080120" cy="57606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95" name="TextBox 20"/>
            <p:cNvSpPr txBox="1"/>
            <p:nvPr/>
          </p:nvSpPr>
          <p:spPr>
            <a:xfrm>
              <a:off x="3203848" y="1773212"/>
              <a:ext cx="792617" cy="24597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000" dirty="0">
                  <a:latin typeface="+mj-ea"/>
                  <a:ea typeface="+mj-ea"/>
                </a:rPr>
                <a:t>执行测试</a:t>
              </a:r>
            </a:p>
          </p:txBody>
        </p:sp>
      </p:grpSp>
      <p:grpSp>
        <p:nvGrpSpPr>
          <p:cNvPr id="96" name="组合 22"/>
          <p:cNvGrpSpPr>
            <a:grpSpLocks/>
          </p:cNvGrpSpPr>
          <p:nvPr/>
        </p:nvGrpSpPr>
        <p:grpSpPr bwMode="auto">
          <a:xfrm>
            <a:off x="7723491" y="5208697"/>
            <a:ext cx="1079500" cy="576263"/>
            <a:chOff x="2987824" y="1628800"/>
            <a:chExt cx="1080120" cy="57606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7" name="圆角矩形 96"/>
            <p:cNvSpPr/>
            <p:nvPr/>
          </p:nvSpPr>
          <p:spPr>
            <a:xfrm>
              <a:off x="2987824" y="1628800"/>
              <a:ext cx="1080120" cy="57606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98" name="TextBox 24"/>
            <p:cNvSpPr txBox="1"/>
            <p:nvPr/>
          </p:nvSpPr>
          <p:spPr>
            <a:xfrm>
              <a:off x="3197491" y="1773213"/>
              <a:ext cx="798975" cy="2459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000" dirty="0">
                  <a:latin typeface="+mj-ea"/>
                  <a:ea typeface="+mj-ea"/>
                </a:rPr>
                <a:t>评审通过</a:t>
              </a:r>
            </a:p>
          </p:txBody>
        </p:sp>
      </p:grpSp>
      <p:grpSp>
        <p:nvGrpSpPr>
          <p:cNvPr id="99" name="组合 26"/>
          <p:cNvGrpSpPr>
            <a:grpSpLocks/>
          </p:cNvGrpSpPr>
          <p:nvPr/>
        </p:nvGrpSpPr>
        <p:grpSpPr bwMode="auto">
          <a:xfrm>
            <a:off x="6931329" y="4129197"/>
            <a:ext cx="1079500" cy="574675"/>
            <a:chOff x="2987824" y="1628800"/>
            <a:chExt cx="1080120" cy="57606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0" name="圆角矩形 99"/>
            <p:cNvSpPr/>
            <p:nvPr/>
          </p:nvSpPr>
          <p:spPr>
            <a:xfrm>
              <a:off x="2987824" y="1628800"/>
              <a:ext cx="1080120" cy="57606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101" name="TextBox 28"/>
            <p:cNvSpPr txBox="1"/>
            <p:nvPr/>
          </p:nvSpPr>
          <p:spPr>
            <a:xfrm>
              <a:off x="3059302" y="1700411"/>
              <a:ext cx="1008642" cy="401017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sz="1000" dirty="0">
                  <a:latin typeface="+mj-ea"/>
                  <a:ea typeface="+mj-ea"/>
                </a:rPr>
                <a:t>组织版本发布评审</a:t>
              </a:r>
            </a:p>
          </p:txBody>
        </p:sp>
      </p:grpSp>
      <p:grpSp>
        <p:nvGrpSpPr>
          <p:cNvPr id="102" name="组合 30"/>
          <p:cNvGrpSpPr>
            <a:grpSpLocks/>
          </p:cNvGrpSpPr>
          <p:nvPr/>
        </p:nvGrpSpPr>
        <p:grpSpPr bwMode="auto">
          <a:xfrm>
            <a:off x="5275566" y="4137135"/>
            <a:ext cx="1079500" cy="576262"/>
            <a:chOff x="2987824" y="1628800"/>
            <a:chExt cx="1080120" cy="57606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3" name="圆角矩形 102"/>
            <p:cNvSpPr/>
            <p:nvPr/>
          </p:nvSpPr>
          <p:spPr>
            <a:xfrm>
              <a:off x="2987824" y="1628800"/>
              <a:ext cx="1080120" cy="57606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104" name="TextBox 32"/>
            <p:cNvSpPr txBox="1"/>
            <p:nvPr/>
          </p:nvSpPr>
          <p:spPr>
            <a:xfrm>
              <a:off x="3163491" y="1763691"/>
              <a:ext cx="832975" cy="2475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000" dirty="0">
                  <a:latin typeface="+mj-ea"/>
                  <a:ea typeface="+mj-ea"/>
                </a:rPr>
                <a:t>修复缺陷</a:t>
              </a:r>
            </a:p>
          </p:txBody>
        </p:sp>
      </p:grpSp>
      <p:grpSp>
        <p:nvGrpSpPr>
          <p:cNvPr id="105" name="组合 35"/>
          <p:cNvGrpSpPr>
            <a:grpSpLocks/>
          </p:cNvGrpSpPr>
          <p:nvPr/>
        </p:nvGrpSpPr>
        <p:grpSpPr bwMode="auto">
          <a:xfrm>
            <a:off x="3691241" y="4129197"/>
            <a:ext cx="1079500" cy="574675"/>
            <a:chOff x="2987824" y="1628800"/>
            <a:chExt cx="1080120" cy="57606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6" name="圆角矩形 105"/>
            <p:cNvSpPr/>
            <p:nvPr/>
          </p:nvSpPr>
          <p:spPr>
            <a:xfrm>
              <a:off x="2987824" y="1628800"/>
              <a:ext cx="1080120" cy="57606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107" name="TextBox 37"/>
            <p:cNvSpPr txBox="1"/>
            <p:nvPr/>
          </p:nvSpPr>
          <p:spPr>
            <a:xfrm>
              <a:off x="3059303" y="1773612"/>
              <a:ext cx="1008641" cy="245066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sz="1000" dirty="0">
                  <a:latin typeface="+mj-ea"/>
                  <a:ea typeface="+mj-ea"/>
                </a:rPr>
                <a:t>再次发布</a:t>
              </a:r>
              <a:r>
                <a:rPr lang="en-US" altLang="zh-CN" sz="1000" dirty="0">
                  <a:latin typeface="+mj-ea"/>
                  <a:ea typeface="+mj-ea"/>
                </a:rPr>
                <a:t>RC</a:t>
              </a:r>
              <a:endParaRPr lang="zh-CN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108" name="组合 42"/>
          <p:cNvGrpSpPr>
            <a:grpSpLocks/>
          </p:cNvGrpSpPr>
          <p:nvPr/>
        </p:nvGrpSpPr>
        <p:grpSpPr bwMode="auto">
          <a:xfrm>
            <a:off x="6139166" y="3048110"/>
            <a:ext cx="1079500" cy="576262"/>
            <a:chOff x="2907432" y="1476400"/>
            <a:chExt cx="1080120" cy="57606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9" name="圆角矩形 108"/>
            <p:cNvSpPr/>
            <p:nvPr/>
          </p:nvSpPr>
          <p:spPr>
            <a:xfrm>
              <a:off x="2907432" y="1476400"/>
              <a:ext cx="1080120" cy="57606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110" name="TextBox 44"/>
            <p:cNvSpPr txBox="1"/>
            <p:nvPr/>
          </p:nvSpPr>
          <p:spPr>
            <a:xfrm>
              <a:off x="2978911" y="1547812"/>
              <a:ext cx="1008641" cy="39991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sz="1000" dirty="0">
                  <a:latin typeface="+mj-ea"/>
                  <a:ea typeface="+mj-ea"/>
                </a:rPr>
                <a:t>判断缺陷是否达到发布标准</a:t>
              </a:r>
            </a:p>
          </p:txBody>
        </p:sp>
      </p:grpSp>
      <p:grpSp>
        <p:nvGrpSpPr>
          <p:cNvPr id="111" name="组合 46"/>
          <p:cNvGrpSpPr>
            <a:grpSpLocks/>
          </p:cNvGrpSpPr>
          <p:nvPr/>
        </p:nvGrpSpPr>
        <p:grpSpPr bwMode="auto">
          <a:xfrm>
            <a:off x="6139166" y="5170597"/>
            <a:ext cx="1079500" cy="574675"/>
            <a:chOff x="2987824" y="1628800"/>
            <a:chExt cx="1080120" cy="57606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2" name="圆角矩形 111"/>
            <p:cNvSpPr/>
            <p:nvPr/>
          </p:nvSpPr>
          <p:spPr>
            <a:xfrm>
              <a:off x="2987824" y="1628800"/>
              <a:ext cx="1080120" cy="57606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113" name="TextBox 48"/>
            <p:cNvSpPr txBox="1"/>
            <p:nvPr/>
          </p:nvSpPr>
          <p:spPr>
            <a:xfrm>
              <a:off x="3132370" y="1780937"/>
              <a:ext cx="864096" cy="24681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000" dirty="0" smtClean="0">
                  <a:latin typeface="+mj-ea"/>
                  <a:ea typeface="+mj-ea"/>
                </a:rPr>
                <a:t>修改问题</a:t>
              </a:r>
              <a:endParaRPr lang="zh-CN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114" name="组合 50"/>
          <p:cNvGrpSpPr>
            <a:grpSpLocks/>
          </p:cNvGrpSpPr>
          <p:nvPr/>
        </p:nvGrpSpPr>
        <p:grpSpPr bwMode="auto">
          <a:xfrm>
            <a:off x="6067282" y="6273289"/>
            <a:ext cx="1081088" cy="576263"/>
            <a:chOff x="2987824" y="1628800"/>
            <a:chExt cx="1080120" cy="57606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5" name="圆角矩形 114"/>
            <p:cNvSpPr/>
            <p:nvPr/>
          </p:nvSpPr>
          <p:spPr>
            <a:xfrm>
              <a:off x="2987824" y="1628800"/>
              <a:ext cx="1080120" cy="57606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116" name="TextBox 52"/>
            <p:cNvSpPr txBox="1"/>
            <p:nvPr/>
          </p:nvSpPr>
          <p:spPr>
            <a:xfrm>
              <a:off x="2987824" y="1700213"/>
              <a:ext cx="1008746" cy="399912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sz="1000" dirty="0">
                  <a:latin typeface="+mj-ea"/>
                  <a:ea typeface="+mj-ea"/>
                </a:rPr>
                <a:t>部署到客户环境</a:t>
              </a:r>
            </a:p>
          </p:txBody>
        </p:sp>
      </p:grpSp>
      <p:grpSp>
        <p:nvGrpSpPr>
          <p:cNvPr id="117" name="组合 60"/>
          <p:cNvGrpSpPr>
            <a:grpSpLocks/>
          </p:cNvGrpSpPr>
          <p:nvPr/>
        </p:nvGrpSpPr>
        <p:grpSpPr bwMode="auto">
          <a:xfrm>
            <a:off x="7723491" y="6216760"/>
            <a:ext cx="1079500" cy="576262"/>
            <a:chOff x="2907432" y="1476400"/>
            <a:chExt cx="1080120" cy="57606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8" name="圆角矩形 117"/>
            <p:cNvSpPr/>
            <p:nvPr/>
          </p:nvSpPr>
          <p:spPr>
            <a:xfrm>
              <a:off x="2907432" y="1476400"/>
              <a:ext cx="1080120" cy="57606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119" name="TextBox 62"/>
            <p:cNvSpPr txBox="1"/>
            <p:nvPr/>
          </p:nvSpPr>
          <p:spPr>
            <a:xfrm>
              <a:off x="2978911" y="1547812"/>
              <a:ext cx="1008641" cy="39991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sz="1000" dirty="0">
                  <a:latin typeface="+mj-ea"/>
                  <a:ea typeface="+mj-ea"/>
                </a:rPr>
                <a:t>入库发布</a:t>
              </a:r>
              <a:r>
                <a:rPr lang="en-US" altLang="zh-CN" sz="1000" dirty="0"/>
                <a:t>[</a:t>
              </a:r>
              <a:r>
                <a:rPr lang="zh-CN" altLang="zh-CN" sz="1000" dirty="0"/>
                <a:t>版本</a:t>
              </a:r>
              <a:r>
                <a:rPr lang="en-US" altLang="zh-CN" sz="1000" dirty="0"/>
                <a:t>]</a:t>
              </a:r>
              <a:r>
                <a:rPr lang="zh-CN" altLang="en-US" sz="1000" dirty="0"/>
                <a:t>的工作产品</a:t>
              </a:r>
              <a:endParaRPr lang="zh-CN" altLang="en-US" sz="10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99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4" grpId="0"/>
      <p:bldP spid="8" grpId="0" animBg="1"/>
      <p:bldP spid="12" grpId="0" animBg="1"/>
      <p:bldP spid="16" grpId="0" animBg="1"/>
      <p:bldP spid="20" grpId="0" animBg="1"/>
      <p:bldP spid="30" grpId="0" animBg="1"/>
      <p:bldP spid="43" grpId="0" animBg="1"/>
      <p:bldP spid="47" grpId="0" animBg="1"/>
      <p:bldP spid="51" grpId="0"/>
      <p:bldP spid="52" grpId="0"/>
      <p:bldP spid="53" grpId="0"/>
      <p:bldP spid="54" grpId="0"/>
      <p:bldP spid="88" grpId="0" animBg="1"/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版本发布前的准备工作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800" dirty="0"/>
              <a:t>候选测试版本发布前</a:t>
            </a:r>
            <a:endParaRPr lang="en-US" altLang="zh-CN" sz="18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按计划</a:t>
            </a:r>
            <a:r>
              <a:rPr lang="zh-CN" altLang="en-US" sz="1800" dirty="0" smtClean="0"/>
              <a:t>要求</a:t>
            </a:r>
            <a:r>
              <a:rPr lang="zh-CN" altLang="en-US" sz="1800" dirty="0"/>
              <a:t>及</a:t>
            </a:r>
            <a:r>
              <a:rPr lang="zh-CN" altLang="en-US" sz="1800" dirty="0" smtClean="0"/>
              <a:t>时</a:t>
            </a:r>
            <a:r>
              <a:rPr lang="zh-CN" altLang="en-US" sz="1800" dirty="0"/>
              <a:t>完成自身编码任务；</a:t>
            </a:r>
            <a:endParaRPr lang="en-US" altLang="zh-CN" sz="18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冒烟测试通过后即时签入</a:t>
            </a:r>
            <a:r>
              <a:rPr lang="en-US" altLang="zh-CN" sz="1800" dirty="0"/>
              <a:t>SVN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800" smtClean="0"/>
              <a:t>正式</a:t>
            </a:r>
            <a:r>
              <a:rPr lang="zh-CN" altLang="en-US" sz="1800" dirty="0"/>
              <a:t>版发布前</a:t>
            </a:r>
            <a:endParaRPr lang="en-US" altLang="zh-CN" sz="18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查看缺陷列表，及时处理指派到自已的缺陷；</a:t>
            </a:r>
            <a:endParaRPr lang="en-US" altLang="zh-CN" sz="18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主动处理未指派的其它缺陷；</a:t>
            </a:r>
            <a:endParaRPr lang="en-US" altLang="zh-CN" sz="18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完成缺陷处理后对缺陷记录即时进行状态更新。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137304" y="1586116"/>
            <a:ext cx="1244196" cy="433184"/>
          </a:xfrm>
          <a:prstGeom prst="rect">
            <a:avLst/>
          </a:prstGeom>
          <a:solidFill>
            <a:schemeClr val="accent6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eaLnBrk="0" hangingPunct="0">
              <a:defRPr/>
            </a:pPr>
            <a:r>
              <a:rPr kumimoji="0" lang="zh-CN" altLang="en-US" sz="2000" b="1" dirty="0" smtClean="0">
                <a:solidFill>
                  <a:srgbClr val="FFFFFF"/>
                </a:solidFill>
                <a:latin typeface="Verdana" pitchFamily="34" charset="0"/>
                <a:ea typeface="宋体" pitchFamily="2" charset="-122"/>
              </a:rPr>
              <a:t>开发人员</a:t>
            </a:r>
            <a:endParaRPr kumimoji="0" lang="nl-NL" altLang="zh-CN" sz="2000" b="1" dirty="0">
              <a:solidFill>
                <a:srgbClr val="FFFFFF"/>
              </a:solidFill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53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版本发布前的准备工作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800" dirty="0"/>
              <a:t>候选测试版本发布前</a:t>
            </a:r>
            <a:endParaRPr lang="en-US" altLang="zh-CN" sz="18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与项目其他成员确认代码是否已全面签入</a:t>
            </a:r>
            <a:r>
              <a:rPr lang="en-US" altLang="zh-CN" sz="1800" dirty="0"/>
              <a:t>SVN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从</a:t>
            </a:r>
            <a:r>
              <a:rPr lang="en-US" altLang="zh-CN" sz="1800" dirty="0"/>
              <a:t>SVN</a:t>
            </a:r>
            <a:r>
              <a:rPr lang="zh-CN" altLang="en-US" sz="1800" dirty="0"/>
              <a:t>源码更新到本地机，对解决方案整体进行编译、全面冒烟测试；</a:t>
            </a:r>
            <a:endParaRPr lang="en-US" altLang="zh-CN" sz="18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集成测试通过后建立安装包，建立代码标签；</a:t>
            </a:r>
            <a:endParaRPr lang="en-US" altLang="zh-CN" sz="18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检查、完善</a:t>
            </a:r>
            <a:r>
              <a:rPr lang="en-US" altLang="zh-CN" sz="1800" dirty="0"/>
              <a:t>《</a:t>
            </a:r>
            <a:r>
              <a:rPr lang="zh-CN" altLang="en-US" sz="1800" dirty="0"/>
              <a:t>版本发布说明</a:t>
            </a:r>
            <a:r>
              <a:rPr lang="en-US" altLang="zh-CN" sz="1800" dirty="0"/>
              <a:t>》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整理候选测试版本目录，发布候选版测试通知；</a:t>
            </a:r>
            <a:endParaRPr lang="en-US" altLang="zh-CN" sz="18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800" dirty="0">
                <a:solidFill>
                  <a:srgbClr val="FF0000"/>
                </a:solidFill>
              </a:rPr>
              <a:t>\\Hw2\</a:t>
            </a:r>
            <a:r>
              <a:rPr lang="zh-CN" altLang="en-US" sz="1800" dirty="0">
                <a:solidFill>
                  <a:srgbClr val="FF0000"/>
                </a:solidFill>
              </a:rPr>
              <a:t>配置库</a:t>
            </a:r>
            <a:r>
              <a:rPr lang="en-US" altLang="zh-CN" sz="1800" dirty="0">
                <a:solidFill>
                  <a:srgbClr val="FF0000"/>
                </a:solidFill>
              </a:rPr>
              <a:t>\</a:t>
            </a:r>
            <a:r>
              <a:rPr lang="zh-CN" altLang="en-US" sz="1800" dirty="0">
                <a:solidFill>
                  <a:srgbClr val="FF0000"/>
                </a:solidFill>
              </a:rPr>
              <a:t>工作产品提交区</a:t>
            </a:r>
            <a:r>
              <a:rPr lang="en-US" altLang="zh-CN" sz="1800" dirty="0">
                <a:solidFill>
                  <a:srgbClr val="FF0000"/>
                </a:solidFill>
              </a:rPr>
              <a:t>\</a:t>
            </a:r>
            <a:r>
              <a:rPr lang="zh-CN" altLang="en-US" sz="1800" dirty="0">
                <a:solidFill>
                  <a:srgbClr val="FF0000"/>
                </a:solidFill>
              </a:rPr>
              <a:t>发布版本的目录结构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099752" y="1608976"/>
            <a:ext cx="1236576" cy="410324"/>
          </a:xfrm>
          <a:prstGeom prst="rect">
            <a:avLst/>
          </a:prstGeom>
          <a:solidFill>
            <a:schemeClr val="accent6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eaLnBrk="0" hangingPunct="0">
              <a:defRPr/>
            </a:pPr>
            <a:r>
              <a:rPr lang="zh-CN" altLang="en-US" sz="2000" b="1" dirty="0" smtClean="0">
                <a:solidFill>
                  <a:srgbClr val="FFFFFF"/>
                </a:solidFill>
                <a:latin typeface="Verdana" pitchFamily="34" charset="0"/>
                <a:ea typeface="宋体" pitchFamily="2" charset="-122"/>
              </a:rPr>
              <a:t>项目经理</a:t>
            </a:r>
            <a:endParaRPr kumimoji="0" lang="nl-NL" altLang="zh-CN" sz="2000" b="1" dirty="0">
              <a:solidFill>
                <a:srgbClr val="FFFFFF"/>
              </a:solidFill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4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版本发布前的准备工作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800" dirty="0"/>
              <a:t>正式版发布前</a:t>
            </a:r>
            <a:endParaRPr lang="en-US" altLang="zh-CN" sz="18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检查缺陷列表缺陷状况；</a:t>
            </a:r>
            <a:endParaRPr lang="en-US" altLang="zh-CN" sz="18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检查问题列表；</a:t>
            </a:r>
            <a:endParaRPr lang="en-US" altLang="zh-CN" sz="18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检查工作产品的完备；</a:t>
            </a:r>
            <a:endParaRPr lang="en-US" altLang="zh-CN" sz="18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组织发布评审会议。</a:t>
            </a: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099752" y="1608976"/>
            <a:ext cx="1236576" cy="410324"/>
          </a:xfrm>
          <a:prstGeom prst="rect">
            <a:avLst/>
          </a:prstGeom>
          <a:solidFill>
            <a:schemeClr val="accent6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eaLnBrk="0" hangingPunct="0">
              <a:defRPr/>
            </a:pPr>
            <a:r>
              <a:rPr lang="zh-CN" altLang="en-US" sz="2000" b="1" dirty="0" smtClean="0">
                <a:solidFill>
                  <a:srgbClr val="FFFFFF"/>
                </a:solidFill>
                <a:latin typeface="Verdana" pitchFamily="34" charset="0"/>
                <a:ea typeface="宋体" pitchFamily="2" charset="-122"/>
              </a:rPr>
              <a:t>项目经理</a:t>
            </a:r>
            <a:endParaRPr kumimoji="0" lang="nl-NL" altLang="zh-CN" sz="2000" b="1" dirty="0">
              <a:solidFill>
                <a:srgbClr val="FFFFFF"/>
              </a:solidFill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1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版本发布前的准备工作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按时准备、确认测试环境的稳定性；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收到版本的测试通知后，依照</a:t>
            </a:r>
            <a:r>
              <a:rPr lang="en-US" altLang="zh-CN" sz="1800" dirty="0"/>
              <a:t>《</a:t>
            </a:r>
            <a:r>
              <a:rPr lang="zh-CN" altLang="en-US" sz="1800" dirty="0"/>
              <a:t>版本发布说明</a:t>
            </a:r>
            <a:r>
              <a:rPr lang="en-US" altLang="zh-CN" sz="1800" dirty="0"/>
              <a:t>》</a:t>
            </a:r>
            <a:r>
              <a:rPr lang="zh-CN" altLang="en-US" sz="1800" dirty="0"/>
              <a:t>中明确的发布内容，结合测试用例，安装并开展项目测试工作；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全面、清晰记录发现的缺陷；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完成测试后，根据</a:t>
            </a:r>
            <a:r>
              <a:rPr lang="en-US" altLang="zh-CN" sz="1800" dirty="0"/>
              <a:t>《</a:t>
            </a:r>
            <a:r>
              <a:rPr lang="zh-CN" altLang="en-US" sz="1800" dirty="0"/>
              <a:t>版本发布评审指南</a:t>
            </a:r>
            <a:r>
              <a:rPr lang="en-US" altLang="zh-CN" sz="1800" dirty="0"/>
              <a:t>》</a:t>
            </a:r>
            <a:r>
              <a:rPr lang="zh-CN" altLang="en-US" sz="1800" dirty="0"/>
              <a:t>缺陷发布标准要求，发出测试状况通知。</a:t>
            </a: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099752" y="1608976"/>
            <a:ext cx="1236576" cy="410324"/>
          </a:xfrm>
          <a:prstGeom prst="rect">
            <a:avLst/>
          </a:prstGeom>
          <a:solidFill>
            <a:schemeClr val="accent6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eaLnBrk="0" hangingPunct="0">
              <a:defRPr/>
            </a:pPr>
            <a:r>
              <a:rPr lang="zh-CN" altLang="en-US" sz="2000" b="1" dirty="0" smtClean="0">
                <a:solidFill>
                  <a:srgbClr val="FFFFFF"/>
                </a:solidFill>
                <a:latin typeface="Verdana" pitchFamily="34" charset="0"/>
                <a:ea typeface="宋体" pitchFamily="2" charset="-122"/>
              </a:rPr>
              <a:t>测试人员</a:t>
            </a:r>
            <a:endParaRPr kumimoji="0" lang="nl-NL" altLang="zh-CN" sz="2000" b="1" dirty="0">
              <a:solidFill>
                <a:srgbClr val="FFFFFF"/>
              </a:solidFill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7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版本发布前的准备工作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安装熟悉系统，编写用户手册、管理员手册；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在实施环境部署、调试系统，确保稳定性；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/>
              <a:t>客户基础、初始数据的整理。</a:t>
            </a: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099752" y="1608976"/>
            <a:ext cx="1236576" cy="410324"/>
          </a:xfrm>
          <a:prstGeom prst="rect">
            <a:avLst/>
          </a:prstGeom>
          <a:solidFill>
            <a:schemeClr val="accent6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eaLnBrk="0" hangingPunct="0">
              <a:defRPr/>
            </a:pPr>
            <a:r>
              <a:rPr lang="zh-CN" altLang="en-US" sz="2000" b="1" dirty="0" smtClean="0">
                <a:solidFill>
                  <a:srgbClr val="FFFFFF"/>
                </a:solidFill>
                <a:latin typeface="Verdana" pitchFamily="34" charset="0"/>
                <a:ea typeface="宋体" pitchFamily="2" charset="-122"/>
              </a:rPr>
              <a:t>实施人员</a:t>
            </a:r>
            <a:endParaRPr kumimoji="0" lang="nl-NL" altLang="zh-CN" sz="2000" b="1" dirty="0">
              <a:solidFill>
                <a:srgbClr val="FFFFFF"/>
              </a:solidFill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1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7F6C51-95AE-4361-8D50-07281176758E}"/>
</file>

<file path=customXml/itemProps2.xml><?xml version="1.0" encoding="utf-8"?>
<ds:datastoreItem xmlns:ds="http://schemas.openxmlformats.org/officeDocument/2006/customXml" ds:itemID="{57D796BD-2F69-4BBA-8A2A-E52D83B3063B}"/>
</file>

<file path=customXml/itemProps3.xml><?xml version="1.0" encoding="utf-8"?>
<ds:datastoreItem xmlns:ds="http://schemas.openxmlformats.org/officeDocument/2006/customXml" ds:itemID="{19330BAE-DF8E-41B3-B5C0-DE944C2A81FE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215</TotalTime>
  <Words>711</Words>
  <Application>Microsoft Office PowerPoint</Application>
  <PresentationFormat>宽屏</PresentationFormat>
  <Paragraphs>114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DFKai-SB</vt:lpstr>
      <vt:lpstr>华文楷体</vt:lpstr>
      <vt:lpstr>宋体</vt:lpstr>
      <vt:lpstr>微软雅黑</vt:lpstr>
      <vt:lpstr>幼圆</vt:lpstr>
      <vt:lpstr>Arial</vt:lpstr>
      <vt:lpstr>Calibri</vt:lpstr>
      <vt:lpstr>Century Gothic</vt:lpstr>
      <vt:lpstr>Verdana</vt:lpstr>
      <vt:lpstr>Wingdings</vt:lpstr>
      <vt:lpstr>Wingdings 3</vt:lpstr>
      <vt:lpstr>丝状</vt:lpstr>
      <vt:lpstr>CorelDRAW</vt:lpstr>
      <vt:lpstr>结合HSF开展项目工作系列课</vt:lpstr>
      <vt:lpstr>PowerPoint 演示文稿</vt:lpstr>
      <vt:lpstr>发布测试综合症</vt:lpstr>
      <vt:lpstr>PowerPoint 演示文稿</vt:lpstr>
      <vt:lpstr>版本发布前的准备工作</vt:lpstr>
      <vt:lpstr>版本发布前的准备工作</vt:lpstr>
      <vt:lpstr>版本发布前的准备工作</vt:lpstr>
      <vt:lpstr>版本发布前的准备工作</vt:lpstr>
      <vt:lpstr>版本发布前的准备工作</vt:lpstr>
      <vt:lpstr>版本发布评审会后的工作</vt:lpstr>
      <vt:lpstr>注意事项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结合HSF开展项目工作系列课</dc:title>
  <dc:creator>黄光亮</dc:creator>
  <cp:lastModifiedBy>黄光亮</cp:lastModifiedBy>
  <cp:revision>14</cp:revision>
  <dcterms:created xsi:type="dcterms:W3CDTF">2016-11-09T07:11:20Z</dcterms:created>
  <dcterms:modified xsi:type="dcterms:W3CDTF">2018-05-08T06:02:43Z</dcterms:modified>
</cp:coreProperties>
</file>