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61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59" r:id="rId14"/>
    <p:sldId id="260" r:id="rId15"/>
    <p:sldId id="257" r:id="rId16"/>
    <p:sldId id="289" r:id="rId17"/>
    <p:sldId id="290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483"/>
    <a:srgbClr val="F4F5F7"/>
    <a:srgbClr val="1F5786"/>
    <a:srgbClr val="A9A9A9"/>
    <a:srgbClr val="7F7F7F"/>
    <a:srgbClr val="BFBFBF"/>
    <a:srgbClr val="1A4771"/>
    <a:srgbClr val="3E6C94"/>
    <a:srgbClr val="26688F"/>
    <a:srgbClr val="1F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5B3F-EA80-4E19-99CE-E12E033D866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AD4B7-64AF-41F5-A3D4-9461C1567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4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1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7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2285B8A-6165-417C-9295-0AEEC5C40E98}" type="datetimeFigureOut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E377AED-37C0-4478-A8B5-B144B4B37F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2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-intranet/sites/Project/SDMS/DocLib3/Forms/AllItems.aspx/&#24320;&#21457;&#35745;&#21010;.doc" TargetMode="External"/><Relationship Id="rId5" Type="http://schemas.openxmlformats.org/officeDocument/2006/relationships/hyperlink" Target="http://v-intranet/sites/Project/SDMS/DocLib3/&#32593;&#32476;&#29256;_&#36827;&#24230;&#35745;&#21010;.mpp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-intranet/sites/Project/SDMS/DocLib5/Forms/AllItems.aspx/&#32593;&#32476;&#29256;_&#27979;&#35797;&#25253;&#21578;.doc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665877">
            <a:off x="10096831" y="2630196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04540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213" y="1682246"/>
            <a:ext cx="6957575" cy="3493508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7248" y="300903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软件测试和缺陷</a:t>
            </a:r>
            <a:r>
              <a:rPr lang="zh-CN" altLang="en-US" sz="36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3600" spc="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600" spc="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 rot="665877">
            <a:off x="10114832" y="2648196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490959" y="1451685"/>
            <a:ext cx="1131224" cy="1425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65" y="1418380"/>
            <a:ext cx="1459061" cy="17349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21" y="1413164"/>
            <a:ext cx="1456575" cy="17349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02029" y="2037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88219" y="202898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25" y="1413164"/>
            <a:ext cx="1459061" cy="17349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90" y="1413164"/>
            <a:ext cx="1461416" cy="17349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885737" y="203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设计阶段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5685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编码阶段</a:t>
            </a:r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61" y="1413164"/>
            <a:ext cx="1459061" cy="173496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78" y="1402992"/>
            <a:ext cx="1456575" cy="1734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7233625" y="2031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测试阶段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65220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30393" y="202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7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3383218" y="191310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721621" y="1913108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5057841" y="2008713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8365013" y="196171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0001701" y="1912652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6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6726383" y="197188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95015" y="3048048"/>
            <a:ext cx="1646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培训实施人员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协助实施人员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验证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实施带回的问题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3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383008" y="1570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03672" y="203862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97646" y="2538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36339" y="3096581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21093" y="36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36339" y="4213445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版本发布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450086" y="47710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77" y="-13527"/>
            <a:ext cx="5905500" cy="68580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00545" y="-41901"/>
            <a:ext cx="334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测试活动概述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05670" y="481319"/>
            <a:ext cx="35467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36371" y="3111454"/>
            <a:ext cx="334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缺陷跟踪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324834" y="3932831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5589" y="208761"/>
            <a:ext cx="24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</a:rPr>
              <a:t>缺陷分类标准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6892" y="829427"/>
            <a:ext cx="520027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缺陷属性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81" y="0"/>
            <a:ext cx="5957806" cy="5042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81" y="5042325"/>
            <a:ext cx="5972656" cy="1870952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1566892" y="654833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053547"/>
            <a:ext cx="12192000" cy="5504690"/>
          </a:xfrm>
          <a:prstGeom prst="rect">
            <a:avLst/>
          </a:prstGeom>
          <a:solidFill>
            <a:srgbClr val="1C5483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5589" y="1012893"/>
            <a:ext cx="235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缺陷严重级别</a:t>
            </a:r>
          </a:p>
        </p:txBody>
      </p:sp>
      <p:sp>
        <p:nvSpPr>
          <p:cNvPr id="6" name="矩形 5"/>
          <p:cNvSpPr/>
          <p:nvPr/>
        </p:nvSpPr>
        <p:spPr>
          <a:xfrm>
            <a:off x="1406758" y="1476738"/>
            <a:ext cx="3875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致命、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严重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、一般、轻微、建议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589" y="1938258"/>
            <a:ext cx="145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缺陷状态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4889" y="2389024"/>
            <a:ext cx="7635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未解决、已修正、已关闭、不解决、推迟、无法重现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5589" y="2804034"/>
            <a:ext cx="145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缺陷类别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5590" y="3254034"/>
            <a:ext cx="7898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需求缺陷、设计缺陷、部署缺陷、编码缺陷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根据缺陷的根源来分类，由软件设计师在缺陷管理工具填写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05589" y="208761"/>
            <a:ext cx="24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缺陷分类标准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37598" y="3956734"/>
            <a:ext cx="145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发现方式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37598" y="4406734"/>
            <a:ext cx="6206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内部发现、用户反馈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64889" y="4869450"/>
            <a:ext cx="145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出现次数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64889" y="5319450"/>
            <a:ext cx="6206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N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37598" y="5780697"/>
            <a:ext cx="2320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是否引发缺陷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37598" y="6158127"/>
            <a:ext cx="6206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□、☑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2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30527"/>
            <a:ext cx="12192000" cy="5389026"/>
          </a:xfrm>
          <a:prstGeom prst="rect">
            <a:avLst/>
          </a:prstGeom>
          <a:solidFill>
            <a:srgbClr val="1C5483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31914" y="1539798"/>
            <a:ext cx="1698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提交缺陷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31914" y="1964082"/>
            <a:ext cx="1698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指派缺陷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3461" y="2425647"/>
            <a:ext cx="104587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解决缺陷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（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更新缺陷管理工具中缺陷的“状态” ，状态为不解决、延迟缺陷需填写“原因”字段；严重、致命的缺陷需填写 “原因”以及“修改方式”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/>
              <a:t>        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状态为不解决、延迟缺陷的需要软件工程师填写“原因”字段，严重、致命的缺陷，则需要填写“原因”和“修正方式”字段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5" name="椭圆 24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05589" y="208761"/>
            <a:ext cx="24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</a:rPr>
              <a:t>缺陷管理程序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60738" y="3585390"/>
            <a:ext cx="10046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收集缺陷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项目经理在打包时要验证软件设计师所述已修改的缺陷是否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已更新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531914" y="4160561"/>
            <a:ext cx="253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测试并关闭缺陷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40369" y="4736394"/>
            <a:ext cx="1044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评审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（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项目经理组织软件发布评审会，评审通过，发布当前版本的正式版；评审不通过，修复缺陷并发布下一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83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4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878"/>
            <a:ext cx="7524539" cy="6036911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05588" y="208761"/>
            <a:ext cx="284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</a:rPr>
              <a:t>缺陷处理流程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83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09" y="884878"/>
            <a:ext cx="6690497" cy="6096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57" y="914719"/>
            <a:ext cx="5800725" cy="60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05589" y="208761"/>
            <a:ext cx="24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</a:rPr>
              <a:t>缺陷管理</a:t>
            </a:r>
            <a:r>
              <a:rPr lang="zh-CN" altLang="en-US" sz="2400" dirty="0">
                <a:ea typeface="微软雅黑" panose="020B0503020204020204" pitchFamily="34" charset="-122"/>
              </a:rPr>
              <a:t>概述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83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8" y="-84695"/>
            <a:ext cx="7585388" cy="69858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68642" y="1538831"/>
            <a:ext cx="16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提交缺陷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68642" y="1976692"/>
            <a:ext cx="16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指派缺陷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53165" y="2449885"/>
            <a:ext cx="17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解决缺陷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53165" y="3008099"/>
            <a:ext cx="187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收集缺陷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68642" y="3518345"/>
            <a:ext cx="25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测试并关闭缺陷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68642" y="4076559"/>
            <a:ext cx="179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评审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665877">
            <a:off x="10096831" y="2630196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04540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213" y="1682246"/>
            <a:ext cx="6957575" cy="3493508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589" y="2732031"/>
            <a:ext cx="258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谢谢</a:t>
            </a:r>
            <a:endParaRPr lang="zh-CN" altLang="en-US" sz="72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 rot="665877">
            <a:off x="10114832" y="2648196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1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73896" y="479235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91896" y="481450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896" y="1294411"/>
            <a:ext cx="4320000" cy="4320000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1563" y="1930917"/>
            <a:ext cx="1460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椭圆 5"/>
          <p:cNvSpPr/>
          <p:nvPr/>
        </p:nvSpPr>
        <p:spPr>
          <a:xfrm rot="16200000" flipV="1">
            <a:off x="4011032" y="1460723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047032" y="1472691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05823" y="-762069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23823" y="-739917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565807" y="-325654"/>
            <a:ext cx="991127" cy="9911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69900" dist="190500" dir="8100000" sx="142000" sy="142000" algn="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697" y="2286814"/>
            <a:ext cx="334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测试流程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398326" y="2952469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67697" y="3925925"/>
            <a:ext cx="334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缺陷管理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363614" y="4557976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85807" y="2458103"/>
            <a:ext cx="334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软件测试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792686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1273" y="1500779"/>
            <a:ext cx="1131224" cy="1425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9" y="1394773"/>
            <a:ext cx="1459061" cy="17349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21" y="1413164"/>
            <a:ext cx="1456575" cy="17349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30986" y="2038527"/>
            <a:ext cx="110799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88219" y="202898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62" y="1413165"/>
            <a:ext cx="1459061" cy="17349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330" y="1413164"/>
            <a:ext cx="1456575" cy="17349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885737" y="203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设计阶段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5685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编码阶段</a:t>
            </a:r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61" y="1413164"/>
            <a:ext cx="1459061" cy="173496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78" y="1402992"/>
            <a:ext cx="1456575" cy="1734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7233625" y="2031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测试阶段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65220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30393" y="202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7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3383218" y="191310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721621" y="1913108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5057841" y="2008713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8365013" y="196171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0001701" y="1912652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19465" y="3104459"/>
            <a:ext cx="16460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了解需求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参与评审需求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编写测试文档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6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6726383" y="197188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4244935" y="3009399"/>
            <a:ext cx="3079743" cy="2187248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每个阶段要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做什么工作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48617" y="3379748"/>
            <a:ext cx="838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1C5483"/>
                </a:solidFill>
              </a:rPr>
              <a:t>？</a:t>
            </a:r>
            <a:endParaRPr lang="zh-CN" altLang="en-US" sz="8800" dirty="0">
              <a:solidFill>
                <a:srgbClr val="1C54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8" grpId="0" animBg="1"/>
      <p:bldP spid="8" grpId="1" animBg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99815" y="1508545"/>
            <a:ext cx="1131224" cy="1425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9" y="1394773"/>
            <a:ext cx="1459061" cy="17349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5" y="1418380"/>
            <a:ext cx="1459061" cy="17349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02029" y="2037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88219" y="202898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62" y="1413165"/>
            <a:ext cx="1459061" cy="17349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330" y="1413164"/>
            <a:ext cx="1456575" cy="17349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885737" y="203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设计阶段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5685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编码阶段</a:t>
            </a:r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61" y="1413164"/>
            <a:ext cx="1459061" cy="173496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78" y="1402992"/>
            <a:ext cx="1456575" cy="1734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7233625" y="2031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测试阶段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65220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30393" y="202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7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3383218" y="191310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721621" y="1913108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5057841" y="2008713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8365013" y="196171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0001701" y="1912652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64902" y="3153345"/>
            <a:ext cx="98734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验证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hlinkClick r:id="rId5"/>
              </a:rPr>
              <a:t>进度计划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（包含的测试环节是否齐全、测试时间是否充足）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参与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hlinkClick r:id="rId6"/>
              </a:rPr>
              <a:t>开发计划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评审（查看缺陷统计指标是否明确定义）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参与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hlinkClick r:id="rId5"/>
              </a:rPr>
              <a:t>进度计划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评审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6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6726383" y="197188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9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874123" y="1485022"/>
            <a:ext cx="1131224" cy="1425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9" y="1394773"/>
            <a:ext cx="1459061" cy="17349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5" y="1418380"/>
            <a:ext cx="1459061" cy="17349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21" y="1413164"/>
            <a:ext cx="1456575" cy="17349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02029" y="2037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88219" y="202898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330" y="1413164"/>
            <a:ext cx="1456575" cy="17349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885737" y="203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设计阶段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5685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编码阶段</a:t>
            </a:r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61" y="1413164"/>
            <a:ext cx="1459061" cy="173496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78" y="1402992"/>
            <a:ext cx="1456575" cy="1734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7233625" y="2031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测试阶段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65220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30393" y="202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7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3383218" y="191310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721621" y="1913108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5057841" y="2008713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8365013" y="196171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0001701" y="1912652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6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6726383" y="197188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16707" y="3195272"/>
            <a:ext cx="1646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参与架构、模块设计等评审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2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584153" y="1472943"/>
            <a:ext cx="1131224" cy="1425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9" y="1394773"/>
            <a:ext cx="1459061" cy="17349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5" y="1418380"/>
            <a:ext cx="1459061" cy="17349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21" y="1413164"/>
            <a:ext cx="1456575" cy="17349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02029" y="2037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88219" y="202898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25" y="1413164"/>
            <a:ext cx="1459061" cy="17349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885737" y="203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设计阶段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5685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编码阶段</a:t>
            </a:r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61" y="1413164"/>
            <a:ext cx="1459061" cy="173496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78" y="1402992"/>
            <a:ext cx="1456575" cy="1734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7233625" y="2031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测试阶段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65220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30393" y="202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7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3383218" y="191310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721621" y="1913108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5057841" y="2008713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8365013" y="196171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0001701" y="1912652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6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6726383" y="197188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19423" y="3045985"/>
            <a:ext cx="66394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部署测试环境（测试机、测试数据库、相关硬件设备等）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完善测试文档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组织评审测试文档（验证测试文档内容是否全面覆盖计划发布的）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2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197789" y="1461777"/>
            <a:ext cx="1131224" cy="1425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9" y="1394773"/>
            <a:ext cx="1459061" cy="17349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5" y="1418380"/>
            <a:ext cx="1459061" cy="17349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21" y="1413164"/>
            <a:ext cx="1456575" cy="17349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02029" y="2037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88219" y="202898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25" y="1413164"/>
            <a:ext cx="1459061" cy="17349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90" y="1413164"/>
            <a:ext cx="1461416" cy="17349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885737" y="203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设计阶段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5685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编码阶段</a:t>
            </a:r>
            <a:endParaRPr lang="zh-CN" altLang="en-US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78" y="1402992"/>
            <a:ext cx="1456575" cy="1734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7233625" y="2031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测试阶段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65220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30393" y="202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7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3383218" y="191310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721621" y="1913108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5057841" y="2008713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8365013" y="196171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0001701" y="1912652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6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6726383" y="197188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70567" y="3008599"/>
            <a:ext cx="4888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安装测试（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确保安装后，程序能配置成功，并可以正常运行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验证脚本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执行测试（根据测试文档进行测试、记录缺陷到缺陷列表、每个版本测试完毕发通知告示）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6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8827358" y="1485614"/>
            <a:ext cx="1131224" cy="1425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9" y="1394773"/>
            <a:ext cx="1459061" cy="17349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rot="16200000" flipV="1">
            <a:off x="11958895" y="218580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186" y="-598850"/>
            <a:ext cx="1877731" cy="2060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5" y="1418380"/>
            <a:ext cx="1459061" cy="17349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21" y="1413164"/>
            <a:ext cx="1456575" cy="17349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02029" y="2037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88219" y="2028980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25" y="1413164"/>
            <a:ext cx="1459061" cy="17349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90" y="1413164"/>
            <a:ext cx="1461416" cy="17349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3885737" y="2036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设计阶段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565685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编码阶段</a:t>
            </a:r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61" y="1413164"/>
            <a:ext cx="1459061" cy="1734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7233625" y="2031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测试阶段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865220" y="2028978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版本发布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30393" y="2028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67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3383218" y="191310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721621" y="1913108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5057841" y="2008713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8365013" y="196171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10001701" y="1912652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6" name="箭头: 右 1">
            <a:extLst>
              <a:ext uri="{FF2B5EF4-FFF2-40B4-BE49-F238E27FC236}">
                <a16:creationId xmlns:a16="http://schemas.microsoft.com/office/drawing/2014/main" xmlns="" id="{642F2079-3995-4FDE-984A-F14743724EAE}"/>
              </a:ext>
            </a:extLst>
          </p:cNvPr>
          <p:cNvSpPr/>
          <p:nvPr/>
        </p:nvSpPr>
        <p:spPr>
          <a:xfrm>
            <a:off x="6726383" y="1971887"/>
            <a:ext cx="478194" cy="617517"/>
          </a:xfrm>
          <a:prstGeom prst="rightArrow">
            <a:avLst>
              <a:gd name="adj1" fmla="val 57001"/>
              <a:gd name="adj2" fmla="val 68125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98040" y="3024296"/>
            <a:ext cx="1646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验证版本发布说明书内容是否有遗漏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确认缺陷列表中未关闭的缺陷是否达到发布标准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编写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hlinkClick r:id="rId5"/>
              </a:rPr>
              <a:t>测试报告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6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思源黑体 Bold"/>
        <a:cs typeface=""/>
      </a:majorFont>
      <a:minorFont>
        <a:latin typeface="Calibri"/>
        <a:ea typeface="思源黑体 HW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331253-2F5E-476C-93E8-1E0908EC9450}"/>
</file>

<file path=customXml/itemProps2.xml><?xml version="1.0" encoding="utf-8"?>
<ds:datastoreItem xmlns:ds="http://schemas.openxmlformats.org/officeDocument/2006/customXml" ds:itemID="{3FE6DB91-2E0A-43A1-91F4-B98AD66AA024}"/>
</file>

<file path=customXml/itemProps3.xml><?xml version="1.0" encoding="utf-8"?>
<ds:datastoreItem xmlns:ds="http://schemas.openxmlformats.org/officeDocument/2006/customXml" ds:itemID="{42EDB7C0-EBA0-4451-835C-F13E9B63E35B}"/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528</Words>
  <Application>Microsoft Office PowerPoint</Application>
  <PresentationFormat>宽屏</PresentationFormat>
  <Paragraphs>121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 Unicode MS</vt:lpstr>
      <vt:lpstr>Microsoft YaHei UI</vt:lpstr>
      <vt:lpstr>思源黑体 Bold</vt:lpstr>
      <vt:lpstr>思源黑体 HW Bold</vt:lpstr>
      <vt:lpstr>宋体</vt:lpstr>
      <vt:lpstr>微软雅黑</vt:lpstr>
      <vt:lpstr>Arial</vt:lpstr>
      <vt:lpstr>Arial Rounded MT Bold</vt:lpstr>
      <vt:lpstr>Calibri</vt:lpstr>
      <vt:lpstr>Calibri Light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蓝色微立体</dc:title>
  <dc:creator>第一PPT</dc:creator>
  <cp:keywords>www.1ppt.com</cp:keywords>
  <cp:lastModifiedBy>王小静</cp:lastModifiedBy>
  <cp:revision>116</cp:revision>
  <dcterms:created xsi:type="dcterms:W3CDTF">2018-01-10T05:14:14Z</dcterms:created>
  <dcterms:modified xsi:type="dcterms:W3CDTF">2018-05-07T10:23:51Z</dcterms:modified>
</cp:coreProperties>
</file>