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97" r:id="rId4"/>
    <p:sldId id="317" r:id="rId5"/>
    <p:sldId id="318" r:id="rId6"/>
    <p:sldId id="319" r:id="rId7"/>
    <p:sldId id="299" r:id="rId8"/>
    <p:sldId id="304" r:id="rId9"/>
    <p:sldId id="327" r:id="rId10"/>
    <p:sldId id="328" r:id="rId11"/>
    <p:sldId id="320" r:id="rId12"/>
    <p:sldId id="326" r:id="rId13"/>
    <p:sldId id="309" r:id="rId14"/>
    <p:sldId id="321" r:id="rId15"/>
    <p:sldId id="330" r:id="rId16"/>
    <p:sldId id="329" r:id="rId17"/>
    <p:sldId id="306" r:id="rId18"/>
    <p:sldId id="308" r:id="rId19"/>
    <p:sldId id="324" r:id="rId20"/>
    <p:sldId id="325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0705" y="1952711"/>
            <a:ext cx="3970960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HTML&amp;CSS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920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元素居中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 smtClean="0">
                <a:sym typeface="+mn-ea"/>
              </a:rPr>
              <a:t>固定宽度块级元素设置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err="1" smtClean="0">
                <a:sym typeface="+mn-ea"/>
              </a:rPr>
              <a:t>margin-left:auto;margin-right:auto</a:t>
            </a:r>
            <a:r>
              <a:rPr lang="en-US" altLang="zh-CN" dirty="0" smtClean="0">
                <a:sym typeface="+mn-ea"/>
              </a:rPr>
              <a:t>;</a:t>
            </a:r>
          </a:p>
          <a:p>
            <a:r>
              <a:rPr lang="zh-CN" altLang="en-US" dirty="0" smtClean="0">
                <a:sym typeface="+mn-ea"/>
              </a:rPr>
              <a:t> 行</a:t>
            </a:r>
            <a:r>
              <a:rPr lang="zh-CN" altLang="en-US" dirty="0">
                <a:sym typeface="+mn-ea"/>
              </a:rPr>
              <a:t>内</a:t>
            </a:r>
            <a:r>
              <a:rPr lang="zh-CN" altLang="en-US" dirty="0" smtClean="0">
                <a:sym typeface="+mn-ea"/>
              </a:rPr>
              <a:t>元素设置父级元素</a:t>
            </a:r>
            <a:r>
              <a:rPr lang="en-US" altLang="zh-CN" dirty="0" err="1" smtClean="0">
                <a:sym typeface="+mn-ea"/>
              </a:rPr>
              <a:t>text-align:center</a:t>
            </a:r>
            <a:r>
              <a:rPr lang="en-US" altLang="zh-CN" dirty="0" smtClean="0">
                <a:sym typeface="+mn-ea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22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1946" y="4335145"/>
            <a:ext cx="10389618" cy="2418740"/>
          </a:xfrm>
        </p:spPr>
        <p:txBody>
          <a:bodyPr>
            <a:normAutofit fontScale="55000" lnSpcReduction="20000"/>
          </a:bodyPr>
          <a:lstStyle/>
          <a:p>
            <a:pPr latinLnBrk="1"/>
            <a:r>
              <a:rPr lang="zh-CN" altLang="en-US" dirty="0"/>
              <a:t>所有</a:t>
            </a:r>
            <a:r>
              <a:rPr lang="en-US" altLang="zh-CN" dirty="0"/>
              <a:t>HTML</a:t>
            </a:r>
            <a:r>
              <a:rPr lang="zh-CN" altLang="en-US" dirty="0"/>
              <a:t>元素可以看作盒子</a:t>
            </a:r>
            <a:endParaRPr lang="en-US" altLang="zh-CN" b="1" dirty="0" smtClean="0"/>
          </a:p>
          <a:p>
            <a:pPr latinLnBrk="1"/>
            <a:r>
              <a:rPr lang="en-US" altLang="zh-CN" b="1" dirty="0" smtClean="0"/>
              <a:t>Margin</a:t>
            </a:r>
            <a:r>
              <a:rPr lang="en-US" altLang="zh-CN" b="1" dirty="0"/>
              <a:t>(</a:t>
            </a:r>
            <a:r>
              <a:rPr lang="zh-CN" altLang="en-US" b="1" dirty="0"/>
              <a:t>外边距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清除边框外的区域，外边距是透明的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atinLnBrk="1"/>
            <a:r>
              <a:rPr lang="en-US" altLang="zh-CN" b="1" dirty="0"/>
              <a:t>Border(</a:t>
            </a:r>
            <a:r>
              <a:rPr lang="zh-CN" altLang="en-US" b="1" dirty="0"/>
              <a:t>边框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围绕在内边距和内容外的边框。</a:t>
            </a:r>
          </a:p>
          <a:p>
            <a:pPr latinLnBrk="1"/>
            <a:r>
              <a:rPr lang="en-US" altLang="zh-CN" b="1" dirty="0"/>
              <a:t>Padding(</a:t>
            </a:r>
            <a:r>
              <a:rPr lang="zh-CN" altLang="en-US" b="1" dirty="0"/>
              <a:t>内边距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清除内容周围的区域，内边距是透明的。</a:t>
            </a:r>
          </a:p>
          <a:p>
            <a:pPr latinLnBrk="1"/>
            <a:r>
              <a:rPr lang="en-US" altLang="zh-CN" b="1" dirty="0"/>
              <a:t>Content(</a:t>
            </a:r>
            <a:r>
              <a:rPr lang="zh-CN" altLang="en-US" b="1" dirty="0"/>
              <a:t>内容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盒子的内容，显示文本和图像。</a:t>
            </a:r>
          </a:p>
          <a:p>
            <a:endParaRPr lang="zh-CN" altLang="en-US" dirty="0"/>
          </a:p>
        </p:txBody>
      </p:sp>
      <p:pic>
        <p:nvPicPr>
          <p:cNvPr id="1026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15" y="1334688"/>
            <a:ext cx="5105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定位</a:t>
            </a:r>
            <a:r>
              <a:rPr lang="zh-CN" altLang="en-US" dirty="0" smtClean="0">
                <a:sym typeface="+mn-ea"/>
              </a:rPr>
              <a:t>机制：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普通</a:t>
            </a:r>
            <a:r>
              <a:rPr lang="zh-CN" altLang="en-US" dirty="0">
                <a:sym typeface="+mn-ea"/>
              </a:rPr>
              <a:t>流（一般情况下，所有框都在这里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浮动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绝对定位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清除浮动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当包含框的高度小于浮动框的时候，此时就会出现</a:t>
            </a:r>
            <a:r>
              <a:rPr lang="zh-CN" altLang="en-US" b="1" dirty="0" smtClean="0"/>
              <a:t>“高度塌陷”</a:t>
            </a:r>
            <a:endParaRPr lang="en-US" altLang="zh-CN" b="1" dirty="0" smtClean="0"/>
          </a:p>
          <a:p>
            <a:r>
              <a:rPr lang="zh-CN" altLang="en-US" b="1" dirty="0" smtClean="0"/>
              <a:t>解决方案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、在浮动元素后面加上</a:t>
            </a:r>
            <a:r>
              <a:rPr lang="en-US" altLang="zh-CN" dirty="0"/>
              <a:t>&lt;div style="</a:t>
            </a:r>
            <a:r>
              <a:rPr lang="en-US" altLang="zh-CN" dirty="0" err="1"/>
              <a:t>clear:both</a:t>
            </a:r>
            <a:r>
              <a:rPr lang="en-US" altLang="zh-CN" dirty="0"/>
              <a:t>;"&gt;&lt;/div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、增加</a:t>
            </a:r>
            <a:r>
              <a:rPr lang="en-US" altLang="zh-CN" dirty="0"/>
              <a:t>class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clearfix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（推荐）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500" dirty="0"/>
              <a:t>.</a:t>
            </a:r>
            <a:r>
              <a:rPr lang="en-US" altLang="zh-CN" sz="2500" dirty="0" err="1"/>
              <a:t>clearfix:after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content: '';</a:t>
            </a:r>
          </a:p>
          <a:p>
            <a:pPr marL="0" indent="0">
              <a:buNone/>
            </a:pPr>
            <a:r>
              <a:rPr lang="en-US" altLang="zh-CN" sz="2500" dirty="0"/>
              <a:t>display: table;</a:t>
            </a:r>
          </a:p>
          <a:p>
            <a:pPr marL="0" indent="0">
              <a:buNone/>
            </a:pPr>
            <a:r>
              <a:rPr lang="en-US" altLang="zh-CN" sz="2500" dirty="0"/>
              <a:t>clear: both;</a:t>
            </a:r>
          </a:p>
          <a:p>
            <a:pPr marL="0" indent="0">
              <a:buNone/>
            </a:pPr>
            <a:r>
              <a:rPr lang="en-US" altLang="zh-CN" sz="2500" dirty="0"/>
              <a:t>}</a:t>
            </a:r>
          </a:p>
          <a:p>
            <a:pPr marL="0" indent="0">
              <a:buNone/>
            </a:pPr>
            <a:r>
              <a:rPr lang="en-US" altLang="zh-CN" sz="2500" dirty="0"/>
              <a:t/>
            </a:r>
            <a:br>
              <a:rPr lang="en-US" altLang="zh-CN" sz="2500" dirty="0"/>
            </a:br>
            <a:r>
              <a:rPr lang="en-US" altLang="zh-CN" sz="2500" dirty="0"/>
              <a:t>.</a:t>
            </a:r>
            <a:r>
              <a:rPr lang="en-US" altLang="zh-CN" sz="2500" dirty="0" err="1"/>
              <a:t>clearfix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*zoom: 1;</a:t>
            </a:r>
          </a:p>
          <a:p>
            <a:pPr marL="0" indent="0">
              <a:buNone/>
            </a:pPr>
            <a:r>
              <a:rPr lang="en-US" altLang="zh-CN" sz="2500" dirty="0" smtClean="0"/>
              <a:t>}</a:t>
            </a:r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09024037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 err="1" smtClean="0">
                <a:sym typeface="+mn-ea"/>
              </a:rPr>
              <a:t>脱离了文</a:t>
            </a:r>
            <a:r>
              <a:rPr lang="zh-CN" altLang="en-US" dirty="0" smtClean="0">
                <a:sym typeface="+mn-ea"/>
              </a:rPr>
              <a:t>档</a:t>
            </a:r>
            <a:r>
              <a:rPr lang="en-US" altLang="zh-CN" dirty="0" err="1" smtClean="0">
                <a:sym typeface="+mn-ea"/>
              </a:rPr>
              <a:t>流</a:t>
            </a:r>
            <a:r>
              <a:rPr lang="en-US" altLang="zh-CN" dirty="0" err="1">
                <a:sym typeface="+mn-ea"/>
              </a:rPr>
              <a:t>（即在文档中已经不占据位置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178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一个简单的页面布局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    &lt;div class="header"&gt;&lt;/div&gt;</a:t>
            </a:r>
          </a:p>
          <a:p>
            <a:pPr marL="0" indent="0">
              <a:buNone/>
            </a:pPr>
            <a:r>
              <a:rPr lang="zh-CN" altLang="en-US" dirty="0"/>
              <a:t>    &lt;div class="center"&gt;</a:t>
            </a:r>
          </a:p>
          <a:p>
            <a:pPr marL="0" indent="0">
              <a:buNone/>
            </a:pPr>
            <a:r>
              <a:rPr lang="zh-CN" altLang="en-US" dirty="0"/>
              <a:t>        &lt;div class="menu"&gt;&lt;/div&gt;</a:t>
            </a:r>
          </a:p>
          <a:p>
            <a:pPr marL="0" indent="0">
              <a:buNone/>
            </a:pPr>
            <a:r>
              <a:rPr lang="zh-CN" altLang="en-US" dirty="0"/>
              <a:t>        &lt;div class="main"&gt;&lt;/div&gt;</a:t>
            </a:r>
          </a:p>
          <a:p>
            <a:pPr marL="0" indent="0">
              <a:buNone/>
            </a:pPr>
            <a:r>
              <a:rPr lang="zh-CN" altLang="en-US" dirty="0"/>
              <a:t>    &lt;/div&gt;</a:t>
            </a:r>
          </a:p>
          <a:p>
            <a:pPr marL="0" indent="0">
              <a:buNone/>
            </a:pPr>
            <a:r>
              <a:rPr lang="zh-CN" altLang="en-US" dirty="0"/>
              <a:t>    &lt;div class="footer"&gt;&lt;/div&gt;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菜</a:t>
            </a:r>
            <a:r>
              <a:rPr lang="zh-CN" altLang="en-US" dirty="0" smtClean="0">
                <a:sym typeface="+mn-ea"/>
              </a:rPr>
              <a:t>鸟驿站（入门级，适用于零基础人群）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ym typeface="+mn-ea"/>
                <a:hlinkClick r:id="rId2"/>
              </a:rPr>
              <a:t>http://www.runoob.com/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慕课网，上面有一些免费的视频资源</a:t>
            </a:r>
            <a:endParaRPr lang="en-US" altLang="zh-CN" dirty="0" smtClean="0"/>
          </a:p>
          <a:p>
            <a:r>
              <a:rPr lang="zh-CN" altLang="en-US" dirty="0" smtClean="0"/>
              <a:t>读书</a:t>
            </a:r>
            <a:r>
              <a:rPr lang="zh-CN" altLang="en-US" dirty="0"/>
              <a:t>好，多读书，读</a:t>
            </a:r>
            <a:r>
              <a:rPr lang="zh-CN" altLang="en-US" dirty="0" smtClean="0"/>
              <a:t>好书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</a:t>
            </a:r>
            <a:r>
              <a:rPr lang="zh-CN" altLang="en-US" dirty="0" smtClean="0">
                <a:sym typeface="+mn-ea"/>
              </a:rPr>
              <a:t>用</a:t>
            </a:r>
            <a:r>
              <a:rPr lang="en-US" altLang="zh-CN" dirty="0" smtClean="0">
                <a:sym typeface="+mn-ea"/>
              </a:rPr>
              <a:t>html5+css</a:t>
            </a:r>
            <a:r>
              <a:rPr lang="zh-CN" altLang="en-US" dirty="0" smtClean="0">
                <a:sym typeface="+mn-ea"/>
              </a:rPr>
              <a:t>将页面分割成上中下三部分，中间分为左右两部分（考核点：样式与结构分离、命名规范、界面好看有加分）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提交</a:t>
            </a:r>
            <a:r>
              <a:rPr lang="zh-CN" altLang="en-US" dirty="0" smtClean="0">
                <a:sym typeface="+mn-ea"/>
              </a:rPr>
              <a:t>至</a:t>
            </a:r>
            <a:r>
              <a:rPr lang="en-US" altLang="zh-CN" dirty="0" smtClean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个人目录下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文件夹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sz="3600" dirty="0">
                <a:hlinkClick r:id="rId2"/>
              </a:rPr>
              <a:t>http://</a:t>
            </a:r>
            <a:r>
              <a:rPr lang="en-US" altLang="zh-CN" sz="3600" dirty="0" smtClean="0">
                <a:hlinkClick r:id="rId2"/>
              </a:rPr>
              <a:t>hw2/svn/test2018/</a:t>
            </a:r>
            <a:r>
              <a:rPr lang="zh-CN" altLang="en-US" sz="3600" dirty="0" smtClean="0"/>
              <a:t>电脑登录名</a:t>
            </a:r>
            <a:r>
              <a:rPr lang="en-US" altLang="zh-CN" sz="3600" dirty="0" smtClean="0"/>
              <a:t>/HTML</a:t>
            </a:r>
            <a:r>
              <a:rPr lang="en-US" altLang="zh-CN" dirty="0" smtClean="0">
                <a:sym typeface="+mn-ea"/>
              </a:rPr>
              <a:t>)</a:t>
            </a:r>
          </a:p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月</a:t>
            </a:r>
            <a:r>
              <a:rPr lang="en-US" altLang="zh-CN" dirty="0" smtClean="0">
                <a:sym typeface="+mn-ea"/>
              </a:rPr>
              <a:t>16</a:t>
            </a:r>
            <a:r>
              <a:rPr lang="zh-CN" altLang="en-US" dirty="0" smtClean="0">
                <a:sym typeface="+mn-ea"/>
              </a:rPr>
              <a:t>日前交作业（截止至</a:t>
            </a:r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00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942975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 (Hyper Text Markup Language)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HTML不是一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种编程语言，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而是一种标记语言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浏览器的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是读取 HTML 文档，并以网页的形式显示出它们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HTML标签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使用标记标签来描述网页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标签是由尖括号包围的关键词，比如 &lt;html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600" dirty="0" smtClean="0"/>
              <a:t>&lt;div&gt;,&lt;span&gt;….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 (Cascading Style Sheets)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文件中，可以极大提高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工作效率，例如网页字体样式、颜色无需每次定义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html是标记，是把文字，图片等内容放在html标记中让浏览器去解释，并把内容显示在浏览器中，供用户阅读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css给html标记添加各种样式，用来告诉浏览器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该如何显示这些标记里面的内容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/>
              <a:t>一栋</a:t>
            </a:r>
            <a:r>
              <a:rPr lang="zh-CN" altLang="en-US" sz="3600" dirty="0" smtClean="0"/>
              <a:t>房子，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好比房子的架构；</a:t>
            </a:r>
            <a:r>
              <a:rPr lang="en-US" altLang="zh-CN" sz="3600" dirty="0" smtClean="0"/>
              <a:t>CSS</a:t>
            </a:r>
            <a:r>
              <a:rPr lang="zh-CN" altLang="en-US" sz="3600" dirty="0" smtClean="0"/>
              <a:t>就</a:t>
            </a:r>
            <a:r>
              <a:rPr lang="zh-CN" altLang="en-US" sz="3600" dirty="0"/>
              <a:t>像是</a:t>
            </a:r>
            <a:r>
              <a:rPr lang="zh-CN" altLang="en-US" sz="3600" dirty="0" smtClean="0"/>
              <a:t>装潢，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600" dirty="0" smtClean="0"/>
              <a:t>房子的大小、房子的颜色这些外观属性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&lt;!DOCTYPE html&gt;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&lt;html lang="zh-CN"&gt;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&lt;meta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charset="UTF-8"</a:t>
            </a:r>
            <a:r>
              <a:rPr lang="en-US" altLang="zh-CN" sz="3600" b="1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</a:t>
            </a:r>
            <a:r>
              <a:rPr lang="en-US" altLang="zh-CN" sz="3600" b="1" dirty="0" smtClean="0">
                <a:sym typeface="+mn-ea"/>
              </a:rPr>
              <a:t>title&gt;Index&lt;/</a:t>
            </a:r>
            <a:r>
              <a:rPr lang="en-US" altLang="zh-CN" sz="3600" b="1" dirty="0">
                <a:sym typeface="+mn-ea"/>
              </a:rPr>
              <a:t>title&gt;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Hello World!!!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/>
              <a:t>H</a:t>
            </a:r>
            <a:r>
              <a:rPr lang="en-US" altLang="zh-CN" dirty="0" smtClean="0"/>
              <a:t>ello World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&lt;!DOCTYPE html</a:t>
            </a:r>
            <a:r>
              <a:rPr lang="en-US" altLang="zh-CN" sz="3200" dirty="0" smtClean="0">
                <a:sym typeface="+mn-ea"/>
              </a:rPr>
              <a:t>&gt;  </a:t>
            </a:r>
            <a:r>
              <a:rPr lang="zh-CN" altLang="en-US" sz="3200" dirty="0" smtClean="0">
                <a:sym typeface="+mn-ea"/>
              </a:rPr>
              <a:t>声明文档类型为</a:t>
            </a:r>
            <a:r>
              <a:rPr lang="en-US" altLang="zh-CN" sz="3200" dirty="0" smtClean="0">
                <a:sym typeface="+mn-ea"/>
              </a:rPr>
              <a:t>html5</a:t>
            </a:r>
            <a:r>
              <a:rPr lang="zh-CN" altLang="en-US" sz="3200" dirty="0" smtClean="0">
                <a:sym typeface="+mn-ea"/>
              </a:rPr>
              <a:t>，通知浏览器使用何种方式解析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>
                <a:sym typeface="+mn-ea"/>
              </a:rPr>
              <a:t>&lt;meta charset="UTF-8</a:t>
            </a:r>
            <a:r>
              <a:rPr lang="en-US" altLang="zh-CN" sz="3200" dirty="0" smtClean="0">
                <a:sym typeface="+mn-ea"/>
              </a:rPr>
              <a:t>"&gt;  </a:t>
            </a:r>
            <a:r>
              <a:rPr lang="zh-CN" altLang="en-US" sz="3200" dirty="0" smtClean="0">
                <a:sym typeface="+mn-ea"/>
              </a:rPr>
              <a:t>指定编码类型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head</a:t>
            </a:r>
            <a:r>
              <a:rPr lang="zh-CN" altLang="en-US" sz="3200" dirty="0" smtClean="0">
                <a:sym typeface="+mn-ea"/>
              </a:rPr>
              <a:t>标签用于</a:t>
            </a:r>
            <a:r>
              <a:rPr lang="zh-CN" altLang="en-US" sz="3200" dirty="0" smtClean="0"/>
              <a:t>定义文档的头部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标题、资源文件引用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body</a:t>
            </a:r>
            <a:r>
              <a:rPr lang="zh-CN" altLang="en-US" sz="3200" dirty="0" smtClean="0">
                <a:sym typeface="+mn-ea"/>
              </a:rPr>
              <a:t>标签用于定义文档的主体</a:t>
            </a:r>
            <a:r>
              <a:rPr lang="en-US" altLang="zh-CN" sz="3200" dirty="0" smtClean="0">
                <a:sym typeface="+mn-ea"/>
              </a:rPr>
              <a:t>(</a:t>
            </a:r>
            <a:r>
              <a:rPr lang="zh-CN" altLang="en-US" sz="3200" dirty="0" smtClean="0">
                <a:sym typeface="+mn-ea"/>
              </a:rPr>
              <a:t>比如文本、超链接、图像、表格和列表等等。</a:t>
            </a:r>
            <a:r>
              <a:rPr lang="en-US" altLang="zh-CN" sz="3200" dirty="0" smtClean="0">
                <a:sym typeface="+mn-ea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9B0AA6-2271-4EF1-B85A-3BE723329FDE}"/>
</file>

<file path=customXml/itemProps2.xml><?xml version="1.0" encoding="utf-8"?>
<ds:datastoreItem xmlns:ds="http://schemas.openxmlformats.org/officeDocument/2006/customXml" ds:itemID="{730F2399-0636-42F3-979F-CC8F3D6F1D5C}"/>
</file>

<file path=customXml/itemProps3.xml><?xml version="1.0" encoding="utf-8"?>
<ds:datastoreItem xmlns:ds="http://schemas.openxmlformats.org/officeDocument/2006/customXml" ds:itemID="{830A3262-DD78-423D-8D45-DF8C8C3FAF29}"/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704</Words>
  <Application>Microsoft Office PowerPoint</Application>
  <PresentationFormat>宽屏</PresentationFormat>
  <Paragraphs>98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Kozuka Gothic Pro L</vt:lpstr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什么是HTML？</vt:lpstr>
      <vt:lpstr>HTML标签</vt:lpstr>
      <vt:lpstr>什么是CSS？</vt:lpstr>
      <vt:lpstr>HTML与CSS的关系？</vt:lpstr>
      <vt:lpstr>PowerPoint 演示文稿</vt:lpstr>
      <vt:lpstr>Hello World</vt:lpstr>
      <vt:lpstr>分析Hello World页面</vt:lpstr>
      <vt:lpstr>块级元素</vt:lpstr>
      <vt:lpstr>行内元素</vt:lpstr>
      <vt:lpstr>元素居中</vt:lpstr>
      <vt:lpstr>盒子模型</vt:lpstr>
      <vt:lpstr>CSS定位</vt:lpstr>
      <vt:lpstr>清除浮动</vt:lpstr>
      <vt:lpstr>绝对定位</vt:lpstr>
      <vt:lpstr>一个简单的页面布局</vt:lpstr>
      <vt:lpstr>学习建议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王小静</cp:lastModifiedBy>
  <cp:revision>227</cp:revision>
  <dcterms:created xsi:type="dcterms:W3CDTF">2016-03-31T10:33:00Z</dcterms:created>
  <dcterms:modified xsi:type="dcterms:W3CDTF">2018-04-12T06:16:58Z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