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55" r:id="rId5"/>
    <p:sldId id="378" r:id="rId6"/>
    <p:sldId id="373" r:id="rId7"/>
    <p:sldId id="383" r:id="rId8"/>
    <p:sldId id="374" r:id="rId9"/>
    <p:sldId id="384" r:id="rId10"/>
    <p:sldId id="363" r:id="rId11"/>
    <p:sldId id="372" r:id="rId12"/>
    <p:sldId id="381" r:id="rId13"/>
    <p:sldId id="380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3FB535B9-81CA-4E60-910F-EDE2CF10F41C}">
          <p14:sldIdLst>
            <p14:sldId id="355"/>
            <p14:sldId id="378"/>
          </p14:sldIdLst>
        </p14:section>
        <p14:section name="Java简介" id="{D8663D73-B7DF-49DF-88FC-890F852283EE}">
          <p14:sldIdLst>
            <p14:sldId id="373"/>
            <p14:sldId id="383"/>
            <p14:sldId id="374"/>
            <p14:sldId id="384"/>
          </p14:sldIdLst>
        </p14:section>
        <p14:section name="Java技术路线" id="{DF775DA3-AD5E-4418-BBBF-A64B69EDF5E2}">
          <p14:sldIdLst>
            <p14:sldId id="363"/>
          </p14:sldIdLst>
        </p14:section>
        <p14:section name="JavaWeb开发" id="{F8787182-D0DB-4E62-BA70-39CD74381A72}">
          <p14:sldIdLst>
            <p14:sldId id="372"/>
            <p14:sldId id="381"/>
          </p14:sldIdLst>
        </p14:section>
        <p14:section name="参考资料" id="{FCDD6310-C0B2-4574-B961-A111CF8D0573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1536" autoAdjust="0"/>
  </p:normalViewPr>
  <p:slideViewPr>
    <p:cSldViewPr>
      <p:cViewPr varScale="1">
        <p:scale>
          <a:sx n="110" d="100"/>
          <a:sy n="110" d="100"/>
        </p:scale>
        <p:origin x="1842" y="-162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9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http://www.oracle.com/technetwork/cn/topics/newtojava/overview/index.html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0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6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</a:t>
            </a:r>
            <a:r>
              <a:rPr lang="en-US" altLang="zh-CN" b="0" dirty="0" err="1"/>
              <a:t>JavaSE</a:t>
            </a:r>
            <a:r>
              <a:rPr lang="zh-CN" altLang="en-US" b="0" dirty="0"/>
              <a:t>结构：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https://docs.oracle.com/javase/8/docs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）模块说明：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http://www.cnblogs.com/cynthiahuo/archive/2013/06/03/3115921.html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en-US" altLang="zh-CN" b="0" dirty="0"/>
              <a:t>Java SE API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https://docs.oracle.com/javase/8/docs/api/index.html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8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）举例说明</a:t>
            </a:r>
            <a:r>
              <a:rPr lang="en-US" altLang="zh-CN" b="0" dirty="0"/>
              <a:t>JVM</a:t>
            </a:r>
            <a:r>
              <a:rPr lang="zh-CN" altLang="en-US" b="0" dirty="0"/>
              <a:t>中堆栈的理解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1</a:t>
            </a:r>
            <a:r>
              <a:rPr lang="zh-CN" altLang="en-US" b="0" dirty="0"/>
              <a:t>，堆区</a:t>
            </a:r>
            <a:r>
              <a:rPr lang="en-US" altLang="zh-CN" b="0" dirty="0"/>
              <a:t>: </a:t>
            </a:r>
          </a:p>
          <a:p>
            <a:r>
              <a:rPr lang="zh-CN" altLang="en-US" b="0" dirty="0"/>
              <a:t>存储的全部是对象实例，每个对象都包含一个与之对应的类信息。</a:t>
            </a:r>
          </a:p>
          <a:p>
            <a:r>
              <a:rPr lang="en-US" altLang="zh-CN" b="0" dirty="0" err="1"/>
              <a:t>jvm</a:t>
            </a:r>
            <a:r>
              <a:rPr lang="zh-CN" altLang="en-US" b="0" dirty="0"/>
              <a:t>只有一个堆区</a:t>
            </a:r>
            <a:r>
              <a:rPr lang="en-US" altLang="zh-CN" b="0" dirty="0"/>
              <a:t>(heap)</a:t>
            </a:r>
            <a:r>
              <a:rPr lang="zh-CN" altLang="en-US" b="0" dirty="0"/>
              <a:t>被所有线程共享，堆中不存放基本类型和对象引用，只存放对象本身，几乎所有的对象实例和数组都在堆中分配。</a:t>
            </a:r>
          </a:p>
          <a:p>
            <a:r>
              <a:rPr lang="en-US" altLang="zh-CN" b="0" dirty="0"/>
              <a:t>2</a:t>
            </a:r>
            <a:r>
              <a:rPr lang="zh-CN" altLang="en-US" b="0" dirty="0"/>
              <a:t>，方法区</a:t>
            </a:r>
            <a:r>
              <a:rPr lang="en-US" altLang="zh-CN" b="0" dirty="0"/>
              <a:t>: </a:t>
            </a:r>
          </a:p>
          <a:p>
            <a:r>
              <a:rPr lang="zh-CN" altLang="en-US" b="0" dirty="0"/>
              <a:t>又叫静态区，跟堆一样，被所有的线程共享。它用于存储已经被虚拟机加载的类信息、常量、静态变量、即时编译器编译后的代码等数据。</a:t>
            </a:r>
          </a:p>
          <a:p>
            <a:r>
              <a:rPr lang="en-US" altLang="zh-CN" b="0" dirty="0"/>
              <a:t>3</a:t>
            </a:r>
            <a:r>
              <a:rPr lang="zh-CN" altLang="en-US" b="0" dirty="0"/>
              <a:t>，栈区</a:t>
            </a:r>
            <a:r>
              <a:rPr lang="en-US" altLang="zh-CN" b="0" dirty="0"/>
              <a:t>: </a:t>
            </a:r>
          </a:p>
          <a:p>
            <a:r>
              <a:rPr lang="zh-CN" altLang="en-US" b="0" dirty="0"/>
              <a:t>每个线程包含一个栈区，栈中只保存方法中（不包括对象的成员变量）的基础数据类型和自定义对象的引用</a:t>
            </a:r>
            <a:r>
              <a:rPr lang="en-US" altLang="zh-CN" b="0" dirty="0"/>
              <a:t>(</a:t>
            </a:r>
            <a:r>
              <a:rPr lang="zh-CN" altLang="en-US" b="0" dirty="0"/>
              <a:t>不是对象</a:t>
            </a:r>
            <a:r>
              <a:rPr lang="en-US" altLang="zh-CN" b="0" dirty="0"/>
              <a:t>)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r>
              <a:rPr lang="zh-CN" altLang="en-US" b="0" dirty="0"/>
              <a:t>对象都存放在堆区中每个栈中的数据</a:t>
            </a:r>
            <a:r>
              <a:rPr lang="en-US" altLang="zh-CN" b="0" dirty="0"/>
              <a:t>(</a:t>
            </a:r>
            <a:r>
              <a:rPr lang="zh-CN" altLang="en-US" b="0" dirty="0"/>
              <a:t>原始类型和对象引用</a:t>
            </a:r>
            <a:r>
              <a:rPr lang="en-US" altLang="zh-CN" b="0" dirty="0"/>
              <a:t>)</a:t>
            </a:r>
            <a:r>
              <a:rPr lang="zh-CN" altLang="en-US" b="0" dirty="0"/>
              <a:t>都是私有的，其他栈不能访问。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研发技术成长路线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https://</a:t>
            </a:r>
            <a:r>
              <a:rPr lang="en-US" altLang="zh-CN" b="0" dirty="0" smtClean="0"/>
              <a:t>blog.csdn.net/fysuccess/article/details/52446861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0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）举例说明开发流程</a:t>
            </a:r>
            <a:endParaRPr lang="en-US" altLang="zh-CN" dirty="0"/>
          </a:p>
          <a:p>
            <a:r>
              <a:rPr lang="zh-CN" altLang="en-US" dirty="0"/>
              <a:t>需求分析、架构设计、数据库设计、编码、发布、测试、部署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6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）系统部署图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6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原创设计师QQ598969553        _13"/>
          <p:cNvSpPr txBox="1"/>
          <p:nvPr/>
        </p:nvSpPr>
        <p:spPr>
          <a:xfrm>
            <a:off x="2009511" y="1851670"/>
            <a:ext cx="5124978" cy="62323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开发基础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_14"/>
          <p:cNvSpPr txBox="1"/>
          <p:nvPr/>
        </p:nvSpPr>
        <p:spPr>
          <a:xfrm>
            <a:off x="7236490" y="4515966"/>
            <a:ext cx="1742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50000"/>
                  </a:schemeClr>
                </a:solidFill>
              </a:rPr>
              <a:t>华微软件</a:t>
            </a:r>
          </a:p>
        </p:txBody>
      </p:sp>
      <p:sp>
        <p:nvSpPr>
          <p:cNvPr id="22" name="原创设计师QQ598969553        _15"/>
          <p:cNvSpPr/>
          <p:nvPr>
            <p:custDataLst>
              <p:tags r:id="rId1"/>
            </p:custDataLst>
          </p:nvPr>
        </p:nvSpPr>
        <p:spPr>
          <a:xfrm>
            <a:off x="7691499" y="479242"/>
            <a:ext cx="416148" cy="41614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3" name="原创设计师QQ598969553        _16"/>
          <p:cNvSpPr/>
          <p:nvPr>
            <p:custDataLst>
              <p:tags r:id="rId2"/>
            </p:custDataLst>
          </p:nvPr>
        </p:nvSpPr>
        <p:spPr>
          <a:xfrm>
            <a:off x="8181532" y="1075708"/>
            <a:ext cx="271937" cy="271937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原创设计师QQ598969553        _17"/>
          <p:cNvSpPr/>
          <p:nvPr/>
        </p:nvSpPr>
        <p:spPr>
          <a:xfrm>
            <a:off x="8388395" y="479242"/>
            <a:ext cx="324000" cy="324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原创设计师QQ598969553        _18"/>
          <p:cNvSpPr/>
          <p:nvPr>
            <p:custDataLst>
              <p:tags r:id="rId3"/>
            </p:custDataLst>
          </p:nvPr>
        </p:nvSpPr>
        <p:spPr>
          <a:xfrm>
            <a:off x="7285285" y="344324"/>
            <a:ext cx="153681" cy="153681"/>
          </a:xfrm>
          <a:prstGeom prst="roundRect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pic>
        <p:nvPicPr>
          <p:cNvPr id="5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80021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9552" y="987574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Java核心技术 卷1：基础知识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技术卷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面向对象分析与设计（第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深入分析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技术内幕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《Spring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实战（第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2027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331640" y="1419622"/>
            <a:ext cx="3593746" cy="338554"/>
            <a:chOff x="1698333" y="1890258"/>
            <a:chExt cx="3593746" cy="338554"/>
          </a:xfrm>
        </p:grpSpPr>
        <p:sp>
          <p:nvSpPr>
            <p:cNvPr id="31" name="文本框 30"/>
            <p:cNvSpPr txBox="1"/>
            <p:nvPr/>
          </p:nvSpPr>
          <p:spPr>
            <a:xfrm>
              <a:off x="2112811" y="1890258"/>
              <a:ext cx="3179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1600" spc="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1916660"/>
              <a:ext cx="285750" cy="2857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331640" y="2050592"/>
            <a:ext cx="3593746" cy="338554"/>
            <a:chOff x="1698333" y="2521228"/>
            <a:chExt cx="3377723" cy="338554"/>
          </a:xfrm>
        </p:grpSpPr>
        <p:sp>
          <p:nvSpPr>
            <p:cNvPr id="34" name="文本框 33"/>
            <p:cNvSpPr txBox="1"/>
            <p:nvPr/>
          </p:nvSpPr>
          <p:spPr>
            <a:xfrm>
              <a:off x="2112811" y="2521228"/>
              <a:ext cx="2963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2547630"/>
              <a:ext cx="285750" cy="28575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1331640" y="2678239"/>
            <a:ext cx="3593746" cy="338554"/>
            <a:chOff x="1698333" y="3198355"/>
            <a:chExt cx="3593746" cy="338554"/>
          </a:xfrm>
        </p:grpSpPr>
        <p:sp>
          <p:nvSpPr>
            <p:cNvPr id="37" name="文本框 36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en-US" altLang="zh-CN" sz="1600" spc="9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JavaWeb</a:t>
              </a:r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1331640" y="3332288"/>
            <a:ext cx="3593746" cy="338554"/>
            <a:chOff x="1698333" y="3198355"/>
            <a:chExt cx="3593746" cy="338554"/>
          </a:xfrm>
        </p:grpSpPr>
        <p:sp>
          <p:nvSpPr>
            <p:cNvPr id="40" name="文本框 39"/>
            <p:cNvSpPr txBox="1"/>
            <p:nvPr/>
          </p:nvSpPr>
          <p:spPr>
            <a:xfrm>
              <a:off x="2112810" y="3198355"/>
              <a:ext cx="3179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25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defRPr>
              </a:lvl1pPr>
            </a:lstStyle>
            <a:p>
              <a:pPr defTabSz="685800"/>
              <a:r>
                <a:rPr lang="zh-CN" altLang="en-US" sz="1600" spc="9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33" y="3224757"/>
              <a:ext cx="285750" cy="285750"/>
            </a:xfrm>
            <a:prstGeom prst="rect">
              <a:avLst/>
            </a:prstGeom>
          </p:spPr>
        </p:pic>
      </p:grpSp>
      <p:sp>
        <p:nvSpPr>
          <p:cNvPr id="18" name="原创设计师QQ598969553        _1"/>
          <p:cNvSpPr txBox="1"/>
          <p:nvPr/>
        </p:nvSpPr>
        <p:spPr>
          <a:xfrm>
            <a:off x="823322" y="2056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7322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5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2EFE09-FD8B-4E1C-8972-7DBE7DA02FD2}"/>
              </a:ext>
            </a:extLst>
          </p:cNvPr>
          <p:cNvSpPr/>
          <p:nvPr/>
        </p:nvSpPr>
        <p:spPr>
          <a:xfrm>
            <a:off x="683568" y="1093164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编程语言和 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是一种高级语言和独立于硬件的软件平台。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平台的两个主要组成部分是 Java 应用程序编程接口 (API) 和 Java 虚拟机 (JVM)。API 是 Java 命令行的库，JVM 将 Java 代码解释成机器语言。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同一个应用程序可以在多个平台上运行。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C5852-E0D4-4A4A-B9F5-A1B538D2AB8A}"/>
              </a:ext>
            </a:extLst>
          </p:cNvPr>
          <p:cNvSpPr/>
          <p:nvPr/>
        </p:nvSpPr>
        <p:spPr>
          <a:xfrm>
            <a:off x="683568" y="3057922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让用户可以在桌面和服务器上以及嵌入式环境中开发和部署 Java 应用程序。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EE 是构建 Web 应用程序和企业应用程序的行业标准。</a:t>
            </a:r>
          </a:p>
          <a:p>
            <a:pPr>
              <a:lnSpc>
                <a:spcPct val="20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ME 是一个适用于在移动和嵌入式系统上运行的应用程序的环境。</a:t>
            </a:r>
          </a:p>
        </p:txBody>
      </p:sp>
    </p:spTree>
    <p:extLst>
      <p:ext uri="{BB962C8B-B14F-4D97-AF65-F5344CB8AC3E}">
        <p14:creationId xmlns:p14="http://schemas.microsoft.com/office/powerpoint/2010/main" val="216976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53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4" name="Picture 2" descr="JVM">
            <a:extLst>
              <a:ext uri="{FF2B5EF4-FFF2-40B4-BE49-F238E27FC236}">
                <a16:creationId xmlns:a16="http://schemas.microsoft.com/office/drawing/2014/main" xmlns="" id="{12212437-121D-470B-8063-CC4D46BA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771550"/>
            <a:ext cx="5112568" cy="409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53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25" y="843558"/>
            <a:ext cx="6292750" cy="40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253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ADC7D60-63C1-47BB-A95F-80187C49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699542"/>
            <a:ext cx="3675786" cy="4125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960592D-8DAB-4E67-9718-A4457228D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50" y="1398164"/>
            <a:ext cx="42321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76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技术路线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4493702" y="1117586"/>
            <a:ext cx="3999150" cy="1742196"/>
            <a:chOff x="4493702" y="1117586"/>
            <a:chExt cx="3999150" cy="1742196"/>
          </a:xfrm>
        </p:grpSpPr>
        <p:grpSp>
          <p:nvGrpSpPr>
            <p:cNvPr id="41" name="组合 40"/>
            <p:cNvGrpSpPr/>
            <p:nvPr/>
          </p:nvGrpSpPr>
          <p:grpSpPr>
            <a:xfrm>
              <a:off x="4701857" y="1282847"/>
              <a:ext cx="3616486" cy="1417320"/>
              <a:chOff x="5743576" y="533401"/>
              <a:chExt cx="3448049" cy="141732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5743576" y="933451"/>
                <a:ext cx="3448049" cy="1017270"/>
                <a:chOff x="5743576" y="933451"/>
                <a:chExt cx="3448049" cy="1017270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5743576" y="1676401"/>
                  <a:ext cx="1685924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b="1" dirty="0" err="1">
                      <a:solidFill>
                        <a:schemeClr val="tx1"/>
                      </a:solidFill>
                    </a:rPr>
                    <a:t>Java</a:t>
                  </a:r>
                  <a:r>
                    <a:rPr lang="en-US" sz="1100" b="1" baseline="0" dirty="0" err="1">
                      <a:solidFill>
                        <a:schemeClr val="tx1"/>
                      </a:solidFill>
                    </a:rPr>
                    <a:t>SE</a:t>
                  </a:r>
                  <a:r>
                    <a:rPr lang="en-US" sz="1100" b="1" baseline="0" dirty="0">
                      <a:solidFill>
                        <a:schemeClr val="tx1"/>
                      </a:solidFill>
                    </a:rPr>
                    <a:t> Advance</a:t>
                  </a:r>
                  <a:r>
                    <a:rPr lang="zh-CN" altLang="en-US" sz="1100" b="1" baseline="0" dirty="0" smtClean="0">
                      <a:solidFill>
                        <a:schemeClr val="tx1"/>
                      </a:solidFill>
                    </a:rPr>
                    <a:t>、</a:t>
                  </a:r>
                  <a:r>
                    <a:rPr lang="en-US" altLang="zh-CN" sz="1100" b="1" baseline="0" dirty="0" err="1" smtClean="0">
                      <a:solidFill>
                        <a:schemeClr val="tx1"/>
                      </a:solidFill>
                    </a:rPr>
                    <a:t>JavaEE</a:t>
                  </a:r>
                  <a:endParaRPr lang="en-US" altLang="zh-CN" sz="1100" b="1" baseline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7534275" y="1676401"/>
                  <a:ext cx="1647825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en-US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M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ySQL/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Oracel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/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SQLserver</a:t>
                  </a:r>
                  <a:endParaRPr lang="en-US" sz="11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753100" y="1295401"/>
                  <a:ext cx="1171575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集成</a:t>
                  </a:r>
                  <a:r>
                    <a:rPr lang="zh-CN" altLang="en-US" sz="1100" b="1" dirty="0" smtClean="0">
                      <a:solidFill>
                        <a:schemeClr val="tx1"/>
                      </a:solidFill>
                      <a:effectLst/>
                    </a:rPr>
                    <a:t>框架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  <a:effectLst/>
                    </a:rPr>
                    <a:t>(</a:t>
                  </a:r>
                  <a:r>
                    <a:rPr lang="en-US" altLang="zh-CN" sz="1100" b="1" dirty="0" smtClean="0">
                      <a:solidFill>
                        <a:schemeClr val="tx1"/>
                      </a:solidFill>
                      <a:effectLst/>
                    </a:rPr>
                    <a:t>Spring)</a:t>
                  </a:r>
                  <a:endParaRPr lang="en-US" sz="11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7019926" y="1304926"/>
                  <a:ext cx="2162174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ORM</a:t>
                  </a:r>
                  <a:r>
                    <a:rPr lang="zh-CN" altLang="en-US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框架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(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Hibernate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/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MyBatis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/JPA)</a:t>
                  </a:r>
                  <a:endParaRPr lang="en-US" sz="11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762624" y="933451"/>
                  <a:ext cx="1628775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JS</a:t>
                  </a:r>
                  <a:r>
                    <a:rPr lang="zh-CN" altLang="en-US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框架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(JQuery/Angular</a:t>
                  </a:r>
                  <a:r>
                    <a:rPr lang="en-US" altLang="zh-CN" sz="1100" baseline="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JS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)</a:t>
                  </a:r>
                  <a:endParaRPr lang="en-US" sz="11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7477124" y="933451"/>
                  <a:ext cx="1714501" cy="27432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UI(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ExtJS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/</a:t>
                  </a:r>
                  <a:r>
                    <a:rPr lang="en-US" altLang="zh-CN" sz="1100" dirty="0" err="1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JQueryUI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rPr>
                    <a:t>/YUI)</a:t>
                  </a:r>
                  <a:endParaRPr lang="en-US" sz="11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矩形 43"/>
              <p:cNvSpPr/>
              <p:nvPr/>
            </p:nvSpPr>
            <p:spPr>
              <a:xfrm>
                <a:off x="5762625" y="533401"/>
                <a:ext cx="3429000" cy="274320"/>
              </a:xfrm>
              <a:prstGeom prst="rect">
                <a:avLst/>
              </a:prstGeom>
              <a:ln w="3175">
                <a:solidFill>
                  <a:srgbClr val="54823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项目构建和管理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( Maven/</a:t>
                </a:r>
                <a:r>
                  <a:rPr lang="en-US" altLang="zh-CN" sz="1100" dirty="0" err="1">
                    <a:solidFill>
                      <a:schemeClr val="tx1"/>
                    </a:solidFill>
                  </a:rPr>
                  <a:t>Gradle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/SVN/GIT)</a:t>
                </a: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493702" y="1117586"/>
              <a:ext cx="3999150" cy="174219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9511" y="3883710"/>
            <a:ext cx="3679713" cy="479507"/>
            <a:chOff x="179511" y="3883710"/>
            <a:chExt cx="3679713" cy="479507"/>
          </a:xfrm>
        </p:grpSpPr>
        <p:sp>
          <p:nvSpPr>
            <p:cNvPr id="53" name="矩形 52"/>
            <p:cNvSpPr/>
            <p:nvPr/>
          </p:nvSpPr>
          <p:spPr>
            <a:xfrm>
              <a:off x="233363" y="3991743"/>
              <a:ext cx="1819275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系统架构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47888" y="4001269"/>
              <a:ext cx="1646721" cy="266699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负载、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集群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79511" y="3883710"/>
              <a:ext cx="3679713" cy="47950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466755" y="3422335"/>
            <a:ext cx="4006766" cy="1285875"/>
            <a:chOff x="4466755" y="3422335"/>
            <a:chExt cx="4006766" cy="1285875"/>
          </a:xfrm>
        </p:grpSpPr>
        <p:sp>
          <p:nvSpPr>
            <p:cNvPr id="57" name="矩形 56"/>
            <p:cNvSpPr/>
            <p:nvPr/>
          </p:nvSpPr>
          <p:spPr>
            <a:xfrm>
              <a:off x="4525393" y="4317685"/>
              <a:ext cx="2157288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1" dirty="0">
                  <a:solidFill>
                    <a:schemeClr val="tx1"/>
                  </a:solidFill>
                </a:rPr>
                <a:t>设计与建模</a:t>
              </a:r>
              <a:r>
                <a:rPr lang="en-US" altLang="zh-CN" sz="1100" b="1" dirty="0">
                  <a:solidFill>
                    <a:schemeClr val="tx1"/>
                  </a:solidFill>
                </a:rPr>
                <a:t>(UML/DP)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4525393" y="3927160"/>
              <a:ext cx="1980972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自动化测试和部署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776028" y="4317685"/>
              <a:ext cx="1627135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JVM</a:t>
              </a:r>
              <a:r>
                <a:rPr lang="zh-CN" altLang="en-US" sz="1100" b="1" dirty="0">
                  <a:solidFill>
                    <a:schemeClr val="tx1"/>
                  </a:solidFill>
                </a:rPr>
                <a:t>虚拟机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610081" y="3936686"/>
              <a:ext cx="1793082" cy="266699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性能调优</a:t>
              </a:r>
              <a:r>
                <a:rPr lang="en-US" altLang="zh-CN" sz="1100">
                  <a:solidFill>
                    <a:schemeClr val="tx1"/>
                  </a:solidFill>
                </a:rPr>
                <a:t>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6755" y="3422335"/>
              <a:ext cx="4006766" cy="128587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549728" y="3555685"/>
              <a:ext cx="3847857" cy="274320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应用服务器配置</a:t>
              </a:r>
              <a:r>
                <a:rPr lang="en-US" altLang="zh-CN" sz="1100" dirty="0">
                  <a:solidFill>
                    <a:schemeClr val="tx1"/>
                  </a:solidFill>
                </a:rPr>
                <a:t>(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Apache/Tomcat/WAS/</a:t>
              </a:r>
              <a:r>
                <a:rPr lang="en-US" altLang="zh-CN" sz="1100" dirty="0" err="1" smtClean="0">
                  <a:solidFill>
                    <a:schemeClr val="tx1"/>
                  </a:solidFill>
                </a:rPr>
                <a:t>Jboos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sz="1100" dirty="0" err="1" smtClean="0">
                  <a:solidFill>
                    <a:schemeClr val="tx1"/>
                  </a:solidFill>
                </a:rPr>
                <a:t>Weblogic</a:t>
              </a:r>
              <a:r>
                <a:rPr lang="en-US" altLang="zh-CN" sz="1100" dirty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3904472" y="2044847"/>
            <a:ext cx="470819" cy="0"/>
          </a:xfrm>
          <a:prstGeom prst="straightConnector1">
            <a:avLst/>
          </a:prstGeom>
          <a:ln w="12700">
            <a:solidFill>
              <a:srgbClr val="638C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444208" y="2945301"/>
            <a:ext cx="0" cy="418537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3904472" y="4155926"/>
            <a:ext cx="470819" cy="0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18059" y="1430511"/>
            <a:ext cx="3541165" cy="1269655"/>
            <a:chOff x="318059" y="1430511"/>
            <a:chExt cx="3541165" cy="1269655"/>
          </a:xfrm>
        </p:grpSpPr>
        <p:sp>
          <p:nvSpPr>
            <p:cNvPr id="67" name="矩形 66"/>
            <p:cNvSpPr/>
            <p:nvPr/>
          </p:nvSpPr>
          <p:spPr>
            <a:xfrm>
              <a:off x="403709" y="1534405"/>
              <a:ext cx="942975" cy="274320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100" b="1" dirty="0" err="1">
                  <a:solidFill>
                    <a:schemeClr val="tx1"/>
                  </a:solidFill>
                </a:rPr>
                <a:t>JavaSE</a:t>
              </a:r>
              <a:r>
                <a:rPr lang="en-US" altLang="zh-CN" sz="1100" b="1" baseline="0" dirty="0">
                  <a:solidFill>
                    <a:schemeClr val="tx1"/>
                  </a:solidFill>
                </a:rPr>
                <a:t> </a:t>
              </a:r>
              <a:r>
                <a:rPr lang="en-US" altLang="zh-CN" sz="1100" b="1" dirty="0">
                  <a:solidFill>
                    <a:schemeClr val="tx1"/>
                  </a:solidFill>
                </a:rPr>
                <a:t>Core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784833" y="1917212"/>
              <a:ext cx="1202207" cy="265156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100" dirty="0">
                  <a:solidFill>
                    <a:schemeClr val="tx1"/>
                  </a:solidFill>
                </a:rPr>
                <a:t>数据结构和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算法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483768" y="2308689"/>
              <a:ext cx="1276576" cy="251636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zh-CN" altLang="en-US" dirty="0" smtClean="0">
                  <a:solidFill>
                    <a:schemeClr val="tx1"/>
                  </a:solidFill>
                </a:rPr>
                <a:t>数据库理论</a:t>
              </a:r>
              <a:r>
                <a:rPr lang="zh-CN" altLang="en-US" sz="11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基础</a:t>
              </a:r>
              <a:endParaRPr lang="en-US" sz="11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22884" y="1534407"/>
              <a:ext cx="1409700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100" dirty="0">
                  <a:solidFill>
                    <a:schemeClr val="tx1"/>
                  </a:solidFill>
                </a:rPr>
                <a:t>HTML/</a:t>
              </a:r>
              <a:r>
                <a:rPr lang="en-US" altLang="zh-CN" sz="1100" b="1" dirty="0">
                  <a:solidFill>
                    <a:schemeClr val="tx1"/>
                  </a:solidFill>
                </a:rPr>
                <a:t>JavaScript</a:t>
              </a:r>
              <a:r>
                <a:rPr lang="en-US" altLang="zh-CN" sz="1100" dirty="0">
                  <a:solidFill>
                    <a:schemeClr val="tx1"/>
                  </a:solidFill>
                </a:rPr>
                <a:t>/CSS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927835" y="1534408"/>
              <a:ext cx="832510" cy="274318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100">
                  <a:solidFill>
                    <a:schemeClr val="tx1"/>
                  </a:solidFill>
                </a:rPr>
                <a:t>XML/JSON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3709" y="1924016"/>
              <a:ext cx="1304925" cy="27622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tx1"/>
                  </a:solidFill>
                </a:rPr>
                <a:t>程序语言设计</a:t>
              </a:r>
              <a:r>
                <a:rPr lang="zh-CN" altLang="en-US" sz="1100" dirty="0" smtClean="0">
                  <a:solidFill>
                    <a:schemeClr val="tx1"/>
                  </a:solidFill>
                  <a:effectLst/>
                </a:rPr>
                <a:t>理论</a:t>
              </a:r>
              <a:endParaRPr lang="en-US" dirty="0">
                <a:solidFill>
                  <a:schemeClr val="tx1"/>
                </a:solidFill>
                <a:effectLst/>
              </a:endParaRPr>
            </a:p>
            <a:p>
              <a:pPr algn="l"/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18059" y="1430511"/>
              <a:ext cx="3541165" cy="126965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05463" y="2279211"/>
              <a:ext cx="1934289" cy="281114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网络协议</a:t>
              </a:r>
              <a:r>
                <a:rPr lang="en-US" altLang="zh-CN" sz="1100" dirty="0" smtClean="0">
                  <a:solidFill>
                    <a:schemeClr val="tx1"/>
                  </a:solidFill>
                  <a:effectLst/>
                </a:rPr>
                <a:t>(HTTP/FTP/TCP/IP)</a:t>
              </a:r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59719" y="1923301"/>
              <a:ext cx="700625" cy="276940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OS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8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84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4" name="圆柱形 3"/>
          <p:cNvSpPr/>
          <p:nvPr/>
        </p:nvSpPr>
        <p:spPr>
          <a:xfrm>
            <a:off x="7755700" y="3380433"/>
            <a:ext cx="805058" cy="763352"/>
          </a:xfrm>
          <a:prstGeom prst="can">
            <a:avLst/>
          </a:prstGeom>
          <a:solidFill>
            <a:schemeClr val="lt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altLang="zh-CN" sz="1100" dirty="0">
                <a:solidFill>
                  <a:schemeClr val="tx1"/>
                </a:solidFill>
              </a:rPr>
              <a:t>ySQL</a:t>
            </a:r>
          </a:p>
          <a:p>
            <a:r>
              <a:rPr lang="en-US" altLang="zh-CN" sz="1100" dirty="0" err="1">
                <a:solidFill>
                  <a:schemeClr val="tx1"/>
                </a:solidFill>
              </a:rPr>
              <a:t>Oracel</a:t>
            </a:r>
            <a:endParaRPr lang="en-US" altLang="zh-CN" sz="1100" dirty="0">
              <a:solidFill>
                <a:schemeClr val="tx1"/>
              </a:solidFill>
            </a:endParaRPr>
          </a:p>
          <a:p>
            <a:r>
              <a:rPr lang="en-US" altLang="zh-CN" sz="1100" dirty="0" err="1">
                <a:solidFill>
                  <a:schemeClr val="tx1"/>
                </a:solidFill>
              </a:rPr>
              <a:t>SQLserver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83670" y="1331193"/>
            <a:ext cx="1092786" cy="344799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83670" y="1329475"/>
            <a:ext cx="1092786" cy="312208"/>
          </a:xfrm>
          <a:prstGeom prst="rect">
            <a:avLst/>
          </a:prstGeom>
          <a:noFill/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endParaRPr lang="en-US" sz="11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箭头连接符 6"/>
          <p:cNvCxnSpPr>
            <a:stCxn id="29" idx="3"/>
            <a:endCxn id="4" idx="2"/>
          </p:cNvCxnSpPr>
          <p:nvPr/>
        </p:nvCxnSpPr>
        <p:spPr>
          <a:xfrm>
            <a:off x="6839795" y="3205781"/>
            <a:ext cx="915905" cy="55632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772778" y="1341284"/>
            <a:ext cx="4458571" cy="3449718"/>
            <a:chOff x="2772778" y="1341284"/>
            <a:chExt cx="4458571" cy="3449718"/>
          </a:xfrm>
        </p:grpSpPr>
        <p:grpSp>
          <p:nvGrpSpPr>
            <p:cNvPr id="9" name="组合 8"/>
            <p:cNvGrpSpPr/>
            <p:nvPr/>
          </p:nvGrpSpPr>
          <p:grpSpPr>
            <a:xfrm>
              <a:off x="2772778" y="1341284"/>
              <a:ext cx="4458571" cy="3449718"/>
              <a:chOff x="3019876" y="1354280"/>
              <a:chExt cx="4458571" cy="34497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019876" y="1355998"/>
                <a:ext cx="4458571" cy="3448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19876" y="1354280"/>
                <a:ext cx="4458057" cy="312209"/>
              </a:xfrm>
              <a:prstGeom prst="rect">
                <a:avLst/>
              </a:prstGeom>
              <a:noFill/>
              <a:ln w="3175">
                <a:solidFill>
                  <a:srgbClr val="54823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 smtClean="0">
                    <a:solidFill>
                      <a:schemeClr val="tx1"/>
                    </a:solidFill>
                  </a:rPr>
                  <a:t>服务器</a:t>
                </a:r>
                <a:r>
                  <a:rPr lang="en-US" altLang="zh-CN" sz="1100" dirty="0" smtClean="0">
                    <a:solidFill>
                      <a:schemeClr val="tx1"/>
                    </a:solidFill>
                  </a:rPr>
                  <a:t>(Apache/Tomcat/WAS/</a:t>
                </a:r>
                <a:r>
                  <a:rPr lang="en-US" altLang="zh-CN" sz="1100" dirty="0" err="1" smtClean="0">
                    <a:solidFill>
                      <a:schemeClr val="tx1"/>
                    </a:solidFill>
                  </a:rPr>
                  <a:t>Jboos</a:t>
                </a:r>
                <a:r>
                  <a:rPr lang="en-US" altLang="zh-CN" sz="1100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altLang="zh-CN" sz="1100" dirty="0" err="1" smtClean="0">
                    <a:solidFill>
                      <a:schemeClr val="tx1"/>
                    </a:solidFill>
                  </a:rPr>
                  <a:t>Weblogic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158538" y="2222356"/>
              <a:ext cx="3820227" cy="2008365"/>
              <a:chOff x="3416069" y="2235352"/>
              <a:chExt cx="3820227" cy="200836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166186" y="2859690"/>
                <a:ext cx="1070110" cy="574066"/>
                <a:chOff x="6365397" y="2859690"/>
                <a:chExt cx="1077007" cy="574066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6365397" y="3003798"/>
                  <a:ext cx="937141" cy="429958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DAO</a:t>
                  </a:r>
                </a:p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(JDBC/JPA)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945175" y="2859690"/>
                  <a:ext cx="497229" cy="20764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Bean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/>
              <p:cNvCxnSpPr>
                <a:stCxn id="27" idx="3"/>
                <a:endCxn id="29" idx="1"/>
              </p:cNvCxnSpPr>
              <p:nvPr/>
            </p:nvCxnSpPr>
            <p:spPr>
              <a:xfrm>
                <a:off x="5847163" y="3218777"/>
                <a:ext cx="319023" cy="0"/>
              </a:xfrm>
              <a:prstGeom prst="straightConnector1">
                <a:avLst/>
              </a:prstGeom>
              <a:ln w="12700">
                <a:solidFill>
                  <a:srgbClr val="638C4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4916022" y="2939489"/>
                <a:ext cx="1066206" cy="494267"/>
                <a:chOff x="6365397" y="2939489"/>
                <a:chExt cx="1073078" cy="49426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6365397" y="3003798"/>
                  <a:ext cx="937141" cy="429958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BO</a:t>
                  </a:r>
                  <a:endParaRPr lang="en-US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(EJB/POJO)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973419" y="2939489"/>
                  <a:ext cx="465056" cy="20764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DTO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3416069" y="2235352"/>
                <a:ext cx="926441" cy="483794"/>
                <a:chOff x="6211984" y="3050065"/>
                <a:chExt cx="932413" cy="483794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492148" y="3103901"/>
                  <a:ext cx="652249" cy="429958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Java</a:t>
                  </a:r>
                </a:p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Servlet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211984" y="3050065"/>
                  <a:ext cx="442874" cy="20764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DTO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3463011" y="2934125"/>
                <a:ext cx="907355" cy="497782"/>
                <a:chOff x="6231193" y="3036077"/>
                <a:chExt cx="913204" cy="497782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492148" y="3103901"/>
                  <a:ext cx="652249" cy="429958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Rest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231193" y="3036077"/>
                  <a:ext cx="456152" cy="20764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err="1" smtClean="0">
                      <a:solidFill>
                        <a:schemeClr val="tx1"/>
                      </a:solidFill>
                    </a:rPr>
                    <a:t>Json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3440408" y="3745935"/>
                <a:ext cx="907355" cy="497782"/>
                <a:chOff x="6231193" y="3036077"/>
                <a:chExt cx="913204" cy="497782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492148" y="3103901"/>
                  <a:ext cx="652249" cy="429958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SOAP</a:t>
                  </a: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231193" y="3036077"/>
                  <a:ext cx="456152" cy="207640"/>
                </a:xfrm>
                <a:prstGeom prst="rect">
                  <a:avLst/>
                </a:prstGeom>
                <a:ln w="3175">
                  <a:solidFill>
                    <a:srgbClr val="548235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XML</a:t>
                  </a:r>
                  <a:endParaRPr lang="en-US" altLang="zh-CN" sz="1100" baseline="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7" name="直接箭头连接符 16"/>
              <p:cNvCxnSpPr>
                <a:stCxn id="25" idx="3"/>
                <a:endCxn id="27" idx="1"/>
              </p:cNvCxnSpPr>
              <p:nvPr/>
            </p:nvCxnSpPr>
            <p:spPr>
              <a:xfrm>
                <a:off x="4342510" y="2504167"/>
                <a:ext cx="573513" cy="714610"/>
              </a:xfrm>
              <a:prstGeom prst="straightConnector1">
                <a:avLst/>
              </a:prstGeom>
              <a:ln w="12700">
                <a:solidFill>
                  <a:srgbClr val="638C4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22" idx="3"/>
                <a:endCxn id="27" idx="1"/>
              </p:cNvCxnSpPr>
              <p:nvPr/>
            </p:nvCxnSpPr>
            <p:spPr>
              <a:xfrm>
                <a:off x="4370366" y="3216928"/>
                <a:ext cx="545656" cy="1849"/>
              </a:xfrm>
              <a:prstGeom prst="straightConnector1">
                <a:avLst/>
              </a:prstGeom>
              <a:ln w="12700">
                <a:solidFill>
                  <a:srgbClr val="638C4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20" idx="3"/>
                <a:endCxn id="27" idx="1"/>
              </p:cNvCxnSpPr>
              <p:nvPr/>
            </p:nvCxnSpPr>
            <p:spPr>
              <a:xfrm flipV="1">
                <a:off x="4347763" y="3218777"/>
                <a:ext cx="568260" cy="809961"/>
              </a:xfrm>
              <a:prstGeom prst="straightConnector1">
                <a:avLst/>
              </a:prstGeom>
              <a:ln w="12700">
                <a:solidFill>
                  <a:srgbClr val="638C43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/>
          <p:cNvGrpSpPr/>
          <p:nvPr/>
        </p:nvGrpSpPr>
        <p:grpSpPr>
          <a:xfrm>
            <a:off x="653491" y="1334089"/>
            <a:ext cx="1834185" cy="3448000"/>
            <a:chOff x="900589" y="1347085"/>
            <a:chExt cx="1834185" cy="3448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900589" y="1347085"/>
              <a:ext cx="1834185" cy="3448000"/>
              <a:chOff x="7957731" y="1382298"/>
              <a:chExt cx="899757" cy="273630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7957731" y="1382298"/>
                <a:ext cx="899757" cy="2736304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957731" y="1382298"/>
                <a:ext cx="899757" cy="248186"/>
              </a:xfrm>
              <a:prstGeom prst="rect">
                <a:avLst/>
              </a:prstGeom>
              <a:noFill/>
              <a:ln w="3175">
                <a:solidFill>
                  <a:srgbClr val="548235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zh-CN" altLang="en-US" dirty="0" smtClean="0">
                    <a:solidFill>
                      <a:schemeClr val="tx1"/>
                    </a:solidFill>
                  </a:rPr>
                  <a:t>客户端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(JS/HTML/CSS/UI)</a:t>
                </a:r>
                <a:endParaRPr lang="en-US" sz="11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495171" y="2035678"/>
              <a:ext cx="648071" cy="26881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JSP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495171" y="2519472"/>
              <a:ext cx="648071" cy="26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HTML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95171" y="3002063"/>
              <a:ext cx="648071" cy="268815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412815" y="4150414"/>
              <a:ext cx="812782" cy="26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其它语言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93781" y="3518205"/>
              <a:ext cx="1050850" cy="384882"/>
            </a:xfrm>
            <a:prstGeom prst="rect">
              <a:avLst/>
            </a:prstGeom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其它模板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thymeleaf</a:t>
              </a:r>
              <a:endParaRPr lang="en-US" altLang="zh-CN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接箭头连接符 41"/>
          <p:cNvCxnSpPr>
            <a:stCxn id="38" idx="3"/>
            <a:endCxn id="20" idx="1"/>
          </p:cNvCxnSpPr>
          <p:nvPr/>
        </p:nvCxnSpPr>
        <p:spPr>
          <a:xfrm flipV="1">
            <a:off x="1978499" y="4015742"/>
            <a:ext cx="1463662" cy="256084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8" idx="3"/>
            <a:endCxn id="22" idx="1"/>
          </p:cNvCxnSpPr>
          <p:nvPr/>
        </p:nvCxnSpPr>
        <p:spPr>
          <a:xfrm flipV="1">
            <a:off x="1978499" y="3203932"/>
            <a:ext cx="1486265" cy="1067894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3"/>
            <a:endCxn id="20" idx="1"/>
          </p:cNvCxnSpPr>
          <p:nvPr/>
        </p:nvCxnSpPr>
        <p:spPr>
          <a:xfrm>
            <a:off x="2097533" y="3697650"/>
            <a:ext cx="1344628" cy="318092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2" idx="1"/>
          </p:cNvCxnSpPr>
          <p:nvPr/>
        </p:nvCxnSpPr>
        <p:spPr>
          <a:xfrm flipV="1">
            <a:off x="2097533" y="3203932"/>
            <a:ext cx="1367231" cy="49371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25" idx="1"/>
          </p:cNvCxnSpPr>
          <p:nvPr/>
        </p:nvCxnSpPr>
        <p:spPr>
          <a:xfrm flipV="1">
            <a:off x="2097533" y="2491171"/>
            <a:ext cx="1339375" cy="1206479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3"/>
            <a:endCxn id="20" idx="1"/>
          </p:cNvCxnSpPr>
          <p:nvPr/>
        </p:nvCxnSpPr>
        <p:spPr>
          <a:xfrm>
            <a:off x="1896144" y="3123475"/>
            <a:ext cx="1546017" cy="892267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3"/>
            <a:endCxn id="22" idx="1"/>
          </p:cNvCxnSpPr>
          <p:nvPr/>
        </p:nvCxnSpPr>
        <p:spPr>
          <a:xfrm>
            <a:off x="1896144" y="3123475"/>
            <a:ext cx="1568620" cy="80457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3"/>
            <a:endCxn id="25" idx="1"/>
          </p:cNvCxnSpPr>
          <p:nvPr/>
        </p:nvCxnSpPr>
        <p:spPr>
          <a:xfrm flipV="1">
            <a:off x="1896144" y="2491171"/>
            <a:ext cx="1540764" cy="632304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3"/>
            <a:endCxn id="20" idx="1"/>
          </p:cNvCxnSpPr>
          <p:nvPr/>
        </p:nvCxnSpPr>
        <p:spPr>
          <a:xfrm>
            <a:off x="1896144" y="2640884"/>
            <a:ext cx="1546017" cy="137485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6" idx="3"/>
            <a:endCxn id="22" idx="1"/>
          </p:cNvCxnSpPr>
          <p:nvPr/>
        </p:nvCxnSpPr>
        <p:spPr>
          <a:xfrm>
            <a:off x="1896144" y="2640884"/>
            <a:ext cx="1568620" cy="56304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3"/>
            <a:endCxn id="25" idx="1"/>
          </p:cNvCxnSpPr>
          <p:nvPr/>
        </p:nvCxnSpPr>
        <p:spPr>
          <a:xfrm flipV="1">
            <a:off x="1896144" y="2491171"/>
            <a:ext cx="1540764" cy="149713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5" idx="3"/>
            <a:endCxn id="25" idx="1"/>
          </p:cNvCxnSpPr>
          <p:nvPr/>
        </p:nvCxnSpPr>
        <p:spPr>
          <a:xfrm>
            <a:off x="1896144" y="2157090"/>
            <a:ext cx="1540764" cy="334081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3"/>
            <a:endCxn id="22" idx="1"/>
          </p:cNvCxnSpPr>
          <p:nvPr/>
        </p:nvCxnSpPr>
        <p:spPr>
          <a:xfrm>
            <a:off x="1896144" y="2157090"/>
            <a:ext cx="1568620" cy="1046842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5" idx="3"/>
            <a:endCxn id="20" idx="1"/>
          </p:cNvCxnSpPr>
          <p:nvPr/>
        </p:nvCxnSpPr>
        <p:spPr>
          <a:xfrm>
            <a:off x="1896144" y="2157090"/>
            <a:ext cx="1546017" cy="1858652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文档 56"/>
          <p:cNvSpPr/>
          <p:nvPr/>
        </p:nvSpPr>
        <p:spPr>
          <a:xfrm>
            <a:off x="7721360" y="2222356"/>
            <a:ext cx="817405" cy="698773"/>
          </a:xfrm>
          <a:prstGeom prst="flowChartDocument">
            <a:avLst/>
          </a:prstGeom>
          <a:solidFill>
            <a:schemeClr val="lt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No-SQL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MongoDB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Neo4J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29" idx="3"/>
            <a:endCxn id="57" idx="1"/>
          </p:cNvCxnSpPr>
          <p:nvPr/>
        </p:nvCxnSpPr>
        <p:spPr>
          <a:xfrm flipV="1">
            <a:off x="6839795" y="2571743"/>
            <a:ext cx="881565" cy="63403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5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原创设计师QQ598969553        _1"/>
          <p:cNvSpPr txBox="1"/>
          <p:nvPr/>
        </p:nvSpPr>
        <p:spPr>
          <a:xfrm>
            <a:off x="823322" y="205624"/>
            <a:ext cx="184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JavaWeb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pic>
        <p:nvPicPr>
          <p:cNvPr id="23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45587" y="3328562"/>
            <a:ext cx="1653326" cy="853212"/>
          </a:xfrm>
          <a:prstGeom prst="rect">
            <a:avLst/>
          </a:prstGeom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应用服务器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baseline="0" dirty="0" smtClean="0">
                <a:solidFill>
                  <a:schemeClr val="tx1"/>
                </a:solidFill>
              </a:rPr>
              <a:t>WAS/Tomcat/</a:t>
            </a:r>
            <a:r>
              <a:rPr lang="en-US" altLang="zh-CN" sz="1100" baseline="0" dirty="0" err="1" smtClean="0">
                <a:solidFill>
                  <a:schemeClr val="tx1"/>
                </a:solidFill>
              </a:rPr>
              <a:t>Jboos</a:t>
            </a:r>
            <a:endParaRPr lang="en-US" altLang="zh-CN" sz="1100" baseline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页面模板</a:t>
            </a:r>
            <a:r>
              <a:rPr lang="en-US" altLang="zh-CN" dirty="0" smtClean="0">
                <a:solidFill>
                  <a:schemeClr val="tx1"/>
                </a:solidFill>
              </a:rPr>
              <a:t>/JSP/Java)</a:t>
            </a:r>
            <a:endParaRPr lang="en-US" altLang="zh-CN" sz="1100" baseline="0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6822101" y="3373492"/>
            <a:ext cx="805058" cy="763352"/>
          </a:xfrm>
          <a:prstGeom prst="can">
            <a:avLst/>
          </a:prstGeom>
          <a:solidFill>
            <a:schemeClr val="lt1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数据库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服务器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3386" y="1806554"/>
            <a:ext cx="1257728" cy="720080"/>
          </a:xfrm>
          <a:prstGeom prst="rect">
            <a:avLst/>
          </a:prstGeom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100" baseline="0" dirty="0" smtClean="0">
                <a:solidFill>
                  <a:schemeClr val="tx1"/>
                </a:solidFill>
              </a:rPr>
              <a:t>Nginx/Http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(html</a:t>
            </a:r>
            <a:r>
              <a:rPr lang="zh-CN" altLang="en-US" dirty="0" smtClean="0">
                <a:solidFill>
                  <a:schemeClr val="tx1"/>
                </a:solidFill>
              </a:rPr>
              <a:t>，反向代理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sz="1100" baseline="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0146" y="1986052"/>
            <a:ext cx="740179" cy="361085"/>
          </a:xfrm>
          <a:prstGeom prst="rect">
            <a:avLst/>
          </a:prstGeom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aseline="0" dirty="0" smtClean="0">
                <a:solidFill>
                  <a:schemeClr val="tx1"/>
                </a:solidFill>
              </a:rPr>
              <a:t>浏览器</a:t>
            </a:r>
            <a:endParaRPr lang="en-US" altLang="zh-CN" sz="1100" baseline="0" dirty="0" smtClean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8" idx="3"/>
            <a:endCxn id="7" idx="1"/>
          </p:cNvCxnSpPr>
          <p:nvPr/>
        </p:nvCxnSpPr>
        <p:spPr>
          <a:xfrm flipV="1">
            <a:off x="2070325" y="2166594"/>
            <a:ext cx="1973061" cy="1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5" idx="0"/>
          </p:cNvCxnSpPr>
          <p:nvPr/>
        </p:nvCxnSpPr>
        <p:spPr>
          <a:xfrm>
            <a:off x="4672250" y="2526634"/>
            <a:ext cx="0" cy="801928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44150" y="2931995"/>
            <a:ext cx="1512169" cy="361085"/>
          </a:xfrm>
          <a:prstGeom prst="rect">
            <a:avLst/>
          </a:prstGeom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aseline="0" dirty="0" smtClean="0">
                <a:solidFill>
                  <a:schemeClr val="tx1"/>
                </a:solidFill>
              </a:rPr>
              <a:t>客户端应用</a:t>
            </a:r>
            <a:endParaRPr lang="en-US" altLang="zh-CN" sz="1100" baseline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Android/IOS App</a:t>
            </a:r>
            <a:endParaRPr lang="en-US" altLang="zh-CN" sz="1100" baseline="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5856" y="1203598"/>
            <a:ext cx="2847236" cy="344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857" y="1204067"/>
            <a:ext cx="2847236" cy="312209"/>
          </a:xfrm>
          <a:prstGeom prst="rect">
            <a:avLst/>
          </a:prstGeom>
          <a:noFill/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solidFill>
                  <a:schemeClr val="tx1"/>
                </a:solidFill>
              </a:rPr>
              <a:t>服务器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2"/>
          </p:cNvCxnSpPr>
          <p:nvPr/>
        </p:nvCxnSpPr>
        <p:spPr>
          <a:xfrm>
            <a:off x="5498913" y="3755168"/>
            <a:ext cx="1323188" cy="0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7" idx="1"/>
          </p:cNvCxnSpPr>
          <p:nvPr/>
        </p:nvCxnSpPr>
        <p:spPr>
          <a:xfrm flipV="1">
            <a:off x="2456319" y="2166594"/>
            <a:ext cx="1587067" cy="945944"/>
          </a:xfrm>
          <a:prstGeom prst="straightConnector1">
            <a:avLst/>
          </a:prstGeom>
          <a:ln w="12700">
            <a:solidFill>
              <a:srgbClr val="638C4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5" idx="1"/>
          </p:cNvCxnSpPr>
          <p:nvPr/>
        </p:nvCxnSpPr>
        <p:spPr>
          <a:xfrm>
            <a:off x="2456319" y="3112538"/>
            <a:ext cx="1389268" cy="6426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5" idx="1"/>
          </p:cNvCxnSpPr>
          <p:nvPr/>
        </p:nvCxnSpPr>
        <p:spPr>
          <a:xfrm>
            <a:off x="2070325" y="2166595"/>
            <a:ext cx="1775262" cy="158857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02992" y="1191750"/>
            <a:ext cx="1843999" cy="344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2991" y="1191749"/>
            <a:ext cx="1844000" cy="312209"/>
          </a:xfrm>
          <a:prstGeom prst="rect">
            <a:avLst/>
          </a:prstGeom>
          <a:noFill/>
          <a:ln w="3175">
            <a:solidFill>
              <a:srgbClr val="54823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90622" y="1503957"/>
            <a:ext cx="2051720" cy="439379"/>
            <a:chOff x="6890622" y="1503957"/>
            <a:chExt cx="2051720" cy="439379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7524328" y="1503957"/>
              <a:ext cx="511304" cy="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890622" y="1631127"/>
              <a:ext cx="2051720" cy="312209"/>
            </a:xfrm>
            <a:prstGeom prst="rect">
              <a:avLst/>
            </a:prstGeom>
            <a:noFill/>
            <a:ln w="3175">
              <a:solidFill>
                <a:srgbClr val="54823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tx1"/>
                  </a:solidFill>
                </a:rPr>
                <a:t>不使用</a:t>
              </a:r>
              <a:r>
                <a:rPr lang="en-US" altLang="zh-CN" sz="1100" dirty="0" smtClean="0">
                  <a:solidFill>
                    <a:schemeClr val="tx1"/>
                  </a:solidFill>
                </a:rPr>
                <a:t>Web</a:t>
              </a:r>
              <a:r>
                <a:rPr lang="zh-CN" altLang="en-US" sz="1100" dirty="0" smtClean="0">
                  <a:solidFill>
                    <a:schemeClr val="tx1"/>
                  </a:solidFill>
                </a:rPr>
                <a:t>服务器的访问路径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06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1"/>
  <p:tag name="ISPRING_ULTRA_SCORM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1E2C0-F71F-40CC-912A-E10B0E29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6AAA76-01B9-44DD-97CC-D4C982F40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6D275-384A-4D27-B230-329F4B06D775}">
  <ds:schemaRefs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9201</TotalTime>
  <Words>611</Words>
  <Application>Microsoft Office PowerPoint</Application>
  <PresentationFormat>全屏显示(16:9)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公司介绍产品宣传</dc:title>
  <dc:creator>www.1ppt.com</dc:creator>
  <cp:keywords>www.1ppt.com</cp:keywords>
  <cp:lastModifiedBy>吴少明</cp:lastModifiedBy>
  <cp:revision>470</cp:revision>
  <dcterms:created xsi:type="dcterms:W3CDTF">2015-10-16T03:54:15Z</dcterms:created>
  <dcterms:modified xsi:type="dcterms:W3CDTF">2018-04-11T00:57:41Z</dcterms:modified>
</cp:coreProperties>
</file>