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81" r:id="rId6"/>
    <p:sldId id="260" r:id="rId7"/>
    <p:sldId id="261" r:id="rId8"/>
    <p:sldId id="262" r:id="rId9"/>
    <p:sldId id="267" r:id="rId10"/>
    <p:sldId id="277" r:id="rId11"/>
    <p:sldId id="263" r:id="rId12"/>
    <p:sldId id="264" r:id="rId13"/>
    <p:sldId id="265" r:id="rId14"/>
    <p:sldId id="266" r:id="rId15"/>
    <p:sldId id="268" r:id="rId16"/>
    <p:sldId id="269" r:id="rId17"/>
    <p:sldId id="270" r:id="rId18"/>
    <p:sldId id="271" r:id="rId19"/>
    <p:sldId id="272" r:id="rId20"/>
    <p:sldId id="273" r:id="rId21"/>
    <p:sldId id="274" r:id="rId22"/>
    <p:sldId id="275" r:id="rId23"/>
    <p:sldId id="276" r:id="rId24"/>
    <p:sldId id="280" r:id="rId25"/>
    <p:sldId id="278" r:id="rId26"/>
    <p:sldId id="283" r:id="rId27"/>
    <p:sldId id="282" r:id="rId28"/>
    <p:sldId id="285" r:id="rId29"/>
    <p:sldId id="287" r:id="rId30"/>
    <p:sldId id="288" r:id="rId31"/>
    <p:sldId id="289" r:id="rId32"/>
    <p:sldId id="284"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80" d="100"/>
          <a:sy n="80" d="100"/>
        </p:scale>
        <p:origin x="-858" y="-52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38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DFBD9333-BEB9-4389-B8D4-8D69866E9D73}" type="datetimeFigureOut">
              <a:rPr lang="zh-CN" altLang="en-US" smtClean="0"/>
              <a:pPr/>
              <a:t>2012/5/10</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7537F52C-A6E4-4BE6-A487-CCE35413DF92}"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DFBD9333-BEB9-4389-B8D4-8D69866E9D73}" type="datetimeFigureOut">
              <a:rPr lang="zh-CN" altLang="en-US" smtClean="0"/>
              <a:pPr/>
              <a:t>2012/5/10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7537F52C-A6E4-4BE6-A487-CCE35413DF92}"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DFBD9333-BEB9-4389-B8D4-8D69866E9D73}" type="datetimeFigureOut">
              <a:rPr lang="zh-CN" altLang="en-US" smtClean="0"/>
              <a:pPr/>
              <a:t>2012/5/10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7537F52C-A6E4-4BE6-A487-CCE35413DF92}"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DFBD9333-BEB9-4389-B8D4-8D69866E9D73}" type="datetimeFigureOut">
              <a:rPr lang="zh-CN" altLang="en-US" smtClean="0"/>
              <a:pPr/>
              <a:t>2012/5/10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7537F52C-A6E4-4BE6-A487-CCE35413DF92}"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DFBD9333-BEB9-4389-B8D4-8D69866E9D73}" type="datetimeFigureOut">
              <a:rPr lang="zh-CN" altLang="en-US" smtClean="0"/>
              <a:pPr/>
              <a:t>2012/5/10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7537F52C-A6E4-4BE6-A487-CCE35413DF92}"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DFBD9333-BEB9-4389-B8D4-8D69866E9D73}" type="datetimeFigureOut">
              <a:rPr lang="zh-CN" altLang="en-US" smtClean="0"/>
              <a:pPr/>
              <a:t>2012/5/10</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7537F52C-A6E4-4BE6-A487-CCE35413DF92}"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DFBD9333-BEB9-4389-B8D4-8D69866E9D73}" type="datetimeFigureOut">
              <a:rPr lang="zh-CN" altLang="en-US" smtClean="0"/>
              <a:pPr/>
              <a:t>2012/5/10</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7537F52C-A6E4-4BE6-A487-CCE35413DF92}"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DFBD9333-BEB9-4389-B8D4-8D69866E9D73}" type="datetimeFigureOut">
              <a:rPr lang="zh-CN" altLang="en-US" smtClean="0"/>
              <a:pPr/>
              <a:t>2012/5/10</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7537F52C-A6E4-4BE6-A487-CCE35413DF92}"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DFBD9333-BEB9-4389-B8D4-8D69866E9D73}" type="datetimeFigureOut">
              <a:rPr lang="zh-CN" altLang="en-US" smtClean="0"/>
              <a:pPr/>
              <a:t>2012/5/10</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7537F52C-A6E4-4BE6-A487-CCE35413DF92}"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DFBD9333-BEB9-4389-B8D4-8D69866E9D73}" type="datetimeFigureOut">
              <a:rPr lang="zh-CN" altLang="en-US" smtClean="0"/>
              <a:pPr/>
              <a:t>2012/5/10</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7537F52C-A6E4-4BE6-A487-CCE35413DF92}"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DFBD9333-BEB9-4389-B8D4-8D69866E9D73}" type="datetimeFigureOut">
              <a:rPr lang="zh-CN" altLang="en-US" smtClean="0"/>
              <a:pPr/>
              <a:t>2012/5/10</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7537F52C-A6E4-4BE6-A487-CCE35413DF92}"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FBD9333-BEB9-4389-B8D4-8D69866E9D73}" type="datetimeFigureOut">
              <a:rPr lang="zh-CN" altLang="en-US" smtClean="0"/>
              <a:pPr/>
              <a:t>2012/5/10</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537F52C-A6E4-4BE6-A487-CCE35413DF9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Sharepoint</a:t>
            </a:r>
            <a:r>
              <a:rPr lang="zh-CN" altLang="en-US" dirty="0" smtClean="0"/>
              <a:t>基本应用</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4.png"/>
          <p:cNvPicPr>
            <a:picLocks noGrp="1" noChangeAspect="1"/>
          </p:cNvPicPr>
          <p:nvPr>
            <p:ph idx="1"/>
          </p:nvPr>
        </p:nvPicPr>
        <p:blipFill>
          <a:blip r:embed="rId2"/>
          <a:stretch>
            <a:fillRect/>
          </a:stretch>
        </p:blipFill>
        <p:spPr>
          <a:xfrm>
            <a:off x="970505" y="1481138"/>
            <a:ext cx="7202989" cy="4525962"/>
          </a:xfrm>
        </p:spPr>
      </p:pic>
      <p:sp>
        <p:nvSpPr>
          <p:cNvPr id="3" name="标题 2"/>
          <p:cNvSpPr>
            <a:spLocks noGrp="1"/>
          </p:cNvSpPr>
          <p:nvPr>
            <p:ph type="title"/>
          </p:nvPr>
        </p:nvSpPr>
        <p:spPr/>
        <p:txBody>
          <a:bodyPr/>
          <a:lstStyle/>
          <a:p>
            <a:r>
              <a:rPr lang="zh-CN" altLang="en-US" dirty="0" smtClean="0"/>
              <a:t>创建列表示图</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300" b="1" dirty="0" smtClean="0"/>
              <a:t>栏</a:t>
            </a:r>
            <a:r>
              <a:rPr lang="zh-CN" altLang="en-US" sz="2300" dirty="0" smtClean="0"/>
              <a:t>可存储列表中每个项目的相关信息。</a:t>
            </a:r>
            <a:endParaRPr lang="en-US" altLang="zh-CN" sz="2300" dirty="0" smtClean="0"/>
          </a:p>
          <a:p>
            <a:endParaRPr lang="en-US" altLang="zh-CN" sz="2300" dirty="0" smtClean="0"/>
          </a:p>
          <a:p>
            <a:r>
              <a:rPr lang="zh-CN" altLang="en-US" sz="2300" dirty="0" smtClean="0"/>
              <a:t>步骤：</a:t>
            </a:r>
            <a:endParaRPr lang="en-US" altLang="zh-CN" sz="2300" dirty="0" smtClean="0"/>
          </a:p>
          <a:p>
            <a:pPr>
              <a:buNone/>
            </a:pPr>
            <a:r>
              <a:rPr lang="zh-CN" altLang="en-US" sz="2300" dirty="0" smtClean="0"/>
              <a:t>   以“自定义列表”为例，新建一个“自定义列表”</a:t>
            </a:r>
            <a:r>
              <a:rPr lang="zh-CN" altLang="en-US" dirty="0" smtClean="0"/>
              <a:t>，</a:t>
            </a:r>
            <a:r>
              <a:rPr lang="zh-CN" altLang="en-US" sz="2300" dirty="0" smtClean="0"/>
              <a:t>选择列表</a:t>
            </a:r>
            <a:r>
              <a:rPr lang="zh-CN" altLang="en-US" sz="2400" dirty="0" smtClean="0"/>
              <a:t>→列表设置→创建栏。</a:t>
            </a:r>
            <a:endParaRPr lang="en-US" altLang="zh-CN" sz="2400" dirty="0" smtClean="0"/>
          </a:p>
          <a:p>
            <a:pPr>
              <a:buNone/>
            </a:pPr>
            <a:endParaRPr lang="en-US" altLang="zh-CN" sz="2400" dirty="0" smtClean="0"/>
          </a:p>
          <a:p>
            <a:r>
              <a:rPr lang="zh-CN" altLang="en-US" sz="2300" dirty="0" smtClean="0"/>
              <a:t>删除栏</a:t>
            </a:r>
            <a:endParaRPr lang="en-US" altLang="zh-CN" sz="2300" dirty="0" smtClean="0"/>
          </a:p>
          <a:p>
            <a:pPr>
              <a:buNone/>
            </a:pPr>
            <a:r>
              <a:rPr lang="en-US" altLang="zh-CN" sz="2300" dirty="0" smtClean="0"/>
              <a:t>   </a:t>
            </a:r>
            <a:r>
              <a:rPr lang="zh-CN" altLang="en-US" sz="2300" dirty="0" smtClean="0"/>
              <a:t>选择你要删除的栏，点击进去选择删除即可。</a:t>
            </a:r>
            <a:endParaRPr lang="en-US" altLang="zh-CN" sz="2300" dirty="0" smtClean="0"/>
          </a:p>
        </p:txBody>
      </p:sp>
      <p:sp>
        <p:nvSpPr>
          <p:cNvPr id="3" name="标题 2"/>
          <p:cNvSpPr>
            <a:spLocks noGrp="1"/>
          </p:cNvSpPr>
          <p:nvPr>
            <p:ph type="title"/>
          </p:nvPr>
        </p:nvSpPr>
        <p:spPr/>
        <p:txBody>
          <a:bodyPr/>
          <a:lstStyle/>
          <a:p>
            <a:r>
              <a:rPr lang="zh-CN" altLang="en-US" dirty="0" smtClean="0"/>
              <a:t>列表</a:t>
            </a:r>
            <a:r>
              <a:rPr lang="en-US" altLang="zh-CN" dirty="0" smtClean="0"/>
              <a:t>-</a:t>
            </a:r>
            <a:r>
              <a:rPr lang="zh-CN" altLang="en-US" dirty="0" smtClean="0"/>
              <a:t>栏</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1">
              <a:lnSpc>
                <a:spcPct val="90000"/>
              </a:lnSpc>
            </a:pPr>
            <a:r>
              <a:rPr lang="zh-CN" altLang="en-US" dirty="0" smtClean="0"/>
              <a:t>单行文本</a:t>
            </a:r>
          </a:p>
          <a:p>
            <a:pPr lvl="1">
              <a:lnSpc>
                <a:spcPct val="90000"/>
              </a:lnSpc>
            </a:pPr>
            <a:r>
              <a:rPr lang="zh-CN" altLang="en-US" dirty="0" smtClean="0"/>
              <a:t>多行文本</a:t>
            </a:r>
          </a:p>
          <a:p>
            <a:pPr lvl="1">
              <a:lnSpc>
                <a:spcPct val="90000"/>
              </a:lnSpc>
            </a:pPr>
            <a:r>
              <a:rPr lang="zh-CN" altLang="en-US" dirty="0" smtClean="0"/>
              <a:t>选项</a:t>
            </a:r>
            <a:r>
              <a:rPr lang="en-US" altLang="zh-CN" dirty="0" smtClean="0"/>
              <a:t>(</a:t>
            </a:r>
            <a:r>
              <a:rPr lang="zh-CN" altLang="en-US" dirty="0" smtClean="0"/>
              <a:t>要从中选择的菜单</a:t>
            </a:r>
            <a:r>
              <a:rPr lang="en-US" altLang="zh-CN" dirty="0" smtClean="0"/>
              <a:t>)</a:t>
            </a:r>
          </a:p>
          <a:p>
            <a:pPr lvl="1">
              <a:lnSpc>
                <a:spcPct val="90000"/>
              </a:lnSpc>
            </a:pPr>
            <a:r>
              <a:rPr lang="zh-CN" altLang="en-US" dirty="0" smtClean="0"/>
              <a:t>数字</a:t>
            </a:r>
            <a:r>
              <a:rPr lang="en-US" altLang="zh-CN" dirty="0" smtClean="0"/>
              <a:t>(1, 1.0, 100)</a:t>
            </a:r>
          </a:p>
          <a:p>
            <a:pPr lvl="1">
              <a:lnSpc>
                <a:spcPct val="90000"/>
              </a:lnSpc>
            </a:pPr>
            <a:r>
              <a:rPr lang="zh-CN" altLang="en-US" dirty="0" smtClean="0"/>
              <a:t>货币</a:t>
            </a:r>
            <a:r>
              <a:rPr lang="en-US" altLang="zh-CN" dirty="0" smtClean="0"/>
              <a:t>(</a:t>
            </a:r>
            <a:r>
              <a:rPr lang="zh-CN" altLang="en-US" dirty="0" smtClean="0"/>
              <a:t>￥</a:t>
            </a:r>
            <a:r>
              <a:rPr lang="en-US" altLang="zh-CN" dirty="0" smtClean="0"/>
              <a:t>, $, €)</a:t>
            </a:r>
          </a:p>
          <a:p>
            <a:pPr lvl="1">
              <a:lnSpc>
                <a:spcPct val="90000"/>
              </a:lnSpc>
            </a:pPr>
            <a:r>
              <a:rPr lang="zh-CN" altLang="en-US" dirty="0" smtClean="0"/>
              <a:t>日期和时间</a:t>
            </a:r>
          </a:p>
          <a:p>
            <a:pPr lvl="1">
              <a:lnSpc>
                <a:spcPct val="90000"/>
              </a:lnSpc>
            </a:pPr>
            <a:r>
              <a:rPr lang="zh-CN" altLang="en-US" dirty="0" smtClean="0"/>
              <a:t>查阅项</a:t>
            </a:r>
            <a:r>
              <a:rPr lang="en-US" altLang="zh-CN" dirty="0" smtClean="0"/>
              <a:t>(</a:t>
            </a:r>
            <a:r>
              <a:rPr lang="zh-CN" altLang="en-US" dirty="0" smtClean="0"/>
              <a:t>此网站已有的信息</a:t>
            </a:r>
            <a:r>
              <a:rPr lang="en-US" altLang="zh-CN" dirty="0" smtClean="0"/>
              <a:t>)</a:t>
            </a:r>
          </a:p>
          <a:p>
            <a:pPr lvl="1">
              <a:lnSpc>
                <a:spcPct val="90000"/>
              </a:lnSpc>
            </a:pPr>
            <a:r>
              <a:rPr lang="zh-CN" altLang="en-US" dirty="0" smtClean="0"/>
              <a:t>是</a:t>
            </a:r>
            <a:r>
              <a:rPr lang="en-US" altLang="zh-CN" dirty="0" smtClean="0"/>
              <a:t>/</a:t>
            </a:r>
            <a:r>
              <a:rPr lang="zh-CN" altLang="en-US" dirty="0" smtClean="0"/>
              <a:t>否</a:t>
            </a:r>
            <a:r>
              <a:rPr lang="en-US" altLang="zh-CN" dirty="0" smtClean="0"/>
              <a:t>(</a:t>
            </a:r>
            <a:r>
              <a:rPr lang="zh-CN" altLang="en-US" dirty="0" smtClean="0"/>
              <a:t>复选框</a:t>
            </a:r>
            <a:r>
              <a:rPr lang="en-US" altLang="zh-CN" dirty="0" smtClean="0"/>
              <a:t>)</a:t>
            </a:r>
          </a:p>
          <a:p>
            <a:pPr lvl="1">
              <a:lnSpc>
                <a:spcPct val="90000"/>
              </a:lnSpc>
            </a:pPr>
            <a:r>
              <a:rPr lang="zh-CN" altLang="en-US" dirty="0" smtClean="0"/>
              <a:t>超链接或图片</a:t>
            </a:r>
          </a:p>
          <a:p>
            <a:pPr lvl="1">
              <a:lnSpc>
                <a:spcPct val="90000"/>
              </a:lnSpc>
            </a:pPr>
            <a:r>
              <a:rPr lang="zh-CN" altLang="en-US" dirty="0" smtClean="0"/>
              <a:t>计算值</a:t>
            </a:r>
            <a:r>
              <a:rPr lang="en-US" altLang="zh-CN" dirty="0" smtClean="0"/>
              <a:t>(</a:t>
            </a:r>
            <a:r>
              <a:rPr lang="zh-CN" altLang="en-US" dirty="0" smtClean="0"/>
              <a:t>基于其他栏的计算</a:t>
            </a:r>
            <a:r>
              <a:rPr lang="en-US" altLang="zh-CN" dirty="0" smtClean="0"/>
              <a:t>)</a:t>
            </a:r>
          </a:p>
          <a:p>
            <a:endParaRPr lang="zh-CN" altLang="en-US" dirty="0"/>
          </a:p>
        </p:txBody>
      </p:sp>
      <p:sp>
        <p:nvSpPr>
          <p:cNvPr id="3" name="标题 2"/>
          <p:cNvSpPr>
            <a:spLocks noGrp="1"/>
          </p:cNvSpPr>
          <p:nvPr>
            <p:ph type="title"/>
          </p:nvPr>
        </p:nvSpPr>
        <p:spPr/>
        <p:txBody>
          <a:bodyPr/>
          <a:lstStyle/>
          <a:p>
            <a:r>
              <a:rPr lang="zh-CN" altLang="en-US" dirty="0" smtClean="0"/>
              <a:t>栏的类型</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QQ截图20120509160255.png"/>
          <p:cNvPicPr>
            <a:picLocks noGrp="1" noChangeAspect="1"/>
          </p:cNvPicPr>
          <p:nvPr>
            <p:ph idx="1"/>
          </p:nvPr>
        </p:nvPicPr>
        <p:blipFill>
          <a:blip r:embed="rId2"/>
          <a:stretch>
            <a:fillRect/>
          </a:stretch>
        </p:blipFill>
        <p:spPr>
          <a:xfrm>
            <a:off x="2576762" y="1686976"/>
            <a:ext cx="3990476" cy="4114286"/>
          </a:xfrm>
        </p:spPr>
      </p:pic>
      <p:sp>
        <p:nvSpPr>
          <p:cNvPr id="3" name="标题 2"/>
          <p:cNvSpPr>
            <a:spLocks noGrp="1"/>
          </p:cNvSpPr>
          <p:nvPr>
            <p:ph type="title"/>
          </p:nvPr>
        </p:nvSpPr>
        <p:spPr/>
        <p:txBody>
          <a:bodyPr/>
          <a:lstStyle/>
          <a:p>
            <a:r>
              <a:rPr lang="zh-CN" altLang="en-US" dirty="0" smtClean="0"/>
              <a:t>栏的类型</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300" dirty="0" smtClean="0"/>
              <a:t>删除列表时，还会同时删除列表项、附件、有关项目的信息（也称元数据）和版本历史记录。与此同时，还会删除与该列表关联的设置和任何特定权限级别。</a:t>
            </a:r>
            <a:r>
              <a:rPr lang="zh-CN" altLang="en-US" sz="2300" u="sng" dirty="0" smtClean="0">
                <a:solidFill>
                  <a:srgbClr val="FF0000"/>
                </a:solidFill>
              </a:rPr>
              <a:t>要删除列表，您必须拥有管理列表的权限。</a:t>
            </a:r>
            <a:endParaRPr lang="en-US" altLang="zh-CN" sz="2300" u="sng" dirty="0" smtClean="0">
              <a:solidFill>
                <a:srgbClr val="FF0000"/>
              </a:solidFill>
            </a:endParaRPr>
          </a:p>
          <a:p>
            <a:pPr>
              <a:buNone/>
            </a:pPr>
            <a:endParaRPr lang="en-US" altLang="zh-CN" sz="2300" dirty="0" smtClean="0"/>
          </a:p>
          <a:p>
            <a:r>
              <a:rPr lang="zh-CN" altLang="en-US" sz="2300" dirty="0" smtClean="0"/>
              <a:t>步骤：</a:t>
            </a:r>
            <a:endParaRPr lang="en-US" altLang="zh-CN" sz="2300" dirty="0" smtClean="0"/>
          </a:p>
          <a:p>
            <a:pPr>
              <a:buNone/>
            </a:pPr>
            <a:r>
              <a:rPr lang="en-US" altLang="zh-CN" sz="2300" dirty="0" smtClean="0"/>
              <a:t>   </a:t>
            </a:r>
            <a:r>
              <a:rPr lang="zh-CN" altLang="en-US" sz="2300" dirty="0" smtClean="0"/>
              <a:t>选择你要删除的列表页，选择列表</a:t>
            </a:r>
            <a:r>
              <a:rPr lang="zh-CN" altLang="en-US" sz="2400" dirty="0" smtClean="0"/>
              <a:t>→列表设置→删除此列表→确定删除。（如下图所示）</a:t>
            </a:r>
            <a:endParaRPr lang="zh-CN" altLang="en-US" sz="2300" dirty="0"/>
          </a:p>
        </p:txBody>
      </p:sp>
      <p:sp>
        <p:nvSpPr>
          <p:cNvPr id="3" name="标题 2"/>
          <p:cNvSpPr>
            <a:spLocks noGrp="1"/>
          </p:cNvSpPr>
          <p:nvPr>
            <p:ph type="title"/>
          </p:nvPr>
        </p:nvSpPr>
        <p:spPr/>
        <p:txBody>
          <a:bodyPr/>
          <a:lstStyle/>
          <a:p>
            <a:r>
              <a:rPr lang="zh-CN" altLang="en-US" dirty="0" smtClean="0"/>
              <a:t>删除列表</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删除列表示图</a:t>
            </a:r>
            <a:endParaRPr lang="zh-CN" altLang="en-US" dirty="0"/>
          </a:p>
        </p:txBody>
      </p:sp>
      <p:pic>
        <p:nvPicPr>
          <p:cNvPr id="4" name="Picture 2"/>
          <p:cNvPicPr>
            <a:picLocks noGrp="1" noChangeAspect="1" noChangeArrowheads="1"/>
          </p:cNvPicPr>
          <p:nvPr>
            <p:ph idx="1"/>
          </p:nvPr>
        </p:nvPicPr>
        <p:blipFill>
          <a:blip r:embed="rId2"/>
          <a:srcRect/>
          <a:stretch>
            <a:fillRect/>
          </a:stretch>
        </p:blipFill>
        <p:spPr bwMode="auto">
          <a:xfrm>
            <a:off x="1776418" y="1500174"/>
            <a:ext cx="3581400" cy="1362075"/>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4071934" y="3357562"/>
            <a:ext cx="4762514" cy="321471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6715140" y="1500174"/>
            <a:ext cx="885297" cy="1214446"/>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a:srcRect/>
          <a:stretch>
            <a:fillRect/>
          </a:stretch>
        </p:blipFill>
        <p:spPr bwMode="auto">
          <a:xfrm>
            <a:off x="357158" y="3571876"/>
            <a:ext cx="3152775" cy="1704975"/>
          </a:xfrm>
          <a:prstGeom prst="rect">
            <a:avLst/>
          </a:prstGeom>
          <a:noFill/>
          <a:ln w="9525">
            <a:noFill/>
            <a:miter lim="800000"/>
            <a:headEnd/>
            <a:tailEnd/>
          </a:ln>
          <a:effectLst/>
        </p:spPr>
      </p:pic>
      <p:cxnSp>
        <p:nvCxnSpPr>
          <p:cNvPr id="9" name="直接箭头连接符 8"/>
          <p:cNvCxnSpPr/>
          <p:nvPr/>
        </p:nvCxnSpPr>
        <p:spPr>
          <a:xfrm>
            <a:off x="5572132" y="2214554"/>
            <a:ext cx="928694"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接箭头连接符 13"/>
          <p:cNvCxnSpPr/>
          <p:nvPr/>
        </p:nvCxnSpPr>
        <p:spPr>
          <a:xfrm rot="5400000">
            <a:off x="6930248" y="3071810"/>
            <a:ext cx="570710" cy="7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接箭头连接符 16"/>
          <p:cNvCxnSpPr/>
          <p:nvPr/>
        </p:nvCxnSpPr>
        <p:spPr>
          <a:xfrm rot="10800000">
            <a:off x="3571868" y="4643446"/>
            <a:ext cx="428628"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300" dirty="0" smtClean="0"/>
              <a:t>视图可以用来查看列表或库中最重要的项目或最适合某种用途的项目。</a:t>
            </a:r>
            <a:endParaRPr lang="en-US" altLang="zh-CN" sz="2300" dirty="0" smtClean="0"/>
          </a:p>
          <a:p>
            <a:r>
              <a:rPr lang="zh-CN" altLang="en-US" sz="2300" dirty="0" smtClean="0"/>
              <a:t>每个列表或库根据其类型和所应用的设置，都至少有一个视图。某些列表和库还有其他内置视图，您可以创建自定义视图。</a:t>
            </a:r>
            <a:endParaRPr lang="en-US" altLang="zh-CN" sz="2300" dirty="0" smtClean="0"/>
          </a:p>
          <a:p>
            <a:endParaRPr lang="en-US" altLang="zh-CN" sz="2300" dirty="0" smtClean="0"/>
          </a:p>
          <a:p>
            <a:pPr>
              <a:buNone/>
            </a:pPr>
            <a:r>
              <a:rPr lang="en-US" altLang="zh-CN" sz="2300" dirty="0" smtClean="0"/>
              <a:t>   </a:t>
            </a:r>
            <a:endParaRPr lang="zh-CN" altLang="en-US" sz="2300" dirty="0"/>
          </a:p>
        </p:txBody>
      </p:sp>
      <p:sp>
        <p:nvSpPr>
          <p:cNvPr id="3" name="标题 2"/>
          <p:cNvSpPr>
            <a:spLocks noGrp="1"/>
          </p:cNvSpPr>
          <p:nvPr>
            <p:ph type="title"/>
          </p:nvPr>
        </p:nvSpPr>
        <p:spPr/>
        <p:txBody>
          <a:bodyPr/>
          <a:lstStyle/>
          <a:p>
            <a:r>
              <a:rPr lang="zh-CN" altLang="en-US" dirty="0" smtClean="0"/>
              <a:t>视图</a:t>
            </a:r>
            <a:endParaRPr lang="zh-CN" altLang="en-US" dirty="0"/>
          </a:p>
        </p:txBody>
      </p:sp>
      <p:pic>
        <p:nvPicPr>
          <p:cNvPr id="7" name="图片 6" descr="1.png"/>
          <p:cNvPicPr>
            <a:picLocks noChangeAspect="1"/>
          </p:cNvPicPr>
          <p:nvPr/>
        </p:nvPicPr>
        <p:blipFill>
          <a:blip r:embed="rId2"/>
          <a:stretch>
            <a:fillRect/>
          </a:stretch>
        </p:blipFill>
        <p:spPr>
          <a:xfrm>
            <a:off x="900430" y="3315035"/>
            <a:ext cx="2600000" cy="2542857"/>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视图的类型</a:t>
            </a:r>
            <a:endParaRPr lang="zh-CN" altLang="en-US" dirty="0"/>
          </a:p>
        </p:txBody>
      </p:sp>
      <p:pic>
        <p:nvPicPr>
          <p:cNvPr id="4098" name="Picture 2"/>
          <p:cNvPicPr>
            <a:picLocks noGrp="1" noChangeAspect="1" noChangeArrowheads="1"/>
          </p:cNvPicPr>
          <p:nvPr>
            <p:ph idx="1"/>
          </p:nvPr>
        </p:nvPicPr>
        <p:blipFill>
          <a:blip r:embed="rId2"/>
          <a:srcRect/>
          <a:stretch>
            <a:fillRect/>
          </a:stretch>
        </p:blipFill>
        <p:spPr bwMode="auto">
          <a:xfrm>
            <a:off x="457199" y="1571612"/>
            <a:ext cx="8450409" cy="307183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2.png"/>
          <p:cNvPicPr>
            <a:picLocks noChangeAspect="1"/>
          </p:cNvPicPr>
          <p:nvPr/>
        </p:nvPicPr>
        <p:blipFill>
          <a:blip r:embed="rId2"/>
          <a:stretch>
            <a:fillRect/>
          </a:stretch>
        </p:blipFill>
        <p:spPr>
          <a:xfrm>
            <a:off x="785786" y="2676855"/>
            <a:ext cx="7715304" cy="4038293"/>
          </a:xfrm>
          <a:prstGeom prst="rect">
            <a:avLst/>
          </a:prstGeom>
        </p:spPr>
      </p:pic>
      <p:sp>
        <p:nvSpPr>
          <p:cNvPr id="2" name="内容占位符 1"/>
          <p:cNvSpPr>
            <a:spLocks noGrp="1"/>
          </p:cNvSpPr>
          <p:nvPr>
            <p:ph idx="1"/>
          </p:nvPr>
        </p:nvSpPr>
        <p:spPr/>
        <p:txBody>
          <a:bodyPr>
            <a:normAutofit/>
          </a:bodyPr>
          <a:lstStyle/>
          <a:p>
            <a:r>
              <a:rPr lang="zh-CN" altLang="en-US" sz="2300" b="1" dirty="0" smtClean="0"/>
              <a:t>标准</a:t>
            </a:r>
            <a:r>
              <a:rPr lang="zh-CN" altLang="en-US" sz="2300" dirty="0" smtClean="0"/>
              <a:t>视图像网页上的传统列表那样显示列表项或文件。标准视图是多数类型的列表和库的默认视图，可以通过多种不同方式对其进行自定义。</a:t>
            </a:r>
            <a:endParaRPr lang="en-US" altLang="zh-CN" sz="2300" dirty="0" smtClean="0"/>
          </a:p>
          <a:p>
            <a:endParaRPr lang="zh-CN" altLang="en-US" sz="2300" dirty="0"/>
          </a:p>
        </p:txBody>
      </p:sp>
      <p:sp>
        <p:nvSpPr>
          <p:cNvPr id="3" name="标题 2"/>
          <p:cNvSpPr>
            <a:spLocks noGrp="1"/>
          </p:cNvSpPr>
          <p:nvPr>
            <p:ph type="title"/>
          </p:nvPr>
        </p:nvSpPr>
        <p:spPr/>
        <p:txBody>
          <a:bodyPr/>
          <a:lstStyle/>
          <a:p>
            <a:r>
              <a:rPr lang="zh-CN" altLang="en-US" dirty="0" smtClean="0"/>
              <a:t>标准视图</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3.png"/>
          <p:cNvPicPr>
            <a:picLocks noChangeAspect="1"/>
          </p:cNvPicPr>
          <p:nvPr/>
        </p:nvPicPr>
        <p:blipFill>
          <a:blip r:embed="rId2"/>
          <a:stretch>
            <a:fillRect/>
          </a:stretch>
        </p:blipFill>
        <p:spPr>
          <a:xfrm>
            <a:off x="714348" y="2225300"/>
            <a:ext cx="7578854" cy="4561286"/>
          </a:xfrm>
          <a:prstGeom prst="rect">
            <a:avLst/>
          </a:prstGeom>
        </p:spPr>
      </p:pic>
      <p:sp>
        <p:nvSpPr>
          <p:cNvPr id="2" name="内容占位符 1"/>
          <p:cNvSpPr>
            <a:spLocks noGrp="1"/>
          </p:cNvSpPr>
          <p:nvPr>
            <p:ph idx="1"/>
          </p:nvPr>
        </p:nvSpPr>
        <p:spPr/>
        <p:txBody>
          <a:bodyPr>
            <a:normAutofit/>
          </a:bodyPr>
          <a:lstStyle/>
          <a:p>
            <a:r>
              <a:rPr lang="zh-CN" altLang="en-US" sz="2300" b="1" dirty="0" smtClean="0"/>
              <a:t>日历</a:t>
            </a:r>
            <a:r>
              <a:rPr lang="zh-CN" altLang="en-US" sz="2300" dirty="0" smtClean="0"/>
              <a:t>视图使用与台历或挂历类似的可视格式显示日历项目。可以以此格式应用每日、每周或每月视图。</a:t>
            </a:r>
            <a:endParaRPr lang="en-US" altLang="zh-CN" sz="2300" dirty="0" smtClean="0"/>
          </a:p>
          <a:p>
            <a:endParaRPr lang="zh-CN" altLang="en-US" sz="2300" dirty="0"/>
          </a:p>
        </p:txBody>
      </p:sp>
      <p:sp>
        <p:nvSpPr>
          <p:cNvPr id="3" name="标题 2"/>
          <p:cNvSpPr>
            <a:spLocks noGrp="1"/>
          </p:cNvSpPr>
          <p:nvPr>
            <p:ph type="title"/>
          </p:nvPr>
        </p:nvSpPr>
        <p:spPr/>
        <p:txBody>
          <a:bodyPr/>
          <a:lstStyle/>
          <a:p>
            <a:r>
              <a:rPr lang="zh-CN" altLang="en-US" dirty="0" smtClean="0"/>
              <a:t>日历视图</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3200" dirty="0" smtClean="0"/>
              <a:t>简单的来说就是用来构建一个门户站点的工具。</a:t>
            </a:r>
            <a:endParaRPr lang="en-US" altLang="zh-CN" sz="3200" dirty="0" smtClean="0"/>
          </a:p>
          <a:p>
            <a:r>
              <a:rPr lang="zh-CN" altLang="en-US" sz="3200" dirty="0" smtClean="0"/>
              <a:t>“</a:t>
            </a:r>
            <a:r>
              <a:rPr lang="en-US" altLang="zh-CN" sz="3200" dirty="0" err="1" smtClean="0"/>
              <a:t>Sharepoint</a:t>
            </a:r>
            <a:r>
              <a:rPr lang="zh-CN" altLang="en-US" sz="3200" dirty="0" smtClean="0"/>
              <a:t>”是一些人对一个或多个</a:t>
            </a:r>
            <a:r>
              <a:rPr lang="en-US" altLang="zh-CN" sz="3200" dirty="0" smtClean="0"/>
              <a:t>Microsoft </a:t>
            </a:r>
            <a:r>
              <a:rPr lang="en-US" altLang="zh-CN" sz="3200" dirty="0" err="1" smtClean="0"/>
              <a:t>Sharepoint</a:t>
            </a:r>
            <a:r>
              <a:rPr lang="zh-CN" altLang="en-US" sz="3200" dirty="0" smtClean="0"/>
              <a:t>产品或技术的简称，是一个开发企业协作平台的解决方案。</a:t>
            </a:r>
            <a:r>
              <a:rPr lang="en-US" altLang="zh-CN" sz="3200" dirty="0" smtClean="0"/>
              <a:t> </a:t>
            </a:r>
            <a:endParaRPr lang="zh-CN" altLang="en-US" sz="3200" dirty="0"/>
          </a:p>
        </p:txBody>
      </p:sp>
      <p:sp>
        <p:nvSpPr>
          <p:cNvPr id="3" name="标题 2"/>
          <p:cNvSpPr>
            <a:spLocks noGrp="1"/>
          </p:cNvSpPr>
          <p:nvPr>
            <p:ph type="title"/>
          </p:nvPr>
        </p:nvSpPr>
        <p:spPr/>
        <p:txBody>
          <a:bodyPr/>
          <a:lstStyle/>
          <a:p>
            <a:r>
              <a:rPr lang="zh-CN" altLang="en-US" dirty="0" smtClean="0"/>
              <a:t>什么是</a:t>
            </a:r>
            <a:r>
              <a:rPr lang="en-US" altLang="zh-CN" dirty="0" err="1" smtClean="0"/>
              <a:t>Sharepoint</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4.png"/>
          <p:cNvPicPr>
            <a:picLocks noChangeAspect="1"/>
          </p:cNvPicPr>
          <p:nvPr/>
        </p:nvPicPr>
        <p:blipFill>
          <a:blip r:embed="rId2"/>
          <a:stretch>
            <a:fillRect/>
          </a:stretch>
        </p:blipFill>
        <p:spPr>
          <a:xfrm>
            <a:off x="919619" y="2933697"/>
            <a:ext cx="7304762" cy="3857652"/>
          </a:xfrm>
          <a:prstGeom prst="rect">
            <a:avLst/>
          </a:prstGeom>
        </p:spPr>
      </p:pic>
      <p:sp>
        <p:nvSpPr>
          <p:cNvPr id="2" name="内容占位符 1"/>
          <p:cNvSpPr>
            <a:spLocks noGrp="1"/>
          </p:cNvSpPr>
          <p:nvPr>
            <p:ph idx="1"/>
          </p:nvPr>
        </p:nvSpPr>
        <p:spPr/>
        <p:txBody>
          <a:bodyPr>
            <a:normAutofit/>
          </a:bodyPr>
          <a:lstStyle/>
          <a:p>
            <a:r>
              <a:rPr lang="zh-CN" altLang="en-US" sz="2300" b="1" dirty="0" smtClean="0"/>
              <a:t>数据表</a:t>
            </a:r>
            <a:r>
              <a:rPr lang="zh-CN" altLang="en-US" sz="2300" dirty="0" smtClean="0"/>
              <a:t>视图以用户可以编辑的格式提供数据，例如数据库或电子表格中的表。如果您需要执行大型编辑任务或自定义，或者要将数据导出到电子表格或数据库程序中，此视图会有所帮助。</a:t>
            </a:r>
            <a:endParaRPr lang="en-US" altLang="zh-CN" sz="2300" dirty="0" smtClean="0"/>
          </a:p>
          <a:p>
            <a:endParaRPr lang="zh-CN" altLang="en-US" sz="2300" dirty="0"/>
          </a:p>
        </p:txBody>
      </p:sp>
      <p:sp>
        <p:nvSpPr>
          <p:cNvPr id="3" name="标题 2"/>
          <p:cNvSpPr>
            <a:spLocks noGrp="1"/>
          </p:cNvSpPr>
          <p:nvPr>
            <p:ph type="title"/>
          </p:nvPr>
        </p:nvSpPr>
        <p:spPr/>
        <p:txBody>
          <a:bodyPr/>
          <a:lstStyle/>
          <a:p>
            <a:r>
              <a:rPr lang="zh-CN" altLang="en-US" dirty="0" smtClean="0"/>
              <a:t>数据表视图</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32500" lnSpcReduction="20000"/>
          </a:bodyPr>
          <a:lstStyle/>
          <a:p>
            <a:pPr>
              <a:buNone/>
            </a:pPr>
            <a:r>
              <a:rPr lang="en-US" altLang="zh-CN" sz="4300" dirty="0" smtClean="0"/>
              <a:t>1.</a:t>
            </a:r>
            <a:r>
              <a:rPr lang="zh-CN" altLang="en-US" sz="4300" dirty="0" smtClean="0"/>
              <a:t>选择你要创建视图的列表，单击</a:t>
            </a:r>
            <a:r>
              <a:rPr lang="zh-CN" altLang="en-US" sz="4300" b="1" dirty="0" smtClean="0"/>
              <a:t>“创建视图”</a:t>
            </a:r>
            <a:r>
              <a:rPr lang="zh-CN" altLang="en-US" sz="4300" dirty="0" smtClean="0"/>
              <a:t>。</a:t>
            </a:r>
          </a:p>
          <a:p>
            <a:pPr>
              <a:buNone/>
            </a:pPr>
            <a:r>
              <a:rPr lang="en-US" altLang="zh-CN" sz="4300" dirty="0" smtClean="0"/>
              <a:t>2.</a:t>
            </a:r>
            <a:r>
              <a:rPr lang="zh-CN" altLang="en-US" sz="4300" dirty="0" smtClean="0"/>
              <a:t>在</a:t>
            </a:r>
            <a:r>
              <a:rPr lang="zh-CN" altLang="en-US" sz="4300" b="1" dirty="0" smtClean="0"/>
              <a:t>“选择视图格式”</a:t>
            </a:r>
            <a:r>
              <a:rPr lang="zh-CN" altLang="en-US" sz="4300" dirty="0" smtClean="0"/>
              <a:t>下，单击要创建的视图的类型。</a:t>
            </a:r>
          </a:p>
          <a:p>
            <a:pPr>
              <a:buNone/>
            </a:pPr>
            <a:r>
              <a:rPr lang="en-US" altLang="zh-CN" sz="4300" dirty="0" smtClean="0"/>
              <a:t>3.</a:t>
            </a:r>
            <a:r>
              <a:rPr lang="zh-CN" altLang="en-US" sz="4300" dirty="0" smtClean="0"/>
              <a:t>在</a:t>
            </a:r>
            <a:r>
              <a:rPr lang="zh-CN" altLang="en-US" sz="4300" b="1" dirty="0" smtClean="0"/>
              <a:t>“视图名称”</a:t>
            </a:r>
            <a:r>
              <a:rPr lang="zh-CN" altLang="en-US" sz="4300" dirty="0" smtClean="0"/>
              <a:t>框中，为您的视图键入名称，如“</a:t>
            </a:r>
            <a:r>
              <a:rPr lang="zh-CN" altLang="en-US" sz="4300" b="1" dirty="0" smtClean="0"/>
              <a:t>我的订餐”</a:t>
            </a:r>
            <a:r>
              <a:rPr lang="zh-CN" altLang="en-US" sz="4300" dirty="0" smtClean="0"/>
              <a:t>。</a:t>
            </a:r>
          </a:p>
          <a:p>
            <a:pPr>
              <a:buNone/>
            </a:pPr>
            <a:r>
              <a:rPr lang="en-US" altLang="zh-CN" sz="4300" dirty="0" smtClean="0"/>
              <a:t>4.</a:t>
            </a:r>
            <a:r>
              <a:rPr lang="zh-CN" altLang="en-US" sz="4300" dirty="0" smtClean="0"/>
              <a:t>如果要使此视图成为默认视图，请选中</a:t>
            </a:r>
            <a:r>
              <a:rPr lang="zh-CN" altLang="en-US" sz="4300" b="1" dirty="0" smtClean="0"/>
              <a:t>“将此项设为默认视图”</a:t>
            </a:r>
            <a:r>
              <a:rPr lang="zh-CN" altLang="en-US" sz="4300" dirty="0" smtClean="0"/>
              <a:t>复选框。</a:t>
            </a:r>
          </a:p>
          <a:p>
            <a:pPr>
              <a:buNone/>
            </a:pPr>
            <a:r>
              <a:rPr lang="en-US" altLang="zh-CN" sz="4300" dirty="0" smtClean="0">
                <a:solidFill>
                  <a:srgbClr val="FF0000"/>
                </a:solidFill>
              </a:rPr>
              <a:t>5.</a:t>
            </a:r>
            <a:r>
              <a:rPr lang="zh-CN" altLang="en-US" sz="4300" dirty="0" smtClean="0">
                <a:solidFill>
                  <a:srgbClr val="FF0000"/>
                </a:solidFill>
              </a:rPr>
              <a:t>仅当此视图是公共视图并且您有更改列表设计的权限时</a:t>
            </a:r>
            <a:r>
              <a:rPr lang="zh-CN" altLang="en-US" sz="4300" dirty="0" smtClean="0"/>
              <a:t>，才能使此视图成为默认视图。</a:t>
            </a:r>
          </a:p>
          <a:p>
            <a:pPr>
              <a:buNone/>
            </a:pPr>
            <a:r>
              <a:rPr lang="en-US" altLang="zh-CN" sz="4300" dirty="0" smtClean="0"/>
              <a:t>6.</a:t>
            </a:r>
            <a:r>
              <a:rPr lang="zh-CN" altLang="en-US" sz="4300" dirty="0" smtClean="0"/>
              <a:t>在</a:t>
            </a:r>
            <a:r>
              <a:rPr lang="zh-CN" altLang="en-US" sz="4300" b="1" dirty="0" smtClean="0"/>
              <a:t>“栏”</a:t>
            </a:r>
            <a:r>
              <a:rPr lang="zh-CN" altLang="en-US" sz="4300" dirty="0" smtClean="0"/>
              <a:t>部分中，您可以通过选择适当的复选框显示或隐藏列。在栏名的旁边，输入栏在视图中</a:t>
            </a:r>
            <a:endParaRPr lang="en-US" altLang="zh-CN" sz="4300" dirty="0" smtClean="0"/>
          </a:p>
          <a:p>
            <a:pPr>
              <a:buNone/>
            </a:pPr>
            <a:r>
              <a:rPr lang="zh-CN" altLang="en-US" sz="4300" dirty="0" smtClean="0"/>
              <a:t>    的序号。</a:t>
            </a:r>
          </a:p>
          <a:p>
            <a:pPr>
              <a:buNone/>
            </a:pPr>
            <a:r>
              <a:rPr lang="en-US" altLang="zh-CN" sz="4300" dirty="0" smtClean="0"/>
              <a:t>7.</a:t>
            </a:r>
            <a:r>
              <a:rPr lang="zh-CN" altLang="en-US" sz="4300" dirty="0" smtClean="0"/>
              <a:t>在</a:t>
            </a:r>
            <a:r>
              <a:rPr lang="zh-CN" altLang="en-US" sz="4300" b="1" dirty="0" smtClean="0"/>
              <a:t>“排序”</a:t>
            </a:r>
            <a:r>
              <a:rPr lang="zh-CN" altLang="en-US" sz="4300" dirty="0" smtClean="0"/>
              <a:t>部分中，选择是否对信息排序以及如何排序。可以使用两个栏进行排序，例如，先按创</a:t>
            </a:r>
            <a:endParaRPr lang="en-US" altLang="zh-CN" sz="4300" dirty="0" smtClean="0"/>
          </a:p>
          <a:p>
            <a:pPr>
              <a:buNone/>
            </a:pPr>
            <a:r>
              <a:rPr lang="zh-CN" altLang="en-US" sz="4300" dirty="0" smtClean="0"/>
              <a:t>   建者排序，然后按创建者排序。</a:t>
            </a:r>
          </a:p>
          <a:p>
            <a:pPr>
              <a:buNone/>
            </a:pPr>
            <a:r>
              <a:rPr lang="en-US" altLang="zh-CN" sz="4300" dirty="0" smtClean="0"/>
              <a:t>8.</a:t>
            </a:r>
            <a:r>
              <a:rPr lang="zh-CN" altLang="en-US" sz="4300" dirty="0" smtClean="0"/>
              <a:t>在</a:t>
            </a:r>
            <a:r>
              <a:rPr lang="zh-CN" altLang="en-US" sz="4300" b="1" dirty="0" smtClean="0"/>
              <a:t>“筛选”</a:t>
            </a:r>
            <a:r>
              <a:rPr lang="zh-CN" altLang="en-US" sz="4300" dirty="0" smtClean="0"/>
              <a:t>部分中，选择是否要筛选文件以及如何筛选。在此视图中显示所有项目，或使用筛选器</a:t>
            </a:r>
            <a:endParaRPr lang="en-US" altLang="zh-CN" sz="4300" dirty="0" smtClean="0"/>
          </a:p>
          <a:p>
            <a:pPr>
              <a:buNone/>
            </a:pPr>
            <a:r>
              <a:rPr lang="zh-CN" altLang="en-US" sz="4300" dirty="0" smtClean="0"/>
              <a:t>   显示项目的子集。若要基于当前日期或网站上的当前用户来筛选栏，请键入</a:t>
            </a:r>
            <a:r>
              <a:rPr lang="en-US" altLang="zh-CN" sz="4300" b="1" dirty="0" smtClean="0"/>
              <a:t>[</a:t>
            </a:r>
            <a:r>
              <a:rPr lang="zh-CN" altLang="en-US" sz="4300" b="1" dirty="0" smtClean="0"/>
              <a:t>今日</a:t>
            </a:r>
            <a:r>
              <a:rPr lang="en-US" altLang="zh-CN" sz="4300" b="1" dirty="0" smtClean="0"/>
              <a:t>]</a:t>
            </a:r>
            <a:r>
              <a:rPr lang="zh-CN" altLang="en-US" sz="4300" dirty="0" smtClean="0"/>
              <a:t>或</a:t>
            </a:r>
            <a:r>
              <a:rPr lang="en-US" altLang="zh-CN" sz="4300" b="1" dirty="0" smtClean="0"/>
              <a:t>[</a:t>
            </a:r>
            <a:r>
              <a:rPr lang="zh-CN" altLang="en-US" sz="4300" b="1" dirty="0" smtClean="0"/>
              <a:t>本人</a:t>
            </a:r>
            <a:r>
              <a:rPr lang="en-US" altLang="zh-CN" sz="4300" b="1" dirty="0" smtClean="0"/>
              <a:t>]</a:t>
            </a:r>
            <a:r>
              <a:rPr lang="zh-CN" altLang="en-US" sz="4300" dirty="0" smtClean="0"/>
              <a:t>作为栏值。</a:t>
            </a:r>
          </a:p>
          <a:p>
            <a:pPr>
              <a:buNone/>
            </a:pPr>
            <a:r>
              <a:rPr lang="en-US" altLang="zh-CN" sz="4300" dirty="0" smtClean="0"/>
              <a:t>9.</a:t>
            </a:r>
            <a:r>
              <a:rPr lang="zh-CN" altLang="en-US" sz="4300" dirty="0" smtClean="0"/>
              <a:t>在</a:t>
            </a:r>
            <a:r>
              <a:rPr lang="zh-CN" altLang="en-US" sz="4300" b="1" dirty="0" smtClean="0"/>
              <a:t>“分组依据”</a:t>
            </a:r>
            <a:r>
              <a:rPr lang="zh-CN" altLang="en-US" sz="4300" dirty="0" smtClean="0"/>
              <a:t>部分中，确定该视图中的项目所显示的组和子组。</a:t>
            </a:r>
          </a:p>
          <a:p>
            <a:pPr>
              <a:buNone/>
            </a:pPr>
            <a:r>
              <a:rPr lang="en-US" altLang="zh-CN" sz="4300" dirty="0" smtClean="0"/>
              <a:t>10.</a:t>
            </a:r>
            <a:r>
              <a:rPr lang="zh-CN" altLang="en-US" sz="4300" dirty="0" smtClean="0"/>
              <a:t>在</a:t>
            </a:r>
            <a:r>
              <a:rPr lang="zh-CN" altLang="en-US" sz="4300" b="1" dirty="0" smtClean="0"/>
              <a:t>“汇总”</a:t>
            </a:r>
            <a:r>
              <a:rPr lang="zh-CN" altLang="en-US" sz="4300" dirty="0" smtClean="0"/>
              <a:t>部分中，可以统计列中的项目数，例如，问题总数。在某些情况下，可以汇总或提炼其</a:t>
            </a:r>
            <a:endParaRPr lang="en-US" altLang="zh-CN" sz="4300" dirty="0" smtClean="0"/>
          </a:p>
          <a:p>
            <a:pPr>
              <a:buNone/>
            </a:pPr>
            <a:r>
              <a:rPr lang="zh-CN" altLang="en-US" sz="4300" dirty="0" smtClean="0"/>
              <a:t>   他信息，例如平均值。</a:t>
            </a:r>
          </a:p>
          <a:p>
            <a:pPr>
              <a:buNone/>
            </a:pPr>
            <a:r>
              <a:rPr lang="en-US" altLang="zh-CN" sz="4300" dirty="0" smtClean="0"/>
              <a:t>11.</a:t>
            </a:r>
            <a:r>
              <a:rPr lang="zh-CN" altLang="en-US" sz="4300" dirty="0" smtClean="0"/>
              <a:t>在</a:t>
            </a:r>
            <a:r>
              <a:rPr lang="zh-CN" altLang="en-US" sz="4300" b="1" dirty="0" smtClean="0"/>
              <a:t>“样式”</a:t>
            </a:r>
            <a:r>
              <a:rPr lang="zh-CN" altLang="en-US" sz="4300" dirty="0" smtClean="0"/>
              <a:t>部分中，选择您想用于视图的样式，例如一个阴影列表，其中每行都带有阴影。</a:t>
            </a:r>
          </a:p>
          <a:p>
            <a:pPr>
              <a:buNone/>
            </a:pPr>
            <a:r>
              <a:rPr lang="en-US" altLang="zh-CN" sz="4300" dirty="0" smtClean="0"/>
              <a:t>12.</a:t>
            </a:r>
            <a:r>
              <a:rPr lang="zh-CN" altLang="en-US" sz="4300" dirty="0" smtClean="0"/>
              <a:t>如果列表或库中包含文件夹，则可以创建不包括文件夹的视图，此类视图有时称为无层次视图。要</a:t>
            </a:r>
            <a:endParaRPr lang="en-US" altLang="zh-CN" sz="4300" dirty="0" smtClean="0"/>
          </a:p>
          <a:p>
            <a:pPr>
              <a:buNone/>
            </a:pPr>
            <a:r>
              <a:rPr lang="zh-CN" altLang="en-US" sz="4300" dirty="0" smtClean="0"/>
              <a:t>   查看处于同一级的所有列表项，请单击</a:t>
            </a:r>
            <a:r>
              <a:rPr lang="zh-CN" altLang="en-US" sz="4300" b="1" dirty="0" smtClean="0"/>
              <a:t>“显示所有项目，但不显示文件夹”</a:t>
            </a:r>
            <a:r>
              <a:rPr lang="zh-CN" altLang="en-US" sz="4300" dirty="0" smtClean="0"/>
              <a:t>。 </a:t>
            </a:r>
          </a:p>
          <a:p>
            <a:pPr>
              <a:buNone/>
            </a:pPr>
            <a:r>
              <a:rPr lang="en-US" altLang="zh-CN" sz="4300" dirty="0" smtClean="0"/>
              <a:t>13.</a:t>
            </a:r>
            <a:r>
              <a:rPr lang="zh-CN" altLang="en-US" sz="4300" dirty="0" smtClean="0"/>
              <a:t>如果列表或库很大，则可限制在列表或库中可以查看的文件数，或者限制可在同一页上查看的文件</a:t>
            </a:r>
            <a:endParaRPr lang="en-US" altLang="zh-CN" sz="4300" dirty="0" smtClean="0"/>
          </a:p>
          <a:p>
            <a:pPr>
              <a:buNone/>
            </a:pPr>
            <a:r>
              <a:rPr lang="zh-CN" altLang="en-US" sz="4300" dirty="0" smtClean="0"/>
              <a:t>   数。在</a:t>
            </a:r>
            <a:r>
              <a:rPr lang="zh-CN" altLang="en-US" sz="4300" b="1" dirty="0" smtClean="0"/>
              <a:t>“项目限制”</a:t>
            </a:r>
            <a:r>
              <a:rPr lang="zh-CN" altLang="en-US" sz="4300" dirty="0" smtClean="0"/>
              <a:t>部分中，选择所需的选项。</a:t>
            </a:r>
          </a:p>
          <a:p>
            <a:pPr>
              <a:buNone/>
            </a:pPr>
            <a:r>
              <a:rPr lang="en-US" altLang="zh-CN" sz="4300" dirty="0" smtClean="0"/>
              <a:t>14.</a:t>
            </a:r>
            <a:r>
              <a:rPr lang="zh-CN" altLang="en-US" sz="4300" dirty="0" smtClean="0"/>
              <a:t>单击</a:t>
            </a:r>
            <a:r>
              <a:rPr lang="zh-CN" altLang="en-US" sz="4300" b="1" dirty="0" smtClean="0"/>
              <a:t>“确定”</a:t>
            </a:r>
            <a:r>
              <a:rPr lang="zh-CN" altLang="en-US" sz="4300" dirty="0" smtClean="0"/>
              <a:t>。</a:t>
            </a:r>
          </a:p>
          <a:p>
            <a:endParaRPr lang="zh-CN" altLang="en-US" dirty="0"/>
          </a:p>
        </p:txBody>
      </p:sp>
      <p:sp>
        <p:nvSpPr>
          <p:cNvPr id="3" name="标题 2"/>
          <p:cNvSpPr>
            <a:spLocks noGrp="1"/>
          </p:cNvSpPr>
          <p:nvPr>
            <p:ph type="title"/>
          </p:nvPr>
        </p:nvSpPr>
        <p:spPr/>
        <p:txBody>
          <a:bodyPr/>
          <a:lstStyle/>
          <a:p>
            <a:r>
              <a:rPr lang="zh-CN" altLang="en-US" dirty="0" smtClean="0"/>
              <a:t>创建视图步骤</a:t>
            </a:r>
            <a:endParaRPr lang="zh-CN" altLang="en-US" dirty="0"/>
          </a:p>
        </p:txBody>
      </p:sp>
      <p:pic>
        <p:nvPicPr>
          <p:cNvPr id="4" name="图片 3" descr="3.png"/>
          <p:cNvPicPr>
            <a:picLocks noChangeAspect="1"/>
          </p:cNvPicPr>
          <p:nvPr/>
        </p:nvPicPr>
        <p:blipFill>
          <a:blip r:embed="rId2"/>
          <a:stretch>
            <a:fillRect/>
          </a:stretch>
        </p:blipFill>
        <p:spPr>
          <a:xfrm>
            <a:off x="4372094" y="1500174"/>
            <a:ext cx="914286" cy="171429"/>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2.png"/>
          <p:cNvPicPr>
            <a:picLocks noGrp="1" noChangeAspect="1"/>
          </p:cNvPicPr>
          <p:nvPr>
            <p:ph idx="1"/>
          </p:nvPr>
        </p:nvPicPr>
        <p:blipFill>
          <a:blip r:embed="rId2"/>
          <a:stretch>
            <a:fillRect/>
          </a:stretch>
        </p:blipFill>
        <p:spPr>
          <a:xfrm>
            <a:off x="1064842" y="1481138"/>
            <a:ext cx="7014315" cy="4525962"/>
          </a:xfrm>
        </p:spPr>
      </p:pic>
      <p:sp>
        <p:nvSpPr>
          <p:cNvPr id="3" name="标题 2"/>
          <p:cNvSpPr>
            <a:spLocks noGrp="1"/>
          </p:cNvSpPr>
          <p:nvPr>
            <p:ph type="title"/>
          </p:nvPr>
        </p:nvSpPr>
        <p:spPr/>
        <p:txBody>
          <a:bodyPr/>
          <a:lstStyle/>
          <a:p>
            <a:r>
              <a:rPr lang="zh-CN" altLang="en-US" dirty="0" smtClean="0"/>
              <a:t>创建视图示图</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300" b="1" dirty="0" smtClean="0"/>
              <a:t>调查</a:t>
            </a:r>
            <a:r>
              <a:rPr lang="zh-CN" altLang="en-US" sz="2300" dirty="0" smtClean="0"/>
              <a:t>可以用来查询问工作组成员对一些问题、如何改进流程以及许多其他主题的看法。您可以使用多项选择、填空甚至评估等数种不同类型的问题收集结果。</a:t>
            </a:r>
            <a:endParaRPr lang="en-US" altLang="zh-CN" sz="2300" dirty="0" smtClean="0"/>
          </a:p>
          <a:p>
            <a:r>
              <a:rPr lang="zh-CN" altLang="en-US" sz="2400" dirty="0" smtClean="0"/>
              <a:t>在创建调查之前，最好制订出要询问的问题以及希望收到的答案的类型。例如，您是希望某人用自己的话答复、输入总金额还是从列表中选择？您还应该决定问题是必答的还是选答的。</a:t>
            </a:r>
            <a:endParaRPr lang="en-US" altLang="zh-CN" sz="2400" dirty="0" smtClean="0"/>
          </a:p>
          <a:p>
            <a:r>
              <a:rPr lang="zh-CN" altLang="en-US" sz="2400" dirty="0" smtClean="0"/>
              <a:t>创建了调查后，您可以立即添加问题。在添加每个问题时，系统将提示您指定问题的文本、您希望收到的答案类型以及问题和答案类型所需的任何其他设置。如果需要修改调查，您可以在以后添加更多问题或更改现有问题。</a:t>
            </a:r>
            <a:endParaRPr lang="zh-CN" altLang="en-US" sz="2300" dirty="0"/>
          </a:p>
        </p:txBody>
      </p:sp>
      <p:sp>
        <p:nvSpPr>
          <p:cNvPr id="3" name="标题 2"/>
          <p:cNvSpPr>
            <a:spLocks noGrp="1"/>
          </p:cNvSpPr>
          <p:nvPr>
            <p:ph type="title"/>
          </p:nvPr>
        </p:nvSpPr>
        <p:spPr/>
        <p:txBody>
          <a:bodyPr/>
          <a:lstStyle/>
          <a:p>
            <a:r>
              <a:rPr lang="zh-CN" altLang="en-US" dirty="0" smtClean="0"/>
              <a:t>调查</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调查问题和答案的类型</a:t>
            </a:r>
            <a:endParaRPr lang="zh-CN" altLang="en-US" dirty="0"/>
          </a:p>
        </p:txBody>
      </p:sp>
      <p:pic>
        <p:nvPicPr>
          <p:cNvPr id="5" name="内容占位符 6" descr="5.png"/>
          <p:cNvPicPr>
            <a:picLocks noGrp="1" noChangeAspect="1"/>
          </p:cNvPicPr>
          <p:nvPr>
            <p:ph sz="half" idx="1"/>
          </p:nvPr>
        </p:nvPicPr>
        <p:blipFill>
          <a:blip r:embed="rId2"/>
          <a:stretch>
            <a:fillRect/>
          </a:stretch>
        </p:blipFill>
        <p:spPr>
          <a:xfrm>
            <a:off x="509833" y="1677452"/>
            <a:ext cx="3933334" cy="4133334"/>
          </a:xfrm>
        </p:spPr>
      </p:pic>
      <p:pic>
        <p:nvPicPr>
          <p:cNvPr id="6" name="内容占位符 7" descr="6.png"/>
          <p:cNvPicPr>
            <a:picLocks noGrp="1" noChangeAspect="1"/>
          </p:cNvPicPr>
          <p:nvPr>
            <p:ph sz="half" idx="2"/>
          </p:nvPr>
        </p:nvPicPr>
        <p:blipFill>
          <a:blip r:embed="rId3"/>
          <a:stretch>
            <a:fillRect/>
          </a:stretch>
        </p:blipFill>
        <p:spPr>
          <a:xfrm>
            <a:off x="4781785" y="1691738"/>
            <a:ext cx="3771429" cy="4104762"/>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55000" lnSpcReduction="20000"/>
          </a:bodyPr>
          <a:lstStyle/>
          <a:p>
            <a:pPr>
              <a:buNone/>
            </a:pPr>
            <a:r>
              <a:rPr lang="zh-CN" altLang="en-US" dirty="0" smtClean="0">
                <a:solidFill>
                  <a:srgbClr val="FF0000"/>
                </a:solidFill>
              </a:rPr>
              <a:t>要创建调查，您必须具有在要创建调查的网站上创建列表的权限。</a:t>
            </a:r>
          </a:p>
          <a:p>
            <a:pPr>
              <a:buNone/>
            </a:pPr>
            <a:r>
              <a:rPr lang="en-US" altLang="zh-CN" dirty="0" smtClean="0"/>
              <a:t>1</a:t>
            </a:r>
            <a:r>
              <a:rPr lang="zh-CN" altLang="en-US" dirty="0" smtClean="0"/>
              <a:t>、单击左上角</a:t>
            </a:r>
            <a:r>
              <a:rPr lang="zh-CN" altLang="en-US" b="1" dirty="0" smtClean="0"/>
              <a:t>“网站操作”</a:t>
            </a:r>
            <a:r>
              <a:rPr lang="zh-CN" altLang="en-US" dirty="0" smtClean="0"/>
              <a:t>，然后在“更多选项”里找到“</a:t>
            </a:r>
            <a:r>
              <a:rPr lang="zh-CN" altLang="en-US" b="1" dirty="0" smtClean="0"/>
              <a:t>调查</a:t>
            </a:r>
            <a:r>
              <a:rPr lang="zh-CN" altLang="en-US" dirty="0" smtClean="0"/>
              <a:t>”并点击，进入其他选项。</a:t>
            </a:r>
            <a:endParaRPr lang="zh-CN" altLang="en-US" dirty="0" smtClean="0"/>
          </a:p>
          <a:p>
            <a:pPr>
              <a:buNone/>
            </a:pPr>
            <a:r>
              <a:rPr lang="en-US" altLang="zh-CN" dirty="0" smtClean="0"/>
              <a:t>2</a:t>
            </a:r>
            <a:r>
              <a:rPr lang="zh-CN" altLang="en-US" dirty="0" smtClean="0"/>
              <a:t>、在</a:t>
            </a:r>
            <a:r>
              <a:rPr lang="zh-CN" altLang="en-US" b="1" dirty="0" smtClean="0"/>
              <a:t>“名称”</a:t>
            </a:r>
            <a:r>
              <a:rPr lang="zh-CN" altLang="en-US" dirty="0" smtClean="0"/>
              <a:t>框中，键入调查的名称。名称是必需的。</a:t>
            </a:r>
          </a:p>
          <a:p>
            <a:pPr>
              <a:buNone/>
            </a:pPr>
            <a:r>
              <a:rPr lang="en-US" altLang="zh-CN" dirty="0" smtClean="0"/>
              <a:t>3</a:t>
            </a:r>
            <a:r>
              <a:rPr lang="zh-CN" altLang="en-US" dirty="0" smtClean="0"/>
              <a:t>、名称</a:t>
            </a:r>
            <a:r>
              <a:rPr lang="zh-CN" altLang="en-US" dirty="0" smtClean="0"/>
              <a:t>将显示在调查页的顶部，并成为调查页 </a:t>
            </a:r>
            <a:r>
              <a:rPr lang="en-US" altLang="zh-CN" dirty="0" smtClean="0"/>
              <a:t>Web </a:t>
            </a:r>
            <a:r>
              <a:rPr lang="zh-CN" altLang="en-US" dirty="0" smtClean="0"/>
              <a:t>地址的一部分。而且名称会出现在导航元素中，帮助用户找到并打开调查。</a:t>
            </a:r>
          </a:p>
          <a:p>
            <a:pPr>
              <a:buNone/>
            </a:pPr>
            <a:r>
              <a:rPr lang="en-US" altLang="zh-CN" dirty="0" smtClean="0"/>
              <a:t>4</a:t>
            </a:r>
            <a:r>
              <a:rPr lang="zh-CN" altLang="en-US" dirty="0" smtClean="0"/>
              <a:t>、在</a:t>
            </a:r>
            <a:r>
              <a:rPr lang="zh-CN" altLang="en-US" b="1" dirty="0" smtClean="0"/>
              <a:t>“说明”</a:t>
            </a:r>
            <a:r>
              <a:rPr lang="zh-CN" altLang="en-US" dirty="0" smtClean="0"/>
              <a:t>框中，键入对调查的说明。此描述是可选的。</a:t>
            </a:r>
          </a:p>
          <a:p>
            <a:pPr>
              <a:buNone/>
            </a:pPr>
            <a:r>
              <a:rPr lang="en-US" altLang="zh-CN" dirty="0" smtClean="0"/>
              <a:t>5</a:t>
            </a:r>
            <a:r>
              <a:rPr lang="zh-CN" altLang="en-US" dirty="0" smtClean="0"/>
              <a:t>、要</a:t>
            </a:r>
            <a:r>
              <a:rPr lang="zh-CN" altLang="en-US" dirty="0" smtClean="0"/>
              <a:t>在快速启动上添加指向此列表的链接，请单击</a:t>
            </a:r>
            <a:r>
              <a:rPr lang="zh-CN" altLang="en-US" b="1" dirty="0" smtClean="0"/>
              <a:t>“导航”</a:t>
            </a:r>
            <a:r>
              <a:rPr lang="zh-CN" altLang="en-US" dirty="0" smtClean="0"/>
              <a:t>部分中的</a:t>
            </a:r>
            <a:r>
              <a:rPr lang="zh-CN" altLang="en-US" b="1" dirty="0" smtClean="0"/>
              <a:t>“是”</a:t>
            </a:r>
            <a:r>
              <a:rPr lang="zh-CN" altLang="en-US" dirty="0" smtClean="0"/>
              <a:t>。</a:t>
            </a:r>
          </a:p>
          <a:p>
            <a:pPr>
              <a:buNone/>
            </a:pPr>
            <a:r>
              <a:rPr lang="en-US" altLang="zh-CN" dirty="0" smtClean="0"/>
              <a:t>6</a:t>
            </a:r>
            <a:r>
              <a:rPr lang="zh-CN" altLang="en-US" dirty="0" smtClean="0"/>
              <a:t>、在</a:t>
            </a:r>
            <a:r>
              <a:rPr lang="zh-CN" altLang="en-US" b="1" dirty="0" smtClean="0"/>
              <a:t>“调查选项”</a:t>
            </a:r>
            <a:r>
              <a:rPr lang="zh-CN" altLang="en-US" dirty="0" smtClean="0"/>
              <a:t>部分中，指定是否希望回应者的姓名与其答复一起显示以及回应者是否可以多次答复调查。</a:t>
            </a:r>
          </a:p>
          <a:p>
            <a:pPr>
              <a:buNone/>
            </a:pPr>
            <a:r>
              <a:rPr lang="en-US" altLang="zh-CN" dirty="0" smtClean="0"/>
              <a:t>7</a:t>
            </a:r>
            <a:r>
              <a:rPr lang="zh-CN" altLang="en-US" dirty="0" smtClean="0"/>
              <a:t>、单击</a:t>
            </a:r>
            <a:r>
              <a:rPr lang="zh-CN" altLang="en-US" b="1" dirty="0" smtClean="0"/>
              <a:t>“创建”</a:t>
            </a:r>
            <a:r>
              <a:rPr lang="zh-CN" altLang="en-US" dirty="0" smtClean="0"/>
              <a:t>。</a:t>
            </a:r>
          </a:p>
          <a:p>
            <a:pPr>
              <a:buNone/>
            </a:pPr>
            <a:r>
              <a:rPr lang="en-US" altLang="zh-CN" dirty="0" smtClean="0"/>
              <a:t>8</a:t>
            </a:r>
            <a:r>
              <a:rPr lang="zh-CN" altLang="en-US" dirty="0" smtClean="0"/>
              <a:t>、在</a:t>
            </a:r>
            <a:r>
              <a:rPr lang="zh-CN" altLang="en-US" dirty="0" smtClean="0"/>
              <a:t>“新建问题”页上，输入问题文本，然后在</a:t>
            </a:r>
            <a:r>
              <a:rPr lang="zh-CN" altLang="en-US" b="1" dirty="0" smtClean="0"/>
              <a:t>“问题和类型”</a:t>
            </a:r>
            <a:r>
              <a:rPr lang="zh-CN" altLang="en-US" dirty="0" smtClean="0"/>
              <a:t>部分中为您的第一个问题选择所需的答案类型。</a:t>
            </a:r>
          </a:p>
          <a:p>
            <a:pPr>
              <a:buNone/>
            </a:pPr>
            <a:r>
              <a:rPr lang="en-US" altLang="zh-CN" dirty="0" smtClean="0"/>
              <a:t>9</a:t>
            </a:r>
            <a:r>
              <a:rPr lang="zh-CN" altLang="en-US" dirty="0" smtClean="0"/>
              <a:t>、在</a:t>
            </a:r>
            <a:r>
              <a:rPr lang="zh-CN" altLang="en-US" b="1" dirty="0" smtClean="0"/>
              <a:t>“其他问题设置”</a:t>
            </a:r>
            <a:r>
              <a:rPr lang="zh-CN" altLang="en-US" dirty="0" smtClean="0"/>
              <a:t>部分中，为您的问题指定其他设置，例如问题的答案是否是必需的。根据问题的类型，您还可以输入供选择的答案和可选的默认值。</a:t>
            </a:r>
          </a:p>
          <a:p>
            <a:pPr>
              <a:buNone/>
            </a:pPr>
            <a:r>
              <a:rPr lang="en-US" altLang="zh-CN" dirty="0" smtClean="0"/>
              <a:t>10</a:t>
            </a:r>
            <a:r>
              <a:rPr lang="zh-CN" altLang="en-US" dirty="0" smtClean="0"/>
              <a:t>、请</a:t>
            </a:r>
            <a:r>
              <a:rPr lang="zh-CN" altLang="en-US" dirty="0" smtClean="0"/>
              <a:t>执行下列操作之一：</a:t>
            </a:r>
          </a:p>
          <a:p>
            <a:pPr lvl="1"/>
            <a:r>
              <a:rPr lang="zh-CN" altLang="en-US" sz="2700" dirty="0" smtClean="0"/>
              <a:t>要创建更多问题，请单击</a:t>
            </a:r>
            <a:r>
              <a:rPr lang="zh-CN" altLang="en-US" sz="2700" b="1" dirty="0" smtClean="0"/>
              <a:t>“下一个问题”</a:t>
            </a:r>
            <a:r>
              <a:rPr lang="zh-CN" altLang="en-US" sz="2700" dirty="0" smtClean="0"/>
              <a:t>，然后输入下一个问题的信息。继续该过程，直到添加了需要的所有问题。</a:t>
            </a:r>
          </a:p>
          <a:p>
            <a:pPr lvl="1"/>
            <a:r>
              <a:rPr lang="zh-CN" altLang="en-US" sz="2700" dirty="0" smtClean="0"/>
              <a:t>如果您已经添加完问题，请单击</a:t>
            </a:r>
            <a:r>
              <a:rPr lang="zh-CN" altLang="en-US" sz="2700" b="1" dirty="0" smtClean="0"/>
              <a:t>“完成”</a:t>
            </a:r>
            <a:r>
              <a:rPr lang="zh-CN" altLang="en-US" sz="2700" dirty="0" smtClean="0"/>
              <a:t>。</a:t>
            </a:r>
          </a:p>
          <a:p>
            <a:pPr>
              <a:buNone/>
            </a:pPr>
            <a:r>
              <a:rPr lang="en-US" altLang="zh-CN" dirty="0" smtClean="0"/>
              <a:t>11</a:t>
            </a:r>
            <a:r>
              <a:rPr lang="zh-CN" altLang="en-US" b="1" dirty="0" smtClean="0"/>
              <a:t>、提示 </a:t>
            </a:r>
            <a:r>
              <a:rPr lang="zh-CN" altLang="en-US" dirty="0" smtClean="0"/>
              <a:t>如果需要，您可以在以后添加或更改问题。</a:t>
            </a:r>
          </a:p>
          <a:p>
            <a:pPr>
              <a:buNone/>
            </a:pPr>
            <a:r>
              <a:rPr lang="en-US" altLang="zh-CN" dirty="0" smtClean="0"/>
              <a:t>12</a:t>
            </a:r>
            <a:r>
              <a:rPr lang="zh-CN" altLang="en-US" dirty="0" smtClean="0"/>
              <a:t>、要</a:t>
            </a:r>
            <a:r>
              <a:rPr lang="zh-CN" altLang="en-US" dirty="0" smtClean="0"/>
              <a:t>查看调查，请在页面顶部的痕迹导航中单击其名称。</a:t>
            </a:r>
          </a:p>
          <a:p>
            <a:endParaRPr lang="zh-CN" altLang="en-US" dirty="0"/>
          </a:p>
        </p:txBody>
      </p:sp>
      <p:sp>
        <p:nvSpPr>
          <p:cNvPr id="3" name="标题 2"/>
          <p:cNvSpPr>
            <a:spLocks noGrp="1"/>
          </p:cNvSpPr>
          <p:nvPr>
            <p:ph type="title"/>
          </p:nvPr>
        </p:nvSpPr>
        <p:spPr/>
        <p:txBody>
          <a:bodyPr/>
          <a:lstStyle/>
          <a:p>
            <a:r>
              <a:rPr lang="zh-CN" altLang="en-US" dirty="0" smtClean="0"/>
              <a:t>创建调查步骤</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9.png"/>
          <p:cNvPicPr>
            <a:picLocks noGrp="1" noChangeAspect="1"/>
          </p:cNvPicPr>
          <p:nvPr>
            <p:ph idx="1"/>
          </p:nvPr>
        </p:nvPicPr>
        <p:blipFill>
          <a:blip r:embed="rId2"/>
          <a:stretch>
            <a:fillRect/>
          </a:stretch>
        </p:blipFill>
        <p:spPr>
          <a:xfrm>
            <a:off x="457200" y="1541831"/>
            <a:ext cx="8229600" cy="4404575"/>
          </a:xfrm>
        </p:spPr>
      </p:pic>
      <p:sp>
        <p:nvSpPr>
          <p:cNvPr id="3" name="标题 2"/>
          <p:cNvSpPr>
            <a:spLocks noGrp="1"/>
          </p:cNvSpPr>
          <p:nvPr>
            <p:ph type="title"/>
          </p:nvPr>
        </p:nvSpPr>
        <p:spPr/>
        <p:txBody>
          <a:bodyPr/>
          <a:lstStyle/>
          <a:p>
            <a:r>
              <a:rPr lang="zh-CN" altLang="en-US" dirty="0" smtClean="0"/>
              <a:t>创建调查示图</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12.png"/>
          <p:cNvPicPr>
            <a:picLocks noGrp="1" noChangeAspect="1"/>
          </p:cNvPicPr>
          <p:nvPr>
            <p:ph idx="1"/>
          </p:nvPr>
        </p:nvPicPr>
        <p:blipFill>
          <a:blip r:embed="rId2"/>
          <a:stretch>
            <a:fillRect/>
          </a:stretch>
        </p:blipFill>
        <p:spPr>
          <a:xfrm>
            <a:off x="2357422" y="1357298"/>
            <a:ext cx="4863042" cy="4282059"/>
          </a:xfrm>
        </p:spPr>
      </p:pic>
      <p:sp>
        <p:nvSpPr>
          <p:cNvPr id="3" name="标题 2"/>
          <p:cNvSpPr>
            <a:spLocks noGrp="1"/>
          </p:cNvSpPr>
          <p:nvPr>
            <p:ph type="title"/>
          </p:nvPr>
        </p:nvSpPr>
        <p:spPr/>
        <p:txBody>
          <a:bodyPr/>
          <a:lstStyle/>
          <a:p>
            <a:r>
              <a:rPr lang="zh-CN" altLang="en-US" dirty="0" smtClean="0"/>
              <a:t>权限</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300" dirty="0" smtClean="0"/>
              <a:t>以个人网站为例，你可以授予人员访问你的个人网站。</a:t>
            </a:r>
            <a:endParaRPr lang="en-US" altLang="zh-CN" sz="2300" dirty="0" smtClean="0"/>
          </a:p>
          <a:p>
            <a:pPr>
              <a:buNone/>
            </a:pPr>
            <a:endParaRPr lang="en-US" altLang="zh-CN" sz="2300" dirty="0" smtClean="0"/>
          </a:p>
          <a:p>
            <a:pPr>
              <a:buNone/>
            </a:pPr>
            <a:r>
              <a:rPr lang="zh-CN" altLang="en-US" sz="2000" dirty="0" smtClean="0"/>
              <a:t>步骤：</a:t>
            </a:r>
            <a:endParaRPr lang="en-US" altLang="zh-CN" sz="2000" dirty="0" smtClean="0"/>
          </a:p>
          <a:p>
            <a:pPr>
              <a:buNone/>
            </a:pPr>
            <a:r>
              <a:rPr lang="en-US" altLang="zh-CN" sz="2000" dirty="0" smtClean="0"/>
              <a:t>1</a:t>
            </a:r>
            <a:r>
              <a:rPr lang="zh-CN" altLang="en-US" sz="2000" dirty="0" smtClean="0"/>
              <a:t>、点击“</a:t>
            </a:r>
            <a:r>
              <a:rPr lang="zh-CN" altLang="en-US" sz="2000" b="1" dirty="0" smtClean="0"/>
              <a:t>网站操作</a:t>
            </a:r>
            <a:r>
              <a:rPr lang="zh-CN" altLang="en-US" sz="2000" dirty="0" smtClean="0"/>
              <a:t>”，进入“</a:t>
            </a:r>
            <a:r>
              <a:rPr lang="zh-CN" altLang="en-US" sz="2000" b="1" dirty="0" smtClean="0"/>
              <a:t>网站权限</a:t>
            </a:r>
            <a:r>
              <a:rPr lang="zh-CN" altLang="en-US" sz="2000" dirty="0" smtClean="0"/>
              <a:t>” ，单击“</a:t>
            </a:r>
            <a:r>
              <a:rPr lang="zh-CN" altLang="en-US" sz="2000" b="1" dirty="0" smtClean="0"/>
              <a:t>授予权限</a:t>
            </a:r>
            <a:r>
              <a:rPr lang="zh-CN" altLang="en-US" sz="2000" dirty="0" smtClean="0"/>
              <a:t>”。</a:t>
            </a:r>
            <a:endParaRPr lang="en-US" altLang="zh-CN" sz="2000" dirty="0" smtClean="0"/>
          </a:p>
          <a:p>
            <a:pPr>
              <a:buNone/>
            </a:pPr>
            <a:r>
              <a:rPr lang="en-US" altLang="zh-CN" sz="2000" dirty="0" smtClean="0"/>
              <a:t>2</a:t>
            </a:r>
            <a:r>
              <a:rPr lang="zh-CN" altLang="en-US" sz="2000" dirty="0" smtClean="0"/>
              <a:t>、你可以“</a:t>
            </a:r>
            <a:r>
              <a:rPr lang="zh-CN" altLang="en-US" sz="2000" b="1" dirty="0" smtClean="0"/>
              <a:t>选择用户 ”，</a:t>
            </a:r>
            <a:r>
              <a:rPr lang="zh-CN" altLang="en-US" sz="2000" dirty="0" smtClean="0"/>
              <a:t>输入</a:t>
            </a:r>
            <a:r>
              <a:rPr lang="zh-CN" altLang="en-US" sz="2000" dirty="0" smtClean="0"/>
              <a:t>用户名、用户组名称或电子邮件地址。请使用分号对输入项进行分隔</a:t>
            </a:r>
            <a:r>
              <a:rPr lang="zh-CN" altLang="en-US" sz="2000" dirty="0" smtClean="0"/>
              <a:t>。</a:t>
            </a:r>
            <a:endParaRPr lang="en-US" altLang="zh-CN" sz="2000" dirty="0" smtClean="0"/>
          </a:p>
          <a:p>
            <a:pPr>
              <a:buNone/>
            </a:pPr>
            <a:r>
              <a:rPr lang="en-US" altLang="zh-CN" sz="2000" dirty="0" smtClean="0"/>
              <a:t>3</a:t>
            </a:r>
            <a:r>
              <a:rPr lang="zh-CN" altLang="en-US" sz="2000" dirty="0" smtClean="0"/>
              <a:t>、在</a:t>
            </a:r>
            <a:r>
              <a:rPr lang="zh-CN" altLang="en-US" sz="2000" dirty="0" smtClean="0"/>
              <a:t>“</a:t>
            </a:r>
            <a:r>
              <a:rPr lang="zh-CN" altLang="en-US" sz="2000" b="1" dirty="0" smtClean="0"/>
              <a:t>授予权限</a:t>
            </a:r>
            <a:r>
              <a:rPr lang="zh-CN" altLang="en-US" sz="2000" dirty="0" smtClean="0"/>
              <a:t>”中</a:t>
            </a:r>
            <a:r>
              <a:rPr lang="zh-CN" altLang="en-US" sz="2000" dirty="0" smtClean="0"/>
              <a:t>，你可以请</a:t>
            </a:r>
            <a:r>
              <a:rPr lang="zh-CN" altLang="en-US" sz="2000" dirty="0" smtClean="0"/>
              <a:t>选择“</a:t>
            </a:r>
            <a:r>
              <a:rPr lang="zh-CN" altLang="en-US" sz="2000" b="1" dirty="0" smtClean="0"/>
              <a:t>向 </a:t>
            </a:r>
            <a:r>
              <a:rPr lang="en-US" sz="2000" b="1" dirty="0" smtClean="0"/>
              <a:t>SharePoint </a:t>
            </a:r>
            <a:r>
              <a:rPr lang="zh-CN" altLang="en-US" sz="2000" b="1" dirty="0" smtClean="0"/>
              <a:t>组添加</a:t>
            </a:r>
            <a:r>
              <a:rPr lang="zh-CN" altLang="en-US" sz="2000" b="1" dirty="0" smtClean="0"/>
              <a:t>用户</a:t>
            </a:r>
            <a:r>
              <a:rPr lang="zh-CN" altLang="en-US" sz="2000" dirty="0" smtClean="0"/>
              <a:t>”</a:t>
            </a:r>
            <a:r>
              <a:rPr lang="zh-CN" altLang="en-US" sz="2000" dirty="0" smtClean="0"/>
              <a:t>或“</a:t>
            </a:r>
            <a:r>
              <a:rPr lang="zh-CN" altLang="en-US" sz="2000" b="1" dirty="0" smtClean="0"/>
              <a:t>直接授予用户权限</a:t>
            </a:r>
            <a:r>
              <a:rPr lang="zh-CN" altLang="en-US" sz="2000" dirty="0" smtClean="0"/>
              <a:t>” 。</a:t>
            </a:r>
            <a:endParaRPr lang="en-US" altLang="zh-CN" sz="2000" dirty="0" smtClean="0"/>
          </a:p>
          <a:p>
            <a:pPr>
              <a:buNone/>
            </a:pPr>
            <a:r>
              <a:rPr lang="en-US" altLang="zh-CN" sz="2000" dirty="0" smtClean="0"/>
              <a:t>4</a:t>
            </a:r>
            <a:r>
              <a:rPr lang="zh-CN" altLang="en-US" sz="2000" dirty="0" smtClean="0"/>
              <a:t>、“</a:t>
            </a:r>
            <a:r>
              <a:rPr lang="zh-CN" altLang="en-US" sz="2000" b="1" dirty="0" smtClean="0"/>
              <a:t>发送电子邮件</a:t>
            </a:r>
            <a:r>
              <a:rPr lang="zh-CN" altLang="en-US" sz="2000" dirty="0" smtClean="0"/>
              <a:t>”使用</a:t>
            </a:r>
            <a:r>
              <a:rPr lang="zh-CN" altLang="en-US" sz="2000" dirty="0" smtClean="0"/>
              <a:t>此选项可向新用户发送电子邮件。您可以对发送的邮件进行个性化设置。 </a:t>
            </a:r>
            <a:r>
              <a:rPr lang="zh-CN" altLang="en-US" sz="2000" dirty="0" smtClean="0"/>
              <a:t>也可以选择不发送。</a:t>
            </a:r>
            <a:endParaRPr lang="en-US" altLang="zh-CN" sz="2000" dirty="0" smtClean="0"/>
          </a:p>
          <a:p>
            <a:pPr>
              <a:buNone/>
            </a:pPr>
            <a:r>
              <a:rPr lang="en-US" altLang="zh-CN" sz="2000" dirty="0" smtClean="0"/>
              <a:t>5</a:t>
            </a:r>
            <a:r>
              <a:rPr lang="zh-CN" altLang="en-US" sz="2000" dirty="0" smtClean="0"/>
              <a:t>、点击“</a:t>
            </a:r>
            <a:r>
              <a:rPr lang="zh-CN" altLang="en-US" sz="2000" b="1" dirty="0" smtClean="0"/>
              <a:t>确定</a:t>
            </a:r>
            <a:r>
              <a:rPr lang="zh-CN" altLang="en-US" sz="2000" dirty="0" smtClean="0"/>
              <a:t>”完成。</a:t>
            </a:r>
            <a:r>
              <a:rPr lang="zh-CN" altLang="en-US" sz="2000" dirty="0" smtClean="0"/>
              <a:t/>
            </a:r>
            <a:br>
              <a:rPr lang="zh-CN" altLang="en-US" sz="2000" dirty="0" smtClean="0"/>
            </a:br>
            <a:endParaRPr lang="zh-CN" altLang="en-US" sz="2000" dirty="0"/>
          </a:p>
        </p:txBody>
      </p:sp>
      <p:sp>
        <p:nvSpPr>
          <p:cNvPr id="3" name="标题 2"/>
          <p:cNvSpPr>
            <a:spLocks noGrp="1"/>
          </p:cNvSpPr>
          <p:nvPr>
            <p:ph type="title"/>
          </p:nvPr>
        </p:nvSpPr>
        <p:spPr/>
        <p:txBody>
          <a:bodyPr/>
          <a:lstStyle/>
          <a:p>
            <a:r>
              <a:rPr lang="zh-CN" altLang="en-US" dirty="0" smtClean="0"/>
              <a:t>设置权限</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13.png"/>
          <p:cNvPicPr>
            <a:picLocks noGrp="1" noChangeAspect="1"/>
          </p:cNvPicPr>
          <p:nvPr>
            <p:ph sz="half" idx="1"/>
          </p:nvPr>
        </p:nvPicPr>
        <p:blipFill>
          <a:blip r:embed="rId2"/>
          <a:stretch>
            <a:fillRect/>
          </a:stretch>
        </p:blipFill>
        <p:spPr>
          <a:xfrm>
            <a:off x="1281758" y="1481138"/>
            <a:ext cx="2389484" cy="4525962"/>
          </a:xfrm>
        </p:spPr>
      </p:pic>
      <p:pic>
        <p:nvPicPr>
          <p:cNvPr id="6" name="内容占位符 5" descr="14.png"/>
          <p:cNvPicPr>
            <a:picLocks noGrp="1" noChangeAspect="1"/>
          </p:cNvPicPr>
          <p:nvPr>
            <p:ph sz="half" idx="2"/>
          </p:nvPr>
        </p:nvPicPr>
        <p:blipFill>
          <a:blip r:embed="rId3"/>
          <a:stretch>
            <a:fillRect/>
          </a:stretch>
        </p:blipFill>
        <p:spPr>
          <a:xfrm>
            <a:off x="4876337" y="1481138"/>
            <a:ext cx="3582325" cy="4525962"/>
          </a:xfrm>
        </p:spPr>
      </p:pic>
      <p:sp>
        <p:nvSpPr>
          <p:cNvPr id="4" name="标题 3"/>
          <p:cNvSpPr>
            <a:spLocks noGrp="1"/>
          </p:cNvSpPr>
          <p:nvPr>
            <p:ph type="title"/>
          </p:nvPr>
        </p:nvSpPr>
        <p:spPr/>
        <p:txBody>
          <a:bodyPr/>
          <a:lstStyle/>
          <a:p>
            <a:r>
              <a:rPr lang="zh-CN" altLang="en-US" dirty="0" smtClean="0"/>
              <a:t>设置权限示图</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3200" dirty="0" err="1" smtClean="0"/>
              <a:t>Sharepoint</a:t>
            </a:r>
            <a:r>
              <a:rPr lang="zh-CN" altLang="en-US" sz="3200" dirty="0" smtClean="0"/>
              <a:t>可以帮助企业用户轻松完成日常工作中诸如文档审批、在线申请等业务流程，同时提供多种接口实现后台业务系统的集成。</a:t>
            </a:r>
            <a:endParaRPr lang="zh-CN" altLang="en-US" sz="3200" dirty="0"/>
          </a:p>
        </p:txBody>
      </p:sp>
      <p:sp>
        <p:nvSpPr>
          <p:cNvPr id="3" name="标题 2"/>
          <p:cNvSpPr>
            <a:spLocks noGrp="1"/>
          </p:cNvSpPr>
          <p:nvPr>
            <p:ph type="title"/>
          </p:nvPr>
        </p:nvSpPr>
        <p:spPr/>
        <p:txBody>
          <a:bodyPr/>
          <a:lstStyle/>
          <a:p>
            <a:r>
              <a:rPr lang="en-US" altLang="zh-CN" dirty="0" err="1" smtClean="0"/>
              <a:t>Sharepoint</a:t>
            </a:r>
            <a:r>
              <a:rPr lang="zh-CN" altLang="en-US" dirty="0" smtClean="0"/>
              <a:t>能做什么</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300" dirty="0" smtClean="0"/>
              <a:t>对于列表或文档库等，也可具有独有的权限。</a:t>
            </a:r>
            <a:endParaRPr lang="en-US" altLang="zh-CN" sz="2300" dirty="0" smtClean="0"/>
          </a:p>
          <a:p>
            <a:endParaRPr lang="en-US" altLang="zh-CN" sz="2300" dirty="0" smtClean="0"/>
          </a:p>
          <a:p>
            <a:r>
              <a:rPr lang="zh-CN" altLang="en-US" sz="2300" dirty="0" smtClean="0"/>
              <a:t>步骤：</a:t>
            </a:r>
            <a:endParaRPr lang="en-US" altLang="zh-CN" sz="2300" dirty="0" smtClean="0"/>
          </a:p>
          <a:p>
            <a:pPr>
              <a:buNone/>
            </a:pPr>
            <a:r>
              <a:rPr lang="en-US" altLang="zh-CN" sz="2300" dirty="0" smtClean="0"/>
              <a:t>1</a:t>
            </a:r>
            <a:r>
              <a:rPr lang="zh-CN" altLang="en-US" sz="2300" dirty="0" smtClean="0"/>
              <a:t>、打开</a:t>
            </a:r>
            <a:r>
              <a:rPr lang="zh-CN" altLang="en-US" sz="2300" dirty="0" smtClean="0"/>
              <a:t>要编辑其权限级别的</a:t>
            </a:r>
            <a:r>
              <a:rPr lang="zh-CN" altLang="en-US" sz="2300" dirty="0" smtClean="0"/>
              <a:t>列表。</a:t>
            </a:r>
            <a:endParaRPr lang="zh-CN" altLang="en-US" sz="2300" dirty="0" smtClean="0"/>
          </a:p>
          <a:p>
            <a:pPr>
              <a:buNone/>
            </a:pPr>
            <a:r>
              <a:rPr lang="en-US" altLang="zh-CN" sz="2300" dirty="0" smtClean="0"/>
              <a:t>2</a:t>
            </a:r>
            <a:r>
              <a:rPr lang="zh-CN" altLang="en-US" sz="2300" dirty="0" smtClean="0"/>
              <a:t>、点击</a:t>
            </a:r>
            <a:r>
              <a:rPr lang="zh-CN" altLang="en-US" sz="2300" b="1" dirty="0" smtClean="0"/>
              <a:t>“列表”</a:t>
            </a:r>
            <a:r>
              <a:rPr lang="zh-CN" altLang="en-US" sz="2300" dirty="0" smtClean="0"/>
              <a:t>菜单，</a:t>
            </a:r>
            <a:r>
              <a:rPr lang="zh-CN" altLang="en-US" sz="2300" dirty="0" smtClean="0"/>
              <a:t>单击</a:t>
            </a:r>
            <a:r>
              <a:rPr lang="zh-CN" altLang="en-US" sz="2300" b="1" dirty="0" smtClean="0"/>
              <a:t>“列表设置”</a:t>
            </a:r>
            <a:r>
              <a:rPr lang="zh-CN" altLang="en-US" sz="2300" dirty="0" smtClean="0"/>
              <a:t>。</a:t>
            </a:r>
            <a:endParaRPr lang="zh-CN" altLang="en-US" sz="2300" dirty="0" smtClean="0"/>
          </a:p>
          <a:p>
            <a:pPr>
              <a:buNone/>
            </a:pPr>
            <a:r>
              <a:rPr lang="en-US" altLang="zh-CN" sz="2300" dirty="0" smtClean="0"/>
              <a:t>3</a:t>
            </a:r>
            <a:r>
              <a:rPr lang="zh-CN" altLang="en-US" sz="2300" dirty="0" smtClean="0"/>
              <a:t>、“</a:t>
            </a:r>
            <a:r>
              <a:rPr lang="zh-CN" altLang="en-US" sz="2300" b="1" dirty="0" smtClean="0"/>
              <a:t>权限</a:t>
            </a:r>
            <a:r>
              <a:rPr lang="zh-CN" altLang="en-US" sz="2300" dirty="0" smtClean="0"/>
              <a:t>”</a:t>
            </a:r>
            <a:r>
              <a:rPr lang="zh-CN" altLang="en-US" sz="2300" dirty="0" smtClean="0"/>
              <a:t>页显示与此库关联的所有用户和 </a:t>
            </a:r>
            <a:r>
              <a:rPr lang="en-US" altLang="zh-CN" sz="2300" dirty="0" smtClean="0"/>
              <a:t>SharePoint </a:t>
            </a:r>
            <a:r>
              <a:rPr lang="zh-CN" altLang="en-US" sz="2300" dirty="0" smtClean="0"/>
              <a:t>组以及分配给他们的权限级别。 </a:t>
            </a:r>
          </a:p>
          <a:p>
            <a:pPr>
              <a:buNone/>
            </a:pPr>
            <a:r>
              <a:rPr lang="en-US" altLang="zh-CN" sz="2300" dirty="0" smtClean="0"/>
              <a:t>4</a:t>
            </a:r>
            <a:r>
              <a:rPr lang="zh-CN" altLang="en-US" sz="2300" dirty="0" smtClean="0"/>
              <a:t>、如果列表提示正在继承其父列表的权限</a:t>
            </a:r>
            <a:r>
              <a:rPr lang="zh-CN" altLang="en-US" sz="2300" dirty="0" smtClean="0"/>
              <a:t>，则必须首先停止继承权限以编辑此安全对象的权限级别</a:t>
            </a:r>
            <a:r>
              <a:rPr lang="zh-CN" altLang="en-US" sz="2300" dirty="0" smtClean="0"/>
              <a:t>。选择“</a:t>
            </a:r>
            <a:r>
              <a:rPr lang="zh-CN" altLang="en-US" sz="2300" b="1" dirty="0" smtClean="0"/>
              <a:t>停止继承权限”</a:t>
            </a:r>
            <a:r>
              <a:rPr lang="zh-CN" altLang="en-US" sz="2300" dirty="0" smtClean="0"/>
              <a:t>，“</a:t>
            </a:r>
            <a:r>
              <a:rPr lang="zh-CN" altLang="en-US" sz="2300" b="1" dirty="0" smtClean="0"/>
              <a:t>确定</a:t>
            </a:r>
            <a:r>
              <a:rPr lang="zh-CN" altLang="en-US" sz="2300" dirty="0" smtClean="0"/>
              <a:t>”即可。</a:t>
            </a:r>
            <a:endParaRPr lang="en-US" altLang="zh-CN" sz="2300" dirty="0" smtClean="0"/>
          </a:p>
          <a:p>
            <a:pPr>
              <a:buNone/>
            </a:pPr>
            <a:r>
              <a:rPr lang="en-US" altLang="zh-CN" sz="2300" dirty="0" smtClean="0"/>
              <a:t>5</a:t>
            </a:r>
            <a:r>
              <a:rPr lang="zh-CN" altLang="en-US" sz="2300" dirty="0" smtClean="0"/>
              <a:t>、输入你要授权的用户直接授予权限即可。</a:t>
            </a:r>
            <a:endParaRPr lang="zh-CN" altLang="en-US" sz="2300" dirty="0" smtClean="0"/>
          </a:p>
          <a:p>
            <a:endParaRPr lang="zh-CN" altLang="en-US" dirty="0"/>
          </a:p>
        </p:txBody>
      </p:sp>
      <p:sp>
        <p:nvSpPr>
          <p:cNvPr id="3" name="标题 2"/>
          <p:cNvSpPr>
            <a:spLocks noGrp="1"/>
          </p:cNvSpPr>
          <p:nvPr>
            <p:ph type="title"/>
          </p:nvPr>
        </p:nvSpPr>
        <p:spPr/>
        <p:txBody>
          <a:bodyPr/>
          <a:lstStyle/>
          <a:p>
            <a:r>
              <a:rPr lang="zh-CN" altLang="en-US" dirty="0" smtClean="0"/>
              <a:t>设置列表权限</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15.png"/>
          <p:cNvPicPr>
            <a:picLocks noGrp="1" noChangeAspect="1"/>
          </p:cNvPicPr>
          <p:nvPr>
            <p:ph idx="1"/>
          </p:nvPr>
        </p:nvPicPr>
        <p:blipFill>
          <a:blip r:embed="rId2"/>
          <a:stretch>
            <a:fillRect/>
          </a:stretch>
        </p:blipFill>
        <p:spPr>
          <a:xfrm>
            <a:off x="2928926" y="1214422"/>
            <a:ext cx="2984604" cy="928694"/>
          </a:xfrm>
        </p:spPr>
      </p:pic>
      <p:sp>
        <p:nvSpPr>
          <p:cNvPr id="3" name="标题 2"/>
          <p:cNvSpPr>
            <a:spLocks noGrp="1"/>
          </p:cNvSpPr>
          <p:nvPr>
            <p:ph type="title"/>
          </p:nvPr>
        </p:nvSpPr>
        <p:spPr/>
        <p:txBody>
          <a:bodyPr/>
          <a:lstStyle/>
          <a:p>
            <a:r>
              <a:rPr lang="zh-CN" altLang="en-US" dirty="0" smtClean="0"/>
              <a:t>示图</a:t>
            </a:r>
            <a:endParaRPr lang="zh-CN" altLang="en-US" dirty="0"/>
          </a:p>
        </p:txBody>
      </p:sp>
      <p:pic>
        <p:nvPicPr>
          <p:cNvPr id="5" name="图片 4" descr="16.png"/>
          <p:cNvPicPr>
            <a:picLocks noChangeAspect="1"/>
          </p:cNvPicPr>
          <p:nvPr/>
        </p:nvPicPr>
        <p:blipFill>
          <a:blip r:embed="rId3"/>
          <a:stretch>
            <a:fillRect/>
          </a:stretch>
        </p:blipFill>
        <p:spPr>
          <a:xfrm>
            <a:off x="2928926" y="4714884"/>
            <a:ext cx="3071834" cy="1285884"/>
          </a:xfrm>
          <a:prstGeom prst="rect">
            <a:avLst/>
          </a:prstGeom>
        </p:spPr>
      </p:pic>
      <p:pic>
        <p:nvPicPr>
          <p:cNvPr id="9" name="图片 8" descr="1.png"/>
          <p:cNvPicPr>
            <a:picLocks noChangeAspect="1"/>
          </p:cNvPicPr>
          <p:nvPr/>
        </p:nvPicPr>
        <p:blipFill>
          <a:blip r:embed="rId4"/>
          <a:stretch>
            <a:fillRect/>
          </a:stretch>
        </p:blipFill>
        <p:spPr>
          <a:xfrm>
            <a:off x="2928926" y="2928934"/>
            <a:ext cx="3000396" cy="1000132"/>
          </a:xfrm>
          <a:prstGeom prst="rect">
            <a:avLst/>
          </a:prstGeom>
        </p:spPr>
      </p:pic>
      <p:cxnSp>
        <p:nvCxnSpPr>
          <p:cNvPr id="11" name="直接箭头连接符 10"/>
          <p:cNvCxnSpPr>
            <a:stCxn id="4" idx="2"/>
          </p:cNvCxnSpPr>
          <p:nvPr/>
        </p:nvCxnSpPr>
        <p:spPr>
          <a:xfrm rot="16200000" flipH="1">
            <a:off x="4067986" y="2496358"/>
            <a:ext cx="714380" cy="78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接箭头连接符 11"/>
          <p:cNvCxnSpPr/>
          <p:nvPr/>
        </p:nvCxnSpPr>
        <p:spPr>
          <a:xfrm rot="16200000" flipH="1">
            <a:off x="4075882" y="4282309"/>
            <a:ext cx="714380" cy="78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300" dirty="0" smtClean="0"/>
              <a:t>以上操作的练习均可在你的个人网站上完成，在你的个人网站上，你拥有管理员的权限。</a:t>
            </a:r>
            <a:endParaRPr lang="en-US" altLang="zh-CN" sz="2300" dirty="0" smtClean="0"/>
          </a:p>
          <a:p>
            <a:r>
              <a:rPr lang="zh-CN" altLang="en-US" sz="2300" b="1" dirty="0" smtClean="0"/>
              <a:t>找到你的个人网站</a:t>
            </a:r>
            <a:endParaRPr lang="en-US" altLang="zh-CN" sz="2300" b="1" dirty="0" smtClean="0"/>
          </a:p>
          <a:p>
            <a:pPr>
              <a:buNone/>
            </a:pPr>
            <a:r>
              <a:rPr lang="en-US" altLang="zh-CN" sz="2300" dirty="0" smtClean="0"/>
              <a:t> </a:t>
            </a:r>
            <a:r>
              <a:rPr lang="en-US" altLang="zh-CN" sz="2300" dirty="0" smtClean="0"/>
              <a:t>  </a:t>
            </a:r>
            <a:r>
              <a:rPr lang="zh-CN" altLang="en-US" sz="2300" dirty="0" smtClean="0"/>
              <a:t>网站右上角显示你的名字，点击名字进入“我的网站”，单击“我的内容”即可进入。</a:t>
            </a:r>
            <a:endParaRPr lang="en-US" altLang="zh-CN" sz="2300" dirty="0" smtClean="0"/>
          </a:p>
          <a:p>
            <a:pPr>
              <a:buNone/>
            </a:pPr>
            <a:endParaRPr lang="en-US" altLang="zh-CN" dirty="0" smtClean="0"/>
          </a:p>
          <a:p>
            <a:pPr>
              <a:buNone/>
            </a:pPr>
            <a:endParaRPr lang="zh-CN" altLang="en-US" dirty="0"/>
          </a:p>
        </p:txBody>
      </p:sp>
      <p:sp>
        <p:nvSpPr>
          <p:cNvPr id="3" name="标题 2"/>
          <p:cNvSpPr>
            <a:spLocks noGrp="1"/>
          </p:cNvSpPr>
          <p:nvPr>
            <p:ph type="title"/>
          </p:nvPr>
        </p:nvSpPr>
        <p:spPr/>
        <p:txBody>
          <a:bodyPr/>
          <a:lstStyle/>
          <a:p>
            <a:r>
              <a:rPr lang="zh-CN" altLang="en-US" dirty="0" smtClean="0"/>
              <a:t>个人网站</a:t>
            </a:r>
            <a:r>
              <a:rPr lang="en-US" altLang="zh-CN" dirty="0" smtClean="0"/>
              <a:t>	</a:t>
            </a:r>
            <a:endParaRPr lang="zh-CN" altLang="en-US" dirty="0"/>
          </a:p>
        </p:txBody>
      </p:sp>
      <p:pic>
        <p:nvPicPr>
          <p:cNvPr id="4" name="图片 3" descr="10.png"/>
          <p:cNvPicPr>
            <a:picLocks noChangeAspect="1"/>
          </p:cNvPicPr>
          <p:nvPr/>
        </p:nvPicPr>
        <p:blipFill>
          <a:blip r:embed="rId2"/>
          <a:stretch>
            <a:fillRect/>
          </a:stretch>
        </p:blipFill>
        <p:spPr>
          <a:xfrm>
            <a:off x="1848153" y="3500438"/>
            <a:ext cx="2438095" cy="2571768"/>
          </a:xfrm>
          <a:prstGeom prst="rect">
            <a:avLst/>
          </a:prstGeom>
        </p:spPr>
      </p:pic>
      <p:pic>
        <p:nvPicPr>
          <p:cNvPr id="5" name="图片 4" descr="11.png"/>
          <p:cNvPicPr>
            <a:picLocks noChangeAspect="1"/>
          </p:cNvPicPr>
          <p:nvPr/>
        </p:nvPicPr>
        <p:blipFill>
          <a:blip r:embed="rId3"/>
          <a:stretch>
            <a:fillRect/>
          </a:stretch>
        </p:blipFill>
        <p:spPr>
          <a:xfrm>
            <a:off x="5148652" y="3500438"/>
            <a:ext cx="2423744" cy="2571768"/>
          </a:xfrm>
          <a:prstGeom prst="rect">
            <a:avLst/>
          </a:prstGeom>
        </p:spPr>
      </p:pic>
      <p:cxnSp>
        <p:nvCxnSpPr>
          <p:cNvPr id="6" name="直接箭头连接符 5"/>
          <p:cNvCxnSpPr/>
          <p:nvPr/>
        </p:nvCxnSpPr>
        <p:spPr>
          <a:xfrm>
            <a:off x="4286248" y="4857760"/>
            <a:ext cx="928694"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3200" dirty="0" err="1" smtClean="0"/>
              <a:t>Sharepoint</a:t>
            </a:r>
            <a:r>
              <a:rPr lang="zh-CN" altLang="en-US" sz="3200" dirty="0" smtClean="0"/>
              <a:t>可以被看做是应用程序集；</a:t>
            </a:r>
            <a:endParaRPr lang="en-US" altLang="zh-CN" sz="3200" dirty="0" smtClean="0"/>
          </a:p>
          <a:p>
            <a:r>
              <a:rPr lang="en-US" altLang="zh-CN" sz="3200" dirty="0" err="1" smtClean="0"/>
              <a:t>Sharepoint</a:t>
            </a:r>
            <a:r>
              <a:rPr lang="zh-CN" altLang="en-US" sz="3200" dirty="0" smtClean="0"/>
              <a:t>可以背看做是企业信息门户；</a:t>
            </a:r>
            <a:endParaRPr lang="en-US" altLang="zh-CN" sz="3200" dirty="0" smtClean="0"/>
          </a:p>
          <a:p>
            <a:r>
              <a:rPr lang="en-US" altLang="zh-CN" sz="3200" dirty="0" err="1" smtClean="0"/>
              <a:t>Sharepoint</a:t>
            </a:r>
            <a:r>
              <a:rPr lang="zh-CN" altLang="en-US" sz="3200" dirty="0" smtClean="0"/>
              <a:t>可以看做是工作流宿主；</a:t>
            </a:r>
            <a:endParaRPr lang="en-US" altLang="zh-CN" sz="3200" dirty="0" smtClean="0"/>
          </a:p>
          <a:p>
            <a:r>
              <a:rPr lang="en-US" altLang="zh-CN" sz="3200" dirty="0" err="1" smtClean="0"/>
              <a:t>Sharepoint</a:t>
            </a:r>
            <a:r>
              <a:rPr lang="zh-CN" altLang="en-US" sz="3200" dirty="0" smtClean="0"/>
              <a:t>可以作为企业内容管理应用，包括文档管理、记录管理以及</a:t>
            </a:r>
            <a:r>
              <a:rPr lang="en-US" altLang="zh-CN" sz="3200" dirty="0" smtClean="0"/>
              <a:t>WEB</a:t>
            </a:r>
            <a:r>
              <a:rPr lang="zh-CN" altLang="en-US" sz="3200" dirty="0" smtClean="0"/>
              <a:t>内容管理；</a:t>
            </a:r>
            <a:endParaRPr lang="en-US" altLang="zh-CN" sz="3200" dirty="0" smtClean="0"/>
          </a:p>
          <a:p>
            <a:r>
              <a:rPr lang="en-US" altLang="zh-CN" sz="3200" dirty="0" err="1" smtClean="0"/>
              <a:t>Sharepoint</a:t>
            </a:r>
            <a:r>
              <a:rPr lang="zh-CN" altLang="en-US" sz="3200" dirty="0" smtClean="0"/>
              <a:t>是数据的存储中心，通过类似于数据库列表来存储各种数据。</a:t>
            </a:r>
            <a:endParaRPr lang="en-US" altLang="zh-CN" sz="3200" dirty="0" smtClean="0"/>
          </a:p>
        </p:txBody>
      </p:sp>
      <p:sp>
        <p:nvSpPr>
          <p:cNvPr id="3" name="标题 2"/>
          <p:cNvSpPr>
            <a:spLocks noGrp="1"/>
          </p:cNvSpPr>
          <p:nvPr>
            <p:ph type="title"/>
          </p:nvPr>
        </p:nvSpPr>
        <p:spPr/>
        <p:txBody>
          <a:bodyPr/>
          <a:lstStyle/>
          <a:p>
            <a:r>
              <a:rPr lang="en-US" altLang="zh-CN" dirty="0" err="1" smtClean="0"/>
              <a:t>Sharepoint</a:t>
            </a:r>
            <a:r>
              <a:rPr lang="zh-CN" altLang="en-US" dirty="0" smtClean="0"/>
              <a:t>能做什么</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buNone/>
            </a:pPr>
            <a:r>
              <a:rPr lang="zh-CN" altLang="en-US" dirty="0" smtClean="0"/>
              <a:t>增</a:t>
            </a: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r>
              <a:rPr lang="zh-CN" altLang="en-US" dirty="0" smtClean="0"/>
              <a:t>删、改</a:t>
            </a: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r>
              <a:rPr lang="en-US" altLang="zh-CN" dirty="0" smtClean="0"/>
              <a:t>                        </a:t>
            </a:r>
            <a:r>
              <a:rPr lang="zh-CN" altLang="en-US" sz="1500" dirty="0" smtClean="0">
                <a:solidFill>
                  <a:srgbClr val="FF0000"/>
                </a:solidFill>
              </a:rPr>
              <a:t>如果这些项目显示灰色，无法进行操作，说明你的权限不够哦。</a:t>
            </a:r>
            <a:endParaRPr lang="zh-CN" altLang="en-US" sz="1500" dirty="0">
              <a:solidFill>
                <a:srgbClr val="FF0000"/>
              </a:solidFill>
            </a:endParaRPr>
          </a:p>
        </p:txBody>
      </p:sp>
      <p:sp>
        <p:nvSpPr>
          <p:cNvPr id="3" name="标题 2"/>
          <p:cNvSpPr>
            <a:spLocks noGrp="1"/>
          </p:cNvSpPr>
          <p:nvPr>
            <p:ph type="title"/>
          </p:nvPr>
        </p:nvSpPr>
        <p:spPr/>
        <p:txBody>
          <a:bodyPr/>
          <a:lstStyle/>
          <a:p>
            <a:r>
              <a:rPr lang="zh-CN" altLang="en-US" dirty="0" smtClean="0"/>
              <a:t>你可以完成的操作</a:t>
            </a:r>
            <a:endParaRPr lang="zh-CN" altLang="en-US" dirty="0"/>
          </a:p>
        </p:txBody>
      </p:sp>
      <p:pic>
        <p:nvPicPr>
          <p:cNvPr id="4" name="图片 3" descr="7.png"/>
          <p:cNvPicPr>
            <a:picLocks noChangeAspect="1"/>
          </p:cNvPicPr>
          <p:nvPr/>
        </p:nvPicPr>
        <p:blipFill>
          <a:blip r:embed="rId2"/>
          <a:stretch>
            <a:fillRect/>
          </a:stretch>
        </p:blipFill>
        <p:spPr>
          <a:xfrm>
            <a:off x="642910" y="1928802"/>
            <a:ext cx="2387816" cy="1500198"/>
          </a:xfrm>
          <a:prstGeom prst="rect">
            <a:avLst/>
          </a:prstGeom>
        </p:spPr>
      </p:pic>
      <p:pic>
        <p:nvPicPr>
          <p:cNvPr id="5" name="图片 4" descr="8.png"/>
          <p:cNvPicPr>
            <a:picLocks noChangeAspect="1"/>
          </p:cNvPicPr>
          <p:nvPr/>
        </p:nvPicPr>
        <p:blipFill>
          <a:blip r:embed="rId3"/>
          <a:stretch>
            <a:fillRect/>
          </a:stretch>
        </p:blipFill>
        <p:spPr>
          <a:xfrm>
            <a:off x="642910" y="4214818"/>
            <a:ext cx="2376294" cy="169328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3200" dirty="0" smtClean="0"/>
              <a:t>文档库</a:t>
            </a:r>
            <a:endParaRPr lang="en-US" altLang="zh-CN" sz="3200" dirty="0" smtClean="0"/>
          </a:p>
          <a:p>
            <a:r>
              <a:rPr lang="zh-CN" altLang="en-US" sz="3200" dirty="0" smtClean="0"/>
              <a:t>列表</a:t>
            </a:r>
            <a:endParaRPr lang="en-US" altLang="zh-CN" sz="3200" dirty="0" smtClean="0"/>
          </a:p>
          <a:p>
            <a:r>
              <a:rPr lang="zh-CN" altLang="en-US" sz="3200" dirty="0" smtClean="0"/>
              <a:t>视图</a:t>
            </a:r>
            <a:endParaRPr lang="en-US" altLang="zh-CN" sz="3200" dirty="0" smtClean="0"/>
          </a:p>
          <a:p>
            <a:r>
              <a:rPr lang="zh-CN" altLang="en-US" sz="3200" dirty="0" smtClean="0"/>
              <a:t>调查</a:t>
            </a:r>
            <a:endParaRPr lang="en-US" altLang="zh-CN" sz="3200" dirty="0" smtClean="0"/>
          </a:p>
          <a:p>
            <a:r>
              <a:rPr lang="zh-CN" altLang="en-US" sz="3200" dirty="0" smtClean="0"/>
              <a:t>权限</a:t>
            </a:r>
            <a:endParaRPr lang="en-US" altLang="zh-CN" sz="3200" dirty="0" smtClean="0"/>
          </a:p>
          <a:p>
            <a:r>
              <a:rPr lang="zh-CN" altLang="en-US" sz="3200" dirty="0" smtClean="0"/>
              <a:t>个人网站</a:t>
            </a:r>
            <a:endParaRPr lang="en-US" altLang="zh-CN" sz="3200" dirty="0" smtClean="0"/>
          </a:p>
          <a:p>
            <a:endParaRPr lang="zh-CN" altLang="en-US" dirty="0"/>
          </a:p>
        </p:txBody>
      </p:sp>
      <p:sp>
        <p:nvSpPr>
          <p:cNvPr id="3" name="标题 2"/>
          <p:cNvSpPr>
            <a:spLocks noGrp="1"/>
          </p:cNvSpPr>
          <p:nvPr>
            <p:ph type="title"/>
          </p:nvPr>
        </p:nvSpPr>
        <p:spPr/>
        <p:txBody>
          <a:bodyPr/>
          <a:lstStyle/>
          <a:p>
            <a:r>
              <a:rPr lang="zh-CN" altLang="en-US" dirty="0" smtClean="0"/>
              <a:t>概念</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365760" lvl="1" indent="-256032">
              <a:spcBef>
                <a:spcPts val="400"/>
              </a:spcBef>
              <a:buSzPct val="68000"/>
              <a:buFont typeface="Wingdings 3"/>
              <a:buChar char=""/>
            </a:pPr>
            <a:r>
              <a:rPr lang="zh-CN" altLang="en-US" b="1" dirty="0" smtClean="0"/>
              <a:t>文档库</a:t>
            </a:r>
            <a:r>
              <a:rPr lang="zh-CN" altLang="en-US" dirty="0" smtClean="0"/>
              <a:t>是用于存储需要共享的文档或其他文件的位置。文档库支持文件夹、版本控制和签出功能。</a:t>
            </a:r>
            <a:endParaRPr lang="en-US" altLang="zh-CN" dirty="0" smtClean="0"/>
          </a:p>
          <a:p>
            <a:pPr marL="365760" lvl="1" indent="-256032">
              <a:spcBef>
                <a:spcPts val="400"/>
              </a:spcBef>
              <a:buSzPct val="68000"/>
              <a:buFont typeface="Wingdings 3"/>
              <a:buChar char=""/>
            </a:pPr>
            <a:endParaRPr lang="zh-CN" altLang="en-US" dirty="0" smtClean="0"/>
          </a:p>
          <a:p>
            <a:r>
              <a:rPr lang="zh-CN" altLang="en-US" sz="2300" dirty="0" smtClean="0"/>
              <a:t>创建步骤：</a:t>
            </a:r>
          </a:p>
          <a:p>
            <a:pPr lvl="1">
              <a:buNone/>
            </a:pPr>
            <a:r>
              <a:rPr lang="zh-CN" altLang="en-US" dirty="0" smtClean="0"/>
              <a:t>网站左上角“网站操作”→“新文档库”→输入名称→ 选择</a:t>
            </a:r>
            <a:endParaRPr lang="en-US" altLang="zh-CN" dirty="0" smtClean="0"/>
          </a:p>
          <a:p>
            <a:pPr lvl="1">
              <a:buNone/>
            </a:pPr>
            <a:r>
              <a:rPr lang="zh-CN" altLang="en-US" dirty="0" smtClean="0"/>
              <a:t>文档模板，并点击“创建”完成。</a:t>
            </a:r>
            <a:endParaRPr lang="en-US" altLang="zh-CN" dirty="0" smtClean="0"/>
          </a:p>
          <a:p>
            <a:pPr lvl="1">
              <a:buNone/>
            </a:pPr>
            <a:endParaRPr lang="zh-CN" altLang="en-US" dirty="0" smtClean="0"/>
          </a:p>
          <a:p>
            <a:r>
              <a:rPr lang="zh-CN" altLang="en-US" sz="2300" dirty="0" smtClean="0"/>
              <a:t>文档模板</a:t>
            </a:r>
          </a:p>
          <a:p>
            <a:pPr lvl="1">
              <a:buNone/>
            </a:pPr>
            <a:r>
              <a:rPr lang="zh-CN" altLang="en-US" dirty="0" smtClean="0"/>
              <a:t>确定在此文档库中所有新建文件的默认值。 </a:t>
            </a:r>
          </a:p>
          <a:p>
            <a:pPr>
              <a:buNone/>
            </a:pPr>
            <a:endParaRPr lang="zh-CN" altLang="en-US" dirty="0"/>
          </a:p>
        </p:txBody>
      </p:sp>
      <p:sp>
        <p:nvSpPr>
          <p:cNvPr id="3" name="标题 2"/>
          <p:cNvSpPr>
            <a:spLocks noGrp="1"/>
          </p:cNvSpPr>
          <p:nvPr>
            <p:ph type="title"/>
          </p:nvPr>
        </p:nvSpPr>
        <p:spPr/>
        <p:txBody>
          <a:bodyPr/>
          <a:lstStyle/>
          <a:p>
            <a:r>
              <a:rPr lang="zh-CN" altLang="en-US" dirty="0" smtClean="0"/>
              <a:t>文档库</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300" dirty="0" smtClean="0"/>
              <a:t>可以向空白列表添加自己的栏和视图。如果没有内置列表类型与你要制定的列表类似，则使用空白列表。</a:t>
            </a:r>
            <a:endParaRPr lang="en-US" altLang="zh-CN" sz="2300" dirty="0" smtClean="0"/>
          </a:p>
          <a:p>
            <a:pPr>
              <a:buNone/>
            </a:pPr>
            <a:endParaRPr lang="en-US" altLang="zh-CN" sz="2300" dirty="0" smtClean="0"/>
          </a:p>
          <a:p>
            <a:r>
              <a:rPr lang="zh-CN" altLang="en-US" sz="2300" dirty="0" smtClean="0"/>
              <a:t>创建步骤：</a:t>
            </a:r>
          </a:p>
          <a:p>
            <a:pPr lvl="1">
              <a:buNone/>
            </a:pPr>
            <a:r>
              <a:rPr lang="zh-CN" altLang="en-US" dirty="0" smtClean="0"/>
              <a:t>网站左上角“网站操作”→“更多选项” →左列“列表类</a:t>
            </a:r>
            <a:endParaRPr lang="en-US" altLang="zh-CN" dirty="0" smtClean="0"/>
          </a:p>
          <a:p>
            <a:pPr lvl="1">
              <a:buNone/>
            </a:pPr>
            <a:r>
              <a:rPr lang="zh-CN" altLang="en-US" dirty="0" smtClean="0"/>
              <a:t>型”→ 选择某一列表类型→ 其他选项→输入名称→选择是否在“快速启动”栏上显示列表→点击“创建”完成。</a:t>
            </a:r>
            <a:endParaRPr lang="en-US" altLang="zh-CN" dirty="0" smtClean="0"/>
          </a:p>
          <a:p>
            <a:pPr lvl="1">
              <a:buNone/>
            </a:pPr>
            <a:endParaRPr lang="en-US" altLang="zh-CN" dirty="0" smtClean="0"/>
          </a:p>
          <a:p>
            <a:pPr lvl="1">
              <a:buNone/>
            </a:pPr>
            <a:endParaRPr lang="en-US" altLang="zh-CN" dirty="0" smtClean="0"/>
          </a:p>
        </p:txBody>
      </p:sp>
      <p:sp>
        <p:nvSpPr>
          <p:cNvPr id="3" name="标题 2"/>
          <p:cNvSpPr>
            <a:spLocks noGrp="1"/>
          </p:cNvSpPr>
          <p:nvPr>
            <p:ph type="title"/>
          </p:nvPr>
        </p:nvSpPr>
        <p:spPr/>
        <p:txBody>
          <a:bodyPr/>
          <a:lstStyle/>
          <a:p>
            <a:r>
              <a:rPr lang="zh-CN" altLang="en-US" dirty="0" smtClean="0"/>
              <a:t>列表</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300" dirty="0" smtClean="0"/>
              <a:t>注意：</a:t>
            </a:r>
            <a:endParaRPr lang="en-US" altLang="zh-CN" sz="2300" dirty="0" smtClean="0"/>
          </a:p>
          <a:p>
            <a:r>
              <a:rPr lang="zh-CN" altLang="en-US" sz="2300" dirty="0" smtClean="0"/>
              <a:t>自定义列表只附带了几个栏，例如“标题”。创建了自定义列表后，可以根据列表的用途添加栏。</a:t>
            </a:r>
          </a:p>
          <a:p>
            <a:r>
              <a:rPr lang="zh-CN" altLang="en-US" sz="2300" dirty="0" smtClean="0"/>
              <a:t>在“名称”框中，键入列表的名称。列表名称是必需的。</a:t>
            </a:r>
          </a:p>
          <a:p>
            <a:r>
              <a:rPr lang="zh-CN" altLang="en-US" sz="2300" dirty="0" smtClean="0"/>
              <a:t>该名称将显示在列表页的顶端，成为该列表页的网址的一部分，并会出现在帮助用户查找和打开列表的导航元素中。</a:t>
            </a:r>
          </a:p>
          <a:p>
            <a:r>
              <a:rPr lang="zh-CN" altLang="en-US" sz="2300" dirty="0" smtClean="0"/>
              <a:t>在“说明”框中，键入对列表用途的说明。此说明是可选的。</a:t>
            </a:r>
          </a:p>
          <a:p>
            <a:r>
              <a:rPr lang="zh-CN" altLang="en-US" sz="2300" dirty="0" smtClean="0"/>
              <a:t>说明显示在列表的顶部，位于列表名称下面。</a:t>
            </a:r>
          </a:p>
          <a:p>
            <a:endParaRPr lang="zh-CN" altLang="en-US" dirty="0"/>
          </a:p>
        </p:txBody>
      </p:sp>
      <p:sp>
        <p:nvSpPr>
          <p:cNvPr id="3" name="标题 2"/>
          <p:cNvSpPr>
            <a:spLocks noGrp="1"/>
          </p:cNvSpPr>
          <p:nvPr>
            <p:ph type="title"/>
          </p:nvPr>
        </p:nvSpPr>
        <p:spPr/>
        <p:txBody>
          <a:bodyPr/>
          <a:lstStyle/>
          <a:p>
            <a:r>
              <a:rPr lang="zh-CN" altLang="en-US" dirty="0" smtClean="0"/>
              <a:t>自定义列表</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344</TotalTime>
  <Words>2036</Words>
  <Application>Microsoft Office PowerPoint</Application>
  <PresentationFormat>全屏显示(4:3)</PresentationFormat>
  <Paragraphs>160</Paragraphs>
  <Slides>32</Slides>
  <Notes>0</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聚合</vt:lpstr>
      <vt:lpstr>Sharepoint基本应用</vt:lpstr>
      <vt:lpstr>什么是Sharepoint？</vt:lpstr>
      <vt:lpstr>Sharepoint能做什么?</vt:lpstr>
      <vt:lpstr>Sharepoint能做什么?</vt:lpstr>
      <vt:lpstr>你可以完成的操作</vt:lpstr>
      <vt:lpstr>概念</vt:lpstr>
      <vt:lpstr>文档库</vt:lpstr>
      <vt:lpstr>列表</vt:lpstr>
      <vt:lpstr>自定义列表</vt:lpstr>
      <vt:lpstr>创建列表示图</vt:lpstr>
      <vt:lpstr>列表-栏</vt:lpstr>
      <vt:lpstr>栏的类型</vt:lpstr>
      <vt:lpstr>栏的类型</vt:lpstr>
      <vt:lpstr>删除列表</vt:lpstr>
      <vt:lpstr>删除列表示图</vt:lpstr>
      <vt:lpstr>视图</vt:lpstr>
      <vt:lpstr>视图的类型</vt:lpstr>
      <vt:lpstr>标准视图</vt:lpstr>
      <vt:lpstr>日历视图</vt:lpstr>
      <vt:lpstr>数据表视图</vt:lpstr>
      <vt:lpstr>创建视图步骤</vt:lpstr>
      <vt:lpstr>创建视图示图</vt:lpstr>
      <vt:lpstr>调查</vt:lpstr>
      <vt:lpstr>调查问题和答案的类型</vt:lpstr>
      <vt:lpstr>创建调查步骤</vt:lpstr>
      <vt:lpstr>创建调查示图</vt:lpstr>
      <vt:lpstr>权限</vt:lpstr>
      <vt:lpstr>设置权限</vt:lpstr>
      <vt:lpstr>设置权限示图</vt:lpstr>
      <vt:lpstr>设置列表权限</vt:lpstr>
      <vt:lpstr>示图</vt:lpstr>
      <vt:lpstr>个人网站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Sharepoint基本应用操作</dc:title>
  <dc:creator>zhangjb</dc:creator>
  <cp:lastModifiedBy>zhangjb</cp:lastModifiedBy>
  <cp:revision>46</cp:revision>
  <dcterms:created xsi:type="dcterms:W3CDTF">2012-05-09T02:20:27Z</dcterms:created>
  <dcterms:modified xsi:type="dcterms:W3CDTF">2012-05-10T08:38:27Z</dcterms:modified>
</cp:coreProperties>
</file>