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0" r:id="rId5"/>
    <p:sldId id="257" r:id="rId6"/>
    <p:sldId id="258" r:id="rId7"/>
    <p:sldId id="277" r:id="rId8"/>
    <p:sldId id="279" r:id="rId9"/>
    <p:sldId id="273" r:id="rId10"/>
    <p:sldId id="275" r:id="rId11"/>
    <p:sldId id="276" r:id="rId12"/>
    <p:sldId id="278" r:id="rId13"/>
    <p:sldId id="280" r:id="rId14"/>
    <p:sldId id="281" r:id="rId15"/>
    <p:sldId id="282" r:id="rId16"/>
    <p:sldId id="262" r:id="rId17"/>
    <p:sldId id="283" r:id="rId18"/>
    <p:sldId id="27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  <a:srgbClr val="112D47"/>
    <a:srgbClr val="0B214D"/>
    <a:srgbClr val="131313"/>
    <a:srgbClr val="000000"/>
    <a:srgbClr val="0082B3"/>
    <a:srgbClr val="232323"/>
    <a:srgbClr val="336181"/>
    <a:srgbClr val="70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56302-914E-4E3F-B8CB-91F5162D1F8D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1D939-3E60-4063-B05E-56844F97C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9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更多模板、视频教程：</a:t>
            </a:r>
            <a:r>
              <a:rPr lang="en-US" altLang="zh-CN" sz="1200" dirty="0" smtClean="0"/>
              <a:t>http://www.mysoeasy.com</a:t>
            </a:r>
            <a:endParaRPr lang="en-US" altLang="zh-CN" sz="12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6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9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9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1713" r="135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563890" y="3068960"/>
            <a:ext cx="4896542" cy="1944216"/>
          </a:xfr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0000"/>
              </a:lnSpc>
              <a:defRPr lang="zh-CN" altLang="en-US" sz="72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Monotype Corsiva" pitchFamily="66" charset="0"/>
                <a:ea typeface="微软雅黑" pitchFamily="34" charset="-122"/>
              </a:defRPr>
            </a:lvl1pPr>
          </a:lstStyle>
          <a:p>
            <a:pPr lvl="0" eaLnBrk="1" hangingPunct="1"/>
            <a:r>
              <a:rPr lang="en-US" altLang="zh-CN" dirty="0" smtClean="0"/>
              <a:t>PowerPoint Template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44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5AED7-0ABC-4DD2-83BF-63E2880CAC33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6F7ED-7F38-44D4-A724-FEC44FA08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C98D-42A0-46D6-98A5-BFF6262EA87A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8C099-B6AB-4606-8375-F6CE6EE55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7584" y="188640"/>
            <a:ext cx="8064896" cy="504056"/>
          </a:xfrm>
        </p:spPr>
        <p:txBody>
          <a:bodyPr/>
          <a:lstStyle>
            <a:lvl1pPr algn="ctr" rtl="0">
              <a:defRPr/>
            </a:lvl1pPr>
          </a:lstStyle>
          <a:p>
            <a:pPr rtl="0"/>
            <a:r>
              <a:rPr lang="en-US" dirty="0" smtClean="0">
                <a:effectLst/>
                <a:latin typeface="arial"/>
              </a:rPr>
              <a:t>Click here to edit Master text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521-E001-40C3-AFA2-5569A17B64DE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A8A7-1E5A-4949-9048-47169B8E4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27584" y="764704"/>
            <a:ext cx="8064896" cy="56166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51721" y="2204864"/>
            <a:ext cx="5400599" cy="6782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4400" dirty="0"/>
            </a:lvl1pPr>
          </a:lstStyle>
          <a:p>
            <a:pPr lvl="0" eaLnBrk="1" hangingPunct="1"/>
            <a:r>
              <a:rPr lang="en-US" altLang="zh-CN" dirty="0" smtClean="0"/>
              <a:t>Click to add 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4E79-1F79-4C30-83A2-5E7A3F172C2E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253-C468-45FE-8FD9-7554E98C8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15817" y="2949452"/>
            <a:ext cx="3456384" cy="3355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/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here to edit Master text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7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2E47E-4AC7-416C-BEE6-8E36D7CC6166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41C50-BD90-4278-8E67-EEF4816AF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59298-6AB5-4E1F-99E1-6B3B4CB9C02E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9E23-1631-48EA-8834-2604E5158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D6B43-C60A-4618-9E76-FD310E23ADDD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03463-9CCB-4D1A-AFE2-7D76436CE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EA87E-FEA6-4C7D-8F0D-E57B79CDFB5A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5D70-F6BF-4F6A-854C-F4AEC3E1F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F0A9-F331-483B-A04A-3A45777855D9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6700-53BA-48B8-9288-E922AC587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068C-3323-446C-B257-86AB3306F279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9E37-A53C-4033-ACAD-7C4D40B3F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589" b="2241"/>
          <a:stretch/>
        </p:blipFill>
        <p:spPr>
          <a:xfrm>
            <a:off x="0" y="-4642"/>
            <a:ext cx="9144000" cy="6862642"/>
          </a:xfrm>
          <a:prstGeom prst="rect">
            <a:avLst/>
          </a:prstGeom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55576" y="188640"/>
            <a:ext cx="812116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dirty="0" smtClean="0"/>
              <a:t>Click here to edit Master text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62B46D-F16A-4D08-97E6-AB9D52372157}" type="datetimeFigureOut">
              <a:rPr lang="zh-CN" altLang="en-US"/>
              <a:pPr>
                <a:defRPr/>
              </a:pPr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6F778B-CA2C-4E7E-AF23-AA6B8998B8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55576" y="764704"/>
            <a:ext cx="812116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 smtClean="0">
                <a:effectLst/>
                <a:latin typeface="arial"/>
              </a:rPr>
              <a:t>Click here to edit Master text styles</a:t>
            </a:r>
          </a:p>
          <a:p>
            <a:pPr lvl="1"/>
            <a:r>
              <a:rPr lang="en-US" altLang="zh-CN" dirty="0" smtClean="0"/>
              <a:t>Second level</a:t>
            </a:r>
            <a:endParaRPr lang="zh-CN" altLang="en-US" dirty="0" smtClean="0"/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Third  </a:t>
            </a:r>
            <a:r>
              <a:rPr lang="en-US" dirty="0" smtClean="0"/>
              <a:t>level</a:t>
            </a:r>
            <a:endParaRPr lang="en-US" altLang="zh-CN" dirty="0" smtClean="0"/>
          </a:p>
          <a:p>
            <a:pPr marL="1600200" marR="0" lvl="3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CN" dirty="0" smtClean="0"/>
              <a:t>Fourth  </a:t>
            </a:r>
            <a:r>
              <a:rPr lang="en-US" dirty="0" smtClean="0"/>
              <a:t>level</a:t>
            </a:r>
            <a:endParaRPr lang="zh-CN" altLang="en-US" dirty="0" smtClean="0"/>
          </a:p>
          <a:p>
            <a:pPr marL="2057400" marR="0" lvl="4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en-US" altLang="zh-CN" dirty="0" smtClean="0"/>
              <a:t>Fifth  </a:t>
            </a:r>
            <a:r>
              <a:rPr lang="en-US" dirty="0" smtClean="0"/>
              <a:t>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 kern="1200" dirty="0" smtClean="0">
          <a:solidFill>
            <a:schemeClr val="accent5">
              <a:lumMod val="50000"/>
            </a:schemeClr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57200" indent="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marR="0" indent="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charset="0"/>
        <a:buNone/>
        <a:tabLst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marR="0" indent="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charset="0"/>
        <a:buNone/>
        <a:tabLst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828800" marR="0" indent="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charset="0"/>
        <a:buNone/>
        <a:tabLst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492896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项目实施</a:t>
            </a:r>
            <a:endParaRPr lang="en-US" altLang="zh-CN" sz="8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200" b="1" dirty="0" smtClean="0"/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0678" y="5877272"/>
            <a:ext cx="1957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讲师：林晓平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日期：</a:t>
            </a:r>
            <a:r>
              <a:rPr lang="en-US" altLang="zh-CN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2018</a:t>
            </a:r>
            <a:r>
              <a:rPr lang="zh-CN" altLang="en-US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r>
              <a:rPr lang="zh-CN" altLang="en-US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月</a:t>
            </a:r>
            <a:r>
              <a:rPr lang="en-US" altLang="zh-CN" sz="1400" b="1" kern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</a:t>
            </a:r>
            <a:r>
              <a:rPr lang="zh-CN" altLang="en-US" sz="1400" b="1" kern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三、用户培训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3608" y="764704"/>
            <a:ext cx="7848872" cy="5400600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工作内容：</a:t>
            </a:r>
            <a:endParaRPr lang="en-US" altLang="zh-CN" b="1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制定合理的培训计划（对象、时间、地点、方式）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结合业务及培训对象，整理培训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进行</a:t>
            </a:r>
            <a:r>
              <a:rPr lang="zh-CN" altLang="en-US" dirty="0"/>
              <a:t>培训，特别对最终用户的培训</a:t>
            </a:r>
            <a:r>
              <a:rPr lang="zh-CN" altLang="en-US" dirty="0" smtClean="0"/>
              <a:t>，确保用户</a:t>
            </a:r>
            <a:r>
              <a:rPr lang="zh-CN" altLang="en-US" dirty="0"/>
              <a:t>能够</a:t>
            </a:r>
            <a:r>
              <a:rPr lang="zh-CN" altLang="en-US" dirty="0" smtClean="0"/>
              <a:t>使用基本</a:t>
            </a:r>
            <a:r>
              <a:rPr lang="zh-CN" altLang="en-US" dirty="0"/>
              <a:t>操作</a:t>
            </a:r>
            <a:r>
              <a:rPr lang="zh-CN" altLang="en-US" dirty="0" smtClean="0"/>
              <a:t>，并签署</a:t>
            </a:r>
            <a:r>
              <a:rPr lang="en-US" altLang="zh-CN" dirty="0"/>
              <a:t>《</a:t>
            </a:r>
            <a:r>
              <a:rPr lang="zh-CN" altLang="en-US" dirty="0"/>
              <a:t>客户培训记录</a:t>
            </a:r>
            <a:r>
              <a:rPr lang="en-US" altLang="zh-CN" dirty="0"/>
              <a:t>》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到应用现场进行手把手的操作培训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可制定考核标准，进行考核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指导用户如何使用用户文档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对培训中提出的需求、进行整理，并提交项目网站中的维护</a:t>
            </a:r>
            <a:r>
              <a:rPr lang="zh-CN" altLang="en-US" dirty="0" smtClean="0"/>
              <a:t>记录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三、用户培训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684058"/>
              </p:ext>
            </p:extLst>
          </p:nvPr>
        </p:nvGraphicFramePr>
        <p:xfrm>
          <a:off x="1259632" y="1412776"/>
          <a:ext cx="5544616" cy="369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hart" r:id="rId3" imgW="6096000" imgH="4067062" progId="MSGraph.Chart.8">
                  <p:embed followColorScheme="full"/>
                </p:oleObj>
              </mc:Choice>
              <mc:Fallback>
                <p:oleObj name="Chart" r:id="rId3" imgW="6096000" imgH="4067062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5544616" cy="3699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5616" y="5157192"/>
            <a:ext cx="742703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以</a:t>
            </a:r>
            <a:r>
              <a:rPr lang="en-US" altLang="zh-CN" sz="2000" b="1" dirty="0">
                <a:latin typeface="+mn-ea"/>
                <a:ea typeface="+mn-ea"/>
              </a:rPr>
              <a:t>45</a:t>
            </a:r>
            <a:r>
              <a:rPr lang="zh-CN" altLang="en-US" sz="2000" b="1" dirty="0">
                <a:latin typeface="+mn-ea"/>
                <a:ea typeface="+mn-ea"/>
              </a:rPr>
              <a:t>分钟为例，这章图表显示了典型的听众注意力的持续情况。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刚开始时听众注意力并不最集中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36104" y="836712"/>
            <a:ext cx="7340352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用户培训小技巧（一）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99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三、用户培训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36104" y="836712"/>
            <a:ext cx="7340352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用户培训小技巧（二）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47664" y="1340768"/>
            <a:ext cx="7200800" cy="3960440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遗忘速度快的解决办法：</a:t>
            </a:r>
            <a:endParaRPr lang="en-US" altLang="zh-CN" b="1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有计划的回顾总结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对个别用户进行第二次培训，可手把手教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挑其关注点详细讲解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进行现场实操培训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76864" cy="504056"/>
          </a:xfrm>
        </p:spPr>
        <p:txBody>
          <a:bodyPr/>
          <a:lstStyle/>
          <a:p>
            <a:pPr algn="l"/>
            <a:r>
              <a:rPr lang="zh-CN" altLang="en-US" dirty="0" smtClean="0"/>
              <a:t>四、工作汇报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1600" y="764704"/>
            <a:ext cx="7920880" cy="5472608"/>
          </a:xfrm>
        </p:spPr>
        <p:txBody>
          <a:bodyPr/>
          <a:lstStyle/>
          <a:p>
            <a:pPr marL="0" indent="447675">
              <a:buNone/>
            </a:pPr>
            <a:r>
              <a:rPr lang="zh-CN" altLang="en-US" dirty="0" smtClean="0"/>
              <a:t>每一次外出对项目进行实施或培训后，都必须以邮件方式向项目组汇报实施或培训的情况，汇报的内容包括如下：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当天工作内容；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实施或培训结果；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客户针对系统提出的新需求；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客户使用过程中，系统出现的错误提示。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如果系统出现的错误严重导致系统无法进行下一步操作，且无法现场解决的，需将其系统及数据库拷贝回公司进行测试，并且尽快解决，恢复客户系统的正常使用。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1" y="1700808"/>
            <a:ext cx="7704856" cy="3966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76864" cy="504056"/>
          </a:xfrm>
        </p:spPr>
        <p:txBody>
          <a:bodyPr/>
          <a:lstStyle/>
          <a:p>
            <a:pPr algn="l"/>
            <a:r>
              <a:rPr lang="zh-CN" altLang="en-US" dirty="0" smtClean="0"/>
              <a:t>五、项目验收</a:t>
            </a:r>
            <a:endParaRPr lang="zh-CN" altLang="en-US" dirty="0"/>
          </a:p>
        </p:txBody>
      </p:sp>
      <p:pic>
        <p:nvPicPr>
          <p:cNvPr id="2050" name="Picture 2" descr="项目收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31" y="2636912"/>
            <a:ext cx="567153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15616" y="764704"/>
            <a:ext cx="7776864" cy="179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b="1" dirty="0" smtClean="0"/>
              <a:t>项目验收前需确认</a:t>
            </a:r>
            <a:r>
              <a:rPr lang="zh-CN" altLang="en-US" sz="2200" b="1" dirty="0"/>
              <a:t>以下</a:t>
            </a:r>
            <a:r>
              <a:rPr lang="zh-CN" altLang="en-US" sz="2200" b="1" dirty="0" smtClean="0"/>
              <a:t>三点：</a:t>
            </a:r>
            <a:endParaRPr lang="en-US" altLang="zh-CN" sz="2200" b="1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确认</a:t>
            </a:r>
            <a:r>
              <a:rPr lang="zh-CN" altLang="zh-CN" dirty="0"/>
              <a:t>系统功能是否达到《合同》和《需求规格说明书》要求；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确</a:t>
            </a:r>
            <a:r>
              <a:rPr lang="zh-CN" altLang="en-US" dirty="0" smtClean="0"/>
              <a:t>认</a:t>
            </a:r>
            <a:r>
              <a:rPr lang="zh-CN" altLang="zh-CN" dirty="0" smtClean="0"/>
              <a:t>客户</a:t>
            </a:r>
            <a:r>
              <a:rPr lang="zh-CN" altLang="zh-CN" dirty="0"/>
              <a:t>关心的核心业务是否真正地在系统中</a:t>
            </a:r>
            <a:r>
              <a:rPr lang="zh-CN" altLang="zh-CN" dirty="0" smtClean="0"/>
              <a:t>运作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确认系统</a:t>
            </a:r>
            <a:r>
              <a:rPr lang="zh-CN" altLang="zh-CN" dirty="0" smtClean="0"/>
              <a:t>达到</a:t>
            </a:r>
            <a:r>
              <a:rPr lang="zh-CN" altLang="zh-CN" dirty="0"/>
              <a:t>试运行条件，不存在严重遗留问题。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sz="7200" dirty="0" smtClean="0"/>
              <a:t>谢谢！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763688" y="3645024"/>
            <a:ext cx="6029477" cy="2679617"/>
            <a:chOff x="918" y="1476"/>
            <a:chExt cx="9684" cy="4523"/>
          </a:xfrm>
        </p:grpSpPr>
        <p:sp>
          <p:nvSpPr>
            <p:cNvPr id="615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080" y="1476"/>
              <a:ext cx="9360" cy="45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8" name="AutoShape 14"/>
            <p:cNvSpPr>
              <a:spLocks noChangeArrowheads="1"/>
            </p:cNvSpPr>
            <p:nvPr/>
          </p:nvSpPr>
          <p:spPr bwMode="auto">
            <a:xfrm>
              <a:off x="3479" y="2298"/>
              <a:ext cx="1788" cy="781"/>
            </a:xfrm>
            <a:prstGeom prst="rightArrow">
              <a:avLst>
                <a:gd name="adj1" fmla="val 50000"/>
                <a:gd name="adj2" fmla="val 54385"/>
              </a:avLst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4.3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系统初始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5250" y="2298"/>
              <a:ext cx="1724" cy="781"/>
            </a:xfrm>
            <a:prstGeom prst="rightArrow">
              <a:avLst>
                <a:gd name="adj1" fmla="val 50000"/>
                <a:gd name="adj2" fmla="val 52721"/>
              </a:avLst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4.4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用户培训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6974" y="2298"/>
              <a:ext cx="1741" cy="781"/>
            </a:xfrm>
            <a:prstGeom prst="rightArrow">
              <a:avLst>
                <a:gd name="adj1" fmla="val 50000"/>
                <a:gd name="adj2" fmla="val 52465"/>
              </a:avLst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4.5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系统运行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>
              <a:off x="8715" y="2313"/>
              <a:ext cx="1887" cy="781"/>
            </a:xfrm>
            <a:prstGeom prst="rightArrow">
              <a:avLst>
                <a:gd name="adj1" fmla="val 50000"/>
                <a:gd name="adj2" fmla="val 51953"/>
              </a:avLst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4.6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项目验收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885" y="3314"/>
              <a:ext cx="1038" cy="2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 vert="eaVert" wrap="square" lIns="0" tIns="40234" rIns="0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实施启动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项目计划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732" y="3314"/>
              <a:ext cx="997" cy="2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 vert="eaVert" wrap="square" lIns="0" tIns="40234" rIns="0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系统安装部署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基础数据准备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系统初始化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5583" y="3314"/>
              <a:ext cx="973" cy="2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 vert="eaVert" wrap="square" lIns="0" tIns="40234" rIns="0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企业中高层培训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系统管理员培训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最终用户培训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7317" y="3314"/>
              <a:ext cx="917" cy="2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 vert="eaVert" wrap="square" lIns="0" tIns="40234" rIns="0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系统试行运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系统优化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9284" y="3314"/>
              <a:ext cx="925" cy="2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 vert="eaVert" wrap="square" lIns="0" tIns="40234" rIns="0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项目验收</a:t>
              </a: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>
                  <a:tab pos="266700" algn="l"/>
                </a:tabLst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项目产品交接</a:t>
              </a:r>
              <a:endPara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918" y="2327"/>
              <a:ext cx="2531" cy="781"/>
            </a:xfrm>
            <a:prstGeom prst="rightArrow">
              <a:avLst>
                <a:gd name="adj1" fmla="val 50000"/>
                <a:gd name="adj2" fmla="val 75352"/>
              </a:avLst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4.2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实施启动与计划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4410" y="1692"/>
              <a:ext cx="2748" cy="468"/>
            </a:xfrm>
            <a:prstGeom prst="homePlate">
              <a:avLst>
                <a:gd name="adj" fmla="val 146795"/>
              </a:avLst>
            </a:prstGeom>
            <a:solidFill>
              <a:srgbClr val="FF99CC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vert="horz" wrap="square" lIns="80467" tIns="40234" rIns="80467" bIns="4023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4.1</a:t>
              </a:r>
              <a:r>
                <a:rPr kumimoji="0" lang="zh-CN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实施工作汇报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1740" y="1830"/>
              <a:ext cx="2193" cy="468"/>
            </a:xfrm>
            <a:custGeom>
              <a:avLst/>
              <a:gdLst>
                <a:gd name="G0" fmla="+- 14895 0 0"/>
                <a:gd name="G1" fmla="+- 2908 0 0"/>
                <a:gd name="G2" fmla="+- 12158 0 2908"/>
                <a:gd name="G3" fmla="+- G2 0 2908"/>
                <a:gd name="G4" fmla="*/ G3 32768 32059"/>
                <a:gd name="G5" fmla="*/ G4 1 2"/>
                <a:gd name="G6" fmla="+- 21600 0 14895"/>
                <a:gd name="G7" fmla="*/ G6 2908 6079"/>
                <a:gd name="G8" fmla="+- G7 14895 0"/>
                <a:gd name="T0" fmla="*/ 14895 w 21600"/>
                <a:gd name="T1" fmla="*/ 0 h 21600"/>
                <a:gd name="T2" fmla="*/ 14895 w 21600"/>
                <a:gd name="T3" fmla="*/ 12158 h 21600"/>
                <a:gd name="T4" fmla="*/ 324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895" y="0"/>
                  </a:lnTo>
                  <a:lnTo>
                    <a:pt x="14895" y="2908"/>
                  </a:lnTo>
                  <a:lnTo>
                    <a:pt x="12427" y="2908"/>
                  </a:lnTo>
                  <a:cubicBezTo>
                    <a:pt x="5564" y="2908"/>
                    <a:pt x="0" y="7049"/>
                    <a:pt x="0" y="12158"/>
                  </a:cubicBezTo>
                  <a:lnTo>
                    <a:pt x="0" y="21600"/>
                  </a:lnTo>
                  <a:lnTo>
                    <a:pt x="6482" y="21600"/>
                  </a:lnTo>
                  <a:lnTo>
                    <a:pt x="6482" y="12158"/>
                  </a:lnTo>
                  <a:cubicBezTo>
                    <a:pt x="6482" y="10552"/>
                    <a:pt x="9144" y="9250"/>
                    <a:pt x="12427" y="9250"/>
                  </a:cubicBezTo>
                  <a:lnTo>
                    <a:pt x="14895" y="9250"/>
                  </a:lnTo>
                  <a:lnTo>
                    <a:pt x="14895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6" name="AutoShape 2"/>
            <p:cNvSpPr>
              <a:spLocks noChangeArrowheads="1"/>
            </p:cNvSpPr>
            <p:nvPr/>
          </p:nvSpPr>
          <p:spPr bwMode="auto">
            <a:xfrm flipH="1">
              <a:off x="7557" y="1830"/>
              <a:ext cx="1980" cy="468"/>
            </a:xfrm>
            <a:custGeom>
              <a:avLst/>
              <a:gdLst>
                <a:gd name="G0" fmla="+- 14895 0 0"/>
                <a:gd name="G1" fmla="+- 2908 0 0"/>
                <a:gd name="G2" fmla="+- 12158 0 2908"/>
                <a:gd name="G3" fmla="+- G2 0 2908"/>
                <a:gd name="G4" fmla="*/ G3 32768 32059"/>
                <a:gd name="G5" fmla="*/ G4 1 2"/>
                <a:gd name="G6" fmla="+- 21600 0 14895"/>
                <a:gd name="G7" fmla="*/ G6 2908 6079"/>
                <a:gd name="G8" fmla="+- G7 14895 0"/>
                <a:gd name="T0" fmla="*/ 14895 w 21600"/>
                <a:gd name="T1" fmla="*/ 0 h 21600"/>
                <a:gd name="T2" fmla="*/ 14895 w 21600"/>
                <a:gd name="T3" fmla="*/ 12158 h 21600"/>
                <a:gd name="T4" fmla="*/ 324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895" y="0"/>
                  </a:lnTo>
                  <a:lnTo>
                    <a:pt x="14895" y="2908"/>
                  </a:lnTo>
                  <a:lnTo>
                    <a:pt x="12427" y="2908"/>
                  </a:lnTo>
                  <a:cubicBezTo>
                    <a:pt x="5564" y="2908"/>
                    <a:pt x="0" y="7049"/>
                    <a:pt x="0" y="12158"/>
                  </a:cubicBezTo>
                  <a:lnTo>
                    <a:pt x="0" y="21600"/>
                  </a:lnTo>
                  <a:lnTo>
                    <a:pt x="6482" y="21600"/>
                  </a:lnTo>
                  <a:lnTo>
                    <a:pt x="6482" y="12158"/>
                  </a:lnTo>
                  <a:cubicBezTo>
                    <a:pt x="6482" y="10552"/>
                    <a:pt x="9144" y="9250"/>
                    <a:pt x="12427" y="9250"/>
                  </a:cubicBezTo>
                  <a:lnTo>
                    <a:pt x="14895" y="9250"/>
                  </a:lnTo>
                  <a:lnTo>
                    <a:pt x="14895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64896" cy="504056"/>
          </a:xfrm>
        </p:spPr>
        <p:txBody>
          <a:bodyPr/>
          <a:lstStyle/>
          <a:p>
            <a:r>
              <a:rPr lang="zh-CN" altLang="en-US" sz="2400" dirty="0" smtClean="0"/>
              <a:t>实施步骤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908720"/>
            <a:ext cx="2584362" cy="2796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实施启动与计划</a:t>
            </a:r>
            <a:endParaRPr lang="en-US" altLang="zh-CN" sz="2400" kern="0" dirty="0" smtClean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系统初始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用户培训</a:t>
            </a:r>
            <a:endParaRPr lang="en-US" altLang="zh-CN" sz="2400" kern="0" dirty="0" smtClean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系统运行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项目验收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27687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实施过程每个阶段需要完成的任务及输出的工作成果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1942" y="0"/>
            <a:ext cx="4622058" cy="6858000"/>
            <a:chOff x="4521942" y="0"/>
            <a:chExt cx="4622058" cy="6858000"/>
          </a:xfrm>
        </p:grpSpPr>
        <p:pic>
          <p:nvPicPr>
            <p:cNvPr id="6" name="Picture 28" descr="实施流程图0801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942" y="0"/>
              <a:ext cx="4622058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流程图: 文档 1"/>
            <p:cNvSpPr/>
            <p:nvPr/>
          </p:nvSpPr>
          <p:spPr>
            <a:xfrm>
              <a:off x="7776456" y="3717032"/>
              <a:ext cx="900000" cy="252000"/>
            </a:xfrm>
            <a:prstGeom prst="flowChartDocument">
              <a:avLst/>
            </a:prstGeom>
            <a:solidFill>
              <a:srgbClr val="F3F3F3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</a:rPr>
                <a:t>《</a:t>
              </a:r>
              <a:r>
                <a:rPr lang="zh-CN" altLang="en-US" sz="700" dirty="0" smtClean="0">
                  <a:solidFill>
                    <a:schemeClr val="tx2">
                      <a:lumMod val="75000"/>
                    </a:schemeClr>
                  </a:solidFill>
                </a:rPr>
                <a:t>物品交付确认单</a:t>
              </a:r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</a:rPr>
                <a:t>》</a:t>
              </a:r>
              <a:endParaRPr lang="zh-CN" altLang="en-US" sz="7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0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一、实施启动与计划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764704"/>
            <a:ext cx="7848872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实施计划</a:t>
            </a:r>
            <a:r>
              <a:rPr lang="zh-CN" altLang="en-US" dirty="0"/>
              <a:t>就是对这一时期各个环节的工作进行统一规划</a:t>
            </a:r>
            <a:r>
              <a:rPr lang="zh-CN" altLang="en-US" dirty="0" smtClean="0"/>
              <a:t>，科学</a:t>
            </a:r>
            <a:r>
              <a:rPr lang="zh-CN" altLang="en-US" dirty="0"/>
              <a:t>安排和确定合理</a:t>
            </a:r>
            <a:r>
              <a:rPr lang="zh-CN" altLang="en-US" dirty="0" smtClean="0"/>
              <a:t>的</a:t>
            </a:r>
            <a:r>
              <a:rPr lang="zh-CN" altLang="en-US" smtClean="0"/>
              <a:t>实施</a:t>
            </a:r>
            <a:r>
              <a:rPr lang="zh-CN" altLang="en-US" smtClean="0"/>
              <a:t>顺序、时间</a:t>
            </a:r>
            <a:r>
              <a:rPr lang="zh-CN" altLang="en-US" dirty="0" smtClean="0"/>
              <a:t>以及人员安排。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96750"/>
            <a:ext cx="7492154" cy="34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二、系统初始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3212976"/>
            <a:ext cx="2808312" cy="19442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数据模板的注意事项：</a:t>
            </a:r>
            <a:endParaRPr lang="en-US" altLang="zh-CN" b="1" dirty="0" smtClean="0"/>
          </a:p>
          <a:p>
            <a:pPr marL="0" indent="268288" defTabSz="806450">
              <a:buFont typeface="Wingdings" panose="05000000000000000000" pitchFamily="2" charset="2"/>
              <a:buChar char="Ø"/>
              <a:tabLst>
                <a:tab pos="627063" algn="l"/>
              </a:tabLst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必填项标识；</a:t>
            </a:r>
            <a:endParaRPr lang="en-US" altLang="zh-CN" sz="1400" dirty="0" smtClean="0">
              <a:latin typeface="+mn-ea"/>
            </a:endParaRPr>
          </a:p>
          <a:p>
            <a:pPr marL="0" indent="268288" defTabSz="8064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特殊字段的说明；</a:t>
            </a:r>
            <a:endParaRPr lang="en-US" altLang="zh-CN" sz="1400" dirty="0" smtClean="0">
              <a:latin typeface="+mn-ea"/>
            </a:endParaRPr>
          </a:p>
          <a:p>
            <a:pPr marL="0" indent="268288" defTabSz="8064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数据格式填写说明；</a:t>
            </a:r>
            <a:endParaRPr lang="en-US" altLang="zh-CN" sz="1400" dirty="0" smtClean="0">
              <a:latin typeface="+mn-ea"/>
            </a:endParaRPr>
          </a:p>
          <a:p>
            <a:pPr marL="0" indent="268288" defTabSz="8064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固定可选项说明。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81696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）基础数据准备</a:t>
            </a:r>
            <a:endParaRPr kumimoji="0" lang="zh-CN" altLang="en-US" sz="2200" b="1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52" y="3645024"/>
            <a:ext cx="7232340" cy="224264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611252" y="1216151"/>
            <a:ext cx="726243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 dirty="0" smtClean="0"/>
              <a:t>工作内容：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提交数据模板，跟客户确认；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确定基础数据完成时间；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跟踪数据准备的质量和进度，检查数据的合理性和规范性，保证数据的准备和质量。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1064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二、系统初始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91680" y="1340768"/>
            <a:ext cx="7200800" cy="38164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①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项目首次发布版本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dirty="0" smtClean="0"/>
              <a:t>I.  </a:t>
            </a:r>
            <a:r>
              <a:rPr lang="zh-CN" altLang="en-US" dirty="0" smtClean="0"/>
              <a:t>系统打包正确与否？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 系统运行环境（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/64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设备终端（型号）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II.  </a:t>
            </a:r>
            <a:r>
              <a:rPr lang="zh-CN" altLang="en-US" dirty="0" smtClean="0"/>
              <a:t>是否提交最新的安装包？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工作</a:t>
            </a:r>
            <a:r>
              <a:rPr lang="zh-CN" altLang="en-US" dirty="0"/>
              <a:t>产品提交区</a:t>
            </a:r>
            <a:endParaRPr lang="en-US" altLang="zh-CN" dirty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软件产品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III.  </a:t>
            </a:r>
            <a:r>
              <a:rPr lang="zh-CN" altLang="en-US" dirty="0" smtClean="0"/>
              <a:t>是否有配置项的配置说明？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81696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）版本发布</a:t>
            </a:r>
            <a:endParaRPr kumimoji="0" lang="zh-CN" altLang="en-US" sz="2200" b="1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二、系统初始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1341348"/>
            <a:ext cx="7272808" cy="28797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②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补丁包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新版本的发布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dirty="0" smtClean="0"/>
              <a:t>I.  </a:t>
            </a:r>
            <a:r>
              <a:rPr lang="zh-CN" altLang="en-US" dirty="0" smtClean="0"/>
              <a:t>项目</a:t>
            </a:r>
            <a:r>
              <a:rPr lang="zh-CN" altLang="en-US" dirty="0"/>
              <a:t>网站</a:t>
            </a:r>
            <a:r>
              <a:rPr lang="zh-CN" altLang="en-US" dirty="0" smtClean="0"/>
              <a:t>发布的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版本发布说明书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 smtClean="0"/>
              <a:t>II.  </a:t>
            </a:r>
            <a:r>
              <a:rPr lang="zh-CN" altLang="en-US" dirty="0" smtClean="0"/>
              <a:t>数据库脚本（新版本发布）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  新增表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  修改表结构</a:t>
            </a:r>
            <a:endParaRPr lang="en-US" altLang="zh-CN" dirty="0" smtClean="0"/>
          </a:p>
          <a:p>
            <a:pPr indent="15875">
              <a:buFont typeface="Wingdings" panose="05000000000000000000" pitchFamily="2" charset="2"/>
              <a:buChar char="Ø"/>
            </a:pPr>
            <a:r>
              <a:rPr lang="zh-CN" altLang="en-US" dirty="0" smtClean="0"/>
              <a:t>  增加表基础数据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81696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）版本发布</a:t>
            </a:r>
            <a:endParaRPr kumimoji="0" lang="zh-CN" altLang="en-US" sz="2200" b="1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二、系统初始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1254078"/>
            <a:ext cx="7416824" cy="10227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① 客户端无法运行？</a:t>
            </a:r>
            <a:endParaRPr lang="en-US" altLang="zh-CN" sz="2000" b="1" dirty="0" smtClean="0"/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 编码过程中，未考虑客户环境问题，导致系统与客户环境不兼容。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81696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）系统部署</a:t>
            </a:r>
            <a:endParaRPr kumimoji="0" lang="zh-CN" altLang="en-US" sz="2200" b="1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672" y="2564904"/>
            <a:ext cx="684076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+mn-ea"/>
                <a:ea typeface="+mn-ea"/>
              </a:rPr>
              <a:t>②客户系统运行过程中系统报错，公司测试机上运行正常？</a:t>
            </a:r>
            <a:endParaRPr lang="en-US" altLang="zh-CN" sz="2000" b="1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 配置文件变动，未及</a:t>
            </a:r>
            <a:r>
              <a:rPr lang="zh-CN" altLang="en-US" dirty="0" smtClean="0">
                <a:latin typeface="+mn-ea"/>
                <a:ea typeface="+mn-ea"/>
              </a:rPr>
              <a:t>时告知实施人员；</a:t>
            </a:r>
            <a:endParaRPr lang="en-US" altLang="zh-CN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数据库结构变动，未及时生成脚本；</a:t>
            </a:r>
            <a:endParaRPr lang="en-US" altLang="zh-CN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 服务尚未转为应用程序；</a:t>
            </a:r>
            <a:endParaRPr lang="en-US" altLang="zh-CN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Framework</a:t>
            </a:r>
            <a:r>
              <a:rPr lang="zh-CN" altLang="en-US" dirty="0">
                <a:latin typeface="+mn-ea"/>
                <a:ea typeface="+mn-ea"/>
              </a:rPr>
              <a:t>版本</a:t>
            </a:r>
            <a:r>
              <a:rPr lang="zh-CN" altLang="en-US" dirty="0" smtClean="0">
                <a:latin typeface="+mn-ea"/>
                <a:ea typeface="+mn-ea"/>
              </a:rPr>
              <a:t>不匹配；</a:t>
            </a:r>
            <a:endParaRPr lang="en-US" altLang="zh-CN" dirty="0" smtClean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  <a:ea typeface="+mn-ea"/>
              </a:rPr>
              <a:t> 防火墙</a:t>
            </a:r>
            <a:r>
              <a:rPr lang="zh-CN" altLang="en-US" dirty="0">
                <a:latin typeface="+mn-ea"/>
                <a:ea typeface="+mn-ea"/>
              </a:rPr>
              <a:t>拦截策略</a:t>
            </a:r>
            <a:r>
              <a:rPr lang="zh-CN" altLang="en-US" dirty="0" smtClean="0">
                <a:latin typeface="+mn-ea"/>
                <a:ea typeface="+mn-ea"/>
              </a:rPr>
              <a:t>；</a:t>
            </a:r>
            <a:endParaRPr lang="en-US" altLang="zh-CN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 操作系统漏洞（精简版系统）；</a:t>
            </a:r>
            <a:endParaRPr lang="en-US" altLang="zh-CN" dirty="0">
              <a:latin typeface="+mn-ea"/>
              <a:ea typeface="+mn-ea"/>
            </a:endParaRP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  <a:ea typeface="+mn-ea"/>
              </a:rPr>
              <a:t> 客户</a:t>
            </a:r>
            <a:r>
              <a:rPr lang="zh-CN" altLang="en-US" dirty="0">
                <a:latin typeface="+mn-ea"/>
                <a:ea typeface="+mn-ea"/>
              </a:rPr>
              <a:t>环境配置过低，导致服务无法</a:t>
            </a:r>
            <a:r>
              <a:rPr lang="zh-CN" altLang="en-US" dirty="0" smtClean="0">
                <a:latin typeface="+mn-ea"/>
                <a:ea typeface="+mn-ea"/>
              </a:rPr>
              <a:t>启动。</a:t>
            </a:r>
            <a:endParaRPr lang="en-US" altLang="zh-CN" dirty="0">
              <a:latin typeface="+mn-ea"/>
              <a:ea typeface="+mn-ea"/>
            </a:endParaRPr>
          </a:p>
          <a:p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872" cy="504056"/>
          </a:xfrm>
        </p:spPr>
        <p:txBody>
          <a:bodyPr/>
          <a:lstStyle/>
          <a:p>
            <a:pPr algn="l"/>
            <a:r>
              <a:rPr lang="zh-CN" altLang="en-US" dirty="0" smtClean="0"/>
              <a:t>二、系统初始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1268761"/>
            <a:ext cx="6912768" cy="25202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③ 第三</a:t>
            </a:r>
            <a:r>
              <a:rPr lang="zh-CN" altLang="en-US" sz="2000" b="1" dirty="0"/>
              <a:t>方系统故障</a:t>
            </a:r>
            <a:endParaRPr lang="en-US" altLang="zh-CN" sz="2000" b="1" dirty="0"/>
          </a:p>
          <a:p>
            <a:pPr marL="0" indent="101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 第三方系统数据库或控件元素变动，导致获取数据格式不对应；</a:t>
            </a:r>
            <a:endParaRPr lang="en-US" altLang="zh-CN" dirty="0" smtClean="0"/>
          </a:p>
          <a:p>
            <a:pPr marL="0" indent="101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 接口服务调用方式变动；</a:t>
            </a:r>
            <a:endParaRPr lang="en-US" altLang="zh-CN" dirty="0" smtClean="0"/>
          </a:p>
          <a:p>
            <a:pPr marL="0" indent="101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 第三方系统瘫痪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608" y="81696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2200" b="1" kern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）系统部署</a:t>
            </a:r>
            <a:endParaRPr kumimoji="0" lang="zh-CN" altLang="en-US" sz="2200" b="1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672" y="4437112"/>
            <a:ext cx="662473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程序升级前，都必须完整备份原先的程序。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数据库新增或修改任何结构或数据前，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都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必须完整备份数据库。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4638206"/>
            <a:ext cx="576065" cy="5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从 www.mysoeasy.com 下载">
  <a:themeElements>
    <a:clrScheme name="office资源宝库-www.mySoEasy.com">
      <a:dk1>
        <a:srgbClr val="262626"/>
      </a:dk1>
      <a:lt1>
        <a:srgbClr val="FFFFFF"/>
      </a:lt1>
      <a:dk2>
        <a:srgbClr val="8B8B8B"/>
      </a:dk2>
      <a:lt2>
        <a:srgbClr val="FFFFFF"/>
      </a:lt2>
      <a:accent1>
        <a:srgbClr val="00ADEE"/>
      </a:accent1>
      <a:accent2>
        <a:srgbClr val="00ADEE"/>
      </a:accent2>
      <a:accent3>
        <a:srgbClr val="FFC000"/>
      </a:accent3>
      <a:accent4>
        <a:srgbClr val="EB008B"/>
      </a:accent4>
      <a:accent5>
        <a:srgbClr val="00ADEF"/>
      </a:accent5>
      <a:accent6>
        <a:srgbClr val="9BBB59"/>
      </a:accent6>
      <a:hlink>
        <a:srgbClr val="76923C"/>
      </a:hlink>
      <a:folHlink>
        <a:srgbClr val="A7A711"/>
      </a:folHlink>
    </a:clrScheme>
    <a:fontScheme name="OFFICE资源宝库-www.mysoeasy.com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0" sz="1400" b="0" i="0" u="none" strike="noStrike" kern="0" cap="none" spc="0" normalizeH="0" baseline="0" noProof="0" dirty="0">
            <a:ln>
              <a:noFill/>
            </a:ln>
            <a:solidFill>
              <a:schemeClr val="tx1">
                <a:lumMod val="90000"/>
                <a:lumOff val="10000"/>
              </a:schemeClr>
            </a:solidFill>
            <a:effectLst/>
            <a:uLnTx/>
            <a:uFillTx/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60D7CC-E745-4568-A459-E05527CEB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EF623-B0E5-421E-BC9F-58CF66C8862E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AACC2E1-49FD-494D-8CF0-52958116F4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</TotalTime>
  <Words>847</Words>
  <Application>Microsoft Office PowerPoint</Application>
  <PresentationFormat>全屏显示(4:3)</PresentationFormat>
  <Paragraphs>129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华文行楷</vt:lpstr>
      <vt:lpstr>宋体</vt:lpstr>
      <vt:lpstr>微软雅黑</vt:lpstr>
      <vt:lpstr>Arial</vt:lpstr>
      <vt:lpstr>Arial</vt:lpstr>
      <vt:lpstr>Calibri</vt:lpstr>
      <vt:lpstr>Monotype Corsiva</vt:lpstr>
      <vt:lpstr>Times New Roman</vt:lpstr>
      <vt:lpstr>Wingdings</vt:lpstr>
      <vt:lpstr>模板从 www.mysoeasy.com 下载</vt:lpstr>
      <vt:lpstr>Chart</vt:lpstr>
      <vt:lpstr>PowerPoint 演示文稿</vt:lpstr>
      <vt:lpstr>实施步骤</vt:lpstr>
      <vt:lpstr>PowerPoint 演示文稿</vt:lpstr>
      <vt:lpstr>一、实施启动与计划</vt:lpstr>
      <vt:lpstr>二、系统初始</vt:lpstr>
      <vt:lpstr>二、系统初始</vt:lpstr>
      <vt:lpstr>二、系统初始</vt:lpstr>
      <vt:lpstr>二、系统初始</vt:lpstr>
      <vt:lpstr>二、系统初始</vt:lpstr>
      <vt:lpstr>三、用户培训</vt:lpstr>
      <vt:lpstr>三、用户培训</vt:lpstr>
      <vt:lpstr>三、用户培训</vt:lpstr>
      <vt:lpstr>四、工作汇报</vt:lpstr>
      <vt:lpstr>五、项目验收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chen.zhb;ivywang</dc:creator>
  <cp:lastModifiedBy>林晓平</cp:lastModifiedBy>
  <cp:revision>239</cp:revision>
  <dcterms:created xsi:type="dcterms:W3CDTF">2012-09-05T06:51:19Z</dcterms:created>
  <dcterms:modified xsi:type="dcterms:W3CDTF">2018-05-10T06:17:11Z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ID">
    <vt:lpwstr>A30220130608A12</vt:lpwstr>
  </property>
  <property fmtid="{D5CDD505-2E9C-101B-9397-08002B2CF9AE}" pid="3" name="标题">
    <vt:lpwstr>蓝色梦幻圆点</vt:lpwstr>
  </property>
  <property fmtid="{D5CDD505-2E9C-101B-9397-08002B2CF9AE}" pid="4" name="使用说明">
    <vt:lpwstr>PPT背景模板是PPT文档的格式、布局、图形效果整套美化方案，应用后不会改变PPT演示文稿本身的内容，仅仅使内容格式发生变化。点击【套用到文档】按钮即可套用该模板。</vt:lpwstr>
  </property>
  <property fmtid="{D5CDD505-2E9C-101B-9397-08002B2CF9AE}" pid="5" name="适用软件">
    <vt:lpwstr>PowerPoint 2007及以上版本</vt:lpwstr>
  </property>
  <property fmtid="{D5CDD505-2E9C-101B-9397-08002B2CF9AE}" pid="6" name="使用软件">
    <vt:lpwstr>ppt</vt:lpwstr>
  </property>
  <property fmtid="{D5CDD505-2E9C-101B-9397-08002B2CF9AE}" pid="7" name="相关案例">
    <vt:lpwstr>854</vt:lpwstr>
  </property>
  <property fmtid="{D5CDD505-2E9C-101B-9397-08002B2CF9AE}" pid="8" name="关键字">
    <vt:lpwstr>PPT背景模板 EN PPT 格式 时尚 蓝 蓝色 潮流 炫光 华丽 梦幻 线 线条 抽象 动态 动感 清新 年轻 活力 青春 渐变 背景 V2</vt:lpwstr>
  </property>
  <property fmtid="{D5CDD505-2E9C-101B-9397-08002B2CF9AE}" pid="9" name="模板缩略图">
    <vt:lpwstr>A30220130608A12.png</vt:lpwstr>
  </property>
  <property fmtid="{D5CDD505-2E9C-101B-9397-08002B2CF9AE}" pid="10" name="显示VIP等级">
    <vt:lpwstr>2</vt:lpwstr>
  </property>
  <property fmtid="{D5CDD505-2E9C-101B-9397-08002B2CF9AE}" pid="11" name="附件ID">
    <vt:lpwstr>A30220130608A1201</vt:lpwstr>
  </property>
  <property fmtid="{D5CDD505-2E9C-101B-9397-08002B2CF9AE}" pid="12" name="缩略图标题">
    <vt:lpwstr>蓝色梦幻圆点</vt:lpwstr>
  </property>
  <property fmtid="{D5CDD505-2E9C-101B-9397-08002B2CF9AE}" pid="13" name="附件路径">
    <vt:lpwstr>A30220130608A1201.pptx</vt:lpwstr>
  </property>
  <property fmtid="{D5CDD505-2E9C-101B-9397-08002B2CF9AE}" pid="14" name="附件缩略图">
    <vt:lpwstr>A30220130608A1201.png</vt:lpwstr>
  </property>
  <property fmtid="{D5CDD505-2E9C-101B-9397-08002B2CF9AE}" pid="15" name="VIP等级">
    <vt:lpwstr>2</vt:lpwstr>
  </property>
  <property fmtid="{D5CDD505-2E9C-101B-9397-08002B2CF9AE}" pid="16" name="是否可购买">
    <vt:lpwstr>1</vt:lpwstr>
  </property>
  <property fmtid="{D5CDD505-2E9C-101B-9397-08002B2CF9AE}" pid="17" name="价格">
    <vt:lpwstr>20</vt:lpwstr>
  </property>
  <property fmtid="{D5CDD505-2E9C-101B-9397-08002B2CF9AE}" pid="18" name="操作代码">
    <vt:lpwstr>2</vt:lpwstr>
  </property>
</Properties>
</file>