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82" r:id="rId15"/>
    <p:sldId id="269" r:id="rId16"/>
    <p:sldId id="274" r:id="rId17"/>
    <p:sldId id="270" r:id="rId18"/>
    <p:sldId id="271" r:id="rId19"/>
    <p:sldId id="276" r:id="rId20"/>
    <p:sldId id="278" r:id="rId21"/>
    <p:sldId id="283" r:id="rId22"/>
    <p:sldId id="281" r:id="rId23"/>
    <p:sldId id="286" r:id="rId24"/>
    <p:sldId id="289" r:id="rId25"/>
    <p:sldId id="290" r:id="rId26"/>
    <p:sldId id="291" r:id="rId27"/>
    <p:sldId id="296" r:id="rId28"/>
    <p:sldId id="292" r:id="rId29"/>
    <p:sldId id="293" r:id="rId30"/>
    <p:sldId id="264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4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2B50-BE91-D44C-8FE2-0DCD7F9A1E9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2E60-C696-C947-9E7E-A51300C3A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Train Score is quote good, the Validation Score has a bit to be desired. Looking at the mean and standard deviation of total bikes stolen, the variance is quite large which may explain the extreme error measures.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 at the distribution of the errors, there are outliers that are causing the validation score to be so poor.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42E60-C696-C947-9E7E-A51300C3AD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42E60-C696-C947-9E7E-A51300C3AD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42E60-C696-C947-9E7E-A51300C3AD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42E60-C696-C947-9E7E-A51300C3AD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42E60-C696-C947-9E7E-A51300C3AD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5EDB-0F5C-834D-895C-045D432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5FFD-0B87-C34B-82B8-01B7DB68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92F4-B5E8-DE40-B091-956D0D31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56F6-3763-9B4D-92D8-21DA57B5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56CF-BAC6-284C-A231-16118490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997E-86C7-9640-8AB5-6D8D77FB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804EC-18DA-AF46-8926-F2D16605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26C7-4392-B842-A4F4-B032A91B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1252-370A-FC48-950F-CDBCEB74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DCDD-D2E9-5046-B08D-11BBB8A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076B5-A98E-BB45-BBE3-805597C66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E5A4-F066-134D-B60B-95C5982E5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A113-AF6C-C542-9D45-D47E45B4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F57-3F74-AF47-A2E3-ABDE5F3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19F6-9F17-954F-9EA1-0B7A108B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9F8-6DDC-2144-816D-E2542B04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A773-97D7-574B-A6BA-D2D16144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2CB8-C9DC-C44B-BEE1-779B2FD6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D1C8-5731-BC4E-A94A-BFF37A3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FF79-3F26-DA41-ACF2-93A490C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BD37-BD14-5D4B-BF02-EC4860D1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8B66-3514-C149-8E22-BFB11477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6F0B-0486-D54C-A143-2F4A0CE3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B2FA8-DEAB-474A-88E5-EAE10CC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DE9C-CFF9-0649-907F-0FD3BC33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E89-CAA7-D241-A129-AAE97A8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7C58-10FB-284C-A24D-8825B94CC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0F60-1DB0-AD41-A88D-84D92AE98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71E4C-6D08-A44E-8980-D87D7E5B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E98D-4AF0-6C49-A25F-F18B125F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AC02-740B-5741-B11A-A7A94A0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E730-35A7-604F-8FAD-1C11C077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69CA-874B-9F44-AD00-DAE0CD7D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AE3F9-D76D-3448-B6B4-C65A408E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1144A-4C4A-404E-9AD7-2B8D313AB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B4CF-A480-8E4B-824C-4F01A2B08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A9C7C-11C2-FD4C-935A-83631B2D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0C9C-C230-924B-9880-3C673931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19E6-40FC-1147-83AB-6F32A19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17B6-8B92-404A-B0BA-FD8ED103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EF2F-926C-D340-B3B9-070B4319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14015-7E07-8246-BB02-43AD73B9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2D19A-2D88-1946-9F00-E4F6A09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ABD82-85BF-AB41-AD94-3E0F7254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41C96-EC69-644D-8E5F-AA891FBF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1900-0CB6-B44F-B8F8-394B7CB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0C19-CB7F-6740-A42C-1C1A9C52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5BD7-7C52-064B-A202-86BC91FF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4749-EA73-0F4D-BB97-B39E025C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9CB0-DB03-6E45-A56F-63B2A504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DE7D-FBD2-A947-9E2B-7B148E90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2CA92-9425-F148-B26E-1D150BDB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4DBA-434F-C04C-9380-73779B7F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A20CA-BEE2-4142-B8BB-BC293CC5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6FB-3922-404B-A8DD-7E32FDD5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91F-6E58-D047-A380-4685BFC6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286D-F016-4F45-9CDD-20F7D3F3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C667-F734-344B-8557-605F96D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FBAFD-E5B5-684E-8E0F-DBE8BF73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0984-F30F-364A-BA21-C647D5E4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1585-9F51-EA4C-9C37-428A28003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86FA-4057-914F-A846-FEDBFF09B299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11E9-3ACE-C04A-8BC8-29BF46A8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12CE-3DCF-3141-B7C2-3B62A9C0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123DA-AE6D-0B42-BB18-1057BFCD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Trebuchet MS" panose="020B070302020209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s.gov/statistics/soi-tax-stats-individual-income-tax-statistics-2016-zip-code-data-soi" TargetMode="External"/><Relationship Id="rId2" Type="http://schemas.openxmlformats.org/officeDocument/2006/relationships/hyperlink" Target="https://bikeindex.org/documentation/api_v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tfinder.census.gov/faces/nav/jsf/pages/download_center.x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anwinyee/" TargetMode="External"/><Relationship Id="rId2" Type="http://schemas.openxmlformats.org/officeDocument/2006/relationships/hyperlink" Target="https://github.com/chanwinyee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5CF5-0D69-5E40-ADA2-B3E87FD8C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 Theft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24E3C-F02E-144A-9263-8AE885D35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Liz Chan</a:t>
            </a:r>
          </a:p>
        </p:txBody>
      </p:sp>
    </p:spTree>
    <p:extLst>
      <p:ext uri="{BB962C8B-B14F-4D97-AF65-F5344CB8AC3E}">
        <p14:creationId xmlns:p14="http://schemas.microsoft.com/office/powerpoint/2010/main" val="306277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5858DCA-65AD-5044-B6BF-CEE7137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first challenge: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D3B81-95A9-2F49-B252-B66078C3E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66007"/>
          </a:xfrm>
        </p:spPr>
      </p:pic>
    </p:spTree>
    <p:extLst>
      <p:ext uri="{BB962C8B-B14F-4D97-AF65-F5344CB8AC3E}">
        <p14:creationId xmlns:p14="http://schemas.microsoft.com/office/powerpoint/2010/main" val="239412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C080-BE3D-DF45-ABCA-D156F050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Demographics - </a:t>
            </a:r>
            <a:r>
              <a:rPr lang="en-US" b="1" dirty="0" err="1"/>
              <a:t>Zipcodes</a:t>
            </a:r>
            <a:endParaRPr lang="en-US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9E17-4924-0548-A027-01C293C8A9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88771" y="1690688"/>
            <a:ext cx="3113689" cy="129035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3888A-52CB-A146-A2F8-FB0451140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4100" y="2172494"/>
            <a:ext cx="2717800" cy="36576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E81B9C-268B-CA48-8277-1CCEF06CAF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A07CA-4ACA-8846-BB64-BC92BE5DF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771" y="3181044"/>
            <a:ext cx="3113689" cy="73412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78CE7F-EBFF-E84B-88D4-120037D6C65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2016 tax return data</a:t>
            </a:r>
          </a:p>
          <a:p>
            <a:pPr lvl="1"/>
            <a:r>
              <a:rPr lang="en-US" dirty="0"/>
              <a:t>Average Income</a:t>
            </a:r>
          </a:p>
          <a:p>
            <a:r>
              <a:rPr lang="en-US" dirty="0"/>
              <a:t>Demographic/Race/Ethnicity</a:t>
            </a:r>
          </a:p>
          <a:p>
            <a:pPr lvl="1"/>
            <a:r>
              <a:rPr lang="en-US" dirty="0"/>
              <a:t>2016 5 year </a:t>
            </a:r>
            <a:r>
              <a:rPr lang="en-US" dirty="0" err="1"/>
              <a:t>estmates</a:t>
            </a:r>
            <a:r>
              <a:rPr lang="en-US" dirty="0"/>
              <a:t> DP05</a:t>
            </a:r>
          </a:p>
          <a:p>
            <a:pPr lvl="1"/>
            <a:r>
              <a:rPr lang="en-US" dirty="0"/>
              <a:t>Used Percentages</a:t>
            </a:r>
          </a:p>
          <a:p>
            <a:r>
              <a:rPr lang="en-US" dirty="0"/>
              <a:t>2010 Census</a:t>
            </a:r>
          </a:p>
          <a:p>
            <a:pPr lvl="1"/>
            <a:r>
              <a:rPr lang="en-US" dirty="0"/>
              <a:t>Total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0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8457-CA09-2A4C-878D-814CE45B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4987-F9B2-9D43-BE00-B98E040C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Limitation 1:</a:t>
            </a:r>
            <a:r>
              <a:rPr lang="en-US" dirty="0"/>
              <a:t> I only have location data for bikes that have been stolen.</a:t>
            </a:r>
          </a:p>
          <a:p>
            <a:endParaRPr lang="en-US" b="1" dirty="0"/>
          </a:p>
          <a:p>
            <a:r>
              <a:rPr lang="en-US" b="1" dirty="0"/>
              <a:t>Limitation 2:</a:t>
            </a:r>
            <a:r>
              <a:rPr lang="en-US" dirty="0"/>
              <a:t> Demographic data could </a:t>
            </a:r>
            <a:r>
              <a:rPr lang="en-US" b="1" dirty="0"/>
              <a:t>not</a:t>
            </a:r>
            <a:r>
              <a:rPr lang="en-US" dirty="0"/>
              <a:t> be found in all </a:t>
            </a:r>
            <a:r>
              <a:rPr lang="en-US" dirty="0" err="1"/>
              <a:t>zipcodes</a:t>
            </a:r>
            <a:r>
              <a:rPr lang="en-US" dirty="0"/>
              <a:t> and do not come from the same data source.</a:t>
            </a:r>
          </a:p>
          <a:p>
            <a:pPr lvl="1"/>
            <a:r>
              <a:rPr lang="en-US" dirty="0"/>
              <a:t>Stitched demographic data from 2010 and 2016</a:t>
            </a:r>
          </a:p>
        </p:txBody>
      </p:sp>
    </p:spTree>
    <p:extLst>
      <p:ext uri="{BB962C8B-B14F-4D97-AF65-F5344CB8AC3E}">
        <p14:creationId xmlns:p14="http://schemas.microsoft.com/office/powerpoint/2010/main" val="81161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8457-CA09-2A4C-878D-814CE45B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Cleaning – Assumptions/Limitations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4987-F9B2-9D43-BE00-B98E040C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Assumption 1:</a:t>
            </a:r>
            <a:r>
              <a:rPr lang="en-US" dirty="0"/>
              <a:t> Knowing that my demographic data covers a span of 2010 - 2016, I will be generalizing those metrics to </a:t>
            </a:r>
            <a:r>
              <a:rPr lang="en-US" dirty="0" err="1"/>
              <a:t>BikeIndex</a:t>
            </a:r>
            <a:r>
              <a:rPr lang="en-US" dirty="0"/>
              <a:t> information from 2010 to 2018.</a:t>
            </a:r>
          </a:p>
          <a:p>
            <a:endParaRPr lang="en-US" dirty="0"/>
          </a:p>
          <a:p>
            <a:r>
              <a:rPr lang="en-US" b="1" dirty="0"/>
              <a:t>Assumption 2:</a:t>
            </a:r>
            <a:r>
              <a:rPr lang="en-US" dirty="0"/>
              <a:t> I am using demographic data of areas proportioned by </a:t>
            </a:r>
            <a:r>
              <a:rPr lang="en-US" dirty="0" err="1"/>
              <a:t>zipcodes</a:t>
            </a:r>
            <a:r>
              <a:rPr lang="en-US" dirty="0"/>
              <a:t> to predict a theft rate.</a:t>
            </a:r>
          </a:p>
        </p:txBody>
      </p:sp>
    </p:spTree>
    <p:extLst>
      <p:ext uri="{BB962C8B-B14F-4D97-AF65-F5344CB8AC3E}">
        <p14:creationId xmlns:p14="http://schemas.microsoft.com/office/powerpoint/2010/main" val="422678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C72DD-4673-8D44-8AFD-EE4AAA3CE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68AF6E-2051-0847-ADE5-F07A2AA9E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Preliminary sense of the data</a:t>
            </a: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822 samples</a:t>
            </a: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87 features</a:t>
            </a:r>
          </a:p>
        </p:txBody>
      </p:sp>
    </p:spTree>
    <p:extLst>
      <p:ext uri="{BB962C8B-B14F-4D97-AF65-F5344CB8AC3E}">
        <p14:creationId xmlns:p14="http://schemas.microsoft.com/office/powerpoint/2010/main" val="8246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8494-85A0-CA45-94DB-A8C89C3A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7C51-E3FD-7C4E-99A8-06A86FB960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Interesting observation - Since 2010, the cities with the most bike theft in this dataset are in San Francisco:</a:t>
            </a:r>
          </a:p>
          <a:p>
            <a:endParaRPr lang="en-US" dirty="0"/>
          </a:p>
          <a:p>
            <a:pPr lvl="1"/>
            <a:r>
              <a:rPr lang="en-US" b="1" dirty="0"/>
              <a:t>94110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Cesar Chavez and Mission Street, San Francisco, CA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94103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10th and </a:t>
            </a:r>
            <a:r>
              <a:rPr lang="en-US" dirty="0" err="1"/>
              <a:t>Harisson</a:t>
            </a:r>
            <a:r>
              <a:rPr lang="en-US" dirty="0"/>
              <a:t>, San Francisco, CA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94114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Dolores Heights, 20th and Castro Street, San Francisco, CA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94117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</a:t>
            </a:r>
            <a:r>
              <a:rPr lang="en-US" dirty="0" err="1"/>
              <a:t>Pandhandle</a:t>
            </a:r>
            <a:r>
              <a:rPr lang="en-US" dirty="0"/>
              <a:t>, Fell St. and Masonic Ave, San Francisco, CA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94108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Potrero Hill, Mariposa St. and Arkansas, San Francisco, CA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2E4A7D-476D-D54C-ADEA-4FEDA3549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702" y="2246987"/>
            <a:ext cx="3450459" cy="3508613"/>
          </a:xfrm>
        </p:spPr>
      </p:pic>
    </p:spTree>
    <p:extLst>
      <p:ext uri="{BB962C8B-B14F-4D97-AF65-F5344CB8AC3E}">
        <p14:creationId xmlns:p14="http://schemas.microsoft.com/office/powerpoint/2010/main" val="252055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F3-634B-5040-909C-AE00499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F6B45D0-B1CA-A543-8E9A-D815E02A2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stolen vs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BA42AE-5D8B-7F4F-8A96-D51929223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3352" y="2505075"/>
            <a:ext cx="3710658" cy="368458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A4456B8-E851-8840-BFBA-7FC10613B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total stolen versus total population</a:t>
            </a:r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CFEFFA4-37AC-5B4F-AA35-7463BA463D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8465" y="2505075"/>
            <a:ext cx="371065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F3-634B-5040-909C-AE00499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7BC-F7AE-A74D-92BA-65E37AF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Too many variables for my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CFCA0-1AA0-DD41-999C-FC8CA8FF8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2143"/>
            <a:ext cx="5181600" cy="4338301"/>
          </a:xfrm>
        </p:spPr>
      </p:pic>
    </p:spTree>
    <p:extLst>
      <p:ext uri="{BB962C8B-B14F-4D97-AF65-F5344CB8AC3E}">
        <p14:creationId xmlns:p14="http://schemas.microsoft.com/office/powerpoint/2010/main" val="23063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F3-634B-5040-909C-AE00499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7BC-F7AE-A74D-92BA-65E37AFB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9193" cy="4351338"/>
          </a:xfrm>
        </p:spPr>
        <p:txBody>
          <a:bodyPr/>
          <a:lstStyle/>
          <a:p>
            <a:r>
              <a:rPr lang="en-US" dirty="0"/>
              <a:t>Top negative correlations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DF39DF-68DE-E34B-889E-EA85AA9DD5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349" y="2354315"/>
            <a:ext cx="3267533" cy="3244577"/>
          </a:xfr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8187B65-DFC9-CC43-A7F9-1A0FBAEB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92" y="2354314"/>
            <a:ext cx="3336405" cy="3244577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BAE3AF5-2B58-0140-880B-1E8B1119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707" y="2379005"/>
            <a:ext cx="3336405" cy="32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F3-634B-5040-909C-AE00499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7BC-F7AE-A74D-92BA-65E37AFB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33690" cy="4351338"/>
          </a:xfrm>
        </p:spPr>
        <p:txBody>
          <a:bodyPr/>
          <a:lstStyle/>
          <a:p>
            <a:r>
              <a:rPr lang="en-US" dirty="0"/>
              <a:t>Top positive correlations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A896E5-946B-0F42-BE82-0CC465BAC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385517"/>
            <a:ext cx="3336744" cy="324490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FE8D4F3-884E-BC42-8FDD-0F2EEE2E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51" y="2385517"/>
            <a:ext cx="3267866" cy="3244907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17F478B-190F-ED4A-969B-55694F9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024" y="2385517"/>
            <a:ext cx="3267866" cy="3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E25C-82CA-3A4E-95D7-22F134E3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Theft in California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45DC-73E9-604A-B23B-63B9809D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0559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EF3-634B-5040-909C-AE00499C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7BC-F7AE-A74D-92BA-65E37AFB96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Notice my data is totally skewed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98DBE2-1A02-9B49-8FAA-2273AC36C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097472"/>
            <a:ext cx="5181600" cy="18815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E72AC2-A078-5340-978B-3AC8941F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3" y="2690933"/>
            <a:ext cx="6187747" cy="22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1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C72DD-4673-8D44-8AFD-EE4AAA3CE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68AF6E-2051-0847-ADE5-F07A2AA9E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Random Forest Regressor</a:t>
            </a: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98784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B4BD-E114-C648-8714-7DE279A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5063-E8AC-3747-9964-D19E6C32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Score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5FC206-9BA8-6B45-B3BE-64F5116DF2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1989438"/>
              </p:ext>
            </p:extLst>
          </p:nvPr>
        </p:nvGraphicFramePr>
        <p:xfrm>
          <a:off x="839788" y="2505075"/>
          <a:ext cx="5157788" cy="2560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4136039584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91591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Mean: 12.05 </a:t>
                      </a:r>
                    </a:p>
                    <a:p>
                      <a:r>
                        <a:rPr lang="en-US" dirty="0"/>
                        <a:t>STD: 31.87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Train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0.9050799978897456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-0.14173956820798828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Train-Validation MAE: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9.70971098265896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678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A189B-3C41-E24E-8974-B3253735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 of Errors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EA7F650-D8AE-534D-90B7-A2B5AE5B4C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444" y="2651919"/>
            <a:ext cx="4838700" cy="3390900"/>
          </a:xfrm>
        </p:spPr>
      </p:pic>
    </p:spTree>
    <p:extLst>
      <p:ext uri="{BB962C8B-B14F-4D97-AF65-F5344CB8AC3E}">
        <p14:creationId xmlns:p14="http://schemas.microsoft.com/office/powerpoint/2010/main" val="288059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B4BD-E114-C648-8714-7DE279A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- Log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5063-E8AC-3747-9964-D19E6C32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Score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5FC206-9BA8-6B45-B3BE-64F5116DF2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9385273"/>
              </p:ext>
            </p:extLst>
          </p:nvPr>
        </p:nvGraphicFramePr>
        <p:xfrm>
          <a:off x="839788" y="2505075"/>
          <a:ext cx="5157788" cy="2560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4136039584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91591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Mean: 12.05 </a:t>
                      </a:r>
                    </a:p>
                    <a:p>
                      <a:r>
                        <a:rPr lang="en-US" dirty="0"/>
                        <a:t>STD: 31.87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Train 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0.9310689831704924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0.655671736161114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Train-Validation MAE: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9.057139284534959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678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A189B-3C41-E24E-8974-B3253735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 of Errors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6A27F9-00EA-BF46-9E71-FC735578F0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444" y="2641409"/>
            <a:ext cx="4838700" cy="3390900"/>
          </a:xfrm>
        </p:spPr>
      </p:pic>
    </p:spTree>
    <p:extLst>
      <p:ext uri="{BB962C8B-B14F-4D97-AF65-F5344CB8AC3E}">
        <p14:creationId xmlns:p14="http://schemas.microsoft.com/office/powerpoint/2010/main" val="3656391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FDD2-55B6-A849-9BA6-1E6CBEBA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feature_importance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E965-C6FB-E549-A4D1-89B58A5C3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ED995194-EB8F-4F46-8B1E-3FE94DAE4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19397"/>
            <a:ext cx="5157787" cy="26559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96F1B-47D6-1A41-B0CE-42529C3C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- Log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ECACFD-9808-054F-96C0-E29643D923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9094" y="2696369"/>
            <a:ext cx="4089400" cy="3302000"/>
          </a:xfrm>
        </p:spPr>
      </p:pic>
    </p:spTree>
    <p:extLst>
      <p:ext uri="{BB962C8B-B14F-4D97-AF65-F5344CB8AC3E}">
        <p14:creationId xmlns:p14="http://schemas.microsoft.com/office/powerpoint/2010/main" val="339950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B4BD-E114-C648-8714-7DE279A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5063-E8AC-3747-9964-D19E6C32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Stolen Total into bins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5FC206-9BA8-6B45-B3BE-64F5116DF2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1108086"/>
              </p:ext>
            </p:extLst>
          </p:nvPr>
        </p:nvGraphicFramePr>
        <p:xfrm>
          <a:off x="839787" y="2651919"/>
          <a:ext cx="5157788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4136039584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91591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1 - 2 stolen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2 - 4 stolen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9 - 475 stolen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5522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A189B-3C41-E24E-8974-B3253735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Frequency in each bin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B2B66D-A6CC-A849-B9BF-7AA80C19B5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3644" y="2651919"/>
            <a:ext cx="4940300" cy="33909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144EC-7325-5C4E-A1AA-205344FBDF0D}"/>
              </a:ext>
            </a:extLst>
          </p:cNvPr>
          <p:cNvSpPr txBox="1"/>
          <p:nvPr/>
        </p:nvSpPr>
        <p:spPr>
          <a:xfrm>
            <a:off x="6432331" y="3006726"/>
            <a:ext cx="492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1	 2	    3	       4</a:t>
            </a:r>
          </a:p>
        </p:txBody>
      </p:sp>
    </p:spTree>
    <p:extLst>
      <p:ext uri="{BB962C8B-B14F-4D97-AF65-F5344CB8AC3E}">
        <p14:creationId xmlns:p14="http://schemas.microsoft.com/office/powerpoint/2010/main" val="411387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B4BD-E114-C648-8714-7DE279A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5063-E8AC-3747-9964-D19E6C32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Score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5FC206-9BA8-6B45-B3BE-64F5116DF2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448810"/>
              </p:ext>
            </p:extLst>
          </p:nvPr>
        </p:nvGraphicFramePr>
        <p:xfrm>
          <a:off x="839788" y="2505075"/>
          <a:ext cx="5157788" cy="2560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4136039584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91591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Mean: 12.05 </a:t>
                      </a:r>
                    </a:p>
                    <a:p>
                      <a:r>
                        <a:rPr lang="en-US"/>
                        <a:t>STD: 31.87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Train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0.6184971098265896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Train-Validation MAE: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0.5722543352601156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678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A189B-3C41-E24E-8974-B3253735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err="1"/>
              <a:t>Auc</a:t>
            </a:r>
            <a:r>
              <a:rPr lang="en-US" dirty="0"/>
              <a:t>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D95944-D7FE-B14B-B335-19215B295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63289"/>
            <a:ext cx="5183188" cy="1715647"/>
          </a:xfrm>
        </p:spPr>
      </p:pic>
    </p:spTree>
    <p:extLst>
      <p:ext uri="{BB962C8B-B14F-4D97-AF65-F5344CB8AC3E}">
        <p14:creationId xmlns:p14="http://schemas.microsoft.com/office/powerpoint/2010/main" val="2255737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B4BD-E114-C648-8714-7DE279A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5063-E8AC-3747-9964-D19E6C32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Score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5FC206-9BA8-6B45-B3BE-64F5116DF2D9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9788" y="2505075"/>
          <a:ext cx="5157788" cy="2560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4136039584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91591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Mean: 12.05 </a:t>
                      </a:r>
                    </a:p>
                    <a:p>
                      <a:r>
                        <a:rPr lang="en-US"/>
                        <a:t>STD: 31.87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Train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0.6184971098265896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Train-Validation MAE: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0.5722543352601156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678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A189B-3C41-E24E-8974-B3253735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err="1"/>
              <a:t>Auc</a:t>
            </a:r>
            <a:r>
              <a:rPr lang="en-US" dirty="0"/>
              <a:t> Scores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D95944-D7FE-B14B-B335-19215B295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63289"/>
            <a:ext cx="5183188" cy="1715647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902F55C6-D6A6-8A41-8081-A14C2D6D0F43}"/>
              </a:ext>
            </a:extLst>
          </p:cNvPr>
          <p:cNvSpPr/>
          <p:nvPr/>
        </p:nvSpPr>
        <p:spPr>
          <a:xfrm>
            <a:off x="7646125" y="3378925"/>
            <a:ext cx="836024" cy="243840"/>
          </a:xfrm>
          <a:prstGeom prst="donut">
            <a:avLst>
              <a:gd name="adj" fmla="val 6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1E7E61A-47C7-984C-88A0-86BE35A2B434}"/>
              </a:ext>
            </a:extLst>
          </p:cNvPr>
          <p:cNvSpPr/>
          <p:nvPr/>
        </p:nvSpPr>
        <p:spPr>
          <a:xfrm>
            <a:off x="7646125" y="3907010"/>
            <a:ext cx="836024" cy="243840"/>
          </a:xfrm>
          <a:prstGeom prst="donut">
            <a:avLst>
              <a:gd name="adj" fmla="val 6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74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FDD2-55B6-A849-9BA6-1E6CBEBA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feature_importance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BABE63-0F80-0248-ABC2-968F1119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900" y="2331244"/>
            <a:ext cx="4140200" cy="3340100"/>
          </a:xfrm>
        </p:spPr>
      </p:pic>
    </p:spTree>
    <p:extLst>
      <p:ext uri="{BB962C8B-B14F-4D97-AF65-F5344CB8AC3E}">
        <p14:creationId xmlns:p14="http://schemas.microsoft.com/office/powerpoint/2010/main" val="227241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45AE-AE5B-C046-8088-193EE0B2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FBDA-2525-9F4B-930A-9F48ADED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scenarios – </a:t>
            </a:r>
          </a:p>
          <a:p>
            <a:pPr lvl="1"/>
            <a:r>
              <a:rPr lang="en-US" dirty="0"/>
              <a:t>High theft (bin 4 - 475+ thefts) </a:t>
            </a:r>
          </a:p>
          <a:p>
            <a:pPr lvl="1"/>
            <a:r>
              <a:rPr lang="en-US" dirty="0"/>
              <a:t>Low theft (bin 1 - 1 theft.)</a:t>
            </a:r>
          </a:p>
          <a:p>
            <a:r>
              <a:rPr lang="en-US" dirty="0"/>
              <a:t>Outliers!!</a:t>
            </a:r>
          </a:p>
          <a:p>
            <a:r>
              <a:rPr lang="en-US" dirty="0"/>
              <a:t>How do I deal with these outliers?</a:t>
            </a:r>
          </a:p>
          <a:p>
            <a:pPr lvl="1"/>
            <a:r>
              <a:rPr lang="en-US" dirty="0"/>
              <a:t>Classify </a:t>
            </a:r>
            <a:r>
              <a:rPr lang="en-US" dirty="0" err="1"/>
              <a:t>zipcodes</a:t>
            </a:r>
            <a:r>
              <a:rPr lang="en-US" dirty="0"/>
              <a:t> with high theft versus low theft more clearly and predict within these two classifiers</a:t>
            </a:r>
          </a:p>
          <a:p>
            <a:pPr lvl="1"/>
            <a:r>
              <a:rPr lang="en-US" dirty="0"/>
              <a:t>Predict number of stolen bikes in High Theft areas</a:t>
            </a:r>
          </a:p>
          <a:p>
            <a:pPr lvl="1"/>
            <a:r>
              <a:rPr lang="en-US" dirty="0"/>
              <a:t>Predict number of stolen bikes in Low Theft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C72DD-4673-8D44-8AFD-EE4AAA3CE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Acquire the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68AF6E-2051-0847-ADE5-F07A2AA9E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Stolen bike data from the </a:t>
            </a:r>
            <a:r>
              <a:rPr lang="en-US" sz="1800" i="1" u="sng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Bikeindex API3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Income data by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</a:rPr>
              <a:t>Zipcode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 from the </a:t>
            </a:r>
            <a:r>
              <a:rPr lang="en-US" sz="1800" i="1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IRS website</a:t>
            </a:r>
            <a:endParaRPr lang="en-US" sz="1800" i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Demographic and Housing data from </a:t>
            </a:r>
            <a:r>
              <a:rPr lang="en-US" sz="1800" i="1" u="sng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Community Service DP05 - American Factfinder</a:t>
            </a:r>
            <a:endParaRPr lang="en-US" sz="1800" i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Census Population data from the </a:t>
            </a:r>
            <a:r>
              <a:rPr lang="en-US" sz="1800" i="1" u="sng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Decennial Census - American Fact Finder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7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60D-3FEB-1B4C-BAEE-D79ABCFB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CC6A-7E17-DE40-B1D0-932C482A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Git/source control</a:t>
            </a:r>
          </a:p>
          <a:p>
            <a:r>
              <a:rPr lang="en-US" dirty="0"/>
              <a:t>Python/Libraries</a:t>
            </a:r>
          </a:p>
          <a:p>
            <a:r>
              <a:rPr lang="en-US" dirty="0"/>
              <a:t>Scrape an API</a:t>
            </a:r>
          </a:p>
          <a:p>
            <a:r>
              <a:rPr lang="en-US" dirty="0"/>
              <a:t>Handle API errors</a:t>
            </a:r>
          </a:p>
          <a:p>
            <a:r>
              <a:rPr lang="en-US" dirty="0"/>
              <a:t>Use python to do </a:t>
            </a:r>
            <a:r>
              <a:rPr lang="en-US" dirty="0" err="1"/>
              <a:t>maths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Average Income from Tax Statements</a:t>
            </a:r>
          </a:p>
          <a:p>
            <a:pPr lvl="1"/>
            <a:r>
              <a:rPr lang="en-US" dirty="0"/>
              <a:t>Total bikes stolen in time frame</a:t>
            </a:r>
          </a:p>
          <a:p>
            <a:r>
              <a:rPr lang="en-US" dirty="0"/>
              <a:t>Merge DataFrames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Linear Regression Models</a:t>
            </a:r>
          </a:p>
          <a:p>
            <a:r>
              <a:rPr lang="en-US" dirty="0"/>
              <a:t>When to stop....</a:t>
            </a:r>
          </a:p>
        </p:txBody>
      </p:sp>
    </p:spTree>
    <p:extLst>
      <p:ext uri="{BB962C8B-B14F-4D97-AF65-F5344CB8AC3E}">
        <p14:creationId xmlns:p14="http://schemas.microsoft.com/office/powerpoint/2010/main" val="30382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D06E-C804-F543-AC5D-6B596113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531" y="2869324"/>
            <a:ext cx="9144000" cy="1439425"/>
          </a:xfrm>
        </p:spPr>
        <p:txBody>
          <a:bodyPr>
            <a:noAutofit/>
          </a:bodyPr>
          <a:lstStyle/>
          <a:p>
            <a:r>
              <a:rPr lang="en-US" sz="2800" b="0" i="1" dirty="0">
                <a:solidFill>
                  <a:schemeClr val="bg1">
                    <a:lumMod val="50000"/>
                  </a:schemeClr>
                </a:solidFill>
              </a:rPr>
              <a:t>"...sometimes research doesn’t turn out the way you want it to. but you still did the work and are still learning..."  ~ Alex Lin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65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55BA-2A8B-FD40-8863-3F3E0536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Liz Chan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B5E1-F0B1-8D43-AD73-A61F5657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9951"/>
            <a:ext cx="10248626" cy="518620"/>
          </a:xfrm>
        </p:spPr>
        <p:txBody>
          <a:bodyPr/>
          <a:lstStyle/>
          <a:p>
            <a:r>
              <a:rPr lang="en-US" b="0" i="1" dirty="0" err="1">
                <a:solidFill>
                  <a:schemeClr val="bg1">
                    <a:lumMod val="50000"/>
                  </a:schemeClr>
                </a:solidFill>
              </a:rPr>
              <a:t>chanwinyee@gmail.com</a:t>
            </a:r>
            <a:endParaRPr lang="en-US" b="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53526-9C96-BE4D-B1FF-5CB528227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3089"/>
            <a:ext cx="10248626" cy="343521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https://github.com/chanwinyee/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https://www.linkedin.com/in/chanwinyee/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0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457-3695-B349-9AFD-7BEC6C16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58" y="365125"/>
            <a:ext cx="8957441" cy="1325563"/>
          </a:xfrm>
        </p:spPr>
        <p:txBody>
          <a:bodyPr/>
          <a:lstStyle/>
          <a:p>
            <a:r>
              <a:rPr lang="en-US" b="1" dirty="0"/>
              <a:t>Real-World Data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89C9938-17DC-2F44-BC36-66108DE84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1267"/>
            <a:ext cx="10515600" cy="3040054"/>
          </a:xfrm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7A047E6-2CB8-5844-943D-725E3BC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01" y="564356"/>
            <a:ext cx="102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457-3695-B349-9AFD-7BEC6C16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58" y="365125"/>
            <a:ext cx="8957441" cy="1325563"/>
          </a:xfrm>
        </p:spPr>
        <p:txBody>
          <a:bodyPr/>
          <a:lstStyle/>
          <a:p>
            <a:r>
              <a:rPr lang="en-US" b="1" dirty="0"/>
              <a:t>Real-World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2ED30-9D68-A048-A516-5A047A516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2342"/>
            <a:ext cx="10515600" cy="2897903"/>
          </a:xfrm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7A047E6-2CB8-5844-943D-725E3BC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01" y="564356"/>
            <a:ext cx="102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457-3695-B349-9AFD-7BEC6C16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58" y="365125"/>
            <a:ext cx="8957441" cy="1325563"/>
          </a:xfrm>
        </p:spPr>
        <p:txBody>
          <a:bodyPr/>
          <a:lstStyle/>
          <a:p>
            <a:r>
              <a:rPr lang="en-US" b="1" dirty="0"/>
              <a:t>Real-World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1A4568-B452-D146-8D79-3894984E1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2407444"/>
            <a:ext cx="10490200" cy="3187700"/>
          </a:xfrm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7A047E6-2CB8-5844-943D-725E3BC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01" y="564356"/>
            <a:ext cx="102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457-3695-B349-9AFD-7BEC6C16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58" y="365125"/>
            <a:ext cx="8957441" cy="1325563"/>
          </a:xfrm>
        </p:spPr>
        <p:txBody>
          <a:bodyPr/>
          <a:lstStyle/>
          <a:p>
            <a:r>
              <a:rPr lang="en-US" b="1" dirty="0"/>
              <a:t>Real-World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06E3D-3AC8-D045-8CE1-39C1D2069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2293144"/>
            <a:ext cx="10426700" cy="3416300"/>
          </a:xfrm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7A047E6-2CB8-5844-943D-725E3BC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01" y="564356"/>
            <a:ext cx="102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64CDD9-26A9-224E-AAE1-77B020B5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30" y="3459819"/>
            <a:ext cx="2349500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961B2-A8C1-6541-A9AA-2F5BB43D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20" y="4093506"/>
            <a:ext cx="2057400" cy="210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C4E9F-9CDB-1048-BDD7-29165EC34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06" y="4144306"/>
            <a:ext cx="2019300" cy="205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04B3DB-FE70-A347-B835-BBDB1C721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968" y="4144306"/>
            <a:ext cx="2032000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025484-1D69-D84D-BD9E-206F4031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the </a:t>
            </a:r>
            <a:r>
              <a:rPr lang="en-US" b="1" dirty="0" err="1"/>
              <a:t>BikeIndex</a:t>
            </a:r>
            <a:r>
              <a:rPr lang="en-US" b="1" dirty="0"/>
              <a:t> Data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1A90FD6B-8065-A246-AF32-1B8D3204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only have location data for bikes that have been stolen.</a:t>
            </a:r>
          </a:p>
          <a:p>
            <a:pPr lvl="1"/>
            <a:r>
              <a:rPr lang="en-US" dirty="0"/>
              <a:t>Plugin Principle to generalize the trends from this dataset of samples to all of California</a:t>
            </a:r>
          </a:p>
          <a:p>
            <a:pPr lvl="1"/>
            <a:r>
              <a:rPr lang="en-US" dirty="0" err="1"/>
              <a:t>zipcode</a:t>
            </a:r>
            <a:r>
              <a:rPr lang="en-US" dirty="0"/>
              <a:t> = sample</a:t>
            </a:r>
          </a:p>
          <a:p>
            <a:r>
              <a:rPr lang="en-US" dirty="0"/>
              <a:t>Difficult to acquire and clean</a:t>
            </a:r>
          </a:p>
        </p:txBody>
      </p:sp>
    </p:spTree>
    <p:extLst>
      <p:ext uri="{BB962C8B-B14F-4D97-AF65-F5344CB8AC3E}">
        <p14:creationId xmlns:p14="http://schemas.microsoft.com/office/powerpoint/2010/main" val="12886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5858DCA-65AD-5044-B6BF-CEE7137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and Scraping the API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B4ADF3-0093-FE49-9583-63520404A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835" y="1690688"/>
            <a:ext cx="5293045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3B322A-C0D0-B349-AD16-71D5DA28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08" y="1690688"/>
            <a:ext cx="30353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623D28-E29B-B749-A70C-EA3D77BD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622" y="3016251"/>
            <a:ext cx="2311400" cy="283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C713F5-B861-9346-B264-EB1F5F08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991" y="5298308"/>
            <a:ext cx="1765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696</Words>
  <Application>Microsoft Macintosh PowerPoint</Application>
  <PresentationFormat>Widescreen</PresentationFormat>
  <Paragraphs>169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Helvetica Neue</vt:lpstr>
      <vt:lpstr>Trebuchet MS</vt:lpstr>
      <vt:lpstr>Wingdings</vt:lpstr>
      <vt:lpstr>Office Theme</vt:lpstr>
      <vt:lpstr>Bike Theft in California</vt:lpstr>
      <vt:lpstr>Bike Theft in California</vt:lpstr>
      <vt:lpstr>Acquire the Data</vt:lpstr>
      <vt:lpstr>Real-World Data</vt:lpstr>
      <vt:lpstr>Real-World Data</vt:lpstr>
      <vt:lpstr>Real-World Data</vt:lpstr>
      <vt:lpstr>Real-World Data</vt:lpstr>
      <vt:lpstr>Limitations of the BikeIndex Data</vt:lpstr>
      <vt:lpstr>Accessing and Scraping the API</vt:lpstr>
      <vt:lpstr>The first challenge: DONE</vt:lpstr>
      <vt:lpstr>Demographics - Zipcodes</vt:lpstr>
      <vt:lpstr>Data Cleaning – Limitations</vt:lpstr>
      <vt:lpstr>Data Cleaning – Assumptions/Limitations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Predict</vt:lpstr>
      <vt:lpstr>Random Forest Regressor</vt:lpstr>
      <vt:lpstr>Random Forest Regressor - Log</vt:lpstr>
      <vt:lpstr>feature_importance</vt:lpstr>
      <vt:lpstr>Random Forest Classifier</vt:lpstr>
      <vt:lpstr>Random Forest Classifier</vt:lpstr>
      <vt:lpstr>Random Forest Classifier</vt:lpstr>
      <vt:lpstr>feature_importance</vt:lpstr>
      <vt:lpstr>Next Steps</vt:lpstr>
      <vt:lpstr>What I learned</vt:lpstr>
      <vt:lpstr>"...sometimes research doesn’t turn out the way you want it to. but you still did the work and are still learning..."  ~ Alex Lin</vt:lpstr>
      <vt:lpstr>Liz Chan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Theft in California</dc:title>
  <dc:creator>Microsoft Office User</dc:creator>
  <cp:lastModifiedBy>Liz Chan</cp:lastModifiedBy>
  <cp:revision>26</cp:revision>
  <dcterms:created xsi:type="dcterms:W3CDTF">2018-11-29T01:53:58Z</dcterms:created>
  <dcterms:modified xsi:type="dcterms:W3CDTF">2018-11-30T03:55:29Z</dcterms:modified>
</cp:coreProperties>
</file>