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12" r:id="rId2"/>
  </p:sldIdLst>
  <p:sldSz cx="9601200" cy="12801600" type="A3"/>
  <p:notesSz cx="6802438" cy="9934575"/>
  <p:embeddedFontLst>
    <p:embeddedFont>
      <p:font typeface="맑은 고딕" panose="020B0503020000020004" pitchFamily="34" charset="-127"/>
      <p:regular r:id="rId5"/>
      <p:bold r:id="rId6"/>
    </p:embeddedFont>
    <p:embeddedFont>
      <p:font typeface="배달의민족 주아" panose="020B0604020202020204" charset="-127"/>
      <p:regular r:id="rId7"/>
    </p:embeddedFont>
  </p:embeddedFontLst>
  <p:defaultTextStyle>
    <a:defPPr>
      <a:defRPr lang="ko-KR"/>
    </a:defPPr>
    <a:lvl1pPr marL="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5167" userDrawn="1">
          <p15:clr>
            <a:srgbClr val="A4A3A4"/>
          </p15:clr>
        </p15:guide>
        <p15:guide id="10" pos="413" userDrawn="1">
          <p15:clr>
            <a:srgbClr val="A4A3A4"/>
          </p15:clr>
        </p15:guide>
        <p15:guide id="11" pos="5453" userDrawn="1">
          <p15:clr>
            <a:srgbClr val="A4A3A4"/>
          </p15:clr>
        </p15:guide>
        <p15:guide id="12" orient="horz" pos="4032" userDrawn="1">
          <p15:clr>
            <a:srgbClr val="A4A3A4"/>
          </p15:clr>
        </p15:guide>
        <p15:guide id="13" pos="643" userDrawn="1">
          <p15:clr>
            <a:srgbClr val="A4A3A4"/>
          </p15:clr>
        </p15:guide>
        <p15:guide id="14" pos="1833" userDrawn="1">
          <p15:clr>
            <a:srgbClr val="A4A3A4"/>
          </p15:clr>
        </p15:guide>
        <p15:guide id="15" pos="3024" userDrawn="1">
          <p15:clr>
            <a:srgbClr val="A4A3A4"/>
          </p15:clr>
        </p15:guide>
        <p15:guide id="16" pos="42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D5D"/>
    <a:srgbClr val="DD8005"/>
    <a:srgbClr val="4172AD"/>
    <a:srgbClr val="BF5A0E"/>
    <a:srgbClr val="BA3916"/>
    <a:srgbClr val="FEBF12"/>
    <a:srgbClr val="F8BC0D"/>
    <a:srgbClr val="0E2F57"/>
    <a:srgbClr val="F17C50"/>
    <a:srgbClr val="1E2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24150B-CAAF-EE6A-D626-5BAB6C504EAB}" v="436" dt="2024-05-11T13:40:58.522"/>
    <p1510:client id="{E9C58D0B-0754-2227-E233-85759EE28963}" v="128" dt="2024-05-12T13:47:42.2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5167"/>
        <p:guide pos="413"/>
        <p:guide pos="5453"/>
        <p:guide orient="horz" pos="4032"/>
        <p:guide pos="643"/>
        <p:guide pos="1833"/>
        <p:guide pos="3024"/>
        <p:guide pos="4262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handoutMaster" Target="handoutMasters/handout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CE49-C2E9-41D6-B7C8-E34CE970B252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71A42-FFA4-4503-A9EC-8096AAC84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59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7E7F5-A54A-40DB-B59D-D2C076E0398D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05013" y="744538"/>
            <a:ext cx="2792412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6122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1" y="9436122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74617-0A22-4AAA-92D8-7EE45C740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9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9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70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70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37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1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71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35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0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30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28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30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38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4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49" r:id="rId3"/>
    <p:sldLayoutId id="2147483653" r:id="rId4"/>
    <p:sldLayoutId id="2147483652" r:id="rId5"/>
    <p:sldLayoutId id="2147483655" r:id="rId6"/>
    <p:sldLayoutId id="2147483656" r:id="rId7"/>
    <p:sldLayoutId id="2147483659" r:id="rId8"/>
    <p:sldLayoutId id="2147483650" r:id="rId9"/>
    <p:sldLayoutId id="2147483657" r:id="rId10"/>
    <p:sldLayoutId id="2147483658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4817942" y="1825355"/>
            <a:ext cx="4808269" cy="7147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65472" y="3655339"/>
            <a:ext cx="3422368" cy="188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14033" y="6108855"/>
            <a:ext cx="4817534" cy="6831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028009" y="7098345"/>
            <a:ext cx="1534722" cy="1106847"/>
          </a:xfrm>
          <a:prstGeom prst="roundRect">
            <a:avLst>
              <a:gd name="adj" fmla="val 6382"/>
            </a:avLst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20795" y="0"/>
            <a:ext cx="9635067" cy="1828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3124" y="499884"/>
            <a:ext cx="5078203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배달의민족 주아"/>
                <a:ea typeface="배달의민족 주아"/>
              </a:rPr>
              <a:t>금리 변화에 따른 부동산 가격 예측 프로그램</a:t>
            </a:r>
            <a:endParaRPr lang="ko-KR" altLang="en-US" sz="3200" dirty="0" err="1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7942" y="704617"/>
            <a:ext cx="4591170" cy="13311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800" b="1" dirty="0" err="1">
                <a:solidFill>
                  <a:srgbClr val="FFFF00"/>
                </a:solidFill>
                <a:latin typeface="배달의민족 주아"/>
                <a:ea typeface="배달의민족 주아"/>
              </a:rPr>
              <a:t>한국폴리텍대학교</a:t>
            </a:r>
          </a:p>
          <a:p>
            <a:pPr algn="r">
              <a:lnSpc>
                <a:spcPct val="150000"/>
              </a:lnSpc>
            </a:pPr>
            <a:r>
              <a:rPr lang="en-US" altLang="ko-KR" sz="2800" b="1" dirty="0" err="1">
                <a:solidFill>
                  <a:srgbClr val="FFFF00"/>
                </a:solidFill>
                <a:latin typeface="배달의민족 주아"/>
                <a:ea typeface="배달의민족 주아"/>
              </a:rPr>
              <a:t>스마트금융과</a:t>
            </a:r>
            <a:r>
              <a:rPr lang="en-US" altLang="ko-KR" sz="2800" b="1" dirty="0">
                <a:solidFill>
                  <a:srgbClr val="FFFF00"/>
                </a:solidFill>
                <a:latin typeface="배달의민족 주아"/>
                <a:ea typeface="배달의민족 주아"/>
              </a:rPr>
              <a:t> </a:t>
            </a:r>
            <a:r>
              <a:rPr lang="en-US" altLang="ko-KR" sz="2800" b="1" dirty="0" err="1">
                <a:solidFill>
                  <a:srgbClr val="FFFF00"/>
                </a:solidFill>
                <a:latin typeface="배달의민족 주아"/>
                <a:ea typeface="배달의민족 주아"/>
              </a:rPr>
              <a:t>이찬우</a:t>
            </a:r>
          </a:p>
        </p:txBody>
      </p:sp>
      <p:cxnSp>
        <p:nvCxnSpPr>
          <p:cNvPr id="25" name="직선 연결선 24"/>
          <p:cNvCxnSpPr>
            <a:stCxn id="2" idx="2"/>
          </p:cNvCxnSpPr>
          <p:nvPr/>
        </p:nvCxnSpPr>
        <p:spPr>
          <a:xfrm>
            <a:off x="4796739" y="1828800"/>
            <a:ext cx="517" cy="10972800"/>
          </a:xfrm>
          <a:prstGeom prst="line">
            <a:avLst/>
          </a:prstGeom>
          <a:ln w="38100">
            <a:solidFill>
              <a:srgbClr val="4172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0080" y="198131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01.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개요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0080" y="6113679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02.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환경 및 기술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49053" y="198131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03.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결과물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49053" y="9214064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04.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의의 및 기대효과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9" y="505730"/>
            <a:ext cx="849152" cy="849152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4" y="2548006"/>
            <a:ext cx="328388" cy="328388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663324" y="2526234"/>
            <a:ext cx="1507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배경 및 목적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711814" y="2819413"/>
            <a:ext cx="2005546" cy="79791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err="1">
                <a:solidFill>
                  <a:srgbClr val="C00000"/>
                </a:solidFill>
                <a:latin typeface="배달의민족 주아"/>
                <a:ea typeface="배달의민족 주아"/>
              </a:rPr>
              <a:t>경제적</a:t>
            </a:r>
            <a:r>
              <a:rPr lang="en-US" altLang="ko-KR" sz="1400" dirty="0">
                <a:solidFill>
                  <a:srgbClr val="C00000"/>
                </a:solidFill>
                <a:latin typeface="배달의민족 주아"/>
                <a:ea typeface="배달의민족 주아"/>
              </a:rPr>
              <a:t> </a:t>
            </a:r>
            <a:r>
              <a:rPr lang="en-US" altLang="ko-KR" sz="1400" err="1">
                <a:solidFill>
                  <a:srgbClr val="C00000"/>
                </a:solidFill>
                <a:latin typeface="배달의민족 주아"/>
                <a:ea typeface="배달의민족 주아"/>
              </a:rPr>
              <a:t>불확실성</a:t>
            </a:r>
            <a:endParaRPr lang="en-US" altLang="ko-KR" sz="1400" dirty="0" err="1">
              <a:solidFill>
                <a:srgbClr val="C00000"/>
              </a:solidFill>
              <a:latin typeface="배달의민족 주아"/>
              <a:ea typeface="배달의민족 주아"/>
            </a:endParaRP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C00000"/>
                </a:solidFill>
                <a:latin typeface="배달의민족 주아"/>
                <a:ea typeface="배달의민족 주아"/>
              </a:rPr>
              <a:t>부동산</a:t>
            </a:r>
            <a:r>
              <a:rPr lang="en-US" altLang="ko-KR" sz="1400" dirty="0">
                <a:solidFill>
                  <a:srgbClr val="C00000"/>
                </a:solidFill>
                <a:latin typeface="배달의민족 주아"/>
                <a:ea typeface="배달의민족 주아"/>
              </a:rPr>
              <a:t> </a:t>
            </a:r>
            <a:r>
              <a:rPr lang="en-US" altLang="ko-KR" sz="1400" dirty="0" err="1">
                <a:solidFill>
                  <a:srgbClr val="C00000"/>
                </a:solidFill>
                <a:latin typeface="배달의민족 주아"/>
                <a:ea typeface="배달의민족 주아"/>
              </a:rPr>
              <a:t>잔산가격에</a:t>
            </a:r>
            <a:r>
              <a:rPr lang="en-US" altLang="ko-KR" sz="1400" dirty="0">
                <a:solidFill>
                  <a:srgbClr val="C00000"/>
                </a:solidFill>
                <a:latin typeface="배달의민족 주아"/>
                <a:ea typeface="배달의민족 주아"/>
              </a:rPr>
              <a:t> </a:t>
            </a:r>
            <a:r>
              <a:rPr lang="en-US" altLang="ko-KR" sz="1400" dirty="0" err="1">
                <a:solidFill>
                  <a:srgbClr val="C00000"/>
                </a:solidFill>
                <a:latin typeface="배달의민족 주아"/>
                <a:ea typeface="배달의민족 주아"/>
              </a:rPr>
              <a:t>대한</a:t>
            </a:r>
            <a:r>
              <a:rPr lang="en-US" altLang="ko-KR" sz="1400" dirty="0">
                <a:solidFill>
                  <a:srgbClr val="C00000"/>
                </a:solidFill>
                <a:latin typeface="배달의민족 주아"/>
                <a:ea typeface="배달의민족 주아"/>
              </a:rPr>
              <a:t> </a:t>
            </a:r>
            <a:r>
              <a:rPr lang="en-US" altLang="ko-KR" sz="1400" dirty="0" err="1">
                <a:solidFill>
                  <a:srgbClr val="C00000"/>
                </a:solidFill>
                <a:latin typeface="배달의민족 주아"/>
                <a:ea typeface="배달의민족 주아"/>
              </a:rPr>
              <a:t>관심과</a:t>
            </a:r>
            <a:r>
              <a:rPr lang="en-US" altLang="ko-KR" sz="1400" dirty="0">
                <a:solidFill>
                  <a:srgbClr val="C00000"/>
                </a:solidFill>
                <a:latin typeface="배달의민족 주아"/>
                <a:ea typeface="배달의민족 주아"/>
              </a:rPr>
              <a:t> </a:t>
            </a:r>
            <a:r>
              <a:rPr lang="en-US" altLang="ko-KR" sz="1400" dirty="0" err="1">
                <a:solidFill>
                  <a:srgbClr val="C00000"/>
                </a:solidFill>
                <a:latin typeface="배달의민족 주아"/>
                <a:ea typeface="배달의민족 주아"/>
              </a:rPr>
              <a:t>수요증가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4" y="4408608"/>
            <a:ext cx="328388" cy="328388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663324" y="4408607"/>
            <a:ext cx="1225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특징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95651" y="4736996"/>
            <a:ext cx="2252542" cy="8032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10000"/>
              </a:lnSpc>
              <a:buAutoNum type="arabicParenR"/>
            </a:pPr>
            <a:r>
              <a:rPr lang="en-US" altLang="ko-KR" sz="1400" dirty="0" err="1">
                <a:latin typeface="배달의민족 주아"/>
                <a:ea typeface="배달의민족 주아"/>
              </a:rPr>
              <a:t>실시간</a:t>
            </a:r>
            <a:r>
              <a:rPr lang="en-US" altLang="ko-KR" sz="1400" dirty="0">
                <a:latin typeface="배달의민족 주아"/>
                <a:ea typeface="배달의민족 주아"/>
              </a:rPr>
              <a:t> </a:t>
            </a:r>
            <a:r>
              <a:rPr lang="en-US" altLang="ko-KR" sz="1400" dirty="0" err="1">
                <a:latin typeface="배달의민족 주아"/>
                <a:ea typeface="배달의민족 주아"/>
              </a:rPr>
              <a:t>서버환경</a:t>
            </a:r>
          </a:p>
          <a:p>
            <a:pPr marL="342900" indent="-342900">
              <a:lnSpc>
                <a:spcPct val="110000"/>
              </a:lnSpc>
              <a:buAutoNum type="arabicParenR"/>
            </a:pPr>
            <a:r>
              <a:rPr lang="en-US" altLang="ko-KR" sz="1400" dirty="0" err="1">
                <a:latin typeface="배달의민족 주아"/>
                <a:ea typeface="배달의민족 주아"/>
              </a:rPr>
              <a:t>시세</a:t>
            </a:r>
            <a:r>
              <a:rPr lang="en-US" altLang="ko-KR" sz="1400" dirty="0">
                <a:latin typeface="배달의민족 주아"/>
                <a:ea typeface="배달의민족 주아"/>
              </a:rPr>
              <a:t> </a:t>
            </a:r>
            <a:r>
              <a:rPr lang="en-US" altLang="ko-KR" sz="1400" dirty="0" err="1">
                <a:latin typeface="배달의민족 주아"/>
                <a:ea typeface="배달의민족 주아"/>
              </a:rPr>
              <a:t>반영</a:t>
            </a:r>
          </a:p>
          <a:p>
            <a:pPr marL="342900" indent="-342900">
              <a:lnSpc>
                <a:spcPct val="110000"/>
              </a:lnSpc>
              <a:buAutoNum type="arabicParenR"/>
            </a:pPr>
            <a:r>
              <a:rPr lang="en-US" altLang="ko-KR" sz="1400" dirty="0" err="1">
                <a:latin typeface="배달의민족 주아"/>
                <a:ea typeface="배달의민족 주아"/>
              </a:rPr>
              <a:t>최적의</a:t>
            </a:r>
            <a:r>
              <a:rPr lang="en-US" altLang="ko-KR" sz="1400" dirty="0">
                <a:latin typeface="배달의민족 주아"/>
                <a:ea typeface="배달의민족 주아"/>
              </a:rPr>
              <a:t> </a:t>
            </a:r>
            <a:r>
              <a:rPr lang="en-US" altLang="ko-KR" sz="1400" dirty="0" err="1">
                <a:latin typeface="배달의민족 주아"/>
                <a:ea typeface="배달의민족 주아"/>
              </a:rPr>
              <a:t>성능</a:t>
            </a:r>
            <a:r>
              <a:rPr lang="en-US" altLang="ko-KR" sz="1400" dirty="0">
                <a:latin typeface="배달의민족 주아"/>
                <a:ea typeface="배달의민족 주아"/>
              </a:rPr>
              <a:t> </a:t>
            </a:r>
            <a:r>
              <a:rPr lang="en-US" altLang="ko-KR" sz="1400" dirty="0" err="1">
                <a:latin typeface="배달의민족 주아"/>
                <a:ea typeface="배달의민족 주아"/>
              </a:rPr>
              <a:t>향상</a:t>
            </a: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36" y="9792441"/>
            <a:ext cx="324678" cy="324678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>
          <a:xfrm>
            <a:off x="5555565" y="9790128"/>
            <a:ext cx="524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의의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544337" y="10128689"/>
            <a:ext cx="2641007" cy="56630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 err="1">
                <a:solidFill>
                  <a:srgbClr val="C00000"/>
                </a:solidFill>
                <a:latin typeface="배달의민족 주아"/>
                <a:ea typeface="배달의민족 주아"/>
              </a:rPr>
              <a:t>금리와</a:t>
            </a:r>
            <a:r>
              <a:rPr lang="en-US" altLang="ko-KR" sz="1400" dirty="0">
                <a:solidFill>
                  <a:srgbClr val="C00000"/>
                </a:solidFill>
                <a:latin typeface="배달의민족 주아"/>
                <a:ea typeface="배달의민족 주아"/>
              </a:rPr>
              <a:t> </a:t>
            </a:r>
            <a:r>
              <a:rPr lang="en-US" altLang="ko-KR" sz="1400" dirty="0" err="1">
                <a:solidFill>
                  <a:srgbClr val="C00000"/>
                </a:solidFill>
                <a:latin typeface="배달의민족 주아"/>
                <a:ea typeface="배달의민족 주아"/>
              </a:rPr>
              <a:t>부동산</a:t>
            </a:r>
            <a:r>
              <a:rPr lang="en-US" altLang="ko-KR" sz="1400" dirty="0">
                <a:solidFill>
                  <a:srgbClr val="C00000"/>
                </a:solidFill>
                <a:latin typeface="배달의민족 주아"/>
                <a:ea typeface="배달의민족 주아"/>
              </a:rPr>
              <a:t> </a:t>
            </a:r>
            <a:r>
              <a:rPr lang="en-US" altLang="ko-KR" sz="1400" dirty="0" err="1">
                <a:solidFill>
                  <a:srgbClr val="C00000"/>
                </a:solidFill>
                <a:latin typeface="배달의민족 주아"/>
                <a:ea typeface="배달의민족 주아"/>
              </a:rPr>
              <a:t>가격의</a:t>
            </a:r>
            <a:r>
              <a:rPr lang="en-US" altLang="ko-KR" sz="1400" dirty="0">
                <a:solidFill>
                  <a:srgbClr val="C00000"/>
                </a:solidFill>
                <a:latin typeface="배달의민족 주아"/>
                <a:ea typeface="배달의민족 주아"/>
              </a:rPr>
              <a:t> </a:t>
            </a:r>
            <a:r>
              <a:rPr lang="en-US" altLang="ko-KR" sz="1400" dirty="0" err="1">
                <a:solidFill>
                  <a:srgbClr val="C00000"/>
                </a:solidFill>
                <a:latin typeface="배달의민족 주아"/>
                <a:ea typeface="배달의민족 주아"/>
              </a:rPr>
              <a:t>상관관계</a:t>
            </a:r>
            <a:r>
              <a:rPr lang="en-US" altLang="ko-KR" sz="1400" dirty="0">
                <a:solidFill>
                  <a:srgbClr val="C00000"/>
                </a:solidFill>
                <a:latin typeface="배달의민족 주아"/>
                <a:ea typeface="배달의민족 주아"/>
              </a:rPr>
              <a:t> </a:t>
            </a:r>
            <a:r>
              <a:rPr lang="en-US" altLang="ko-KR" sz="1400" dirty="0" err="1">
                <a:solidFill>
                  <a:srgbClr val="C00000"/>
                </a:solidFill>
                <a:latin typeface="배달의민족 주아"/>
                <a:ea typeface="배달의민족 주아"/>
              </a:rPr>
              <a:t>분석</a:t>
            </a:r>
          </a:p>
          <a:p>
            <a:pPr>
              <a:lnSpc>
                <a:spcPct val="110000"/>
              </a:lnSpc>
            </a:pPr>
            <a:endParaRPr lang="en-US" altLang="ko-KR" sz="1400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36" y="11303059"/>
            <a:ext cx="324678" cy="324678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5555565" y="11300746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544337" y="11632603"/>
            <a:ext cx="2639398" cy="8032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err="1">
                <a:latin typeface="배달의민족 주아"/>
                <a:ea typeface="배달의민족 주아"/>
              </a:rPr>
              <a:t>부동산</a:t>
            </a:r>
            <a:r>
              <a:rPr lang="en-US" altLang="ko-KR" sz="1400" dirty="0">
                <a:latin typeface="배달의민족 주아"/>
                <a:ea typeface="배달의민족 주아"/>
              </a:rPr>
              <a:t> </a:t>
            </a:r>
            <a:r>
              <a:rPr lang="en-US" altLang="ko-KR" sz="1400" err="1">
                <a:latin typeface="배달의민족 주아"/>
                <a:ea typeface="배달의민족 주아"/>
              </a:rPr>
              <a:t>매매</a:t>
            </a:r>
            <a:r>
              <a:rPr lang="en-US" altLang="ko-KR" sz="1400" dirty="0">
                <a:latin typeface="배달의민족 주아"/>
                <a:ea typeface="배달의민족 주아"/>
              </a:rPr>
              <a:t> </a:t>
            </a:r>
            <a:r>
              <a:rPr lang="en-US" altLang="ko-KR" sz="1400" err="1">
                <a:latin typeface="배달의민족 주아"/>
                <a:ea typeface="배달의민족 주아"/>
              </a:rPr>
              <a:t>수요</a:t>
            </a:r>
            <a:r>
              <a:rPr lang="en-US" altLang="ko-KR" sz="1400" dirty="0">
                <a:latin typeface="배달의민족 주아"/>
                <a:ea typeface="배달의민족 주아"/>
              </a:rPr>
              <a:t> </a:t>
            </a:r>
            <a:r>
              <a:rPr lang="en-US" altLang="ko-KR" sz="1400" err="1">
                <a:latin typeface="배달의민족 주아"/>
                <a:ea typeface="배달의민족 주아"/>
              </a:rPr>
              <a:t>분석</a:t>
            </a:r>
            <a:endParaRPr lang="en-US" altLang="ko-KR" sz="1400" dirty="0" err="1">
              <a:latin typeface="배달의민족 주아"/>
              <a:ea typeface="배달의민족 주아"/>
            </a:endParaRPr>
          </a:p>
          <a:p>
            <a:pPr>
              <a:lnSpc>
                <a:spcPct val="110000"/>
              </a:lnSpc>
            </a:pPr>
            <a:r>
              <a:rPr lang="en-US" altLang="ko-KR" sz="1400" err="1">
                <a:latin typeface="배달의민족 주아"/>
                <a:ea typeface="배달의민족 주아"/>
              </a:rPr>
              <a:t>투기수요</a:t>
            </a:r>
            <a:r>
              <a:rPr lang="en-US" altLang="ko-KR" sz="1400">
                <a:latin typeface="배달의민족 주아"/>
                <a:ea typeface="배달의민족 주아"/>
              </a:rPr>
              <a:t> </a:t>
            </a:r>
            <a:r>
              <a:rPr lang="en-US" altLang="ko-KR" sz="1400" err="1">
                <a:latin typeface="배달의민족 주아"/>
                <a:ea typeface="배달의민족 주아"/>
              </a:rPr>
              <a:t>잠재효과</a:t>
            </a:r>
            <a:endParaRPr lang="en-US" altLang="ko-KR" sz="1400" dirty="0" err="1">
              <a:latin typeface="배달의민족 주아"/>
              <a:ea typeface="배달의민족 주아"/>
            </a:endParaRPr>
          </a:p>
          <a:p>
            <a:pPr>
              <a:lnSpc>
                <a:spcPct val="110000"/>
              </a:lnSpc>
            </a:pP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555565" y="2485706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</a:t>
            </a:r>
            <a:endParaRPr lang="ko-KR" altLang="en-US" sz="160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555565" y="5717633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</a:t>
            </a:r>
            <a:endParaRPr lang="ko-KR" altLang="en-US" sz="160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63324" y="6770106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환경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707524" y="7164907"/>
            <a:ext cx="1975605" cy="1040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운영 체제</a:t>
            </a:r>
            <a:r>
              <a:rPr lang="en-US" altLang="ko-KR" sz="140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Windows 10</a:t>
            </a: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언어</a:t>
            </a:r>
            <a:r>
              <a:rPr lang="en-US" altLang="ko-KR" sz="140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 3.7</a:t>
            </a: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도구</a:t>
            </a:r>
            <a:r>
              <a:rPr lang="en-US" altLang="ko-KR" sz="140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Jupyter</a:t>
            </a:r>
          </a:p>
          <a:p>
            <a:pPr>
              <a:lnSpc>
                <a:spcPct val="110000"/>
              </a:lnSpc>
            </a:pP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       Notebook</a:t>
            </a:r>
            <a:endParaRPr lang="ko-KR" altLang="en-US" sz="1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63324" y="8475651"/>
            <a:ext cx="2026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적용 기술 및 분석 흐름도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524549" y="8972111"/>
            <a:ext cx="2316685" cy="56630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금융 데이터 수집</a:t>
            </a:r>
            <a:endParaRPr lang="en-US" altLang="ko-KR" sz="1400" dirty="0">
              <a:solidFill>
                <a:srgbClr val="7030A0"/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10000"/>
              </a:lnSpc>
            </a:pPr>
            <a:r>
              <a:rPr lang="en-US" altLang="ko-KR" sz="1400" dirty="0">
                <a:latin typeface="배달의민족 주아"/>
                <a:ea typeface="배달의민족 주아"/>
              </a:rPr>
              <a:t>     - </a:t>
            </a:r>
            <a:r>
              <a:rPr lang="en-US" altLang="ko-KR" sz="1400" dirty="0" err="1">
                <a:latin typeface="배달의민족 주아"/>
                <a:ea typeface="배달의민족 주아"/>
              </a:rPr>
              <a:t>한국부동산원</a:t>
            </a:r>
            <a:r>
              <a:rPr lang="en-US" altLang="ko-KR" sz="1400" dirty="0">
                <a:latin typeface="배달의민족 주아"/>
                <a:ea typeface="배달의민족 주아"/>
              </a:rPr>
              <a:t> </a:t>
            </a:r>
            <a:r>
              <a:rPr lang="en-US" altLang="ko-KR" sz="1400" dirty="0" err="1">
                <a:latin typeface="배달의민족 주아"/>
                <a:ea typeface="배달의민족 주아"/>
              </a:rPr>
              <a:t>출처</a:t>
            </a: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1" y="6737822"/>
            <a:ext cx="402871" cy="402871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1" y="8434802"/>
            <a:ext cx="402871" cy="402871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48" y="2476604"/>
            <a:ext cx="323796" cy="323796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48" y="5705681"/>
            <a:ext cx="323796" cy="323796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34" y="7890277"/>
            <a:ext cx="1008390" cy="186553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72" y="7244243"/>
            <a:ext cx="1057801" cy="528901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357" y="7254076"/>
            <a:ext cx="514675" cy="514675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7" y="8971542"/>
            <a:ext cx="1246923" cy="294512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39" y="9225758"/>
            <a:ext cx="931024" cy="400389"/>
          </a:xfrm>
          <a:prstGeom prst="rect">
            <a:avLst/>
          </a:prstGeom>
        </p:spPr>
      </p:pic>
      <p:sp>
        <p:nvSpPr>
          <p:cNvPr id="125" name="모서리가 둥근 직사각형 124"/>
          <p:cNvSpPr/>
          <p:nvPr/>
        </p:nvSpPr>
        <p:spPr>
          <a:xfrm>
            <a:off x="3030880" y="8882915"/>
            <a:ext cx="1561030" cy="750068"/>
          </a:xfrm>
          <a:prstGeom prst="roundRect">
            <a:avLst>
              <a:gd name="adj" fmla="val 13955"/>
            </a:avLst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5522858" y="2815448"/>
            <a:ext cx="644728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</a:t>
            </a:r>
          </a:p>
          <a:p>
            <a:pPr>
              <a:lnSpc>
                <a:spcPct val="110000"/>
              </a:lnSpc>
            </a:pP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...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5522858" y="6009362"/>
            <a:ext cx="679994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</a:t>
            </a:r>
          </a:p>
          <a:p>
            <a:pPr>
              <a:lnSpc>
                <a:spcPct val="110000"/>
              </a:lnSpc>
            </a:pPr>
            <a:r>
              <a:rPr lang="en-US" altLang="ko-KR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....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5965472" y="6909793"/>
            <a:ext cx="3422368" cy="188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4F8BC68-7F49-0961-5F78-1AE2C4B0ACCD}"/>
              </a:ext>
            </a:extLst>
          </p:cNvPr>
          <p:cNvSpPr/>
          <p:nvPr/>
        </p:nvSpPr>
        <p:spPr>
          <a:xfrm>
            <a:off x="1419429" y="9542818"/>
            <a:ext cx="453859" cy="701451"/>
          </a:xfrm>
          <a:prstGeom prst="downArrow">
            <a:avLst/>
          </a:prstGeom>
          <a:solidFill>
            <a:srgbClr val="729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023BF-F4C1-E144-CCA7-59412B49F8AC}"/>
              </a:ext>
            </a:extLst>
          </p:cNvPr>
          <p:cNvSpPr txBox="1"/>
          <p:nvPr/>
        </p:nvSpPr>
        <p:spPr>
          <a:xfrm>
            <a:off x="696241" y="10308980"/>
            <a:ext cx="2769576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500" dirty="0">
                <a:ea typeface="맑은 고딕"/>
              </a:rPr>
              <a:t>웹 어플리케이션 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C2A8C7A-ED7E-5B3F-48E9-10DBA57BFBEA}"/>
              </a:ext>
            </a:extLst>
          </p:cNvPr>
          <p:cNvSpPr/>
          <p:nvPr/>
        </p:nvSpPr>
        <p:spPr>
          <a:xfrm>
            <a:off x="1874431" y="10782534"/>
            <a:ext cx="515404" cy="839930"/>
          </a:xfrm>
          <a:prstGeom prst="downArrow">
            <a:avLst/>
          </a:prstGeom>
          <a:solidFill>
            <a:srgbClr val="729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C45642-188B-6901-E6B7-E936F5D40C55}"/>
              </a:ext>
            </a:extLst>
          </p:cNvPr>
          <p:cNvSpPr txBox="1"/>
          <p:nvPr/>
        </p:nvSpPr>
        <p:spPr>
          <a:xfrm>
            <a:off x="961658" y="11770702"/>
            <a:ext cx="278881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500" dirty="0">
                <a:ea typeface="맑은 고딕"/>
              </a:rPr>
              <a:t>파이썬 </a:t>
            </a:r>
            <a:r>
              <a:rPr lang="ko-KR" altLang="en-US" sz="2500" dirty="0" err="1">
                <a:ea typeface="맑은 고딕"/>
              </a:rPr>
              <a:t>Flask</a:t>
            </a:r>
            <a:r>
              <a:rPr lang="ko-KR" altLang="en-US" sz="2500" dirty="0">
                <a:ea typeface="맑은 고딕"/>
              </a:rPr>
              <a:t> API 분석모델 적용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0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29AF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A3 Paper (297x420 mm)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테마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PTWIZ</dc:creator>
  <cp:revision>106</cp:revision>
  <cp:lastPrinted>2018-12-03T06:27:31Z</cp:lastPrinted>
  <dcterms:created xsi:type="dcterms:W3CDTF">2013-08-16T03:43:36Z</dcterms:created>
  <dcterms:modified xsi:type="dcterms:W3CDTF">2024-05-12T13:49:34Z</dcterms:modified>
</cp:coreProperties>
</file>