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  <p:sldMasterId id="2147488733" r:id="rId2"/>
  </p:sldMasterIdLst>
  <p:notesMasterIdLst>
    <p:notesMasterId r:id="rId13"/>
  </p:notesMasterIdLst>
  <p:handoutMasterIdLst>
    <p:handoutMasterId r:id="rId14"/>
  </p:handoutMasterIdLst>
  <p:sldIdLst>
    <p:sldId id="1130" r:id="rId3"/>
    <p:sldId id="257" r:id="rId4"/>
    <p:sldId id="1230" r:id="rId5"/>
    <p:sldId id="1212" r:id="rId6"/>
    <p:sldId id="1226" r:id="rId7"/>
    <p:sldId id="1227" r:id="rId8"/>
    <p:sldId id="1229" r:id="rId9"/>
    <p:sldId id="1228" r:id="rId10"/>
    <p:sldId id="1231" r:id="rId11"/>
    <p:sldId id="1232" r:id="rId12"/>
  </p:sldIdLst>
  <p:sldSz cx="9144000" cy="5143500" type="screen16x9"/>
  <p:notesSz cx="6807200" cy="9939338"/>
  <p:embeddedFontLst>
    <p:embeddedFont>
      <p:font typeface="나눔바른고딕" panose="020B0600000101010101" charset="-127"/>
      <p:regular r:id="rId15"/>
      <p:bold r:id="rId16"/>
    </p:embeddedFont>
    <p:embeddedFont>
      <p:font typeface="HY견고딕" panose="02030600000101010101" pitchFamily="18" charset="-127"/>
      <p:regular r:id="rId17"/>
    </p:embeddedFont>
    <p:embeddedFont>
      <p:font typeface="HY헤드라인M" panose="02030600000101010101" pitchFamily="18" charset="-127"/>
      <p:regular r:id="rId18"/>
    </p:embeddedFont>
    <p:embeddedFont>
      <p:font typeface="굴림" panose="020B0600000101010101" pitchFamily="50" charset="-127"/>
      <p:regular r:id="rId19"/>
    </p:embeddedFont>
    <p:embeddedFont>
      <p:font typeface="나눔스퀘어라운드 Bold" panose="020B0600000101010101" charset="0"/>
      <p:bold r:id="rId20"/>
    </p:embeddedFont>
    <p:embeddedFont>
      <p:font typeface="나눔스퀘어라운드 ExtraBold" panose="020B0600000101010101" charset="0"/>
      <p:bold r:id="rId21"/>
    </p:embeddedFont>
    <p:embeddedFont>
      <p:font typeface="돋움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389626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779252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168878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558503" algn="l" rtl="0" fontAlgn="base" latinLnBrk="1">
      <a:spcBef>
        <a:spcPct val="0"/>
      </a:spcBef>
      <a:spcAft>
        <a:spcPct val="0"/>
      </a:spcAft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1948129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337755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2727381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117007" algn="l" defTabSz="779252" rtl="0" eaLnBrk="1" latinLnBrk="1" hangingPunct="1">
      <a:defRPr kumimoji="1" sz="12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8">
          <p15:clr>
            <a:srgbClr val="A4A3A4"/>
          </p15:clr>
        </p15:guide>
        <p15:guide id="2" orient="horz" pos="89">
          <p15:clr>
            <a:srgbClr val="A4A3A4"/>
          </p15:clr>
        </p15:guide>
        <p15:guide id="3" orient="horz" pos="338">
          <p15:clr>
            <a:srgbClr val="A4A3A4"/>
          </p15:clr>
        </p15:guide>
        <p15:guide id="4" orient="horz" pos="736">
          <p15:clr>
            <a:srgbClr val="A4A3A4"/>
          </p15:clr>
        </p15:guide>
        <p15:guide id="5" orient="horz" pos="2981">
          <p15:clr>
            <a:srgbClr val="A4A3A4"/>
          </p15:clr>
        </p15:guide>
        <p15:guide id="6" orient="horz" pos="1620">
          <p15:clr>
            <a:srgbClr val="A4A3A4"/>
          </p15:clr>
        </p15:guide>
        <p15:guide id="7" pos="2880">
          <p15:clr>
            <a:srgbClr val="A4A3A4"/>
          </p15:clr>
        </p15:guide>
        <p15:guide id="8" pos="242">
          <p15:clr>
            <a:srgbClr val="A4A3A4"/>
          </p15:clr>
        </p15:guide>
        <p15:guide id="9" pos="5518">
          <p15:clr>
            <a:srgbClr val="A4A3A4"/>
          </p15:clr>
        </p15:guide>
        <p15:guide id="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135"/>
    <a:srgbClr val="000000"/>
    <a:srgbClr val="9FA1A0"/>
    <a:srgbClr val="0B6C97"/>
    <a:srgbClr val="00347F"/>
    <a:srgbClr val="CCCCFF"/>
    <a:srgbClr val="FFFFFF"/>
    <a:srgbClr val="009999"/>
    <a:srgbClr val="109BDA"/>
    <a:srgbClr val="A1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AFF35-CDC4-2870-AAEA-4280D33BDE30}" v="2" dt="2024-06-13T09:01:51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624" y="150"/>
      </p:cViewPr>
      <p:guideLst>
        <p:guide orient="horz" pos="1178"/>
        <p:guide orient="horz" pos="89"/>
        <p:guide orient="horz" pos="338"/>
        <p:guide orient="horz" pos="736"/>
        <p:guide orient="horz" pos="2981"/>
        <p:guide orient="horz" pos="1620"/>
        <p:guide pos="2880"/>
        <p:guide pos="242"/>
        <p:guide pos="5518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0"/>
        <p:guide orient="horz" pos="3131"/>
        <p:guide pos="214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62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1814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62" y="9441814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6A0A4519-0FD1-4133-A005-87BF60362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52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2" y="0"/>
            <a:ext cx="2948939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2498"/>
            <a:ext cx="5446396" cy="447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</a:t>
            </a:r>
            <a:r>
              <a:rPr lang="en-US" altLang="ko-KR" noProof="0"/>
              <a:t> </a:t>
            </a:r>
            <a:r>
              <a:rPr lang="ko-KR" altLang="en-US" noProof="0"/>
              <a:t>텍스트</a:t>
            </a:r>
            <a:r>
              <a:rPr lang="en-US" altLang="ko-KR" noProof="0"/>
              <a:t> </a:t>
            </a:r>
            <a:r>
              <a:rPr lang="ko-KR" altLang="en-US" noProof="0"/>
              <a:t>스타일을</a:t>
            </a:r>
            <a:r>
              <a:rPr lang="en-US" altLang="ko-KR" noProof="0"/>
              <a:t> </a:t>
            </a:r>
            <a:r>
              <a:rPr lang="ko-KR" altLang="en-US" noProof="0"/>
              <a:t>편집합니다</a:t>
            </a:r>
            <a:endParaRPr lang="en-US" altLang="ko-KR" noProof="0"/>
          </a:p>
          <a:p>
            <a:pPr lvl="1"/>
            <a:r>
              <a:rPr lang="ko-KR" altLang="en-US" noProof="0"/>
              <a:t>둘째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2"/>
            <a:r>
              <a:rPr lang="ko-KR" altLang="en-US" noProof="0"/>
              <a:t>셋째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3"/>
            <a:r>
              <a:rPr lang="ko-KR" altLang="en-US" noProof="0"/>
              <a:t>넷째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  <a:p>
            <a:pPr lvl="4"/>
            <a:r>
              <a:rPr lang="ko-KR" altLang="en-US" noProof="0"/>
              <a:t>다섯째</a:t>
            </a:r>
            <a:r>
              <a:rPr lang="en-US" altLang="ko-KR" noProof="0"/>
              <a:t> </a:t>
            </a:r>
            <a:r>
              <a:rPr lang="ko-KR" altLang="en-US" noProof="0"/>
              <a:t>수준</a:t>
            </a:r>
            <a:endParaRPr lang="en-US" altLang="ko-KR" noProof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2" y="9440226"/>
            <a:ext cx="2948939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2ACB5612-EA7D-459E-9558-DAC4A60727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0605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1pPr>
    <a:lvl2pPr marL="3896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2pPr>
    <a:lvl3pPr marL="77925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3pPr>
    <a:lvl4pPr marL="1168878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4pPr>
    <a:lvl5pPr marL="155850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돋움" pitchFamily="50" charset="-127"/>
        <a:ea typeface="돋움" pitchFamily="50" charset="-127"/>
        <a:cs typeface="돋움"/>
      </a:defRPr>
    </a:lvl5pPr>
    <a:lvl6pPr marL="1948129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38962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23050" cy="3725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403" y="4720908"/>
            <a:ext cx="5446396" cy="44745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altLang="ko-KR" baseline="0"/>
          </a:p>
        </p:txBody>
      </p:sp>
    </p:spTree>
    <p:extLst>
      <p:ext uri="{BB962C8B-B14F-4D97-AF65-F5344CB8AC3E}">
        <p14:creationId xmlns:p14="http://schemas.microsoft.com/office/powerpoint/2010/main" val="794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1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45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72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8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54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6225" cy="37274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1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620B5-4860-4D9E-B747-8AD5F2B2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B663A7-CB52-4945-8D62-6ABB9C32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DA4DF-1FBD-4805-BC30-A1F59CB6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6104D-C0AD-4536-9FD6-F825738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F8C7-929E-4C5C-A83A-28878FFB90DE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9E375-A032-4D46-A891-742BACB3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44143-9621-44C6-8E23-273B49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3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F221-F632-4846-84B5-920494BE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699E3-0AE1-4ED0-9B0E-C28686F63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7FB4-4E41-4617-9C3D-ABEDB0A4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30C7-282E-47EE-B6AC-557BE2921A54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6994-2D56-41DD-BE9D-4F469E7F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5140D-2EE0-464B-AA4D-27B5EABC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7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28D8D2-497F-4FBB-8368-DB9A920C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881C6F-51E2-45D2-BE49-63C8B880F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B148-F8D7-4897-A53C-80864A7E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8A71-13EE-416B-82DB-DDD643AFF4B1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B384-C883-444E-B310-60A533C7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B088F-FFA9-4822-A76C-74687ED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5D76D-8695-46DC-A6E5-38F15B53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E961FC-2CFB-4DFA-B1F3-EA1A5DEE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6A934-623F-476D-993A-6BED3D32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3972-4124-4274-B356-C42351EFD80F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4E73-406B-495F-AAF6-CE71E9B2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F4CC-2AB5-48A9-B638-9F96D220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8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CE1E-05E9-4769-8957-0ED7D9C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483870"/>
            <a:ext cx="8869680" cy="612696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5422-D26E-4B74-BBC6-1395A30A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" y="1161688"/>
            <a:ext cx="8507730" cy="330518"/>
          </a:xfrm>
        </p:spPr>
        <p:txBody>
          <a:bodyPr>
            <a:noAutofit/>
          </a:bodyPr>
          <a:lstStyle>
            <a:lvl1pPr marL="171450" indent="-171450">
              <a:buFont typeface="Wingdings" panose="05000000000000000000" pitchFamily="2" charset="2"/>
              <a:buChar char="§"/>
              <a:defRPr sz="150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§"/>
              <a:defRPr sz="1500"/>
            </a:lvl3pPr>
            <a:lvl4pPr marL="1200150" indent="-171450">
              <a:buFont typeface="Wingdings" panose="05000000000000000000" pitchFamily="2" charset="2"/>
              <a:buChar char="§"/>
              <a:defRPr sz="1500"/>
            </a:lvl4pPr>
            <a:lvl5pPr marL="1543050" indent="-171450">
              <a:buFont typeface="Wingdings" panose="05000000000000000000" pitchFamily="2" charset="2"/>
              <a:buChar char="§"/>
              <a:defRPr sz="15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E5816-5F6D-490A-AF75-D08D8DF2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96B0-39B1-4029-87EC-BC27B8BCA103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07D1-83C4-41F0-BB46-A10C0CF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62C5-3B0E-40D8-8519-1A069C15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7751F5-0157-424A-9404-126F154ED32A}"/>
              </a:ext>
            </a:extLst>
          </p:cNvPr>
          <p:cNvSpPr/>
          <p:nvPr userDrawn="1"/>
        </p:nvSpPr>
        <p:spPr>
          <a:xfrm>
            <a:off x="0" y="0"/>
            <a:ext cx="9144000" cy="17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52474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21F4-5CAF-4032-BAAF-E627F6E5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BA8D3-205F-47D0-9638-4D842419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EEBA-E608-42C2-8D6C-7E8CA12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5625-3AD2-4B47-8DA4-CA4D6068F015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ED2CB3-37CC-4C1E-804C-5B20F72A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FF386-80AB-46BE-8B1A-81BD1B8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2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03119-5E14-44EE-8D0B-FACB26C7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F31D6-0EBA-413F-A6C4-E6B979C3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08978-1110-4637-AB81-D2E776C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C2DBF-6180-431D-93CC-F40C9E1A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4BE5-3619-4FC7-8485-1249DC9CC6CE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555DC-CBCA-461E-A049-5587A0CD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1AAF4-4A02-495F-8D52-6A7B22B3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1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D6F06-CA6E-4712-A4F5-FE145DE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475A3-11DF-4F07-BC0C-75AB858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2BC18-A53D-4AD3-BEA4-62B9B14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ED935-4F08-462C-BD5D-3CA04C691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49021B-4D13-4451-97E6-2F9D2BDEF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B5A7B9-9CC8-492A-8BA2-CE3E9D0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B34B-4422-4291-9295-54FEC6FD40BB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DB0D13-BA39-4889-A164-7870770E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BB220-7255-4CCB-A7C2-50FF75D7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5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F33-BA48-47A2-9BA7-DE1D72C3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BB9BD-AB47-4D50-B9D1-63DB648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FBAB-3FF1-4EB4-AE5A-D92A0472FE07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0050C-63D4-4BEA-90E4-9F303193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F19D63-78A1-477A-BEBD-3513456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17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E7001-574E-44AD-8033-12FDFA85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FF2A-AB76-4F63-800E-06D48147B639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E7A74E-B926-4AE0-8D1B-55DAE528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5A5DC-44AE-4C0A-8030-20A00FB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6DD4A-24E3-4700-B55E-C5ECB19A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101B6-004B-4801-9BEA-B33A6624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7A81B1-EDAE-491D-8F40-68E5435B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61C5D-95F1-4C44-A4DD-46C4FA4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7B8C-EB64-42FB-82C8-890FA2DB0A01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BB241-8BB3-45F7-9B6A-1D501AAB4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DAA98-5E5F-4370-A56C-31D3332F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732" r:id="rId1"/>
  </p:sldLayoutIdLst>
  <p:transition/>
  <p:hf hdr="0" ftr="0" dt="0"/>
  <p:txStyles>
    <p:titleStyle>
      <a:lvl1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1pPr>
      <a:lvl2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2pPr>
      <a:lvl3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3pPr>
      <a:lvl4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4pPr>
      <a:lvl5pPr marL="243516" indent="-243516" algn="l" rtl="0" eaLnBrk="0" fontAlgn="base" latinLnBrk="1" hangingPunct="0">
        <a:spcBef>
          <a:spcPct val="0"/>
        </a:spcBef>
        <a:spcAft>
          <a:spcPct val="0"/>
        </a:spcAft>
        <a:defRPr kumimoji="1" sz="1700">
          <a:solidFill>
            <a:srgbClr val="000000"/>
          </a:solidFill>
          <a:latin typeface="HY헤드라인M" pitchFamily="18" charset="-127"/>
          <a:ea typeface="HY헤드라인M" pitchFamily="18" charset="-127"/>
          <a:cs typeface="HY헤드라인M" pitchFamily="18" charset="-127"/>
        </a:defRPr>
      </a:lvl5pPr>
      <a:lvl6pPr marL="633142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6pPr>
      <a:lvl7pPr marL="1022768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7pPr>
      <a:lvl8pPr marL="1412394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8pPr>
      <a:lvl9pPr marL="1802020" indent="-243516" algn="l" rtl="0" fontAlgn="base" latinLnBrk="1">
        <a:spcBef>
          <a:spcPct val="0"/>
        </a:spcBef>
        <a:spcAft>
          <a:spcPct val="0"/>
        </a:spcAft>
        <a:defRPr kumimoji="1">
          <a:solidFill>
            <a:srgbClr val="000000"/>
          </a:solidFill>
          <a:latin typeface="HY견고딕" pitchFamily="18" charset="-127"/>
          <a:ea typeface="HY견고딕" pitchFamily="18" charset="-127"/>
          <a:cs typeface="HY견고딕" pitchFamily="18" charset="-127"/>
        </a:defRPr>
      </a:lvl9pPr>
    </p:titleStyle>
    <p:bodyStyle>
      <a:lvl1pPr marL="259751" indent="-259751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q"/>
        <a:tabLst>
          <a:tab pos="227282" algn="l"/>
          <a:tab pos="340923" algn="l"/>
        </a:tabLst>
        <a:defRPr kumimoji="1" sz="1400">
          <a:solidFill>
            <a:srgbClr val="000000"/>
          </a:solidFill>
          <a:latin typeface="돋움" pitchFamily="50" charset="-127"/>
          <a:ea typeface="돋움" pitchFamily="50" charset="-127"/>
          <a:cs typeface="돋움"/>
        </a:defRPr>
      </a:lvl1pPr>
      <a:lvl2pPr marL="430212" indent="-227282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27282" algn="l"/>
          <a:tab pos="340923" algn="l"/>
        </a:tabLst>
        <a:defRPr kumimoji="1" sz="14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2pPr>
      <a:lvl3pPr marL="625025" indent="-211047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27282" algn="l"/>
          <a:tab pos="340923" algn="l"/>
        </a:tabLst>
        <a:defRPr kumimoji="1" sz="1200" b="1">
          <a:solidFill>
            <a:srgbClr val="000000"/>
          </a:solidFill>
          <a:latin typeface="Arial" pitchFamily="-108" charset="0"/>
          <a:ea typeface="돋움" pitchFamily="50" charset="-127"/>
          <a:cs typeface="돋움" pitchFamily="50" charset="-127"/>
        </a:defRPr>
      </a:lvl3pPr>
      <a:lvl4pPr marL="771134" indent="-129875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 pitchFamily="2" charset="2"/>
        <a:buChar char="–"/>
        <a:tabLst>
          <a:tab pos="227282" algn="l"/>
          <a:tab pos="340923" algn="l"/>
        </a:tabLst>
        <a:defRPr kumimoji="1" sz="1200">
          <a:solidFill>
            <a:srgbClr val="000000"/>
          </a:solidFill>
          <a:latin typeface="굴림" pitchFamily="50" charset="-127"/>
          <a:ea typeface="굴림" pitchFamily="50" charset="-127"/>
          <a:cs typeface="굴림" pitchFamily="-108" charset="-127"/>
        </a:defRPr>
      </a:lvl4pPr>
      <a:lvl5pPr marL="2376989" indent="-389626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50" charset="-127"/>
          <a:ea typeface="굴림" pitchFamily="50" charset="-127"/>
          <a:cs typeface="굴림" pitchFamily="-108" charset="-127"/>
        </a:defRPr>
      </a:lvl5pPr>
      <a:lvl6pPr marL="2766614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6pPr>
      <a:lvl7pPr marL="3156240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7pPr>
      <a:lvl8pPr marL="3545866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8pPr>
      <a:lvl9pPr marL="3935492" indent="-389626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-108" charset="2"/>
        <a:buChar char="è"/>
        <a:tabLst>
          <a:tab pos="227282" algn="l"/>
          <a:tab pos="340923" algn="l"/>
        </a:tabLst>
        <a:defRPr kumimoji="1" sz="2000">
          <a:solidFill>
            <a:schemeClr val="tx1"/>
          </a:solidFill>
          <a:latin typeface="굴림" pitchFamily="-108" charset="-127"/>
          <a:ea typeface="굴림" pitchFamily="-108" charset="-127"/>
          <a:cs typeface="굴림" pitchFamily="-108" charset="-127"/>
        </a:defRPr>
      </a:lvl9pPr>
    </p:bodyStyle>
    <p:otherStyle>
      <a:defPPr>
        <a:defRPr lang="en-US"/>
      </a:defPPr>
      <a:lvl1pPr marL="0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38962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F2A3A-DE20-47FB-92E5-4F86C7AA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962B5-AF21-4264-96A3-8A0BFDED0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24423-8331-484E-94D5-1CC8AFB9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FE14B-76AE-48DF-B539-7CC1CA3C4294}" type="datetime1">
              <a:rPr lang="ko-KR" altLang="en-US" smtClean="0"/>
              <a:pPr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60B97-A55D-483A-8B59-2F7B1D8AE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90A54-467B-4B20-9888-4D9DD5D6E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F4CC4-2B3E-4E1B-94CB-8D7F69C16F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9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734" r:id="rId1"/>
    <p:sldLayoutId id="2147488735" r:id="rId2"/>
    <p:sldLayoutId id="2147488736" r:id="rId3"/>
    <p:sldLayoutId id="2147488737" r:id="rId4"/>
    <p:sldLayoutId id="2147488738" r:id="rId5"/>
    <p:sldLayoutId id="2147488739" r:id="rId6"/>
    <p:sldLayoutId id="2147488740" r:id="rId7"/>
    <p:sldLayoutId id="2147488741" r:id="rId8"/>
    <p:sldLayoutId id="2147488742" r:id="rId9"/>
    <p:sldLayoutId id="2147488743" r:id="rId10"/>
    <p:sldLayoutId id="2147488744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90068" y="917509"/>
            <a:ext cx="3041217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나눔바른고딕"/>
                <a:ea typeface="나눔바른고딕"/>
              </a:rPr>
              <a:t>스마트금융과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2"/>
              </a:solidFill>
              <a:latin typeface="나눔바른고딕"/>
              <a:ea typeface="나눔바른고딕"/>
            </a:endParaRPr>
          </a:p>
          <a:p>
            <a:pPr algn="ctr"/>
            <a:r>
              <a:rPr lang="ko-KR" altLang="en-US" sz="4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2"/>
                </a:solidFill>
                <a:latin typeface="나눔바른고딕"/>
                <a:ea typeface="나눔바른고딕"/>
              </a:rPr>
              <a:t>실습 프로젝트</a:t>
            </a:r>
            <a:endParaRPr lang="en-US" altLang="ko-KR" sz="4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2"/>
              </a:solidFill>
              <a:latin typeface="나눔바른고딕"/>
              <a:ea typeface="나눔바른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04" t="25370" b="49701"/>
          <a:stretch/>
        </p:blipFill>
        <p:spPr>
          <a:xfrm>
            <a:off x="5810678" y="161880"/>
            <a:ext cx="2985166" cy="1161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471BB9-3716-881D-4DC1-016B6F6DF273}"/>
              </a:ext>
            </a:extLst>
          </p:cNvPr>
          <p:cNvSpPr txBox="1"/>
          <p:nvPr/>
        </p:nvSpPr>
        <p:spPr>
          <a:xfrm>
            <a:off x="3512614" y="2217807"/>
            <a:ext cx="459613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3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나눔바른고딕"/>
                <a:ea typeface="나눔바른고딕"/>
              </a:rPr>
              <a:t>커뮤니티 웹사이트 제공</a:t>
            </a:r>
            <a:endParaRPr lang="en-US" altLang="ko-KR" sz="3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1978592-720D-DED9-2C30-951B847C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4660"/>
            <a:ext cx="9144000" cy="2254179"/>
          </a:xfrm>
          <a:prstGeom prst="rect">
            <a:avLst/>
          </a:prstGeom>
        </p:spPr>
      </p:pic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13284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일정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</a:p>
        </p:txBody>
      </p:sp>
      <p:sp>
        <p:nvSpPr>
          <p:cNvPr id="21" name="빼기 기호 20">
            <a:extLst>
              <a:ext uri="{FF2B5EF4-FFF2-40B4-BE49-F238E27FC236}">
                <a16:creationId xmlns:a16="http://schemas.microsoft.com/office/drawing/2014/main" id="{3540FE0A-456A-934A-5EA9-F9A07F114D6C}"/>
              </a:ext>
            </a:extLst>
          </p:cNvPr>
          <p:cNvSpPr/>
          <p:nvPr/>
        </p:nvSpPr>
        <p:spPr bwMode="auto">
          <a:xfrm>
            <a:off x="3411770" y="1654170"/>
            <a:ext cx="449773" cy="202399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2" name="빼기 기호 21">
            <a:extLst>
              <a:ext uri="{FF2B5EF4-FFF2-40B4-BE49-F238E27FC236}">
                <a16:creationId xmlns:a16="http://schemas.microsoft.com/office/drawing/2014/main" id="{AFC262B8-05C1-4350-743D-86105453223B}"/>
              </a:ext>
            </a:extLst>
          </p:cNvPr>
          <p:cNvSpPr/>
          <p:nvPr/>
        </p:nvSpPr>
        <p:spPr bwMode="auto">
          <a:xfrm>
            <a:off x="3143531" y="1821559"/>
            <a:ext cx="2476220" cy="239010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6FC9C265-A933-2DDF-8F55-EBEEFE38529E}"/>
              </a:ext>
            </a:extLst>
          </p:cNvPr>
          <p:cNvSpPr/>
          <p:nvPr/>
        </p:nvSpPr>
        <p:spPr bwMode="auto">
          <a:xfrm>
            <a:off x="4555295" y="1905191"/>
            <a:ext cx="1197770" cy="239010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0" name="빼기 기호 29">
            <a:extLst>
              <a:ext uri="{FF2B5EF4-FFF2-40B4-BE49-F238E27FC236}">
                <a16:creationId xmlns:a16="http://schemas.microsoft.com/office/drawing/2014/main" id="{7374C647-4AC1-019E-B3E5-773164001A57}"/>
              </a:ext>
            </a:extLst>
          </p:cNvPr>
          <p:cNvSpPr/>
          <p:nvPr/>
        </p:nvSpPr>
        <p:spPr bwMode="auto">
          <a:xfrm>
            <a:off x="5059700" y="2182732"/>
            <a:ext cx="1969745" cy="226301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9" name="빼기 기호 38">
            <a:extLst>
              <a:ext uri="{FF2B5EF4-FFF2-40B4-BE49-F238E27FC236}">
                <a16:creationId xmlns:a16="http://schemas.microsoft.com/office/drawing/2014/main" id="{80A98D39-F1FF-305B-91D8-C1BDF6DF9E05}"/>
              </a:ext>
            </a:extLst>
          </p:cNvPr>
          <p:cNvSpPr/>
          <p:nvPr/>
        </p:nvSpPr>
        <p:spPr bwMode="auto">
          <a:xfrm>
            <a:off x="7062733" y="3455013"/>
            <a:ext cx="2399550" cy="225554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8" name="빼기 기호 17">
            <a:extLst>
              <a:ext uri="{FF2B5EF4-FFF2-40B4-BE49-F238E27FC236}">
                <a16:creationId xmlns:a16="http://schemas.microsoft.com/office/drawing/2014/main" id="{7C56AE50-2944-BE53-BE8B-33B7B6616533}"/>
              </a:ext>
            </a:extLst>
          </p:cNvPr>
          <p:cNvSpPr/>
          <p:nvPr/>
        </p:nvSpPr>
        <p:spPr bwMode="auto">
          <a:xfrm>
            <a:off x="6274538" y="3169776"/>
            <a:ext cx="1616131" cy="242558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" name="빼기 기호 2">
            <a:extLst>
              <a:ext uri="{FF2B5EF4-FFF2-40B4-BE49-F238E27FC236}">
                <a16:creationId xmlns:a16="http://schemas.microsoft.com/office/drawing/2014/main" id="{6A28167D-4E90-574A-6A34-E2825DD2CFB4}"/>
              </a:ext>
            </a:extLst>
          </p:cNvPr>
          <p:cNvSpPr/>
          <p:nvPr/>
        </p:nvSpPr>
        <p:spPr bwMode="auto">
          <a:xfrm>
            <a:off x="7062733" y="3558109"/>
            <a:ext cx="2399550" cy="200206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4" name="빼기 기호 3">
            <a:extLst>
              <a:ext uri="{FF2B5EF4-FFF2-40B4-BE49-F238E27FC236}">
                <a16:creationId xmlns:a16="http://schemas.microsoft.com/office/drawing/2014/main" id="{14D0A756-97A3-DE89-91F2-D113E74B79AB}"/>
              </a:ext>
            </a:extLst>
          </p:cNvPr>
          <p:cNvSpPr/>
          <p:nvPr/>
        </p:nvSpPr>
        <p:spPr bwMode="auto">
          <a:xfrm>
            <a:off x="4555298" y="1994564"/>
            <a:ext cx="1197769" cy="239010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5" name="빼기 기호 24">
            <a:extLst>
              <a:ext uri="{FF2B5EF4-FFF2-40B4-BE49-F238E27FC236}">
                <a16:creationId xmlns:a16="http://schemas.microsoft.com/office/drawing/2014/main" id="{DBA6E10B-5636-91AF-7339-B20FD8D623B0}"/>
              </a:ext>
            </a:extLst>
          </p:cNvPr>
          <p:cNvSpPr/>
          <p:nvPr/>
        </p:nvSpPr>
        <p:spPr bwMode="auto">
          <a:xfrm>
            <a:off x="6391276" y="2634462"/>
            <a:ext cx="786556" cy="239010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6" name="빼기 기호 25">
            <a:extLst>
              <a:ext uri="{FF2B5EF4-FFF2-40B4-BE49-F238E27FC236}">
                <a16:creationId xmlns:a16="http://schemas.microsoft.com/office/drawing/2014/main" id="{21E05EB2-3C0C-C62E-1DFA-0F58735FD5EC}"/>
              </a:ext>
            </a:extLst>
          </p:cNvPr>
          <p:cNvSpPr/>
          <p:nvPr/>
        </p:nvSpPr>
        <p:spPr bwMode="auto">
          <a:xfrm>
            <a:off x="6687738" y="2720376"/>
            <a:ext cx="786556" cy="239010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7" name="빼기 기호 26">
            <a:extLst>
              <a:ext uri="{FF2B5EF4-FFF2-40B4-BE49-F238E27FC236}">
                <a16:creationId xmlns:a16="http://schemas.microsoft.com/office/drawing/2014/main" id="{8B634EC1-9651-61B0-9A71-9C1082BBAF52}"/>
              </a:ext>
            </a:extLst>
          </p:cNvPr>
          <p:cNvSpPr/>
          <p:nvPr/>
        </p:nvSpPr>
        <p:spPr bwMode="auto">
          <a:xfrm>
            <a:off x="6687738" y="2811726"/>
            <a:ext cx="786556" cy="239010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29" name="빼기 기호 28">
            <a:extLst>
              <a:ext uri="{FF2B5EF4-FFF2-40B4-BE49-F238E27FC236}">
                <a16:creationId xmlns:a16="http://schemas.microsoft.com/office/drawing/2014/main" id="{6067E904-F693-E8D6-BC6E-23617AFD5A7D}"/>
              </a:ext>
            </a:extLst>
          </p:cNvPr>
          <p:cNvSpPr/>
          <p:nvPr/>
        </p:nvSpPr>
        <p:spPr bwMode="auto">
          <a:xfrm>
            <a:off x="6333674" y="2908414"/>
            <a:ext cx="1197770" cy="226301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1" name="빼기 기호 30">
            <a:extLst>
              <a:ext uri="{FF2B5EF4-FFF2-40B4-BE49-F238E27FC236}">
                <a16:creationId xmlns:a16="http://schemas.microsoft.com/office/drawing/2014/main" id="{33C91F94-0B98-C4EE-85A8-E3FEB681E6D9}"/>
              </a:ext>
            </a:extLst>
          </p:cNvPr>
          <p:cNvSpPr/>
          <p:nvPr/>
        </p:nvSpPr>
        <p:spPr bwMode="auto">
          <a:xfrm>
            <a:off x="6624186" y="3000797"/>
            <a:ext cx="1197770" cy="226301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32" name="빼기 기호 31">
            <a:extLst>
              <a:ext uri="{FF2B5EF4-FFF2-40B4-BE49-F238E27FC236}">
                <a16:creationId xmlns:a16="http://schemas.microsoft.com/office/drawing/2014/main" id="{FE90F94F-0286-00E5-0949-2B5F152173B6}"/>
              </a:ext>
            </a:extLst>
          </p:cNvPr>
          <p:cNvSpPr/>
          <p:nvPr/>
        </p:nvSpPr>
        <p:spPr bwMode="auto">
          <a:xfrm>
            <a:off x="7219896" y="3368463"/>
            <a:ext cx="1197770" cy="226301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0" name="빼기 기호 9">
            <a:extLst>
              <a:ext uri="{FF2B5EF4-FFF2-40B4-BE49-F238E27FC236}">
                <a16:creationId xmlns:a16="http://schemas.microsoft.com/office/drawing/2014/main" id="{CF6B421E-91BF-BD3E-B133-3FF6A77A3FE7}"/>
              </a:ext>
            </a:extLst>
          </p:cNvPr>
          <p:cNvSpPr/>
          <p:nvPr/>
        </p:nvSpPr>
        <p:spPr bwMode="auto">
          <a:xfrm>
            <a:off x="5059699" y="2282934"/>
            <a:ext cx="1969745" cy="226301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0EC19185-76E6-73D4-49C8-67250FC7208A}"/>
              </a:ext>
            </a:extLst>
          </p:cNvPr>
          <p:cNvSpPr/>
          <p:nvPr/>
        </p:nvSpPr>
        <p:spPr bwMode="auto">
          <a:xfrm>
            <a:off x="5059699" y="2361716"/>
            <a:ext cx="1969745" cy="226301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  <p:sp>
        <p:nvSpPr>
          <p:cNvPr id="12" name="빼기 기호 11">
            <a:extLst>
              <a:ext uri="{FF2B5EF4-FFF2-40B4-BE49-F238E27FC236}">
                <a16:creationId xmlns:a16="http://schemas.microsoft.com/office/drawing/2014/main" id="{31C1DA6C-A46C-4004-51CB-FF7E22BFCC50}"/>
              </a:ext>
            </a:extLst>
          </p:cNvPr>
          <p:cNvSpPr/>
          <p:nvPr/>
        </p:nvSpPr>
        <p:spPr bwMode="auto">
          <a:xfrm>
            <a:off x="5398059" y="2446545"/>
            <a:ext cx="1583758" cy="239010"/>
          </a:xfrm>
          <a:prstGeom prst="mathMinus">
            <a:avLst/>
          </a:prstGeom>
          <a:solidFill>
            <a:srgbClr val="C00000"/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600" marR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u="none" strike="noStrike" cap="none" normalizeH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돋움" pitchFamily="50" charset="-127"/>
              <a:ea typeface="돋움" pitchFamily="50" charset="-127"/>
              <a:cs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0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169635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목 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39403-AAAE-4BA5-8AFA-4F89E20A1D30}"/>
              </a:ext>
            </a:extLst>
          </p:cNvPr>
          <p:cNvSpPr txBox="1"/>
          <p:nvPr/>
        </p:nvSpPr>
        <p:spPr>
          <a:xfrm>
            <a:off x="3045619" y="2336741"/>
            <a:ext cx="3659981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800">
                <a:solidFill>
                  <a:prstClr val="black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목표 및 범위</a:t>
            </a:r>
            <a:endParaRPr kumimoji="0" lang="en-US" altLang="ko-KR" sz="1800">
              <a:solidFill>
                <a:prstClr val="black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257175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800">
                <a:solidFill>
                  <a:prstClr val="black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프로젝트 추진방안</a:t>
            </a:r>
            <a:endParaRPr kumimoji="0" lang="en-US" altLang="ko-KR" sz="1800">
              <a:solidFill>
                <a:prstClr val="black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2-1. </a:t>
            </a:r>
            <a:r>
              <a:rPr kumimoji="0" lang="ko-KR" altLang="en-US" sz="180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팀</a:t>
            </a:r>
            <a:r>
              <a:rPr kumimoji="0" lang="en-US" altLang="ko-KR" sz="180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kumimoji="0" lang="ko-KR" altLang="en-US" sz="180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구성</a:t>
            </a:r>
            <a:endParaRPr kumimoji="0" lang="en-US" altLang="ko-KR" sz="1800">
              <a:solidFill>
                <a:prstClr val="black">
                  <a:lumMod val="75000"/>
                  <a:lumOff val="2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2-2. WBS + R&amp;R</a:t>
            </a:r>
          </a:p>
          <a:p>
            <a:pPr marL="600075" lvl="1" indent="-257175"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2-3. </a:t>
            </a:r>
            <a:r>
              <a:rPr kumimoji="0" lang="ko-KR" altLang="en-US" sz="180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일정</a:t>
            </a:r>
            <a:endParaRPr kumimoji="0" lang="en-US" altLang="ko-KR" sz="1800">
              <a:solidFill>
                <a:prstClr val="black">
                  <a:lumMod val="75000"/>
                  <a:lumOff val="2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C8CF4CC4-2B3E-4E1B-94CB-8D7F69C16FA1}" type="slidenum">
              <a:rPr kumimoji="0" lang="ko-KR" altLang="en-US" b="0">
                <a:solidFill>
                  <a:prstClr val="black">
                    <a:tint val="75000"/>
                  </a:prstClr>
                </a:solidFill>
                <a:latin typeface="나눔스퀘어라운드 Bold" pitchFamily="50" charset="-127"/>
                <a:ea typeface="나눔스퀘어라운드 Bold" pitchFamily="50" charset="-127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30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719703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목표 및 범위</a:t>
            </a:r>
            <a:endParaRPr kumimoji="0" lang="ko-KR" altLang="en-US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4CC4-2B3E-4E1B-94CB-8D7F69C16FA1}" type="slidenum"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57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979326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 및 목적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2AED8-0F09-4A41-9767-54789324F735}"/>
              </a:ext>
            </a:extLst>
          </p:cNvPr>
          <p:cNvSpPr txBox="1"/>
          <p:nvPr/>
        </p:nvSpPr>
        <p:spPr>
          <a:xfrm>
            <a:off x="483369" y="3657600"/>
            <a:ext cx="1565299" cy="1017708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 dirty="0">
                <a:solidFill>
                  <a:schemeClr val="bg1"/>
                </a:solidFill>
              </a:rPr>
              <a:t>신뢰할 수 </a:t>
            </a:r>
            <a:endParaRPr lang="en-US" altLang="ko-KR" sz="1400" kern="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kern="0" dirty="0">
                <a:solidFill>
                  <a:schemeClr val="bg1"/>
                </a:solidFill>
              </a:rPr>
              <a:t>있는 정보 부족</a:t>
            </a:r>
            <a:endParaRPr lang="en-US" altLang="ko-KR" sz="1400" kern="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62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rPr>
              <a:t>현대 사회에서 소통의 중요성을 느끼며 다양한 정보를 공유할 수 있는 커뮤니티 사이트를 개발하고자 함</a:t>
            </a:r>
            <a:r>
              <a:rPr lang="en-US" altLang="ko-KR" sz="1600" dirty="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Times New Roman"/>
              <a:ea typeface="맑은 고딕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9D14D-82BC-4262-A360-E354C266819B}"/>
              </a:ext>
            </a:extLst>
          </p:cNvPr>
          <p:cNvSpPr txBox="1"/>
          <p:nvPr/>
        </p:nvSpPr>
        <p:spPr>
          <a:xfrm>
            <a:off x="456468" y="2413572"/>
            <a:ext cx="1592200" cy="948190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 dirty="0">
                <a:solidFill>
                  <a:schemeClr val="bg1"/>
                </a:solidFill>
              </a:rPr>
              <a:t>정보의 분산</a:t>
            </a:r>
            <a:endParaRPr lang="en-US" altLang="ko-KR" sz="1400" kern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14DEF-69E7-453F-8F12-99AA2D52705C}"/>
              </a:ext>
            </a:extLst>
          </p:cNvPr>
          <p:cNvSpPr txBox="1"/>
          <p:nvPr/>
        </p:nvSpPr>
        <p:spPr>
          <a:xfrm>
            <a:off x="2339750" y="3657599"/>
            <a:ext cx="4035622" cy="10177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chemeClr val="tx1"/>
                </a:solidFill>
              </a:rPr>
              <a:t>광고 목적으로 작성된 글로 인한 제대로 된</a:t>
            </a:r>
          </a:p>
          <a:p>
            <a:r>
              <a:rPr lang="en-US" altLang="ko-KR" sz="1400" kern="0" dirty="0">
                <a:solidFill>
                  <a:schemeClr val="tx1"/>
                </a:solidFill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</a:rPr>
              <a:t>정보를 찾기 어려움</a:t>
            </a:r>
            <a:endParaRPr lang="en-US" altLang="ko-KR" sz="1400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DC903-B706-4642-8757-FED7E08E2814}"/>
              </a:ext>
            </a:extLst>
          </p:cNvPr>
          <p:cNvSpPr txBox="1"/>
          <p:nvPr/>
        </p:nvSpPr>
        <p:spPr>
          <a:xfrm>
            <a:off x="2970530" y="1986394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/>
              <a:t>Pain-Point</a:t>
            </a:r>
            <a:endParaRPr lang="ko-KR" altLang="en-US" sz="1800" b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B99251-B98D-4518-9915-DFFC7AB473CC}"/>
              </a:ext>
            </a:extLst>
          </p:cNvPr>
          <p:cNvCxnSpPr>
            <a:cxnSpLocks/>
          </p:cNvCxnSpPr>
          <p:nvPr/>
        </p:nvCxnSpPr>
        <p:spPr bwMode="auto">
          <a:xfrm>
            <a:off x="483369" y="2355726"/>
            <a:ext cx="5967183" cy="0"/>
          </a:xfrm>
          <a:prstGeom prst="line">
            <a:avLst/>
          </a:prstGeom>
          <a:noFill/>
          <a:ln w="158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F3720B-D871-4932-A743-0754660D3DE3}"/>
              </a:ext>
            </a:extLst>
          </p:cNvPr>
          <p:cNvSpPr txBox="1"/>
          <p:nvPr/>
        </p:nvSpPr>
        <p:spPr>
          <a:xfrm>
            <a:off x="6591276" y="2413570"/>
            <a:ext cx="2229196" cy="2545567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t" anchorCtr="0">
            <a:noAutofit/>
          </a:bodyPr>
          <a:lstStyle/>
          <a:p>
            <a:pPr algn="ctr"/>
            <a:r>
              <a:rPr lang="ko-KR" altLang="en-US" sz="1400" kern="0" dirty="0">
                <a:solidFill>
                  <a:schemeClr val="bg1"/>
                </a:solidFill>
              </a:rPr>
              <a:t>추진목적</a:t>
            </a:r>
            <a:endParaRPr lang="en-US" altLang="ko-KR" sz="1400" kern="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7F226-BB97-40C6-A7BA-A0A9749380B4}"/>
              </a:ext>
            </a:extLst>
          </p:cNvPr>
          <p:cNvSpPr txBox="1"/>
          <p:nvPr/>
        </p:nvSpPr>
        <p:spPr>
          <a:xfrm>
            <a:off x="6732240" y="2931790"/>
            <a:ext cx="1947508" cy="1872207"/>
          </a:xfrm>
          <a:prstGeom prst="roundRect">
            <a:avLst/>
          </a:prstGeom>
          <a:solidFill>
            <a:schemeClr val="bg1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ko-KR" altLang="en-US" sz="1400" kern="0" dirty="0">
                <a:solidFill>
                  <a:schemeClr val="tx1"/>
                </a:solidFill>
              </a:rPr>
              <a:t>사용자들에게 유익한</a:t>
            </a:r>
            <a:endParaRPr lang="en-US" altLang="ko-KR" sz="1400" kern="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 dirty="0">
                <a:solidFill>
                  <a:schemeClr val="tx1"/>
                </a:solidFill>
              </a:rPr>
              <a:t>정보를 제공하고</a:t>
            </a:r>
            <a:r>
              <a:rPr lang="en-US" altLang="ko-KR" sz="1400" kern="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400" kern="0" dirty="0">
                <a:solidFill>
                  <a:schemeClr val="tx1"/>
                </a:solidFill>
              </a:rPr>
              <a:t>소통할 수 있는 공간을</a:t>
            </a:r>
            <a:endParaRPr lang="en-US" altLang="ko-KR" sz="1400" kern="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kern="0" dirty="0">
                <a:solidFill>
                  <a:schemeClr val="tx1"/>
                </a:solidFill>
              </a:rPr>
              <a:t>제공하고자 함</a:t>
            </a:r>
            <a:r>
              <a:rPr lang="en-US" altLang="ko-KR" sz="1400" kern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37D93-3BA6-0139-2457-4905145EFA5E}"/>
              </a:ext>
            </a:extLst>
          </p:cNvPr>
          <p:cNvSpPr txBox="1"/>
          <p:nvPr/>
        </p:nvSpPr>
        <p:spPr>
          <a:xfrm>
            <a:off x="2339751" y="2474457"/>
            <a:ext cx="4035622" cy="88730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chemeClr val="tx1"/>
                </a:solidFill>
              </a:rPr>
              <a:t>필요한 정보를 얻기 위한 </a:t>
            </a:r>
            <a:endParaRPr lang="en-US" altLang="ko-KR" sz="1400" kern="0" dirty="0">
              <a:solidFill>
                <a:schemeClr val="tx1"/>
              </a:solidFill>
            </a:endParaRPr>
          </a:p>
          <a:p>
            <a:r>
              <a:rPr lang="ko-KR" altLang="en-US" sz="1400" kern="0" dirty="0">
                <a:solidFill>
                  <a:schemeClr val="tx1"/>
                </a:solidFill>
              </a:rPr>
              <a:t> 인터넷 검색의 번거로움</a:t>
            </a:r>
            <a:endParaRPr lang="en-US" altLang="ko-KR" sz="1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8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730663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추진 전략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E99D14D-82BC-4262-A360-E354C266819B}"/>
              </a:ext>
            </a:extLst>
          </p:cNvPr>
          <p:cNvSpPr txBox="1"/>
          <p:nvPr/>
        </p:nvSpPr>
        <p:spPr>
          <a:xfrm>
            <a:off x="456468" y="2163757"/>
            <a:ext cx="8118247" cy="752837"/>
          </a:xfrm>
          <a:prstGeom prst="roundRect">
            <a:avLst/>
          </a:prstGeom>
          <a:solidFill>
            <a:schemeClr val="accent1"/>
          </a:solidFill>
        </p:spPr>
        <p:txBody>
          <a:bodyPr wrap="none" rtlCol="0" anchor="ctr" anchorCtr="0">
            <a:noAutofit/>
          </a:bodyPr>
          <a:lstStyle/>
          <a:p>
            <a:pPr algn="ctr"/>
            <a:endParaRPr lang="en-US" altLang="ko-KR" sz="1400" kern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271245-FA8E-4128-9469-1394D29EF15F}"/>
              </a:ext>
            </a:extLst>
          </p:cNvPr>
          <p:cNvGrpSpPr/>
          <p:nvPr/>
        </p:nvGrpSpPr>
        <p:grpSpPr>
          <a:xfrm>
            <a:off x="875317" y="1522781"/>
            <a:ext cx="2016224" cy="2016224"/>
            <a:chOff x="947323" y="2109299"/>
            <a:chExt cx="2016224" cy="201622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A1B149C-5D38-4A96-9F8F-671AFEE03755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D6F45A3-1F9B-4645-A8F6-0551B504FACE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600" dirty="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사용자 </a:t>
              </a:r>
              <a:endParaRPr lang="en-US" altLang="ko-KR" sz="16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600" dirty="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중심 설계</a:t>
              </a:r>
              <a:endParaRPr lang="en-US" altLang="ko-KR" sz="16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094128-F6AA-4DD2-A1FA-0F0DCD1B7018}"/>
              </a:ext>
            </a:extLst>
          </p:cNvPr>
          <p:cNvGrpSpPr/>
          <p:nvPr/>
        </p:nvGrpSpPr>
        <p:grpSpPr>
          <a:xfrm>
            <a:off x="3551752" y="1539161"/>
            <a:ext cx="2016224" cy="2016224"/>
            <a:chOff x="947323" y="2109299"/>
            <a:chExt cx="2016224" cy="2016224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5DCAADF-63E6-45C4-B05E-24ABCA598E5E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95CAB7E-FACE-453A-A9B9-4B4E0E7A05FB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 dirty="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커뮤니티</a:t>
              </a:r>
              <a:endPara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 dirty="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활성화 및</a:t>
              </a:r>
              <a:endPara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 dirty="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참여유도</a:t>
              </a:r>
              <a:endPara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4C9441E-8327-4E6C-B243-EDA543C05DD6}"/>
              </a:ext>
            </a:extLst>
          </p:cNvPr>
          <p:cNvGrpSpPr/>
          <p:nvPr/>
        </p:nvGrpSpPr>
        <p:grpSpPr>
          <a:xfrm>
            <a:off x="6228186" y="1522781"/>
            <a:ext cx="2016224" cy="2016224"/>
            <a:chOff x="947323" y="2109299"/>
            <a:chExt cx="2016224" cy="2016224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8371004-D98F-465D-A042-2483E92D7B81}"/>
                </a:ext>
              </a:extLst>
            </p:cNvPr>
            <p:cNvSpPr/>
            <p:nvPr/>
          </p:nvSpPr>
          <p:spPr bwMode="auto">
            <a:xfrm>
              <a:off x="947323" y="2109299"/>
              <a:ext cx="2016224" cy="20162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1000" b="0" i="0" u="none" strike="noStrike" cap="none" normalizeH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돋움" pitchFamily="50" charset="-127"/>
                <a:ea typeface="돋움" pitchFamily="50" charset="-127"/>
                <a:cs typeface="HY견고딕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0D8315-5ACC-4304-B5A5-C5CA4BB00CAD}"/>
                </a:ext>
              </a:extLst>
            </p:cNvPr>
            <p:cNvSpPr/>
            <p:nvPr/>
          </p:nvSpPr>
          <p:spPr bwMode="auto">
            <a:xfrm>
              <a:off x="1085799" y="2293657"/>
              <a:ext cx="1728192" cy="160619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 dirty="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커뮤니티</a:t>
              </a:r>
              <a:endPara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 dirty="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관리 및 </a:t>
              </a:r>
              <a:endPara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  <a:p>
              <a:pPr marL="228600" marR="0" indent="-2286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400" dirty="0">
                  <a:solidFill>
                    <a:schemeClr val="tx1">
                      <a:lumMod val="75000"/>
                    </a:schemeClr>
                  </a:solidFill>
                  <a:cs typeface="HY견고딕" pitchFamily="18" charset="-127"/>
                </a:rPr>
                <a:t>모니터링</a:t>
              </a:r>
              <a:endParaRPr lang="en-US" altLang="ko-KR" sz="1400" dirty="0">
                <a:solidFill>
                  <a:schemeClr val="tx1">
                    <a:lumMod val="75000"/>
                  </a:schemeClr>
                </a:solidFill>
                <a:cs typeface="HY견고딕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99860-9D50-4E71-A045-A2D0E88DF409}"/>
              </a:ext>
            </a:extLst>
          </p:cNvPr>
          <p:cNvSpPr txBox="1"/>
          <p:nvPr/>
        </p:nvSpPr>
        <p:spPr>
          <a:xfrm>
            <a:off x="6156178" y="3573291"/>
            <a:ext cx="2457724" cy="373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 공지사항 게시판 생성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6C7CF-7CD6-4834-89A0-9AD983C012DA}"/>
              </a:ext>
            </a:extLst>
          </p:cNvPr>
          <p:cNvSpPr txBox="1"/>
          <p:nvPr/>
        </p:nvSpPr>
        <p:spPr>
          <a:xfrm>
            <a:off x="3491882" y="3573291"/>
            <a:ext cx="2340705" cy="373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 자유게시판 생성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3404B2-53E0-435D-B7F9-985C673D86E2}"/>
              </a:ext>
            </a:extLst>
          </p:cNvPr>
          <p:cNvSpPr txBox="1"/>
          <p:nvPr/>
        </p:nvSpPr>
        <p:spPr>
          <a:xfrm>
            <a:off x="456468" y="3573291"/>
            <a:ext cx="2879314" cy="373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</a:t>
            </a:r>
            <a:r>
              <a:rPr lang="ko-KR" altLang="en-US" sz="1400" dirty="0"/>
              <a:t>회원가입</a:t>
            </a:r>
            <a:endParaRPr lang="en-US" altLang="ko-KR" sz="1400" dirty="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</a:p>
        </p:txBody>
      </p:sp>
    </p:spTree>
    <p:extLst>
      <p:ext uri="{BB962C8B-B14F-4D97-AF65-F5344CB8AC3E}">
        <p14:creationId xmlns:p14="http://schemas.microsoft.com/office/powerpoint/2010/main" val="5892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6701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서버구성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4AD69D-8885-4750-A5BB-286FD897B0DC}"/>
              </a:ext>
            </a:extLst>
          </p:cNvPr>
          <p:cNvSpPr/>
          <p:nvPr/>
        </p:nvSpPr>
        <p:spPr>
          <a:xfrm>
            <a:off x="483369" y="1347614"/>
            <a:ext cx="8091346" cy="35291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0">
            <a:noAutofit/>
          </a:bodyPr>
          <a:lstStyle/>
          <a:p>
            <a:endParaRPr lang="ko-KR" alt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171D2A2-CA70-49B1-9AA7-32C0BCD3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목표 및 범위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DA3A06-2CAA-B426-4D66-EBDD2381B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85" y="1766114"/>
            <a:ext cx="1409897" cy="1028844"/>
          </a:xfrm>
          <a:prstGeom prst="rect">
            <a:avLst/>
          </a:prstGeom>
        </p:spPr>
      </p:pic>
      <p:pic>
        <p:nvPicPr>
          <p:cNvPr id="1028" name="Picture 4" descr="Apache-Tomcat] - 톰캣 설치 및 이클립스 연동">
            <a:extLst>
              <a:ext uri="{FF2B5EF4-FFF2-40B4-BE49-F238E27FC236}">
                <a16:creationId xmlns:a16="http://schemas.microsoft.com/office/drawing/2014/main" id="{6B19FF6F-32E7-5A4D-2992-B71729A4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973" y="1384118"/>
            <a:ext cx="1219995" cy="121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77625-833A-2211-028C-4A12BECBA355}"/>
              </a:ext>
            </a:extLst>
          </p:cNvPr>
          <p:cNvSpPr txBox="1"/>
          <p:nvPr/>
        </p:nvSpPr>
        <p:spPr>
          <a:xfrm>
            <a:off x="1245585" y="1400282"/>
            <a:ext cx="15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돋움" pitchFamily="50" charset="-127"/>
                <a:ea typeface="돋움" pitchFamily="50" charset="-127"/>
              </a:rPr>
              <a:t>Main Server</a:t>
            </a:r>
            <a:endParaRPr lang="ko-KR" altLang="en-US" sz="160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30" name="Picture 6" descr="Spring] eGovFrame 3.9 실행하기">
            <a:extLst>
              <a:ext uri="{FF2B5EF4-FFF2-40B4-BE49-F238E27FC236}">
                <a16:creationId xmlns:a16="http://schemas.microsoft.com/office/drawing/2014/main" id="{9056E0D2-1CAB-6ABA-5639-A7835EF58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4583"/>
            <a:ext cx="1628129" cy="108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6E9BA62-247D-BD0B-013E-6344291EF7F2}"/>
              </a:ext>
            </a:extLst>
          </p:cNvPr>
          <p:cNvCxnSpPr>
            <a:stCxn id="1028" idx="1"/>
            <a:endCxn id="1030" idx="3"/>
          </p:cNvCxnSpPr>
          <p:nvPr/>
        </p:nvCxnSpPr>
        <p:spPr bwMode="auto">
          <a:xfrm rot="10800000" flipV="1">
            <a:off x="6200129" y="1994116"/>
            <a:ext cx="1043844" cy="272190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68C6032-9B41-21E6-C159-710BA25D15A3}"/>
              </a:ext>
            </a:extLst>
          </p:cNvPr>
          <p:cNvCxnSpPr>
            <a:endCxn id="1030" idx="3"/>
          </p:cNvCxnSpPr>
          <p:nvPr/>
        </p:nvCxnSpPr>
        <p:spPr bwMode="auto">
          <a:xfrm rot="10800000">
            <a:off x="6200129" y="2266307"/>
            <a:ext cx="458068" cy="1154523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466828-EC9B-25B1-AF72-66ACFB9659F5}"/>
              </a:ext>
            </a:extLst>
          </p:cNvPr>
          <p:cNvCxnSpPr>
            <a:stCxn id="1030" idx="2"/>
          </p:cNvCxnSpPr>
          <p:nvPr/>
        </p:nvCxnSpPr>
        <p:spPr bwMode="auto">
          <a:xfrm flipH="1">
            <a:off x="5366338" y="2808029"/>
            <a:ext cx="19727" cy="612799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7D773E-FFCC-D61B-5068-B0CBF86225AE}"/>
              </a:ext>
            </a:extLst>
          </p:cNvPr>
          <p:cNvCxnSpPr>
            <a:stCxn id="1030" idx="1"/>
            <a:endCxn id="4" idx="3"/>
          </p:cNvCxnSpPr>
          <p:nvPr/>
        </p:nvCxnSpPr>
        <p:spPr bwMode="auto">
          <a:xfrm flipH="1">
            <a:off x="2655482" y="2266306"/>
            <a:ext cx="1916518" cy="1423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5C07CB4-4B73-BBCD-51BF-A919D8DEF8CB}"/>
              </a:ext>
            </a:extLst>
          </p:cNvPr>
          <p:cNvSpPr txBox="1"/>
          <p:nvPr/>
        </p:nvSpPr>
        <p:spPr>
          <a:xfrm>
            <a:off x="4094184" y="1357606"/>
            <a:ext cx="250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돋움" pitchFamily="50" charset="-127"/>
                <a:ea typeface="돋움" pitchFamily="50" charset="-127"/>
              </a:rPr>
              <a:t>전자정부 프레임 워크 </a:t>
            </a:r>
            <a:r>
              <a:rPr lang="en-US" altLang="ko-KR" sz="1600">
                <a:latin typeface="돋움" pitchFamily="50" charset="-127"/>
                <a:ea typeface="돋움" pitchFamily="50" charset="-127"/>
              </a:rPr>
              <a:t>3.9</a:t>
            </a:r>
            <a:endParaRPr lang="ko-KR" altLang="en-US" sz="16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0EE6E-0239-E398-F94B-BE1CAADFCF3E}"/>
              </a:ext>
            </a:extLst>
          </p:cNvPr>
          <p:cNvSpPr txBox="1"/>
          <p:nvPr/>
        </p:nvSpPr>
        <p:spPr>
          <a:xfrm>
            <a:off x="6817751" y="3860433"/>
            <a:ext cx="153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Maria DB</a:t>
            </a:r>
            <a:endParaRPr lang="en-US" altLang="ko-KR" sz="1600" b="1" i="0" u="none" strike="noStrike" dirty="0">
              <a:solidFill>
                <a:srgbClr val="000000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돋움" panose="020B0600000101010101" pitchFamily="50" charset="-127"/>
              </a:rPr>
              <a:t>10.4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448AF6-3115-2B1A-75A0-7723AD1C4854}"/>
              </a:ext>
            </a:extLst>
          </p:cNvPr>
          <p:cNvSpPr txBox="1"/>
          <p:nvPr/>
        </p:nvSpPr>
        <p:spPr>
          <a:xfrm>
            <a:off x="6563300" y="2595890"/>
            <a:ext cx="2042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돋움" pitchFamily="50" charset="-127"/>
                <a:ea typeface="돋움" pitchFamily="50" charset="-127"/>
              </a:rPr>
              <a:t>Apache Tomcat 8.5</a:t>
            </a:r>
            <a:endParaRPr lang="ko-KR" altLang="en-US" sz="16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52471-B505-05B6-A817-CB194E762272}"/>
              </a:ext>
            </a:extLst>
          </p:cNvPr>
          <p:cNvSpPr txBox="1"/>
          <p:nvPr/>
        </p:nvSpPr>
        <p:spPr>
          <a:xfrm>
            <a:off x="4159733" y="3082274"/>
            <a:ext cx="1209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Java 1.8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6" name="Picture 4" descr="Java] 자바 프로그래밍이란?">
            <a:extLst>
              <a:ext uri="{FF2B5EF4-FFF2-40B4-BE49-F238E27FC236}">
                <a16:creationId xmlns:a16="http://schemas.microsoft.com/office/drawing/2014/main" id="{22A4039C-214B-47A2-E49A-9F7AEE5675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2" t="7961" r="28741" b="6438"/>
          <a:stretch/>
        </p:blipFill>
        <p:spPr bwMode="auto">
          <a:xfrm>
            <a:off x="4238521" y="3420828"/>
            <a:ext cx="1325542" cy="132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 RDS for MariaDB – Amazon Web Services(AWS)">
            <a:extLst>
              <a:ext uri="{FF2B5EF4-FFF2-40B4-BE49-F238E27FC236}">
                <a16:creationId xmlns:a16="http://schemas.microsoft.com/office/drawing/2014/main" id="{A66D8007-17F9-5E29-4023-652C90CA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197" y="2893022"/>
            <a:ext cx="1880743" cy="96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4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EAF2E88-D16C-48C9-9164-22E4A12F3495}"/>
              </a:ext>
            </a:extLst>
          </p:cNvPr>
          <p:cNvSpPr txBox="1"/>
          <p:nvPr/>
        </p:nvSpPr>
        <p:spPr>
          <a:xfrm>
            <a:off x="0" y="1719703"/>
            <a:ext cx="9144000" cy="852047"/>
          </a:xfrm>
          <a:prstGeom prst="rect">
            <a:avLst/>
          </a:prstGeom>
          <a:solidFill>
            <a:srgbClr val="0070C0"/>
          </a:solidFill>
        </p:spPr>
        <p:txBody>
          <a:bodyPr wrap="square" rtlCol="0" anchor="ctr" anchorCtr="0">
            <a:no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>
                <a:solidFill>
                  <a:prstClr val="white"/>
                </a:solidFill>
                <a:latin typeface="나눔스퀘어라운드 Bold" pitchFamily="50" charset="-127"/>
                <a:ea typeface="나눔스퀘어라운드 Bold" pitchFamily="50" charset="-127"/>
              </a:rPr>
              <a:t>프로젝트 추진방안</a:t>
            </a:r>
            <a:endParaRPr kumimoji="0" lang="ko-KR" altLang="en-US" sz="3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E30DE5-35B9-48A2-9401-F15A4E6C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marL="0" marR="0" lvl="0" indent="0" algn="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F4CC4-2B3E-4E1B-94CB-8D7F69C16FA1}" type="slidenum"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  <a:cs typeface="+mn-cs"/>
              </a:rPr>
              <a:pPr marL="0" marR="0" lvl="0" indent="0" algn="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나눔스퀘어라운드 Bold" pitchFamily="50" charset="-127"/>
              <a:ea typeface="나눔스퀘어라운드 Bold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15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142361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팀 구성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</a:p>
        </p:txBody>
      </p:sp>
      <p:grpSp>
        <p:nvGrpSpPr>
          <p:cNvPr id="47" name="그룹 12">
            <a:extLst>
              <a:ext uri="{FF2B5EF4-FFF2-40B4-BE49-F238E27FC236}">
                <a16:creationId xmlns:a16="http://schemas.microsoft.com/office/drawing/2014/main" id="{E8583987-F17B-FAE3-1CF2-3291FCE36AE0}"/>
              </a:ext>
            </a:extLst>
          </p:cNvPr>
          <p:cNvGrpSpPr/>
          <p:nvPr/>
        </p:nvGrpSpPr>
        <p:grpSpPr>
          <a:xfrm>
            <a:off x="2591488" y="2165619"/>
            <a:ext cx="1766772" cy="911717"/>
            <a:chOff x="4797612" y="2674491"/>
            <a:chExt cx="2153604" cy="1111336"/>
          </a:xfrm>
        </p:grpSpPr>
        <p:grpSp>
          <p:nvGrpSpPr>
            <p:cNvPr id="48" name="그룹 13">
              <a:extLst>
                <a:ext uri="{FF2B5EF4-FFF2-40B4-BE49-F238E27FC236}">
                  <a16:creationId xmlns:a16="http://schemas.microsoft.com/office/drawing/2014/main" id="{BED7F2AD-446E-FF14-13F8-9C19AF735982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17C210A-F112-5C46-2B8A-67F876926FC8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54CCAA-DF5C-3A84-6C9A-E15BA6CD9E43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라운드 Bold" pitchFamily="50" charset="-127"/>
                    <a:ea typeface="나눔스퀘어라운드 Bold" pitchFamily="50" charset="-127"/>
                    <a:cs typeface="+mn-cs"/>
                  </a:rPr>
                  <a:t>Login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55CB6A-FFA2-4414-7C42-DF6CB4954557}"/>
                </a:ext>
              </a:extLst>
            </p:cNvPr>
            <p:cNvSpPr txBox="1"/>
            <p:nvPr/>
          </p:nvSpPr>
          <p:spPr>
            <a:xfrm>
              <a:off x="4797612" y="3254543"/>
              <a:ext cx="2148397" cy="33764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kern="0" dirty="0" err="1">
                  <a:solidFill>
                    <a:prstClr val="black"/>
                  </a:solidFill>
                  <a:latin typeface="나눔스퀘어라운드 Bold"/>
                  <a:ea typeface="나눔스퀘어라운드 Bold" pitchFamily="50" charset="-127"/>
                </a:rPr>
                <a:t>이찬우</a:t>
              </a:r>
              <a:r>
                <a:rPr kumimoji="0" lang="en-US" altLang="ko-KR" b="0" kern="0" dirty="0">
                  <a:solidFill>
                    <a:prstClr val="black"/>
                  </a:solidFill>
                  <a:latin typeface="나눔스퀘어라운드 Bold"/>
                  <a:ea typeface="나눔스퀘어라운드 Bold" pitchFamily="50" charset="-127"/>
                </a:rPr>
                <a:t>/</a:t>
              </a:r>
              <a:r>
                <a:rPr kumimoji="0" lang="ko-KR" altLang="en-US" b="0" kern="0" dirty="0" err="1">
                  <a:solidFill>
                    <a:prstClr val="black"/>
                  </a:solidFill>
                  <a:latin typeface="나눔스퀘어라운드 Bold"/>
                  <a:ea typeface="나눔스퀘어라운드 Bold" pitchFamily="50" charset="-127"/>
                </a:rPr>
                <a:t>권동운</a:t>
              </a:r>
              <a:r>
                <a:rPr kumimoji="0" lang="en-US" altLang="ko-KR" b="0" kern="0" dirty="0">
                  <a:solidFill>
                    <a:prstClr val="black"/>
                  </a:solidFill>
                  <a:latin typeface="나눔스퀘어라운드 Bold"/>
                  <a:ea typeface="나눔스퀘어라운드 Bold" pitchFamily="50" charset="-127"/>
                </a:rPr>
                <a:t>/</a:t>
              </a:r>
              <a:r>
                <a:rPr kumimoji="0" lang="ko-KR" altLang="en-US" b="0" kern="0" dirty="0" err="1">
                  <a:solidFill>
                    <a:prstClr val="black"/>
                  </a:solidFill>
                  <a:latin typeface="나눔스퀘어라운드 Bold"/>
                  <a:ea typeface="나눔스퀘어라운드 Bold" pitchFamily="50" charset="-127"/>
                </a:rPr>
                <a:t>조하준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67" name="그룹 12">
            <a:extLst>
              <a:ext uri="{FF2B5EF4-FFF2-40B4-BE49-F238E27FC236}">
                <a16:creationId xmlns:a16="http://schemas.microsoft.com/office/drawing/2014/main" id="{82F82421-18F8-DCEE-1338-A3FB2C25BD81}"/>
              </a:ext>
            </a:extLst>
          </p:cNvPr>
          <p:cNvGrpSpPr/>
          <p:nvPr/>
        </p:nvGrpSpPr>
        <p:grpSpPr>
          <a:xfrm>
            <a:off x="4729372" y="2161724"/>
            <a:ext cx="1766772" cy="911717"/>
            <a:chOff x="4797612" y="2674491"/>
            <a:chExt cx="2153604" cy="1111336"/>
          </a:xfrm>
        </p:grpSpPr>
        <p:grpSp>
          <p:nvGrpSpPr>
            <p:cNvPr id="68" name="그룹 13">
              <a:extLst>
                <a:ext uri="{FF2B5EF4-FFF2-40B4-BE49-F238E27FC236}">
                  <a16:creationId xmlns:a16="http://schemas.microsoft.com/office/drawing/2014/main" id="{3FDEB4B6-C0D3-A10D-D8AC-F3A55A347C19}"/>
                </a:ext>
              </a:extLst>
            </p:cNvPr>
            <p:cNvGrpSpPr/>
            <p:nvPr/>
          </p:nvGrpSpPr>
          <p:grpSpPr>
            <a:xfrm>
              <a:off x="4797612" y="2674491"/>
              <a:ext cx="2153604" cy="1111336"/>
              <a:chOff x="4291584" y="2475243"/>
              <a:chExt cx="2153604" cy="1111336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0A5ED10-C451-A46D-2B9D-2304F9A4A871}"/>
                  </a:ext>
                </a:extLst>
              </p:cNvPr>
              <p:cNvSpPr/>
              <p:nvPr/>
            </p:nvSpPr>
            <p:spPr>
              <a:xfrm>
                <a:off x="4291584" y="2485748"/>
                <a:ext cx="2151887" cy="1100831"/>
              </a:xfrm>
              <a:prstGeom prst="rect">
                <a:avLst/>
              </a:prstGeom>
              <a:noFill/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9AAEB74-4DE8-E337-AFF4-C590819D5B24}"/>
                  </a:ext>
                </a:extLst>
              </p:cNvPr>
              <p:cNvSpPr/>
              <p:nvPr/>
            </p:nvSpPr>
            <p:spPr>
              <a:xfrm>
                <a:off x="4296792" y="2475243"/>
                <a:ext cx="2148396" cy="397275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라운드 Bold" pitchFamily="50" charset="-127"/>
                    <a:ea typeface="나눔스퀘어라운드 Bold" pitchFamily="50" charset="-127"/>
                    <a:cs typeface="+mn-cs"/>
                  </a:rPr>
                  <a:t>Board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  <a:cs typeface="+mn-cs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59834F-58C5-400B-53F1-282F39A373D1}"/>
                </a:ext>
              </a:extLst>
            </p:cNvPr>
            <p:cNvSpPr txBox="1"/>
            <p:nvPr/>
          </p:nvSpPr>
          <p:spPr>
            <a:xfrm>
              <a:off x="4797612" y="3254543"/>
              <a:ext cx="2148397" cy="33764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이찬우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/</a:t>
              </a:r>
              <a:r>
                <a:rPr kumimoji="0" lang="ko-KR" altLang="en-US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권동운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/</a:t>
              </a:r>
              <a:r>
                <a:rPr kumimoji="0" lang="ko-KR" altLang="en-US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 Bold" pitchFamily="50" charset="-127"/>
                  <a:ea typeface="나눔스퀘어라운드 Bold" pitchFamily="50" charset="-127"/>
                </a:rPr>
                <a:t>조하준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9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>
            <a:grpSpLocks/>
          </p:cNvGrpSpPr>
          <p:nvPr/>
        </p:nvGrpSpPr>
        <p:grpSpPr bwMode="auto">
          <a:xfrm>
            <a:off x="456468" y="773720"/>
            <a:ext cx="7397503" cy="490250"/>
            <a:chOff x="662673" y="1980431"/>
            <a:chExt cx="9978476" cy="648113"/>
          </a:xfrm>
        </p:grpSpPr>
        <p:pic>
          <p:nvPicPr>
            <p:cNvPr id="44" name="Picture 26" descr="그림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직사각형 44"/>
            <p:cNvSpPr/>
            <p:nvPr/>
          </p:nvSpPr>
          <p:spPr>
            <a:xfrm>
              <a:off x="911746" y="2055249"/>
              <a:ext cx="2065817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WBS + R&amp;R</a:t>
              </a:r>
            </a:p>
          </p:txBody>
        </p:sp>
      </p:grpSp>
      <p:sp>
        <p:nvSpPr>
          <p:cNvPr id="28" name="Rectangle 11">
            <a:extLst>
              <a:ext uri="{FF2B5EF4-FFF2-40B4-BE49-F238E27FC236}">
                <a16:creationId xmlns:a16="http://schemas.microsoft.com/office/drawing/2014/main" id="{921B7798-B68B-4045-9217-CD8895A8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3" y="41016"/>
            <a:ext cx="6980962" cy="586518"/>
          </a:xfrm>
          <a:prstGeom prst="rect">
            <a:avLst/>
          </a:prstGeom>
        </p:spPr>
        <p:txBody>
          <a:bodyPr wrap="square" lIns="77925" tIns="38963" rIns="77925" bIns="38963" rtlCol="0" anchor="b">
            <a:spAutoFit/>
          </a:bodyPr>
          <a:lstStyle/>
          <a:p>
            <a:pPr indent="-389616" defTabSz="957239">
              <a:lnSpc>
                <a:spcPct val="150000"/>
              </a:lnSpc>
            </a:pPr>
            <a:r>
              <a:rPr lang="en-US" altLang="ko-KR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>
                <a:ln>
                  <a:solidFill>
                    <a:srgbClr val="00479E">
                      <a:alpha val="0"/>
                    </a:srgbClr>
                  </a:solidFill>
                </a:ln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추진방안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40F9A97-3CB4-4A11-A83F-903D61B7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85809"/>
              </p:ext>
            </p:extLst>
          </p:nvPr>
        </p:nvGraphicFramePr>
        <p:xfrm>
          <a:off x="179513" y="1371747"/>
          <a:ext cx="8784973" cy="3566160"/>
        </p:xfrm>
        <a:graphic>
          <a:graphicData uri="http://schemas.openxmlformats.org/drawingml/2006/table">
            <a:tbl>
              <a:tblPr firstRow="1" bandRow="1"/>
              <a:tblGrid>
                <a:gridCol w="112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097"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활동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업무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담당자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097">
                <a:tc rowSpan="2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데이터 설계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테이블 정의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이찬우</a:t>
                      </a:r>
                      <a:r>
                        <a:rPr kumimoji="0" lang="en-US" altLang="ko-KR" sz="1400" b="0" kern="0" dirty="0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/</a:t>
                      </a: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권동운</a:t>
                      </a:r>
                      <a:r>
                        <a:rPr kumimoji="0" lang="en-US" altLang="ko-KR" sz="1400" b="0" kern="0" dirty="0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/</a:t>
                      </a: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조하준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097">
                <a:tc vMerge="1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 설계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화면 정의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이찬우</a:t>
                      </a:r>
                      <a:r>
                        <a:rPr kumimoji="0" lang="en-US" altLang="ko-KR" sz="1400" b="0" kern="0" dirty="0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/</a:t>
                      </a: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권동운</a:t>
                      </a:r>
                      <a:r>
                        <a:rPr kumimoji="0" lang="en-US" altLang="ko-KR" sz="1400" b="0" kern="0" dirty="0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/</a:t>
                      </a: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조하준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97">
                <a:tc rowSpan="6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b="0" dirty="0">
                        <a:latin typeface="나눔스퀘어라운드 Bold" panose="020B0600000101010101" charset="0"/>
                        <a:cs typeface="나눔스퀘어라운드 Bold" panose="020B0600000101010101" charset="0"/>
                      </a:endParaRPr>
                    </a:p>
                    <a:p>
                      <a:pPr algn="ctr" latinLnBrk="1"/>
                      <a:endParaRPr lang="en-US" altLang="ko-KR" b="0" dirty="0">
                        <a:latin typeface="나눔스퀘어라운드 Bold" panose="020B0600000101010101" charset="0"/>
                        <a:cs typeface="나눔스퀘어라운드 Bold" panose="020B0600000101010101" charset="0"/>
                      </a:endParaRPr>
                    </a:p>
                    <a:p>
                      <a:pPr algn="ctr" latinLnBrk="1"/>
                      <a:endParaRPr lang="en-US" altLang="ko-KR" b="0" dirty="0">
                        <a:latin typeface="나눔스퀘어라운드 Bold" panose="020B0600000101010101" charset="0"/>
                        <a:cs typeface="나눔스퀘어라운드 Bold" panose="020B0600000101010101" charset="0"/>
                      </a:endParaRPr>
                    </a:p>
                    <a:p>
                      <a:pPr algn="ctr" latinLnBrk="1"/>
                      <a:endParaRPr lang="en-US" altLang="ko-KR" b="0" dirty="0">
                        <a:latin typeface="나눔스퀘어라운드 Bold" panose="020B0600000101010101" charset="0"/>
                        <a:cs typeface="나눔스퀘어라운드 Bold" panose="020B0600000101010101" charset="0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구현</a:t>
                      </a:r>
                      <a:endParaRPr lang="ko-KR" altLang="en-US" b="0" dirty="0">
                        <a:latin typeface="나눔스퀘어라운드 Bold" panose="020B0600000101010101" charset="0"/>
                        <a:cs typeface="나눔스퀘어라운드 Bold" panose="020B0600000101010101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rowSpan="3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웹 개발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회원가입</a:t>
                      </a:r>
                      <a:r>
                        <a:rPr lang="en-US" altLang="ko-KR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baseline="0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로그인</a:t>
                      </a:r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이찬우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097">
                <a:tc vMerge="1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endParaRPr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아이디 찾기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비밀번호 찾기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/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변경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조하준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008">
                <a:tc vMerge="1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3896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공지사항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&amp;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자유게시판 목록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글쓰기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권동운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608">
                <a:tc vMerge="1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웹 서버 및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DB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MySQL,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전자 정부 프레임워크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기반 서버 연동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/>
                          <a:ea typeface="나눔스퀘어라운드 Bold" pitchFamily="50" charset="-127"/>
                        </a:rPr>
                        <a:t>DB – 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/>
                          <a:ea typeface="나눔스퀘어라운드 Bold" pitchFamily="50" charset="-127"/>
                        </a:rPr>
                        <a:t>조하준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/>
                          <a:ea typeface="나눔스퀘어라운드 Bold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0" dirty="0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웹 서버 </a:t>
                      </a:r>
                      <a:r>
                        <a:rPr kumimoji="0" lang="en-US" altLang="ko-KR" sz="1400" b="0" kern="0" dirty="0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– </a:t>
                      </a: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권동운</a:t>
                      </a:r>
                      <a:endParaRPr kumimoji="0" lang="en-US" altLang="ko-KR" sz="1400" b="0" kern="0" dirty="0">
                        <a:solidFill>
                          <a:prstClr val="black"/>
                        </a:solidFill>
                        <a:latin typeface="나눔스퀘어라운드 Bold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07">
                <a:tc vMerge="1"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웹 디자인 및 통합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HTML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및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CSS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활용 디자인 및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프로젝트 통합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389626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779252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168878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558503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1948129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337755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2727381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117007" algn="l" defTabSz="389626" rtl="0" eaLnBrk="1" latinLnBrk="0" hangingPunct="1">
                        <a:defRPr sz="15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/>
                          <a:ea typeface="나눔스퀘어라운드 Bold" pitchFamily="50" charset="-127"/>
                        </a:rPr>
                        <a:t>웹 디자인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/>
                          <a:ea typeface="나눔스퀘어라운드 Bold" pitchFamily="50" charset="-127"/>
                        </a:rPr>
                        <a:t>– 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라운드 Bold"/>
                          <a:ea typeface="나눔스퀘어라운드 Bold" pitchFamily="50" charset="-127"/>
                        </a:rPr>
                        <a:t>이찬우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라운드 Bold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테스트 및 </a:t>
                      </a:r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QA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MySQL, </a:t>
                      </a:r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전자 정부 프레임워크</a:t>
                      </a:r>
                      <a:endParaRPr lang="en-US" altLang="ko-KR" dirty="0"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연동 통합 테스트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이찬우</a:t>
                      </a:r>
                      <a:r>
                        <a:rPr kumimoji="0" lang="en-US" altLang="ko-KR" sz="1400" b="0" kern="0" dirty="0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/</a:t>
                      </a: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권동운</a:t>
                      </a:r>
                      <a:r>
                        <a:rPr kumimoji="0" lang="en-US" altLang="ko-KR" sz="1400" b="0" kern="0" dirty="0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/</a:t>
                      </a:r>
                      <a:r>
                        <a:rPr kumimoji="0" lang="ko-KR" altLang="en-US" sz="1400" b="0" kern="0" dirty="0" err="1">
                          <a:solidFill>
                            <a:prstClr val="black"/>
                          </a:solidFill>
                          <a:latin typeface="나눔스퀘어라운드 Bold"/>
                          <a:ea typeface="나눔스퀘어라운드 Bold" pitchFamily="50" charset="-127"/>
                        </a:rPr>
                        <a:t>조하준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8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Samsung SDS 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Samsung SDS ">
      <a:majorFont>
        <a:latin typeface="HY견고딕"/>
        <a:ea typeface="HY견고딕"/>
        <a:cs typeface="HY견고딕"/>
      </a:majorFont>
      <a:minorFont>
        <a:latin typeface="HY견고딕"/>
        <a:ea typeface="HY견고딕"/>
        <a:cs typeface="HY견고딕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228600" marR="0" indent="-2286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tabLst/>
          <a:defRPr kumimoji="1" sz="1000" b="0" i="0" u="none" strike="noStrike" cap="none" normalizeH="0" dirty="0" smtClean="0">
            <a:ln>
              <a:noFill/>
            </a:ln>
            <a:solidFill>
              <a:schemeClr val="tx1">
                <a:lumMod val="75000"/>
              </a:schemeClr>
            </a:solidFill>
            <a:effectLst/>
            <a:latin typeface="돋움" pitchFamily="50" charset="-127"/>
            <a:ea typeface="돋움" pitchFamily="50" charset="-127"/>
            <a:cs typeface="HY견고딕" pitchFamily="18" charset="-127"/>
          </a:defRPr>
        </a:defPPr>
      </a:lstStyle>
    </a:spDef>
    <a:lnDef>
      <a:spPr bwMode="auto">
        <a:noFill/>
        <a:ln w="15875" cap="flat" cmpd="sng" algn="ctr">
          <a:solidFill>
            <a:schemeClr val="bg2">
              <a:lumMod val="7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0" dirty="0" smtClean="0">
            <a:latin typeface="돋움" pitchFamily="50" charset="-127"/>
            <a:ea typeface="돋움" pitchFamily="50" charset="-127"/>
          </a:defRPr>
        </a:defPPr>
      </a:lstStyle>
    </a:txDef>
  </a:objectDefaults>
  <a:extraClrSchemeLst>
    <a:extraClrScheme>
      <a:clrScheme name="2_Samsung SDS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amsung SDS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amsung SDS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293</Words>
  <Application>Microsoft Office PowerPoint</Application>
  <PresentationFormat>화면 슬라이드 쇼(16:9)</PresentationFormat>
  <Paragraphs>99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HY견고딕</vt:lpstr>
      <vt:lpstr>맑은 고딕</vt:lpstr>
      <vt:lpstr>Arial</vt:lpstr>
      <vt:lpstr>HY헤드라인M</vt:lpstr>
      <vt:lpstr>Wingdings</vt:lpstr>
      <vt:lpstr>Times New Roman</vt:lpstr>
      <vt:lpstr>돋움</vt:lpstr>
      <vt:lpstr>나눔스퀘어라운드 Bold</vt:lpstr>
      <vt:lpstr>굴림</vt:lpstr>
      <vt:lpstr>나눔바른고딕</vt:lpstr>
      <vt:lpstr>나눔스퀘어라운드 ExtraBold</vt:lpstr>
      <vt:lpstr>2_Samsung SDS 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프레젠테이션</dc:creator>
  <cp:lastModifiedBy>KwonDongWoon</cp:lastModifiedBy>
  <cp:revision>20</cp:revision>
  <cp:lastPrinted>2023-06-20T05:37:51Z</cp:lastPrinted>
  <dcterms:created xsi:type="dcterms:W3CDTF">2008-04-23T04:36:31Z</dcterms:created>
  <dcterms:modified xsi:type="dcterms:W3CDTF">2024-06-17T23:49:27Z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D:\Samsung Virtual Data Tool-Sender\SSA-AJP 6차 현장적용과제계획서_김효관_함장호.pptx</vt:lpwstr>
  </property>
</Properties>
</file>