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ifA6RHiokUI1iOBF2FsYytRQQv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ACA3E4-5EE2-433E-B3F7-03F21B2A0CDF}">
  <a:tblStyle styleId="{44ACA3E4-5EE2-433E-B3F7-03F21B2A0CD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4E0413E-B99E-47FC-B907-BA6E8473FD70}" styleName="Table_1">
    <a:wholeTbl>
      <a:tcTxStyle b="off" i="off">
        <a:font>
          <a:latin typeface="Microsoft GothicNeo"/>
          <a:ea typeface="Microsoft GothicNeo"/>
          <a:cs typeface="Microsoft GothicNe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8EA"/>
          </a:solidFill>
        </a:fill>
      </a:tcStyle>
    </a:wholeTbl>
    <a:band1H>
      <a:tcTxStyle/>
      <a:tcStyle>
        <a:fill>
          <a:solidFill>
            <a:srgbClr val="D4CED2"/>
          </a:solidFill>
        </a:fill>
      </a:tcStyle>
    </a:band1H>
    <a:band2H>
      <a:tcTxStyle/>
    </a:band2H>
    <a:band1V>
      <a:tcTxStyle/>
      <a:tcStyle>
        <a:fill>
          <a:solidFill>
            <a:srgbClr val="D4CED2"/>
          </a:solidFill>
        </a:fill>
      </a:tcStyle>
    </a:band1V>
    <a:band2V>
      <a:tcTxStyle/>
    </a:band2V>
    <a:lastCol>
      <a:tcTxStyle b="on" i="off">
        <a:font>
          <a:latin typeface="Microsoft GothicNeo"/>
          <a:ea typeface="Microsoft GothicNeo"/>
          <a:cs typeface="Microsoft GothicNe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Microsoft GothicNeo"/>
          <a:ea typeface="Microsoft GothicNeo"/>
          <a:cs typeface="Microsoft GothicNe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Microsoft GothicNeo"/>
          <a:ea typeface="Microsoft GothicNeo"/>
          <a:cs typeface="Microsoft GothicNe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Microsoft GothicNeo"/>
          <a:ea typeface="Microsoft GothicNeo"/>
          <a:cs typeface="Microsoft GothicNe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90488" y="746125"/>
            <a:ext cx="66262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90488" y="746125"/>
            <a:ext cx="66262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90488" y="746125"/>
            <a:ext cx="66262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90488" y="746125"/>
            <a:ext cx="66262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90488" y="746125"/>
            <a:ext cx="6626225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/>
          <p:nvPr>
            <p:ph type="title"/>
          </p:nvPr>
        </p:nvSpPr>
        <p:spPr>
          <a:xfrm>
            <a:off x="704088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704088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9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" type="body"/>
          </p:nvPr>
        </p:nvSpPr>
        <p:spPr>
          <a:xfrm rot="5400000">
            <a:off x="4176320" y="-1253693"/>
            <a:ext cx="3739896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 rot="5400000">
            <a:off x="2513147" y="-746247"/>
            <a:ext cx="4984956" cy="84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704088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6181344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704087" y="929147"/>
            <a:ext cx="10689336" cy="798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704088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704088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3" type="body"/>
          </p:nvPr>
        </p:nvSpPr>
        <p:spPr>
          <a:xfrm>
            <a:off x="6181344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37"/>
          <p:cNvSpPr txBox="1"/>
          <p:nvPr>
            <p:ph idx="4" type="body"/>
          </p:nvPr>
        </p:nvSpPr>
        <p:spPr>
          <a:xfrm>
            <a:off x="6181344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>
            <a:off x="704088" y="1069848"/>
            <a:ext cx="4093599" cy="131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>
            <a:off x="5183188" y="1069848"/>
            <a:ext cx="6172200" cy="4791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38"/>
          <p:cNvSpPr txBox="1"/>
          <p:nvPr>
            <p:ph idx="2" type="body"/>
          </p:nvPr>
        </p:nvSpPr>
        <p:spPr>
          <a:xfrm>
            <a:off x="704088" y="2551176"/>
            <a:ext cx="4093599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8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5" name="Google Shape;15;p29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29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28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28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25000"/>
          <a:stretch/>
        </p:blipFill>
        <p:spPr>
          <a:xfrm>
            <a:off x="1" y="1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0784"/>
                </a:srgbClr>
              </a:gs>
              <a:gs pos="47744">
                <a:srgbClr val="000000">
                  <a:alpha val="50980"/>
                </a:srgbClr>
              </a:gs>
              <a:gs pos="70000">
                <a:srgbClr val="000000">
                  <a:alpha val="36862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833541" y="990599"/>
            <a:ext cx="5619054" cy="4849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ko-KR" sz="5000">
                <a:solidFill>
                  <a:srgbClr val="FFFFFF"/>
                </a:solidFill>
              </a:rPr>
              <a:t>사내게시판 서비스</a:t>
            </a:r>
            <a:br>
              <a:rPr lang="ko-KR" sz="5000">
                <a:solidFill>
                  <a:srgbClr val="FFFFFF"/>
                </a:solidFill>
              </a:rPr>
            </a:br>
            <a:r>
              <a:rPr lang="ko-KR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8712865" y="1447799"/>
            <a:ext cx="2368905" cy="407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이찬우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9" name="Google Shape;109;p1"/>
          <p:cNvCxnSpPr/>
          <p:nvPr/>
        </p:nvCxnSpPr>
        <p:spPr>
          <a:xfrm rot="10800000">
            <a:off x="8115300" y="1780927"/>
            <a:ext cx="0" cy="3390901"/>
          </a:xfrm>
          <a:prstGeom prst="straightConnector1">
            <a:avLst/>
          </a:prstGeom>
          <a:noFill/>
          <a:ln cap="flat" cmpd="sng" w="444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sx="88000" rotWithShape="0" algn="tl" dir="2700000" dist="38100" sy="88000">
              <a:srgbClr val="000000">
                <a:alpha val="25882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앤틱 금전 등록기 키" id="220" name="Google Shape;220;p10"/>
          <p:cNvPicPr preferRelativeResize="0"/>
          <p:nvPr/>
        </p:nvPicPr>
        <p:blipFill rotWithShape="1">
          <a:blip r:embed="rId3">
            <a:alphaModFix/>
          </a:blip>
          <a:srcRect b="-4" l="19343" r="22042" t="0"/>
          <a:stretch/>
        </p:blipFill>
        <p:spPr>
          <a:xfrm>
            <a:off x="20" y="10"/>
            <a:ext cx="604416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>
            <p:ph type="title"/>
          </p:nvPr>
        </p:nvSpPr>
        <p:spPr>
          <a:xfrm>
            <a:off x="6696186" y="909637"/>
            <a:ext cx="48006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03 서비스 구성도</a:t>
            </a: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6696186" y="2221992"/>
            <a:ext cx="480060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3-1. SW 구성도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3-2. HW 구성도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3-3. 테이블 정의서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3-4. 웹 메뉴 구조도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3-5. 화면 정의서</a:t>
            </a:r>
            <a:endParaRPr/>
          </a:p>
        </p:txBody>
      </p:sp>
      <p:cxnSp>
        <p:nvCxnSpPr>
          <p:cNvPr id="223" name="Google Shape;223;p10"/>
          <p:cNvCxnSpPr/>
          <p:nvPr/>
        </p:nvCxnSpPr>
        <p:spPr>
          <a:xfrm>
            <a:off x="6781300" y="723900"/>
            <a:ext cx="461007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10"/>
          <p:cNvCxnSpPr/>
          <p:nvPr/>
        </p:nvCxnSpPr>
        <p:spPr>
          <a:xfrm>
            <a:off x="6781300" y="6142781"/>
            <a:ext cx="46100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3-1.  SW 구성</a:t>
            </a:r>
            <a:endParaRPr/>
          </a:p>
        </p:txBody>
      </p:sp>
      <p:graphicFrame>
        <p:nvGraphicFramePr>
          <p:cNvPr id="230" name="Google Shape;230;p11"/>
          <p:cNvGraphicFramePr/>
          <p:nvPr/>
        </p:nvGraphicFramePr>
        <p:xfrm>
          <a:off x="700088" y="222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{74E0413E-B99E-47FC-B907-BA6E8473FD70}</a:tableStyleId>
              </a:tblPr>
              <a:tblGrid>
                <a:gridCol w="2672950"/>
                <a:gridCol w="2672950"/>
                <a:gridCol w="2672950"/>
                <a:gridCol w="2672950"/>
              </a:tblGrid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분류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개발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비고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개발도구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전자정부프레임워크3.9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운영환경은 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AWS로 구축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JDK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JDK 1.8.0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JDK 1.8.0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서버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Apache Tomcat 8.5.57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Apache Tomcat 8.5.57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데이터베이스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MariaDB 10.06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MariaDB 10.04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  <a:tr h="531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운영체제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Windows 10 pro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Windows 10 pro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/>
          <p:nvPr/>
        </p:nvSpPr>
        <p:spPr>
          <a:xfrm>
            <a:off x="854824" y="1107086"/>
            <a:ext cx="2593768" cy="463573"/>
          </a:xfrm>
          <a:prstGeom prst="rect">
            <a:avLst/>
          </a:prstGeom>
          <a:noFill/>
          <a:ln>
            <a:noFill/>
          </a:ln>
        </p:spPr>
        <p:txBody>
          <a:bodyPr anchorCtr="0" anchor="t" bIns="69525" lIns="139025" spcFirstLastPara="1" rIns="139025" wrap="square" tIns="69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1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3-2. HW 구성도 </a:t>
            </a:r>
            <a:endParaRPr b="1" i="0" sz="2100" u="none" cap="none" strike="noStrik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239351" y="88286"/>
            <a:ext cx="9307949" cy="748426"/>
          </a:xfrm>
          <a:prstGeom prst="rect">
            <a:avLst/>
          </a:prstGeom>
          <a:noFill/>
          <a:ln>
            <a:noFill/>
          </a:ln>
        </p:spPr>
        <p:txBody>
          <a:bodyPr anchorCtr="0" anchor="b" bIns="51950" lIns="103900" spcFirstLastPara="1" rIns="103900" wrap="square" tIns="51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프로젝트 추진방안</a:t>
            </a:r>
            <a:endParaRPr/>
          </a:p>
        </p:txBody>
      </p:sp>
      <p:grpSp>
        <p:nvGrpSpPr>
          <p:cNvPr id="237" name="Google Shape;237;p12"/>
          <p:cNvGrpSpPr/>
          <p:nvPr/>
        </p:nvGrpSpPr>
        <p:grpSpPr>
          <a:xfrm>
            <a:off x="3027308" y="4007974"/>
            <a:ext cx="2353818" cy="1204132"/>
            <a:chOff x="4797612" y="2684996"/>
            <a:chExt cx="2151887" cy="1100831"/>
          </a:xfrm>
        </p:grpSpPr>
        <p:sp>
          <p:nvSpPr>
            <p:cNvPr id="238" name="Google Shape;238;p12"/>
            <p:cNvSpPr/>
            <p:nvPr/>
          </p:nvSpPr>
          <p:spPr>
            <a:xfrm>
              <a:off x="4797612" y="2684996"/>
              <a:ext cx="2151887" cy="1100831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Malgun Gothic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 txBox="1"/>
            <p:nvPr/>
          </p:nvSpPr>
          <p:spPr>
            <a:xfrm>
              <a:off x="4797612" y="2751098"/>
              <a:ext cx="2148397" cy="407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900" spcFirstLastPara="1" rIns="121900" wrap="square" tIns="60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운영영역 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컴퓨터, 출력 장치, 개인용 컴퓨터, 컴퓨터 하드웨어이(가) 표시된 사진&#10;&#10;자동 생성된 설명"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118" y="2005613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컴퓨터, 출력 장치, 개인용 컴퓨터, 컴퓨터 하드웨어이(가) 표시된 사진&#10;&#10;자동 생성된 설명" id="241" name="Google Shape;2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7219" y="2005613"/>
            <a:ext cx="2466975" cy="1847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2"/>
          <p:cNvGrpSpPr/>
          <p:nvPr/>
        </p:nvGrpSpPr>
        <p:grpSpPr>
          <a:xfrm>
            <a:off x="6209778" y="4007973"/>
            <a:ext cx="2353818" cy="1204132"/>
            <a:chOff x="4797612" y="2684996"/>
            <a:chExt cx="2151887" cy="1100831"/>
          </a:xfrm>
        </p:grpSpPr>
        <p:sp>
          <p:nvSpPr>
            <p:cNvPr id="243" name="Google Shape;243;p12"/>
            <p:cNvSpPr/>
            <p:nvPr/>
          </p:nvSpPr>
          <p:spPr>
            <a:xfrm>
              <a:off x="4797612" y="2684996"/>
              <a:ext cx="2151887" cy="1100831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Malgun Gothic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4797612" y="2756952"/>
              <a:ext cx="2148397" cy="407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900" spcFirstLastPara="1" rIns="121900" wrap="square" tIns="609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개발영역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12"/>
          <p:cNvSpPr txBox="1"/>
          <p:nvPr/>
        </p:nvSpPr>
        <p:spPr>
          <a:xfrm>
            <a:off x="3026027" y="4610477"/>
            <a:ext cx="2350001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172.31.36.xxx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208498" y="4610477"/>
            <a:ext cx="2350001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192.168.110.xxx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3-3. 테이블 정의서_테이블 목록 </a:t>
            </a:r>
            <a:endParaRPr/>
          </a:p>
        </p:txBody>
      </p:sp>
      <p:graphicFrame>
        <p:nvGraphicFramePr>
          <p:cNvPr id="252" name="Google Shape;252;p13"/>
          <p:cNvGraphicFramePr/>
          <p:nvPr/>
        </p:nvGraphicFramePr>
        <p:xfrm>
          <a:off x="700088" y="228013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{74E0413E-B99E-47FC-B907-BA6E8473FD70}</a:tableStyleId>
              </a:tblPr>
              <a:tblGrid>
                <a:gridCol w="1781975"/>
                <a:gridCol w="1781975"/>
                <a:gridCol w="1781975"/>
                <a:gridCol w="1781975"/>
                <a:gridCol w="1781975"/>
                <a:gridCol w="1781975"/>
              </a:tblGrid>
              <a:tr h="36885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 목록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3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작성일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작성자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이찬우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1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번호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테이블ID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 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 ID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출처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3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1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KOPO_TBL_001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사용자 정보 목록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TBL_USER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2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KOPO_TBL_002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사용자 게시판 목록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TBL_BOARD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3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KOPO_TBL_003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게시판 덧글 목록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TBL_REPLY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3-3. 테이블 정의서_사용자 정보 목록</a:t>
            </a:r>
            <a:endParaRPr/>
          </a:p>
        </p:txBody>
      </p:sp>
      <p:graphicFrame>
        <p:nvGraphicFramePr>
          <p:cNvPr id="258" name="Google Shape;258;p14"/>
          <p:cNvGraphicFramePr/>
          <p:nvPr/>
        </p:nvGraphicFramePr>
        <p:xfrm>
          <a:off x="700088" y="2222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{74E0413E-B99E-47FC-B907-BA6E8473FD70}</a:tableStyleId>
              </a:tblPr>
              <a:tblGrid>
                <a:gridCol w="1336475"/>
                <a:gridCol w="1336475"/>
                <a:gridCol w="1336475"/>
                <a:gridCol w="1336475"/>
                <a:gridCol w="1336475"/>
                <a:gridCol w="1336475"/>
                <a:gridCol w="1336475"/>
                <a:gridCol w="1336475"/>
              </a:tblGrid>
              <a:tr h="180975"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테이블정의서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작성일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작성자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이찬우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시스템명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Sub시스템명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테이블ID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개 요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사용자 정보 목록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TBL_USER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사용자들의 정보와 페이지 이용 권한이 있는 정보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칼럼명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042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042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칼럼 NAME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3042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데이터 Type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PK여부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길 이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NULL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기본값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설명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ID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042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USER_ID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PRIMARY KEY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30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NOT NULL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ID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패스워드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USER_PASSWORD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20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패스워드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이름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USER_NAME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50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이름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이메밀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USER_EMAIL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50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이메일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9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권한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USER_YN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INT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1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"0"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 권한 설정을 위한 칼럼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3-3. 테이블 정의서_사용자 게시판 </a:t>
            </a:r>
            <a:endParaRPr/>
          </a:p>
        </p:txBody>
      </p:sp>
      <p:graphicFrame>
        <p:nvGraphicFramePr>
          <p:cNvPr id="264" name="Google Shape;264;p15"/>
          <p:cNvGraphicFramePr/>
          <p:nvPr/>
        </p:nvGraphicFramePr>
        <p:xfrm>
          <a:off x="700088" y="2222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{74E0413E-B99E-47FC-B907-BA6E8473FD70}</a:tableStyleId>
              </a:tblPr>
              <a:tblGrid>
                <a:gridCol w="1336475"/>
                <a:gridCol w="1336475"/>
                <a:gridCol w="1336475"/>
                <a:gridCol w="1336475"/>
                <a:gridCol w="1336475"/>
                <a:gridCol w="1336475"/>
                <a:gridCol w="1336475"/>
                <a:gridCol w="1336475"/>
              </a:tblGrid>
              <a:tr h="323850"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테이블정의서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작성일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작성자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이찬우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시스템명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Sub시스템명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테이블ID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개 요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사용자 게시판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TBL_BOARD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게시판의 정보들이 담겨 있는 정보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칼럼명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01C1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01C1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칼럼 NAME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901C1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데이터 Type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PK여부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길 이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NULL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기본값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설명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번호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01C1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IDX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PRIMARY KEY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11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AUTO_INCREMENT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게시판의 번호가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제목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TITLE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300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제목이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내용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CONTENT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TEXT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4000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내용이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작성자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WRITER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50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사용자의 ID를 참조하여 게시판의 작성자가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날짜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DATETIME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게시판이 작성된 날짜가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조회 수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WATCHCOUNT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11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게시판을 조회한 횟수가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3-3. 테이블 정의서_게시판 덧글 목록</a:t>
            </a:r>
            <a:endParaRPr/>
          </a:p>
        </p:txBody>
      </p:sp>
      <p:graphicFrame>
        <p:nvGraphicFramePr>
          <p:cNvPr id="270" name="Google Shape;270;p16"/>
          <p:cNvGraphicFramePr/>
          <p:nvPr/>
        </p:nvGraphicFramePr>
        <p:xfrm>
          <a:off x="700088" y="2222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{74E0413E-B99E-47FC-B907-BA6E8473FD70}</a:tableStyleId>
              </a:tblPr>
              <a:tblGrid>
                <a:gridCol w="1336475"/>
                <a:gridCol w="1336475"/>
                <a:gridCol w="1336475"/>
                <a:gridCol w="1336475"/>
                <a:gridCol w="1336475"/>
                <a:gridCol w="1336475"/>
                <a:gridCol w="1336475"/>
                <a:gridCol w="1336475"/>
              </a:tblGrid>
              <a:tr h="333375"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테이블정의서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작성일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작성자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이찬우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시스템명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Sub시스템명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테이블ID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개 요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게시판 덧글 목록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TBL_REPLY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게시판의 덧글 목록이 담겨있는 정보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칼럼명</a:t>
                      </a:r>
                      <a:endParaRPr/>
                    </a:p>
                  </a:txBody>
                  <a:tcPr marT="0" marB="0" marR="28575" marL="2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0D76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0D76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칼럼 NAME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50D76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데이터 Type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PK여부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길 이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NULL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기본값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 u="none" cap="none" strike="noStrike">
                          <a:latin typeface="Gulimche"/>
                          <a:ea typeface="Gulimche"/>
                          <a:cs typeface="Gulimche"/>
                          <a:sym typeface="Gulimche"/>
                        </a:rPr>
                        <a:t>설명</a:t>
                      </a:r>
                      <a:endParaRPr/>
                    </a:p>
                  </a:txBody>
                  <a:tcPr marT="0" marB="0" marR="28575" marL="2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게시물 아이디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0D76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IDX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PRIMARY KEY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11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X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AUTO_INCREMENT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게시판의 번호가 담긴 컬럼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번호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SEQ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INT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100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순번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댓글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REPLY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1000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게시판 댓글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WRITER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VARCHAR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50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작성자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작성일</a:t>
                      </a:r>
                      <a:endParaRPr/>
                    </a:p>
                  </a:txBody>
                  <a:tcPr marT="0" marB="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INDATE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DATETIME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latin typeface="Gulim"/>
                          <a:ea typeface="Gulim"/>
                          <a:cs typeface="Gulim"/>
                          <a:sym typeface="Gulim"/>
                        </a:rPr>
                        <a:t>작성일</a:t>
                      </a:r>
                      <a:endParaRPr/>
                    </a:p>
                  </a:txBody>
                  <a:tcPr marT="0" marB="0" marR="28575" marL="28575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3-4. 웹 메뉴구조도</a:t>
            </a:r>
            <a:endParaRPr/>
          </a:p>
        </p:txBody>
      </p:sp>
      <p:graphicFrame>
        <p:nvGraphicFramePr>
          <p:cNvPr id="276" name="Google Shape;276;p17"/>
          <p:cNvGraphicFramePr/>
          <p:nvPr/>
        </p:nvGraphicFramePr>
        <p:xfrm>
          <a:off x="721351" y="175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{74E0413E-B99E-47FC-B907-BA6E8473FD70}</a:tableStyleId>
              </a:tblPr>
              <a:tblGrid>
                <a:gridCol w="2133600"/>
                <a:gridCol w="2133600"/>
                <a:gridCol w="2133600"/>
                <a:gridCol w="2133600"/>
                <a:gridCol w="2133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Contents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Lv1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Lv2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Screen 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Page Title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로그인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Kopo_login_01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enter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회원가입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Kopo_login_01_01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join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아이디 찾기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Kopo_login_01_02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findId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비밀번호 찾기/변경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Kopo_login_01_03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findPwd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종합게시판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(메인)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종합게시판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Kopo_board_01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mainList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게시글 등록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Kopo_board_01_01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mgmg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50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게시글 수정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Kopo_board_01_02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mgmt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게시물 상세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Kopo_board_01_03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view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ko-KR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관리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Kopo_board_01_04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u="none" cap="none" strike="noStrike"/>
                        <a:t>graph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의류, 스탠딩, 신발류, 만화 영화이(가) 표시된 사진&#10;&#10;자동 생성된 설명" id="282" name="Google Shape;282;p18"/>
          <p:cNvPicPr preferRelativeResize="0"/>
          <p:nvPr/>
        </p:nvPicPr>
        <p:blipFill rotWithShape="1">
          <a:blip r:embed="rId3">
            <a:alphaModFix/>
          </a:blip>
          <a:srcRect b="2" l="20865" r="5103" t="0"/>
          <a:stretch/>
        </p:blipFill>
        <p:spPr>
          <a:xfrm>
            <a:off x="20" y="10"/>
            <a:ext cx="604416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8"/>
          <p:cNvSpPr txBox="1"/>
          <p:nvPr>
            <p:ph type="title"/>
          </p:nvPr>
        </p:nvSpPr>
        <p:spPr>
          <a:xfrm>
            <a:off x="6696186" y="909637"/>
            <a:ext cx="48006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2800"/>
              <a:t>3-5. 화면 정의서(1/9)</a:t>
            </a:r>
            <a:endParaRPr/>
          </a:p>
        </p:txBody>
      </p:sp>
      <p:sp>
        <p:nvSpPr>
          <p:cNvPr id="284" name="Google Shape;284;p18"/>
          <p:cNvSpPr txBox="1"/>
          <p:nvPr>
            <p:ph idx="1" type="body"/>
          </p:nvPr>
        </p:nvSpPr>
        <p:spPr>
          <a:xfrm>
            <a:off x="6696186" y="2221992"/>
            <a:ext cx="480060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 ID: </a:t>
            </a:r>
            <a:r>
              <a:rPr lang="ko-KR" sz="1800"/>
              <a:t>Kopo_login_01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 개요: 유저 로그인 화면(첫 화면)</a:t>
            </a:r>
            <a:endParaRPr/>
          </a:p>
        </p:txBody>
      </p:sp>
      <p:cxnSp>
        <p:nvCxnSpPr>
          <p:cNvPr id="285" name="Google Shape;285;p18"/>
          <p:cNvCxnSpPr/>
          <p:nvPr/>
        </p:nvCxnSpPr>
        <p:spPr>
          <a:xfrm>
            <a:off x="6781300" y="723900"/>
            <a:ext cx="461007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8"/>
          <p:cNvCxnSpPr/>
          <p:nvPr/>
        </p:nvCxnSpPr>
        <p:spPr>
          <a:xfrm>
            <a:off x="6781300" y="6142781"/>
            <a:ext cx="46100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디자인이(가) 표시된 사진&#10;&#10;자동 생성된 설명" id="292" name="Google Shape;292;p19"/>
          <p:cNvPicPr preferRelativeResize="0"/>
          <p:nvPr/>
        </p:nvPicPr>
        <p:blipFill rotWithShape="1">
          <a:blip r:embed="rId3">
            <a:alphaModFix/>
          </a:blip>
          <a:srcRect b="2" l="0" r="25969" t="0"/>
          <a:stretch/>
        </p:blipFill>
        <p:spPr>
          <a:xfrm>
            <a:off x="20" y="10"/>
            <a:ext cx="597159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9"/>
          <p:cNvSpPr txBox="1"/>
          <p:nvPr>
            <p:ph type="title"/>
          </p:nvPr>
        </p:nvSpPr>
        <p:spPr>
          <a:xfrm>
            <a:off x="6696186" y="909637"/>
            <a:ext cx="48006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3-5. 화면정의서(2/9)</a:t>
            </a:r>
            <a:endParaRPr/>
          </a:p>
        </p:txBody>
      </p:sp>
      <p:sp>
        <p:nvSpPr>
          <p:cNvPr id="294" name="Google Shape;294;p19"/>
          <p:cNvSpPr txBox="1"/>
          <p:nvPr>
            <p:ph idx="1" type="body"/>
          </p:nvPr>
        </p:nvSpPr>
        <p:spPr>
          <a:xfrm>
            <a:off x="6696186" y="2221992"/>
            <a:ext cx="480060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 ID: </a:t>
            </a:r>
            <a:r>
              <a:rPr lang="ko-KR" sz="1800"/>
              <a:t>Kopo_login_01_01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 개요: 유저 회원가입 화면 </a:t>
            </a:r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6781300" y="723900"/>
            <a:ext cx="461007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19"/>
          <p:cNvCxnSpPr/>
          <p:nvPr/>
        </p:nvCxnSpPr>
        <p:spPr>
          <a:xfrm>
            <a:off x="6781300" y="6142781"/>
            <a:ext cx="46100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703400" y="899025"/>
            <a:ext cx="4917754" cy="379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lang="ko-KR" sz="1600" cap="none"/>
            </a:br>
            <a:r>
              <a:rPr lang="ko-KR" sz="1600" cap="none"/>
              <a:t>01 프로젝트 개요</a:t>
            </a:r>
            <a:br>
              <a:rPr lang="ko-KR" sz="1600" cap="none"/>
            </a:br>
            <a:r>
              <a:rPr lang="ko-KR" sz="1600" cap="none"/>
              <a:t> 1-1. 배경 및 목적</a:t>
            </a:r>
            <a:br>
              <a:rPr lang="ko-KR" sz="1600" cap="none"/>
            </a:br>
            <a:r>
              <a:rPr lang="ko-KR" sz="1600" cap="none"/>
              <a:t> 1-2. 추진 전략</a:t>
            </a:r>
            <a:br>
              <a:rPr lang="ko-KR" sz="1600" cap="none"/>
            </a:br>
            <a:r>
              <a:rPr lang="ko-KR" sz="1600" cap="none"/>
              <a:t>02 프로젝트 추진 방안</a:t>
            </a:r>
            <a:br>
              <a:rPr lang="ko-KR" sz="1600" cap="none"/>
            </a:br>
            <a:r>
              <a:rPr lang="ko-KR" sz="1600" cap="none"/>
              <a:t> 2-1. R&amp;R</a:t>
            </a:r>
            <a:br>
              <a:rPr lang="ko-KR" sz="1600" cap="none"/>
            </a:br>
            <a:r>
              <a:rPr lang="ko-KR" sz="1600" cap="none"/>
              <a:t> 2-2. WBS &amp; 프로젝트 일정</a:t>
            </a:r>
            <a:br>
              <a:rPr lang="ko-KR" sz="1600" cap="none"/>
            </a:br>
            <a:r>
              <a:rPr lang="ko-KR" sz="1600" cap="none"/>
              <a:t>03 서비스 구성도</a:t>
            </a:r>
            <a:br>
              <a:rPr lang="ko-KR" sz="1600" cap="none"/>
            </a:br>
            <a:r>
              <a:rPr lang="ko-KR" sz="1600" cap="none"/>
              <a:t> 2-1. SW 구성도</a:t>
            </a:r>
            <a:br>
              <a:rPr lang="ko-KR" sz="1600" cap="none"/>
            </a:br>
            <a:r>
              <a:rPr lang="ko-KR" sz="1600" cap="none"/>
              <a:t> 2-2. HW 구성도</a:t>
            </a:r>
            <a:br>
              <a:rPr lang="ko-KR" sz="1600" cap="none"/>
            </a:br>
            <a:r>
              <a:rPr lang="ko-KR" sz="1600" cap="none"/>
              <a:t> 2-3. 테이블정의서</a:t>
            </a:r>
            <a:br>
              <a:rPr lang="ko-KR" sz="1600" cap="none"/>
            </a:br>
            <a:r>
              <a:rPr lang="ko-KR" sz="1600" cap="none"/>
              <a:t> 2-4. 웹 메뉴구조도</a:t>
            </a:r>
            <a:br>
              <a:rPr lang="ko-KR" sz="1600" cap="none"/>
            </a:br>
            <a:r>
              <a:rPr lang="ko-KR" sz="1600" cap="none"/>
              <a:t> 2-5. 화면정의서</a:t>
            </a:r>
            <a:br>
              <a:rPr lang="ko-KR" sz="1600" cap="none"/>
            </a:br>
            <a:r>
              <a:rPr lang="ko-KR" sz="1600" cap="none"/>
              <a:t>04 데모</a:t>
            </a:r>
            <a:br>
              <a:rPr lang="ko-KR" sz="1600" cap="none"/>
            </a:br>
            <a:endParaRPr sz="1600" cap="none"/>
          </a:p>
        </p:txBody>
      </p:sp>
      <p:cxnSp>
        <p:nvCxnSpPr>
          <p:cNvPr id="118" name="Google Shape;118;p2"/>
          <p:cNvCxnSpPr/>
          <p:nvPr/>
        </p:nvCxnSpPr>
        <p:spPr>
          <a:xfrm>
            <a:off x="800100" y="723900"/>
            <a:ext cx="4768136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>
            <a:off x="800100" y="6134100"/>
            <a:ext cx="4768136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안개에 쌓인 금문교" id="120" name="Google Shape;12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5294" r="0" t="0"/>
          <a:stretch/>
        </p:blipFill>
        <p:spPr>
          <a:xfrm>
            <a:off x="6217920" y="723901"/>
            <a:ext cx="5244454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스크린샷, 디자인이(가) 표시된 사진&#10;&#10;자동 생성된 설명" id="302" name="Google Shape;302;p20"/>
          <p:cNvPicPr preferRelativeResize="0"/>
          <p:nvPr/>
        </p:nvPicPr>
        <p:blipFill rotWithShape="1">
          <a:blip r:embed="rId3">
            <a:alphaModFix/>
          </a:blip>
          <a:srcRect b="2" l="12103" r="13864" t="0"/>
          <a:stretch/>
        </p:blipFill>
        <p:spPr>
          <a:xfrm>
            <a:off x="20" y="10"/>
            <a:ext cx="604416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/>
          <p:nvPr>
            <p:ph type="title"/>
          </p:nvPr>
        </p:nvSpPr>
        <p:spPr>
          <a:xfrm>
            <a:off x="6696186" y="909637"/>
            <a:ext cx="48006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3-5. 화면정의서(3/9)</a:t>
            </a:r>
            <a:endParaRPr/>
          </a:p>
        </p:txBody>
      </p:sp>
      <p:sp>
        <p:nvSpPr>
          <p:cNvPr id="304" name="Google Shape;304;p20"/>
          <p:cNvSpPr txBox="1"/>
          <p:nvPr>
            <p:ph idx="1" type="body"/>
          </p:nvPr>
        </p:nvSpPr>
        <p:spPr>
          <a:xfrm>
            <a:off x="6696186" y="2221992"/>
            <a:ext cx="480060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 ID: </a:t>
            </a:r>
            <a:r>
              <a:rPr lang="ko-KR" sz="1800"/>
              <a:t>Kopo_login_01_02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 개요: 유저 아이디 찾기 화면 </a:t>
            </a:r>
            <a:endParaRPr sz="1800"/>
          </a:p>
        </p:txBody>
      </p:sp>
      <p:cxnSp>
        <p:nvCxnSpPr>
          <p:cNvPr id="305" name="Google Shape;305;p20"/>
          <p:cNvCxnSpPr/>
          <p:nvPr/>
        </p:nvCxnSpPr>
        <p:spPr>
          <a:xfrm>
            <a:off x="6781300" y="723900"/>
            <a:ext cx="461007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6781300" y="6142781"/>
            <a:ext cx="46100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디자인이(가) 표시된 사진&#10;&#10;자동 생성된 설명" id="312" name="Google Shape;312;p21"/>
          <p:cNvPicPr preferRelativeResize="0"/>
          <p:nvPr/>
        </p:nvPicPr>
        <p:blipFill rotWithShape="1">
          <a:blip r:embed="rId3">
            <a:alphaModFix/>
          </a:blip>
          <a:srcRect b="2" l="12371" r="13598" t="0"/>
          <a:stretch/>
        </p:blipFill>
        <p:spPr>
          <a:xfrm>
            <a:off x="20" y="10"/>
            <a:ext cx="604416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 txBox="1"/>
          <p:nvPr>
            <p:ph type="title"/>
          </p:nvPr>
        </p:nvSpPr>
        <p:spPr>
          <a:xfrm>
            <a:off x="6696186" y="909637"/>
            <a:ext cx="48006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3-5. 화면정의서(4/9)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6696186" y="2221992"/>
            <a:ext cx="480060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 ID: </a:t>
            </a:r>
            <a:r>
              <a:rPr lang="ko-KR" sz="1800"/>
              <a:t>Kopo_login_01_03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 개요: 유저 비밀번호 재설정 </a:t>
            </a:r>
            <a:endParaRPr/>
          </a:p>
        </p:txBody>
      </p:sp>
      <p:cxnSp>
        <p:nvCxnSpPr>
          <p:cNvPr id="315" name="Google Shape;315;p21"/>
          <p:cNvCxnSpPr/>
          <p:nvPr/>
        </p:nvCxnSpPr>
        <p:spPr>
          <a:xfrm>
            <a:off x="6781300" y="723900"/>
            <a:ext cx="461007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21"/>
          <p:cNvCxnSpPr/>
          <p:nvPr/>
        </p:nvCxnSpPr>
        <p:spPr>
          <a:xfrm>
            <a:off x="6781300" y="6142781"/>
            <a:ext cx="46100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>
            <p:ph type="title"/>
          </p:nvPr>
        </p:nvSpPr>
        <p:spPr>
          <a:xfrm>
            <a:off x="704088" y="914400"/>
            <a:ext cx="379976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sz="3600"/>
              <a:t>3-5. 화면정의서(5/9)</a:t>
            </a:r>
            <a:endParaRPr sz="3600"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704088" y="2387600"/>
            <a:ext cx="3799763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 ID: </a:t>
            </a:r>
            <a:r>
              <a:rPr lang="ko-KR" sz="1800"/>
              <a:t>Kopo_board_01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/>
              <a:t>화면 개요: 메인 화면(종합 게시판)</a:t>
            </a:r>
            <a:endParaRPr/>
          </a:p>
        </p:txBody>
      </p:sp>
      <p:cxnSp>
        <p:nvCxnSpPr>
          <p:cNvPr id="324" name="Google Shape;324;p22"/>
          <p:cNvCxnSpPr/>
          <p:nvPr/>
        </p:nvCxnSpPr>
        <p:spPr>
          <a:xfrm>
            <a:off x="804672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스크린샷, 번호, 폰트이(가) 표시된 사진&#10;&#10;자동 생성된 설명" id="325" name="Google Shape;3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283" y="914400"/>
            <a:ext cx="7532717" cy="56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폰트, 디자인이(가) 표시된 사진&#10;&#10;자동 생성된 설명" id="331" name="Google Shape;331;p23"/>
          <p:cNvPicPr preferRelativeResize="0"/>
          <p:nvPr/>
        </p:nvPicPr>
        <p:blipFill rotWithShape="1">
          <a:blip r:embed="rId3">
            <a:alphaModFix/>
          </a:blip>
          <a:srcRect b="666" l="0" r="2" t="0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 txBox="1"/>
          <p:nvPr>
            <p:ph type="title"/>
          </p:nvPr>
        </p:nvSpPr>
        <p:spPr>
          <a:xfrm>
            <a:off x="704088" y="914400"/>
            <a:ext cx="379976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sz="3600"/>
              <a:t>3-5. 화면정의서(6/9)</a:t>
            </a:r>
            <a:endParaRPr sz="3600"/>
          </a:p>
        </p:txBody>
      </p:sp>
      <p:sp>
        <p:nvSpPr>
          <p:cNvPr id="333" name="Google Shape;333;p23"/>
          <p:cNvSpPr txBox="1"/>
          <p:nvPr>
            <p:ph idx="1" type="body"/>
          </p:nvPr>
        </p:nvSpPr>
        <p:spPr>
          <a:xfrm>
            <a:off x="704088" y="2387600"/>
            <a:ext cx="3799763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 ID: </a:t>
            </a:r>
            <a:r>
              <a:rPr lang="ko-KR" sz="1800"/>
              <a:t>Kopo_board_01_01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 개요: 게시판 글쓰기 화면 </a:t>
            </a:r>
            <a:endParaRPr sz="1800"/>
          </a:p>
        </p:txBody>
      </p:sp>
      <p:cxnSp>
        <p:nvCxnSpPr>
          <p:cNvPr id="334" name="Google Shape;334;p23"/>
          <p:cNvCxnSpPr/>
          <p:nvPr/>
        </p:nvCxnSpPr>
        <p:spPr>
          <a:xfrm>
            <a:off x="804672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폰트, 번호이(가) 표시된 사진&#10;&#10;자동 생성된 설명" id="340" name="Google Shape;340;p24"/>
          <p:cNvPicPr preferRelativeResize="0"/>
          <p:nvPr/>
        </p:nvPicPr>
        <p:blipFill rotWithShape="1">
          <a:blip r:embed="rId3">
            <a:alphaModFix/>
          </a:blip>
          <a:srcRect b="2" l="0" r="10719" t="0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4"/>
          <p:cNvSpPr txBox="1"/>
          <p:nvPr>
            <p:ph type="title"/>
          </p:nvPr>
        </p:nvSpPr>
        <p:spPr>
          <a:xfrm>
            <a:off x="704088" y="914400"/>
            <a:ext cx="379976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sz="3600"/>
              <a:t>3-5. 화면정의서(7/9)</a:t>
            </a:r>
            <a:endParaRPr sz="3600"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704088" y="2387600"/>
            <a:ext cx="3799763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 ID: </a:t>
            </a:r>
            <a:r>
              <a:rPr lang="ko-KR" sz="1800"/>
              <a:t>Kopo_board_01_02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 개요: 게시글 수정 화면</a:t>
            </a:r>
            <a:endParaRPr/>
          </a:p>
        </p:txBody>
      </p:sp>
      <p:cxnSp>
        <p:nvCxnSpPr>
          <p:cNvPr id="343" name="Google Shape;343;p24"/>
          <p:cNvCxnSpPr/>
          <p:nvPr/>
        </p:nvCxnSpPr>
        <p:spPr>
          <a:xfrm>
            <a:off x="804672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스크린샷, 디자인이(가) 표시된 사진&#10;&#10;자동 생성된 설명" id="349" name="Google Shape;349;p25"/>
          <p:cNvPicPr preferRelativeResize="0"/>
          <p:nvPr/>
        </p:nvPicPr>
        <p:blipFill rotWithShape="1">
          <a:blip r:embed="rId3">
            <a:alphaModFix/>
          </a:blip>
          <a:srcRect b="666" l="0" r="2" t="0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/>
          <p:nvPr>
            <p:ph type="title"/>
          </p:nvPr>
        </p:nvSpPr>
        <p:spPr>
          <a:xfrm>
            <a:off x="704088" y="914400"/>
            <a:ext cx="379976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sz="3600"/>
              <a:t>3-5. 화면정의서(8/9)</a:t>
            </a:r>
            <a:endParaRPr sz="3600"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704088" y="2387600"/>
            <a:ext cx="3799763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 ID: </a:t>
            </a:r>
            <a:r>
              <a:rPr lang="ko-KR" sz="1800"/>
              <a:t>Kopo_board_01_03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 개요: 게시물 상세 화면 </a:t>
            </a:r>
            <a:endParaRPr/>
          </a:p>
        </p:txBody>
      </p:sp>
      <p:cxnSp>
        <p:nvCxnSpPr>
          <p:cNvPr id="352" name="Google Shape;352;p25"/>
          <p:cNvCxnSpPr/>
          <p:nvPr/>
        </p:nvCxnSpPr>
        <p:spPr>
          <a:xfrm>
            <a:off x="804672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704088" y="914400"/>
            <a:ext cx="3799763" cy="1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sz="3600"/>
              <a:t>3-5. 화면정의서(9/9)</a:t>
            </a:r>
            <a:endParaRPr sz="3600"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704088" y="2387600"/>
            <a:ext cx="3799763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화면 ID: </a:t>
            </a:r>
            <a:r>
              <a:rPr lang="ko-KR" sz="1800"/>
              <a:t>Kopo_board_01_04</a:t>
            </a:r>
            <a:endParaRPr sz="18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1800"/>
              <a:t>화면 개요: 프로젝트 관리 화면</a:t>
            </a:r>
            <a:endParaRPr/>
          </a:p>
        </p:txBody>
      </p:sp>
      <p:cxnSp>
        <p:nvCxnSpPr>
          <p:cNvPr id="360" name="Google Shape;360;p26"/>
          <p:cNvCxnSpPr/>
          <p:nvPr/>
        </p:nvCxnSpPr>
        <p:spPr>
          <a:xfrm>
            <a:off x="804672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, 도표, 그래프, 라인이(가) 표시된 사진&#10;&#10;자동 생성된 설명" id="361" name="Google Shape;3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674" y="722376"/>
            <a:ext cx="6749499" cy="50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삼목 게임용 금속 조각" id="367" name="Google Shape;367;p27"/>
          <p:cNvPicPr preferRelativeResize="0"/>
          <p:nvPr/>
        </p:nvPicPr>
        <p:blipFill rotWithShape="1">
          <a:blip r:embed="rId3">
            <a:alphaModFix/>
          </a:blip>
          <a:srcRect b="2" l="11037" r="22820" t="0"/>
          <a:stretch/>
        </p:blipFill>
        <p:spPr>
          <a:xfrm>
            <a:off x="20" y="10"/>
            <a:ext cx="604416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/>
          <p:nvPr>
            <p:ph type="title"/>
          </p:nvPr>
        </p:nvSpPr>
        <p:spPr>
          <a:xfrm>
            <a:off x="6696186" y="909637"/>
            <a:ext cx="480060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04 데모 </a:t>
            </a:r>
            <a:endParaRPr/>
          </a:p>
        </p:txBody>
      </p:sp>
      <p:sp>
        <p:nvSpPr>
          <p:cNvPr id="369" name="Google Shape;369;p27"/>
          <p:cNvSpPr txBox="1"/>
          <p:nvPr>
            <p:ph idx="1" type="body"/>
          </p:nvPr>
        </p:nvSpPr>
        <p:spPr>
          <a:xfrm>
            <a:off x="6696186" y="2221992"/>
            <a:ext cx="480060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ko-KR"/>
              <a:t>AWS 서버 구동 </a:t>
            </a:r>
            <a:endParaRPr/>
          </a:p>
        </p:txBody>
      </p:sp>
      <p:cxnSp>
        <p:nvCxnSpPr>
          <p:cNvPr id="370" name="Google Shape;370;p27"/>
          <p:cNvCxnSpPr/>
          <p:nvPr/>
        </p:nvCxnSpPr>
        <p:spPr>
          <a:xfrm>
            <a:off x="6781300" y="723900"/>
            <a:ext cx="4610075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27"/>
          <p:cNvCxnSpPr/>
          <p:nvPr/>
        </p:nvCxnSpPr>
        <p:spPr>
          <a:xfrm>
            <a:off x="6781300" y="6142781"/>
            <a:ext cx="46100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3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3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3"/>
          <p:cNvSpPr txBox="1"/>
          <p:nvPr>
            <p:ph type="title"/>
          </p:nvPr>
        </p:nvSpPr>
        <p:spPr>
          <a:xfrm>
            <a:off x="700087" y="909638"/>
            <a:ext cx="10691813" cy="1155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01 프로젝트 개요</a:t>
            </a:r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>
            <a:off x="2130993" y="2292574"/>
            <a:ext cx="7830000" cy="3600001"/>
            <a:chOff x="1430905" y="70074"/>
            <a:chExt cx="7830000" cy="3600001"/>
          </a:xfrm>
        </p:grpSpPr>
        <p:sp>
          <p:nvSpPr>
            <p:cNvPr id="130" name="Google Shape;130;p3"/>
            <p:cNvSpPr/>
            <p:nvPr/>
          </p:nvSpPr>
          <p:spPr>
            <a:xfrm>
              <a:off x="2132905" y="70074"/>
              <a:ext cx="2196000" cy="219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600905" y="538074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43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143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b="0" i="0" lang="ko-KR" sz="3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1-1. 배경 및 목적</a:t>
              </a:r>
              <a:endPara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62905" y="70074"/>
              <a:ext cx="2196000" cy="2196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830906" y="538074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66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566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900"/>
                <a:buFont typeface="Arial"/>
                <a:buNone/>
              </a:pPr>
              <a:r>
                <a:rPr b="0" i="0" lang="ko-KR" sz="3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1-2. 추진 전략</a:t>
              </a:r>
              <a:endPara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"/>
          <p:cNvGrpSpPr/>
          <p:nvPr/>
        </p:nvGrpSpPr>
        <p:grpSpPr>
          <a:xfrm>
            <a:off x="608625" y="1031627"/>
            <a:ext cx="9863337" cy="653667"/>
            <a:chOff x="662673" y="1980431"/>
            <a:chExt cx="9978476" cy="648113"/>
          </a:xfrm>
        </p:grpSpPr>
        <p:pic>
          <p:nvPicPr>
            <p:cNvPr descr="그림2" id="143" name="Google Shape;14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73" y="1980431"/>
              <a:ext cx="9978476" cy="648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4"/>
            <p:cNvSpPr/>
            <p:nvPr/>
          </p:nvSpPr>
          <p:spPr>
            <a:xfrm>
              <a:off x="911734" y="2055250"/>
              <a:ext cx="24984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525" lIns="139025" spcFirstLastPara="1" rIns="139025" wrap="square" tIns="695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133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1. 배경 및 목적</a:t>
              </a:r>
              <a:endParaRPr b="1" i="0" sz="2133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4"/>
          <p:cNvSpPr/>
          <p:nvPr/>
        </p:nvSpPr>
        <p:spPr>
          <a:xfrm>
            <a:off x="239351" y="88286"/>
            <a:ext cx="9307949" cy="748426"/>
          </a:xfrm>
          <a:prstGeom prst="rect">
            <a:avLst/>
          </a:prstGeom>
          <a:noFill/>
          <a:ln>
            <a:noFill/>
          </a:ln>
        </p:spPr>
        <p:txBody>
          <a:bodyPr anchorCtr="0" anchor="b" bIns="51950" lIns="103900" spcFirstLastPara="1" rIns="103900" wrap="square" tIns="51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프로젝트 목표 및 범위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644493" y="4876800"/>
            <a:ext cx="2087065" cy="13569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신뢰할 수 </a:t>
            </a:r>
            <a:endParaRPr b="1" i="0" sz="1867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 정보 부족</a:t>
            </a:r>
            <a:endParaRPr b="1" i="0" sz="1867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44492" y="1796819"/>
            <a:ext cx="10788461" cy="8393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13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현대 사회에서 소통의 중요성을 느끼며 다양한 정보를 공유할 수 있는 커뮤니티 사이트를 개발하고자 함.</a:t>
            </a:r>
            <a:endParaRPr b="1" i="0" sz="213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08624" y="3218096"/>
            <a:ext cx="2122933" cy="12642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정보의 분산</a:t>
            </a:r>
            <a:endParaRPr b="1" i="0" sz="1867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3119667" y="4876799"/>
            <a:ext cx="5380829" cy="1356943"/>
          </a:xfrm>
          <a:prstGeom prst="roundRect">
            <a:avLst>
              <a:gd fmla="val 16667" name="adj"/>
            </a:avLst>
          </a:prstGeom>
          <a:solidFill>
            <a:srgbClr val="F0D5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09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광고 목적으로 작성된 글로 인한 제대로 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정보를 찾기 어려움</a:t>
            </a:r>
            <a:endParaRPr b="1" i="0" sz="18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3960707" y="2648525"/>
            <a:ext cx="1655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Pain-Point</a:t>
            </a:r>
            <a:endParaRPr b="0" i="0" sz="2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644493" y="3140968"/>
            <a:ext cx="7956244" cy="0"/>
          </a:xfrm>
          <a:prstGeom prst="straightConnector1">
            <a:avLst/>
          </a:prstGeom>
          <a:noFill/>
          <a:ln cap="flat" cmpd="sng" w="15875">
            <a:solidFill>
              <a:srgbClr val="CFB39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4"/>
          <p:cNvSpPr/>
          <p:nvPr/>
        </p:nvSpPr>
        <p:spPr>
          <a:xfrm>
            <a:off x="8788368" y="3218094"/>
            <a:ext cx="2972261" cy="3394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추진목적</a:t>
            </a:r>
            <a:endParaRPr b="1" i="0" sz="1867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8976320" y="3909054"/>
            <a:ext cx="2596677" cy="24962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사용자들에게 유익한</a:t>
            </a:r>
            <a:endParaRPr b="1" i="0" sz="18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제공하고,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소통할 수 있는 공간을</a:t>
            </a:r>
            <a:endParaRPr b="1" i="0" sz="18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제공하고자 함.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3119668" y="3299277"/>
            <a:ext cx="5380829" cy="1183073"/>
          </a:xfrm>
          <a:prstGeom prst="roundRect">
            <a:avLst>
              <a:gd fmla="val 16667" name="adj"/>
            </a:avLst>
          </a:prstGeom>
          <a:solidFill>
            <a:srgbClr val="F0D5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0990" lvl="0" marL="38099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정보를 얻기 위한 </a:t>
            </a:r>
            <a:endParaRPr b="1" i="0" sz="18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인터넷 검색의 번거로움</a:t>
            </a:r>
            <a:endParaRPr b="1" i="0" sz="1867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608625" y="1031627"/>
            <a:ext cx="9863337" cy="653667"/>
            <a:chOff x="662673" y="1980431"/>
            <a:chExt cx="9978476" cy="648113"/>
          </a:xfrm>
        </p:grpSpPr>
        <p:pic>
          <p:nvPicPr>
            <p:cNvPr descr="그림2" id="160" name="Google Shape;16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73" y="1980431"/>
              <a:ext cx="9978476" cy="648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5"/>
            <p:cNvSpPr/>
            <p:nvPr/>
          </p:nvSpPr>
          <p:spPr>
            <a:xfrm>
              <a:off x="911746" y="2055249"/>
              <a:ext cx="1730663" cy="4647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525" lIns="139025" spcFirstLastPara="1" rIns="139025" wrap="square" tIns="695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133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2. 추진 전략</a:t>
              </a:r>
              <a:endParaRPr b="1" i="0" sz="2133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5"/>
          <p:cNvSpPr/>
          <p:nvPr/>
        </p:nvSpPr>
        <p:spPr>
          <a:xfrm>
            <a:off x="608625" y="2885010"/>
            <a:ext cx="10824329" cy="10037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67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3" name="Google Shape;163;p5"/>
          <p:cNvGrpSpPr/>
          <p:nvPr/>
        </p:nvGrpSpPr>
        <p:grpSpPr>
          <a:xfrm>
            <a:off x="1167089" y="2030375"/>
            <a:ext cx="2688299" cy="2688299"/>
            <a:chOff x="947323" y="2109299"/>
            <a:chExt cx="2016224" cy="2016224"/>
          </a:xfrm>
        </p:grpSpPr>
        <p:sp>
          <p:nvSpPr>
            <p:cNvPr id="164" name="Google Shape;164;p5"/>
            <p:cNvSpPr/>
            <p:nvPr/>
          </p:nvSpPr>
          <p:spPr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B38AA5"/>
            </a:solidFill>
            <a:ln cap="flat" cmpd="sng" w="9525">
              <a:solidFill>
                <a:srgbClr val="CFB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33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FB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6000" lIns="96000" spcFirstLastPara="1" rIns="96000" wrap="square" tIns="96000">
              <a:noAutofit/>
            </a:bodyPr>
            <a:lstStyle/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1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</a:t>
              </a:r>
              <a:endParaRPr b="1" i="0" sz="21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133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중심 설계</a:t>
              </a:r>
              <a:endParaRPr b="1" i="0" sz="213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4735669" y="2052215"/>
            <a:ext cx="2688299" cy="2688299"/>
            <a:chOff x="947323" y="2109299"/>
            <a:chExt cx="2016224" cy="2016224"/>
          </a:xfrm>
        </p:grpSpPr>
        <p:sp>
          <p:nvSpPr>
            <p:cNvPr id="167" name="Google Shape;167;p5"/>
            <p:cNvSpPr/>
            <p:nvPr/>
          </p:nvSpPr>
          <p:spPr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B38AA5"/>
            </a:solidFill>
            <a:ln cap="flat" cmpd="sng" w="9525">
              <a:solidFill>
                <a:srgbClr val="CFB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33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FB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6000" lIns="96000" spcFirstLastPara="1" rIns="96000" wrap="square" tIns="96000">
              <a:noAutofit/>
            </a:bodyPr>
            <a:lstStyle/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67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커뮤니티</a:t>
              </a:r>
              <a:endParaRPr b="1" i="0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67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활성화 및</a:t>
              </a:r>
              <a:endParaRPr b="1" i="0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67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참여유도</a:t>
              </a:r>
              <a:endParaRPr b="1" i="0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8304248" y="2030375"/>
            <a:ext cx="2688299" cy="2688299"/>
            <a:chOff x="947323" y="2109299"/>
            <a:chExt cx="2016224" cy="2016224"/>
          </a:xfrm>
        </p:grpSpPr>
        <p:sp>
          <p:nvSpPr>
            <p:cNvPr id="170" name="Google Shape;170;p5"/>
            <p:cNvSpPr/>
            <p:nvPr/>
          </p:nvSpPr>
          <p:spPr>
            <a:xfrm>
              <a:off x="947323" y="2109299"/>
              <a:ext cx="2016224" cy="2016224"/>
            </a:xfrm>
            <a:prstGeom prst="ellipse">
              <a:avLst/>
            </a:prstGeom>
            <a:solidFill>
              <a:srgbClr val="B38AA5"/>
            </a:solidFill>
            <a:ln cap="flat" cmpd="sng" w="9525">
              <a:solidFill>
                <a:srgbClr val="CFB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6000" lIns="96000" spcFirstLastPara="1" rIns="96000" wrap="square" tIns="96000">
              <a:noAutofit/>
            </a:bodyPr>
            <a:lstStyle/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33" u="none" cap="none" strike="noStrik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CFB39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6000" lIns="96000" spcFirstLastPara="1" rIns="96000" wrap="square" tIns="96000">
              <a:noAutofit/>
            </a:bodyPr>
            <a:lstStyle/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67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커뮤니티</a:t>
              </a:r>
              <a:endParaRPr b="1" i="0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67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관리 및 </a:t>
              </a:r>
              <a:endParaRPr b="1" i="0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304792" lvl="0" marL="304792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867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모니터링</a:t>
              </a:r>
              <a:endParaRPr b="1" i="0" sz="186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2" name="Google Shape;172;p5"/>
          <p:cNvSpPr txBox="1"/>
          <p:nvPr/>
        </p:nvSpPr>
        <p:spPr>
          <a:xfrm>
            <a:off x="8208238" y="4764389"/>
            <a:ext cx="3276965" cy="467885"/>
          </a:xfrm>
          <a:prstGeom prst="rect">
            <a:avLst/>
          </a:prstGeom>
          <a:solidFill>
            <a:srgbClr val="C5C5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594" lvl="0" marL="2285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oto Sans Symbols"/>
              <a:buChar char="⮚"/>
            </a:pPr>
            <a:r>
              <a:rPr b="1" i="0" lang="ko-KR" sz="1867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공지사항 게시판 생성</a:t>
            </a:r>
            <a:endParaRPr b="1" i="0" sz="1867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655843" y="4764389"/>
            <a:ext cx="3120940" cy="467885"/>
          </a:xfrm>
          <a:prstGeom prst="rect">
            <a:avLst/>
          </a:prstGeom>
          <a:solidFill>
            <a:srgbClr val="C5C5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594" lvl="0" marL="2285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oto Sans Symbols"/>
              <a:buChar char="⮚"/>
            </a:pPr>
            <a:r>
              <a:rPr b="1" i="0" lang="ko-KR" sz="1867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자유게시판 생성</a:t>
            </a:r>
            <a:endParaRPr b="1" i="0" sz="1867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608624" y="4764389"/>
            <a:ext cx="3839085" cy="467885"/>
          </a:xfrm>
          <a:prstGeom prst="rect">
            <a:avLst/>
          </a:prstGeom>
          <a:solidFill>
            <a:srgbClr val="C5C5E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594" lvl="0" marL="22859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Noto Sans Symbols"/>
              <a:buChar char="⮚"/>
            </a:pPr>
            <a:r>
              <a:rPr b="1" i="0" lang="ko-KR" sz="1867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회원가입</a:t>
            </a:r>
            <a:endParaRPr b="1" i="0" sz="1867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239351" y="88286"/>
            <a:ext cx="9307949" cy="748426"/>
          </a:xfrm>
          <a:prstGeom prst="rect">
            <a:avLst/>
          </a:prstGeom>
          <a:noFill/>
          <a:ln>
            <a:noFill/>
          </a:ln>
        </p:spPr>
        <p:txBody>
          <a:bodyPr anchorCtr="0" anchor="b" bIns="51950" lIns="103900" spcFirstLastPara="1" rIns="103900" wrap="square" tIns="51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프로젝트 목표 및 범위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0" y="2292938"/>
            <a:ext cx="12192000" cy="11360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b="1" i="0" lang="ko-KR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추진방안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7"/>
          <p:cNvGrpSpPr/>
          <p:nvPr/>
        </p:nvGrpSpPr>
        <p:grpSpPr>
          <a:xfrm>
            <a:off x="608625" y="1031627"/>
            <a:ext cx="9863337" cy="653667"/>
            <a:chOff x="662673" y="1980431"/>
            <a:chExt cx="9978476" cy="648113"/>
          </a:xfrm>
        </p:grpSpPr>
        <p:pic>
          <p:nvPicPr>
            <p:cNvPr descr="그림2" id="187" name="Google Shape;18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73" y="1980431"/>
              <a:ext cx="9978476" cy="648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7"/>
            <p:cNvSpPr/>
            <p:nvPr/>
          </p:nvSpPr>
          <p:spPr>
            <a:xfrm>
              <a:off x="911746" y="2055249"/>
              <a:ext cx="1341451" cy="459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525" lIns="139025" spcFirstLastPara="1" rIns="139025" wrap="square" tIns="69525">
              <a:sp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2100"/>
                <a:buFont typeface="Arial"/>
                <a:buAutoNum type="arabicPeriod"/>
              </a:pPr>
              <a:r>
                <a:rPr b="1" i="0" lang="ko-KR" sz="21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R&amp;R</a:t>
              </a:r>
              <a:endParaRPr b="1" i="0" sz="2100" u="none" cap="none" strike="noStrik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7"/>
          <p:cNvSpPr/>
          <p:nvPr/>
        </p:nvSpPr>
        <p:spPr>
          <a:xfrm>
            <a:off x="239351" y="88286"/>
            <a:ext cx="9307949" cy="748426"/>
          </a:xfrm>
          <a:prstGeom prst="rect">
            <a:avLst/>
          </a:prstGeom>
          <a:noFill/>
          <a:ln>
            <a:noFill/>
          </a:ln>
        </p:spPr>
        <p:txBody>
          <a:bodyPr anchorCtr="0" anchor="b" bIns="51950" lIns="103900" spcFirstLastPara="1" rIns="103900" wrap="square" tIns="51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프로젝트 추진방안</a:t>
            </a: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>
            <a:off x="3455317" y="2887493"/>
            <a:ext cx="2355696" cy="1215623"/>
            <a:chOff x="4797612" y="2674491"/>
            <a:chExt cx="2153604" cy="1111336"/>
          </a:xfrm>
        </p:grpSpPr>
        <p:grpSp>
          <p:nvGrpSpPr>
            <p:cNvPr id="191" name="Google Shape;191;p7"/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192" name="Google Shape;192;p7"/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Malgun Gothic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b="0" i="0" lang="ko-KR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Login</a:t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Google Shape;194;p7"/>
            <p:cNvSpPr txBox="1"/>
            <p:nvPr/>
          </p:nvSpPr>
          <p:spPr>
            <a:xfrm>
              <a:off x="4797612" y="3254543"/>
              <a:ext cx="2148397" cy="407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900" spcFirstLastPara="1" rIns="121900" wrap="square" tIns="609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ko-KR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이찬우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6305829" y="2882299"/>
            <a:ext cx="2355696" cy="1215623"/>
            <a:chOff x="4797612" y="2674491"/>
            <a:chExt cx="2153604" cy="1111336"/>
          </a:xfrm>
        </p:grpSpPr>
        <p:grpSp>
          <p:nvGrpSpPr>
            <p:cNvPr id="196" name="Google Shape;196;p7"/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Malgun Gothic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b="0" i="0" lang="ko-KR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Board</a:t>
                </a:r>
                <a:endParaRPr b="0" i="0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7"/>
            <p:cNvSpPr txBox="1"/>
            <p:nvPr/>
          </p:nvSpPr>
          <p:spPr>
            <a:xfrm>
              <a:off x="4797612" y="3254543"/>
              <a:ext cx="2148397" cy="407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121900" spcFirstLastPara="1" rIns="121900" wrap="square" tIns="609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ko-KR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이찬우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8"/>
          <p:cNvGrpSpPr/>
          <p:nvPr/>
        </p:nvGrpSpPr>
        <p:grpSpPr>
          <a:xfrm>
            <a:off x="608625" y="1031627"/>
            <a:ext cx="9863337" cy="653667"/>
            <a:chOff x="662673" y="1980431"/>
            <a:chExt cx="9978476" cy="648113"/>
          </a:xfrm>
        </p:grpSpPr>
        <p:pic>
          <p:nvPicPr>
            <p:cNvPr descr="그림2" id="205" name="Google Shape;20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673" y="1980431"/>
              <a:ext cx="9978476" cy="648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8"/>
            <p:cNvSpPr/>
            <p:nvPr/>
          </p:nvSpPr>
          <p:spPr>
            <a:xfrm>
              <a:off x="911746" y="2055249"/>
              <a:ext cx="1211713" cy="459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525" lIns="139025" spcFirstLastPara="1" rIns="139025" wrap="square" tIns="695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100" u="none" cap="none" strike="noStrike">
                  <a:solidFill>
                    <a:srgbClr val="1F497D"/>
                  </a:solidFill>
                  <a:latin typeface="Arial"/>
                  <a:ea typeface="Arial"/>
                  <a:cs typeface="Arial"/>
                  <a:sym typeface="Arial"/>
                </a:rPr>
                <a:t>2. WBS</a:t>
              </a:r>
              <a:endParaRPr/>
            </a:p>
          </p:txBody>
        </p:sp>
      </p:grpSp>
      <p:sp>
        <p:nvSpPr>
          <p:cNvPr id="207" name="Google Shape;207;p8"/>
          <p:cNvSpPr/>
          <p:nvPr/>
        </p:nvSpPr>
        <p:spPr>
          <a:xfrm>
            <a:off x="239351" y="88286"/>
            <a:ext cx="9307949" cy="748426"/>
          </a:xfrm>
          <a:prstGeom prst="rect">
            <a:avLst/>
          </a:prstGeom>
          <a:noFill/>
          <a:ln>
            <a:noFill/>
          </a:ln>
        </p:spPr>
        <p:txBody>
          <a:bodyPr anchorCtr="0" anchor="b" bIns="51950" lIns="103900" spcFirstLastPara="1" rIns="103900" wrap="square" tIns="519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프로젝트 추진방안</a:t>
            </a:r>
            <a:endParaRPr/>
          </a:p>
        </p:txBody>
      </p:sp>
      <p:graphicFrame>
        <p:nvGraphicFramePr>
          <p:cNvPr id="208" name="Google Shape;208;p8"/>
          <p:cNvGraphicFramePr/>
          <p:nvPr/>
        </p:nvGraphicFramePr>
        <p:xfrm>
          <a:off x="239352" y="18289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{44ACA3E4-5EE2-433E-B3F7-03F21B2A0CDF}</a:tableStyleId>
              </a:tblPr>
              <a:tblGrid>
                <a:gridCol w="1502500"/>
                <a:gridCol w="3219625"/>
                <a:gridCol w="4380300"/>
                <a:gridCol w="2610875"/>
              </a:tblGrid>
              <a:tr h="426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단계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활동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업무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담당자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4267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설계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설계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 정의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267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설계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정의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426725"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구현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웹 개발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회원가입, 로그인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267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찾기, 비밀번호 찾기/변경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4267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공지사항&amp;자유게시판 목록, 글쓰기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웹 서버 및 DB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MySQL,전자 정부 프레임워크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기반 서버 연동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웹 디자인 및 통합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HTML 및 CSS 활용 디자인 및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통합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i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i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 및 QA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MySQL, 전자 정부 프레임워크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연동 통합 테스트</a:t>
                      </a:r>
                      <a:endParaRPr/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0" lang="ko-KR" sz="19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이찬우</a:t>
                      </a:r>
                      <a:endParaRPr b="0" sz="1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0950" marB="60950" marR="121925" marL="1219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700635" y="914400"/>
            <a:ext cx="10691265" cy="799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ko-KR"/>
              <a:t>프로젝트 일정</a:t>
            </a:r>
            <a:endParaRPr/>
          </a:p>
        </p:txBody>
      </p:sp>
      <p:pic>
        <p:nvPicPr>
          <p:cNvPr descr="텍스트, 스크린샷, 번호, 도표이(가) 표시된 사진&#10;&#10;자동 생성된 설명" id="214" name="Google Shape;2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68610"/>
            <a:ext cx="12192000" cy="292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2024-07-03T03:21:41Z</dcterms:created>
</cp:coreProperties>
</file>