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7" r:id="rId3"/>
    <p:sldId id="273" r:id="rId4"/>
    <p:sldId id="268" r:id="rId5"/>
    <p:sldId id="260" r:id="rId6"/>
    <p:sldId id="274" r:id="rId7"/>
    <p:sldId id="259" r:id="rId8"/>
    <p:sldId id="261" r:id="rId9"/>
    <p:sldId id="270" r:id="rId10"/>
    <p:sldId id="258" r:id="rId11"/>
    <p:sldId id="269" r:id="rId12"/>
    <p:sldId id="266" r:id="rId13"/>
    <p:sldId id="271" r:id="rId14"/>
    <p:sldId id="262" r:id="rId15"/>
    <p:sldId id="275" r:id="rId16"/>
    <p:sldId id="277" r:id="rId17"/>
    <p:sldId id="278" r:id="rId18"/>
    <p:sldId id="279" r:id="rId19"/>
    <p:sldId id="272" r:id="rId20"/>
    <p:sldId id="263" r:id="rId21"/>
    <p:sldId id="280" r:id="rId22"/>
    <p:sldId id="276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855" autoAdjust="0"/>
    <p:restoredTop sz="85843" autoAdjust="0"/>
  </p:normalViewPr>
  <p:slideViewPr>
    <p:cSldViewPr>
      <p:cViewPr varScale="1">
        <p:scale>
          <a:sx n="92" d="100"/>
          <a:sy n="92" d="100"/>
        </p:scale>
        <p:origin x="-16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FA9F-B2BD-49EC-A3CD-2C72610AE57D}" type="datetimeFigureOut">
              <a:rPr lang="ko-KR" altLang="en-US" smtClean="0"/>
              <a:pPr/>
              <a:t>2016-02-15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64617-418C-48D0-ADDE-7B33AA75A3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0" y="1714488"/>
            <a:ext cx="9144000" cy="371477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357686" y="3714752"/>
            <a:ext cx="442915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 마스터 부제목 스타일 편집</a:t>
            </a:r>
            <a:endParaRPr lang="ko-KR" altLang="en-US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0" y="0"/>
            <a:ext cx="9144000" cy="428604"/>
          </a:xfrm>
          <a:prstGeom prst="rect">
            <a:avLst/>
          </a:prstGeom>
          <a:gradFill flip="none" rotWithShape="1">
            <a:gsLst>
              <a:gs pos="62000">
                <a:schemeClr val="tx2">
                  <a:lumMod val="75000"/>
                  <a:shade val="30000"/>
                  <a:satMod val="115000"/>
                  <a:alpha val="80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5786" y="3857628"/>
            <a:ext cx="35004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Park, 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</a:t>
            </a:r>
            <a:r>
              <a:rPr lang="en-US" altLang="ko-KR" sz="2400" b="1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wook </a:t>
            </a:r>
          </a:p>
          <a:p>
            <a:endParaRPr lang="en-US" altLang="ko-KR" sz="2400" b="1" baseline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aseline="0" dirty="0" smtClean="0">
                <a:solidFill>
                  <a:schemeClr val="bg1"/>
                </a:solidFill>
              </a:rPr>
              <a:t>jajamen1367@gmail.com</a:t>
            </a:r>
          </a:p>
          <a:p>
            <a:r>
              <a:rPr lang="en-US" altLang="ko-KR" sz="1700" baseline="0" dirty="0" smtClean="0">
                <a:solidFill>
                  <a:schemeClr val="bg1"/>
                </a:solidFill>
              </a:rPr>
              <a:t>http://chanwook.tistory.com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chemeClr val="accent3"/>
              </a:buClr>
              <a:buFont typeface="Arial" pitchFamily="34" charset="0"/>
              <a:buChar char="•"/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572264" y="6507162"/>
            <a:ext cx="2286016" cy="35086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batch with chanwook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4944" y="6534949"/>
            <a:ext cx="490526" cy="363517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21E3AC4B-2D85-46E9-9880-EDB6A01427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71414"/>
            <a:ext cx="9144000" cy="7858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214282" y="225388"/>
            <a:ext cx="5929354" cy="631844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 flipV="1">
            <a:off x="0" y="6742824"/>
            <a:ext cx="9144000" cy="115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-32" y="6500834"/>
            <a:ext cx="1900222" cy="35719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450531" y="357166"/>
            <a:ext cx="106316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Cooper Black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Batch tutorial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ItemReader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개념 이해하기</a:t>
            </a:r>
            <a:endParaRPr lang="en-US" altLang="ko-KR" sz="1800" dirty="0" smtClean="0"/>
          </a:p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FlatFileItemReader</a:t>
            </a:r>
            <a:endParaRPr lang="ko-KR" alt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057" r="23018" b="3773"/>
          <a:stretch>
            <a:fillRect/>
          </a:stretch>
        </p:blipFill>
        <p:spPr bwMode="auto">
          <a:xfrm>
            <a:off x="7715272" y="461076"/>
            <a:ext cx="78581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JDBC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ResultSet</a:t>
            </a:r>
            <a:r>
              <a:rPr lang="ko-KR" altLang="en-US" dirty="0" smtClean="0"/>
              <a:t>과 비슷한 개념</a:t>
            </a:r>
            <a:endParaRPr lang="en-US" altLang="ko-KR" dirty="0" smtClean="0"/>
          </a:p>
          <a:p>
            <a:r>
              <a:rPr lang="ko-KR" altLang="en-US" dirty="0" smtClean="0"/>
              <a:t>플랫 파일을 데이터베이스 사용하듯이 </a:t>
            </a:r>
            <a:r>
              <a:rPr lang="ko-KR" altLang="en-US" dirty="0" err="1" smtClean="0"/>
              <a:t>컬럼과</a:t>
            </a:r>
            <a:r>
              <a:rPr lang="ko-KR" altLang="en-US" dirty="0" smtClean="0"/>
              <a:t> 행의 개념을 도입해서 객체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FieldSet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입력 파일에 대한 일관적인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FieldSet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API</a:t>
            </a:r>
          </a:p>
          <a:p>
            <a:pPr lvl="1"/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readXxx</a:t>
            </a:r>
            <a:r>
              <a:rPr lang="en-US" altLang="ko-KR" dirty="0" smtClean="0"/>
              <a:t>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Hierarchy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FieldSet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7838"/>
          <a:stretch>
            <a:fillRect/>
          </a:stretch>
        </p:blipFill>
        <p:spPr bwMode="auto">
          <a:xfrm>
            <a:off x="3000364" y="1071546"/>
            <a:ext cx="26479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12162" b="4730"/>
          <a:stretch>
            <a:fillRect/>
          </a:stretch>
        </p:blipFill>
        <p:spPr bwMode="auto">
          <a:xfrm>
            <a:off x="5857884" y="1071546"/>
            <a:ext cx="229273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t="95271"/>
          <a:stretch>
            <a:fillRect/>
          </a:stretch>
        </p:blipFill>
        <p:spPr bwMode="auto">
          <a:xfrm>
            <a:off x="3000364" y="1940377"/>
            <a:ext cx="2647950" cy="33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047" y="3214686"/>
            <a:ext cx="291841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en-US" altLang="ko-KR" dirty="0" err="1" smtClean="0">
                <a:sym typeface="Wingdings" pitchFamily="2" charset="2"/>
              </a:rPr>
              <a:t>FieldSet</a:t>
            </a:r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종류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DelimitedLineTokenizer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err="1" smtClean="0">
                <a:sym typeface="Wingdings" pitchFamily="2" charset="2"/>
              </a:rPr>
              <a:t>구분자에</a:t>
            </a:r>
            <a:r>
              <a:rPr lang="ko-KR" altLang="en-US" dirty="0" smtClean="0">
                <a:sym typeface="Wingdings" pitchFamily="2" charset="2"/>
              </a:rPr>
              <a:t> 의해서 각 레코드 구분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FixedLengthTokenizer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정해진 길이로 각 레코드 구분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PrefixMatchingCompositeLineTokenizer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앞 첨자로 각 레코드 구분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LineTokenizer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16746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Courier New"/>
              </a:rPr>
              <a:t>LineTokenizer</a:t>
            </a:r>
            <a:r>
              <a:rPr lang="en-US" altLang="ko-KR" sz="16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 tokenize(String line);</a:t>
            </a:r>
          </a:p>
          <a:p>
            <a:endParaRPr lang="ko-KR" altLang="en-US" sz="1600" dirty="0" smtClean="0">
              <a:latin typeface="Courier New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5143512"/>
            <a:ext cx="3275943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LineTokenizer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1571612"/>
            <a:ext cx="800105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abstract</a:t>
            </a:r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class</a:t>
            </a:r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AbstractLineTokenizer</a:t>
            </a:r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implements</a:t>
            </a:r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LineTokenizer</a:t>
            </a:r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{</a:t>
            </a:r>
          </a:p>
          <a:p>
            <a:pPr lvl="1"/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...</a:t>
            </a:r>
          </a:p>
          <a:p>
            <a:pPr lvl="1"/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tokenize(String line) {</a:t>
            </a:r>
          </a:p>
          <a:p>
            <a:endParaRPr lang="ko-KR" altLang="en-US" sz="1300" dirty="0" smtClean="0">
              <a:latin typeface="Courier New"/>
            </a:endParaRPr>
          </a:p>
          <a:p>
            <a:pPr lvl="1"/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(line ==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line = </a:t>
            </a:r>
            <a:r>
              <a:rPr lang="en-US" altLang="ko-KR" sz="1300" dirty="0" smtClean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endParaRPr lang="ko-KR" altLang="en-US" sz="1300" dirty="0" smtClean="0">
              <a:latin typeface="Courier New"/>
            </a:endParaRPr>
          </a:p>
          <a:p>
            <a:pPr lvl="1"/>
            <a:r>
              <a:rPr lang="en-US" altLang="ko-KR" sz="1300" dirty="0" smtClean="0">
                <a:solidFill>
                  <a:srgbClr val="3F7F5F"/>
                </a:solidFill>
                <a:latin typeface="Courier New"/>
              </a:rPr>
              <a:t>// List&lt;String&gt; tokens...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List tokens =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ArrayList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doTokenize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(line));</a:t>
            </a:r>
          </a:p>
          <a:p>
            <a:pPr lvl="1"/>
            <a:endParaRPr lang="ko-KR" altLang="en-US" sz="1300" dirty="0" smtClean="0">
              <a:latin typeface="Courier New"/>
            </a:endParaRPr>
          </a:p>
          <a:p>
            <a:pPr lvl="1"/>
            <a:r>
              <a:rPr lang="en-US" altLang="ko-KR" sz="1300" dirty="0" smtClean="0">
                <a:solidFill>
                  <a:srgbClr val="3F7F5F"/>
                </a:solidFill>
                <a:latin typeface="Courier New"/>
              </a:rPr>
              <a:t>// List&lt;String&gt; ==&gt; String[]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String[] values = 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	(String[]) </a:t>
            </a:r>
            <a:r>
              <a:rPr lang="en-US" altLang="ko-KR" sz="1300" dirty="0" err="1" smtClean="0">
                <a:solidFill>
                  <a:srgbClr val="000000"/>
                </a:solidFill>
                <a:latin typeface="Courier New"/>
              </a:rPr>
              <a:t>tokens.toArray</a:t>
            </a:r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300" b="1" dirty="0" err="1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[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tokens.size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()]);</a:t>
            </a:r>
          </a:p>
          <a:p>
            <a:pPr lvl="1"/>
            <a:endParaRPr lang="ko-KR" altLang="en-US" sz="1300" dirty="0" smtClean="0">
              <a:latin typeface="Courier New"/>
            </a:endParaRPr>
          </a:p>
          <a:p>
            <a:pPr lvl="1"/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names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== 0) {</a:t>
            </a:r>
          </a:p>
          <a:p>
            <a:pPr lvl="1"/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DefaultFieldSet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(values);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}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else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values.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!= 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names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 lvl="2"/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throw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IncorrectTokenCountException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names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values.</a:t>
            </a:r>
            <a:r>
              <a:rPr lang="en-US" altLang="ko-KR" sz="1300" b="1" dirty="0" err="1" smtClean="0">
                <a:solidFill>
                  <a:srgbClr val="0000C0"/>
                </a:solidFill>
                <a:latin typeface="Courier New"/>
              </a:rPr>
              <a:t>length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	return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smtClean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300" b="1" dirty="0" err="1" smtClean="0">
                <a:solidFill>
                  <a:srgbClr val="000000"/>
                </a:solidFill>
                <a:latin typeface="Courier New"/>
              </a:rPr>
              <a:t>DefaultFieldSet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sz="1300" b="1" dirty="0" smtClean="0">
                <a:solidFill>
                  <a:srgbClr val="3F7F5F"/>
                </a:solidFill>
                <a:latin typeface="Courier New"/>
              </a:rPr>
              <a:t>/* tokens */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values, </a:t>
            </a:r>
            <a:r>
              <a:rPr lang="en-US" altLang="ko-KR" sz="1300" b="1" dirty="0" smtClean="0">
                <a:solidFill>
                  <a:srgbClr val="3F7F5F"/>
                </a:solidFill>
                <a:latin typeface="Courier New"/>
              </a:rPr>
              <a:t>/* names */</a:t>
            </a:r>
            <a:r>
              <a:rPr lang="en-US" altLang="ko-KR" sz="1300" b="1" dirty="0" smtClean="0">
                <a:solidFill>
                  <a:srgbClr val="0000C0"/>
                </a:solidFill>
                <a:latin typeface="Courier New"/>
              </a:rPr>
              <a:t>names</a:t>
            </a:r>
            <a:r>
              <a:rPr lang="en-US" altLang="ko-KR" sz="1300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 lvl="1"/>
            <a:r>
              <a:rPr lang="en-US" altLang="ko-KR" sz="13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en-US" altLang="ko-KR" sz="1300" b="1" dirty="0" smtClean="0">
              <a:solidFill>
                <a:srgbClr val="000000"/>
              </a:solidFill>
              <a:highlight>
                <a:srgbClr val="E8F2FE"/>
              </a:highlight>
              <a:latin typeface="Courier New"/>
            </a:endParaRPr>
          </a:p>
          <a:p>
            <a:r>
              <a:rPr lang="en-US" altLang="ko-KR" sz="13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}</a:t>
            </a:r>
            <a:endParaRPr lang="ko-KR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FieldSet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매핑하는</a:t>
            </a:r>
            <a:r>
              <a:rPr lang="ko-KR" altLang="en-US" dirty="0" smtClean="0"/>
              <a:t> 객체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JdbcTemplate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RowMapper</a:t>
            </a:r>
            <a:r>
              <a:rPr lang="ko-KR" altLang="en-US" dirty="0" smtClean="0"/>
              <a:t>와 동일한 패턴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FieldSetMapper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5786" y="1714488"/>
            <a:ext cx="8215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Courier New"/>
              </a:rPr>
              <a:t>FieldSetMapper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dirty="0" smtClean="0">
              <a:latin typeface="Courier New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 Object </a:t>
            </a:r>
            <a:r>
              <a:rPr lang="en-US" altLang="ko-KR" b="1" dirty="0" err="1" smtClean="0">
                <a:solidFill>
                  <a:srgbClr val="000000"/>
                </a:solidFill>
                <a:latin typeface="Courier New"/>
              </a:rPr>
              <a:t>mapLine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altLang="ko-KR" b="1" dirty="0" err="1" smtClean="0">
                <a:solidFill>
                  <a:srgbClr val="000000"/>
                </a:solidFill>
                <a:latin typeface="Courier New"/>
              </a:rPr>
              <a:t>FieldSet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b="1" dirty="0" err="1" smtClean="0">
                <a:solidFill>
                  <a:srgbClr val="000000"/>
                </a:solidFill>
                <a:latin typeface="Courier New"/>
              </a:rPr>
              <a:t>fs</a:t>
            </a:r>
            <a:r>
              <a:rPr lang="en-US" altLang="ko-KR" b="1" dirty="0" smtClean="0">
                <a:solidFill>
                  <a:srgbClr val="000000"/>
                </a:solidFill>
                <a:latin typeface="Courier New"/>
              </a:rPr>
              <a:t>);</a:t>
            </a:r>
          </a:p>
          <a:p>
            <a:endParaRPr lang="ko-KR" altLang="en-US" dirty="0" smtClean="0">
              <a:latin typeface="Courier New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한눈에 들여보기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000108"/>
            <a:ext cx="6572296" cy="54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아이템을 읽어 들이고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아이템이 하나도 남지 않았을 때까지 </a:t>
            </a:r>
            <a:r>
              <a:rPr lang="en-US" altLang="ko-KR" dirty="0" err="1" smtClean="0"/>
              <a:t>ItemWritier</a:t>
            </a:r>
            <a:r>
              <a:rPr lang="ko-KR" altLang="en-US" dirty="0" smtClean="0"/>
              <a:t>에게 아이템을 전달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의존성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ItemReader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ItemWriter</a:t>
            </a:r>
            <a:r>
              <a:rPr lang="en-US" altLang="ko-KR" dirty="0" smtClean="0"/>
              <a:t>, </a:t>
            </a:r>
            <a:r>
              <a:rPr lang="en-US" dirty="0" err="1" smtClean="0"/>
              <a:t>PlatformTransactionManager</a:t>
            </a:r>
            <a:r>
              <a:rPr lang="en-US" dirty="0" smtClean="0"/>
              <a:t>, </a:t>
            </a:r>
            <a:r>
              <a:rPr lang="en-US" dirty="0" err="1" smtClean="0"/>
              <a:t>JobRepository</a:t>
            </a:r>
            <a:endParaRPr lang="en-US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중요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commitInterval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트랜잭션에서 처리하는 아이템의 개수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startLimit</a:t>
            </a:r>
            <a:r>
              <a:rPr lang="en-US" altLang="ko-KR" dirty="0" smtClean="0"/>
              <a:t>: step</a:t>
            </a:r>
            <a:r>
              <a:rPr lang="ko-KR" altLang="en-US" dirty="0" smtClean="0"/>
              <a:t>의 실행 횟수 제한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ItemOrientedStep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설정을 통해서 쉽게 </a:t>
            </a:r>
            <a:r>
              <a:rPr lang="en-US" altLang="ko-KR" dirty="0" err="1" smtClean="0"/>
              <a:t>ItemOrientedStep</a:t>
            </a:r>
            <a:r>
              <a:rPr lang="ko-KR" altLang="en-US" dirty="0" smtClean="0"/>
              <a:t>을 생성하게 해주는 팩토리 빈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SimpleStepFactoryBean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한눈에 들여보기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928670"/>
            <a:ext cx="7094560" cy="542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실전편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이론편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ItemReader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FlatFileItemReader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Flow</a:t>
            </a:r>
          </a:p>
          <a:p>
            <a:pPr lvl="2"/>
            <a:r>
              <a:rPr lang="en-US" altLang="ko-KR" dirty="0" smtClean="0"/>
              <a:t>API</a:t>
            </a:r>
          </a:p>
          <a:p>
            <a:pPr lvl="2"/>
            <a:r>
              <a:rPr lang="en-US" altLang="ko-KR" dirty="0" smtClean="0"/>
              <a:t>Code Review</a:t>
            </a:r>
          </a:p>
          <a:p>
            <a:pPr lvl="1"/>
            <a:r>
              <a:rPr lang="en-US" altLang="ko-KR" dirty="0" err="1" smtClean="0"/>
              <a:t>ItemOrientedStep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SimpleStepFactoryBean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실전편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Programmatically </a:t>
            </a:r>
            <a:r>
              <a:rPr lang="en-US" altLang="ko-KR" dirty="0" err="1" smtClean="0"/>
              <a:t>FlatFileItemReader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Declaratively </a:t>
            </a:r>
            <a:r>
              <a:rPr lang="en-US" altLang="ko-KR" dirty="0" err="1" smtClean="0"/>
              <a:t>FlatFileItemReader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간단한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구분되는 파일 읽기 예제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이름으로 필드 </a:t>
            </a:r>
            <a:r>
              <a:rPr lang="ko-KR" altLang="en-US" dirty="0" err="1" smtClean="0"/>
              <a:t>매핑하기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자동으로 </a:t>
            </a:r>
            <a:r>
              <a:rPr lang="en-US" altLang="ko-KR" dirty="0" err="1" smtClean="0"/>
              <a:t>FieldSet</a:t>
            </a:r>
            <a:r>
              <a:rPr lang="ko-KR" altLang="en-US" dirty="0" smtClean="0"/>
              <a:t>을 도메인 객체로 매핑하기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Programmatically </a:t>
            </a:r>
            <a:r>
              <a:rPr lang="en-US" altLang="ko-KR" dirty="0" err="1" smtClean="0"/>
              <a:t>FlatFileItemReader</a:t>
            </a:r>
            <a:endParaRPr lang="en-US" altLang="ko-KR" dirty="0" smtClean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스프링 배치 테스트 스타일 살펴보기</a:t>
            </a:r>
            <a:endParaRPr lang="en-US" altLang="ko-KR" dirty="0" smtClean="0"/>
          </a:p>
          <a:p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고정된 길이</a:t>
            </a:r>
            <a:r>
              <a:rPr lang="en-US" altLang="ko-KR" dirty="0" smtClean="0"/>
              <a:t>(fixed length) </a:t>
            </a:r>
            <a:r>
              <a:rPr lang="ko-KR" altLang="en-US" dirty="0" smtClean="0"/>
              <a:t>파일 포맷 처리하기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r>
              <a:rPr lang="ko-KR" altLang="en-US" dirty="0" smtClean="0"/>
              <a:t> 하나의 파일 안에서 다양한 레코드 타입 사용하기</a:t>
            </a: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en-US" altLang="ko-KR" dirty="0" smtClean="0"/>
          </a:p>
          <a:p>
            <a:pPr>
              <a:buFont typeface="+mj-lt"/>
              <a:buAutoNum type="arabicPeriod"/>
            </a:pP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Declaratively </a:t>
            </a:r>
            <a:r>
              <a:rPr lang="en-US" altLang="ko-KR" dirty="0" err="1" smtClean="0"/>
              <a:t>FlatFileItemReader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ItemWriter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FlatFileWriter</a:t>
            </a:r>
            <a:r>
              <a:rPr lang="ko-KR" altLang="en-US" dirty="0" smtClean="0"/>
              <a:t>에 대해서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Job </a:t>
            </a:r>
            <a:r>
              <a:rPr lang="ko-KR" altLang="en-US" dirty="0" smtClean="0"/>
              <a:t>실행 흐름 내부 들여다 보기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시간에는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이론편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읽기 대상이 되는 타입에 관계없이 일관된 읽기 행위에 대한 인터페이스</a:t>
            </a:r>
            <a:endParaRPr lang="en-US" altLang="ko-KR" dirty="0" smtClean="0"/>
          </a:p>
          <a:p>
            <a:r>
              <a:rPr lang="ko-KR" altLang="en-US" dirty="0" smtClean="0"/>
              <a:t>대표적인 지원 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XML: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매핑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유효성 검증을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에서 독립적으로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API</a:t>
            </a:r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http://www.ksug.org/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3896875"/>
            <a:ext cx="83582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ItemReader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endParaRPr lang="ko-KR" altLang="en-US" sz="1400" dirty="0" smtClean="0">
              <a:latin typeface="Courier New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	Object read()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Exception,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UnexpectedInputException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, 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NoWorkFoundException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ParseException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ko-KR" altLang="en-US" sz="1400" dirty="0" smtClean="0">
              <a:latin typeface="Courier New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mark()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MarkFailedException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ko-KR" altLang="en-US" sz="1400" dirty="0" smtClean="0">
              <a:latin typeface="Courier New"/>
            </a:endParaRPr>
          </a:p>
          <a:p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	void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reset()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throws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ResetFailedException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endParaRPr lang="ko-KR" altLang="en-US" sz="1400" dirty="0" smtClean="0">
              <a:latin typeface="Courier New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 파일을 읽고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파싱하는</a:t>
            </a:r>
            <a:r>
              <a:rPr lang="ko-KR" altLang="en-US" dirty="0" smtClean="0"/>
              <a:t> 기본적인 기능 제공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필수 의존성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Resource, </a:t>
            </a:r>
            <a:r>
              <a:rPr lang="en-US" altLang="ko-KR" dirty="0" err="1" smtClean="0"/>
              <a:t>FieldSetMapper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LineTokenizer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처리 순서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FlatFleItemReader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714752"/>
            <a:ext cx="8237199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처리 흐름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FlatFleItemReader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43932" cy="483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 리뷰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FlatFileItemReader.doRead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FlatFleItemReader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777081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org.springframework.core.io.Resource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Resource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플랫 파일 한 라인 </a:t>
            </a:r>
            <a:r>
              <a:rPr lang="en-US" altLang="ko-KR" dirty="0" smtClean="0">
                <a:sym typeface="Wingdings" pitchFamily="2" charset="2"/>
              </a:rPr>
              <a:t> String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en-US" altLang="ko-KR" dirty="0" smtClean="0">
                <a:sym typeface="Wingdings" pitchFamily="2" charset="2"/>
              </a:rPr>
              <a:t>Hierarchy</a:t>
            </a:r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/>
              <a:t>코드 리뷰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spring batch with chanwook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E3AC4B-2D85-46E9-9880-EDB6A01427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LineReader</a:t>
            </a:r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r>
              <a:rPr lang="en-US" altLang="ko-KR" smtClean="0"/>
              <a:t>http://www.ksug.org/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2143116"/>
            <a:ext cx="296714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714612" y="3429000"/>
            <a:ext cx="6215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ResourceLineReader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implements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LineReader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, </a:t>
            </a:r>
            <a:r>
              <a:rPr lang="en-US" altLang="ko-KR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ItemReader</a:t>
            </a:r>
            <a:r>
              <a:rPr lang="en-US" altLang="ko-KR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{</a:t>
            </a:r>
            <a:endParaRPr lang="en-US" altLang="ko-KR" sz="1400" b="1" dirty="0" smtClean="0">
              <a:solidFill>
                <a:srgbClr val="7F0055"/>
              </a:solidFill>
              <a:latin typeface="Courier New"/>
            </a:endParaRPr>
          </a:p>
          <a:p>
            <a:pPr lvl="1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State {</a:t>
            </a:r>
          </a:p>
          <a:p>
            <a:pPr lvl="2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private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BufferedReader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altLang="ko-KR" sz="1400" b="1" dirty="0" smtClean="0">
                <a:solidFill>
                  <a:srgbClr val="0000C0"/>
                </a:solidFill>
                <a:latin typeface="Courier New"/>
              </a:rPr>
              <a:t>reader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 lvl="2"/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...</a:t>
            </a:r>
          </a:p>
          <a:p>
            <a:pPr lvl="2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String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readLine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 lvl="3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String line = </a:t>
            </a:r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null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;</a:t>
            </a:r>
            <a:endParaRPr lang="ko-KR" altLang="en-US" sz="1400" dirty="0" smtClean="0">
              <a:latin typeface="Courier New"/>
            </a:endParaRPr>
          </a:p>
          <a:p>
            <a:pPr lvl="3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try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 lvl="3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	line = </a:t>
            </a:r>
            <a:r>
              <a:rPr lang="en-US" altLang="ko-KR" sz="1400" b="1" dirty="0" err="1" smtClean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altLang="ko-KR" sz="1400" b="1" dirty="0" err="1" smtClean="0">
                <a:solidFill>
                  <a:srgbClr val="0000C0"/>
                </a:solidFill>
                <a:latin typeface="Courier New"/>
              </a:rPr>
              <a:t>reader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Courier New"/>
              </a:rPr>
              <a:t>.readLine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();</a:t>
            </a:r>
            <a:b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	...</a:t>
            </a:r>
          </a:p>
          <a:p>
            <a:pPr lvl="3"/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3"/>
            <a:r>
              <a:rPr lang="en-US" altLang="ko-KR" sz="1400" b="1" dirty="0" smtClean="0">
                <a:solidFill>
                  <a:srgbClr val="7F0055"/>
                </a:solidFill>
                <a:latin typeface="Courier New"/>
              </a:rPr>
              <a:t>return</a:t>
            </a:r>
            <a:r>
              <a:rPr lang="en-US" altLang="ko-KR" sz="1400" b="1" dirty="0" smtClean="0">
                <a:solidFill>
                  <a:srgbClr val="000000"/>
                </a:solidFill>
                <a:latin typeface="Courier New"/>
              </a:rPr>
              <a:t> line;</a:t>
            </a:r>
          </a:p>
          <a:p>
            <a:pPr lvl="2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찬욱글꼴">
      <a:majorFont>
        <a:latin typeface="Cooper Black"/>
        <a:ea typeface="휴먼둥근헤드라인"/>
        <a:cs typeface=""/>
      </a:majorFont>
      <a:minorFont>
        <a:latin typeface="Bodoni MT Black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540</Words>
  <Application>Microsoft Office PowerPoint</Application>
  <PresentationFormat>화면 슬라이드 쇼(4:3)</PresentationFormat>
  <Paragraphs>213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Spring Batch tutorial</vt:lpstr>
      <vt:lpstr>목차</vt:lpstr>
      <vt:lpstr>이론편</vt:lpstr>
      <vt:lpstr>ItemReader</vt:lpstr>
      <vt:lpstr>FlatFleItemReader</vt:lpstr>
      <vt:lpstr>FlatFleItemReader</vt:lpstr>
      <vt:lpstr>FlatFleItemReader</vt:lpstr>
      <vt:lpstr>Resource</vt:lpstr>
      <vt:lpstr>LineReader</vt:lpstr>
      <vt:lpstr>FieldSet</vt:lpstr>
      <vt:lpstr>FieldSet</vt:lpstr>
      <vt:lpstr>LineTokenizer</vt:lpstr>
      <vt:lpstr>LineTokenizer</vt:lpstr>
      <vt:lpstr>FieldSetMapper</vt:lpstr>
      <vt:lpstr>한눈에 들여보기</vt:lpstr>
      <vt:lpstr>ItemOrientedStep</vt:lpstr>
      <vt:lpstr>SimpleStepFactoryBean</vt:lpstr>
      <vt:lpstr>한눈에 들여보기</vt:lpstr>
      <vt:lpstr>실전편</vt:lpstr>
      <vt:lpstr>Programmatically FlatFileItemReader</vt:lpstr>
      <vt:lpstr>Declaratively FlatFileItemReader</vt:lpstr>
      <vt:lpstr>다음 시간에는?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wook</dc:creator>
  <cp:lastModifiedBy>chanwook</cp:lastModifiedBy>
  <cp:revision>281</cp:revision>
  <dcterms:created xsi:type="dcterms:W3CDTF">2007-06-26T06:37:40Z</dcterms:created>
  <dcterms:modified xsi:type="dcterms:W3CDTF">2016-02-15T00:34:06Z</dcterms:modified>
</cp:coreProperties>
</file>