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7" r:id="rId3"/>
    <p:sldId id="258" r:id="rId4"/>
    <p:sldId id="265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9" r:id="rId15"/>
  </p:sldIdLst>
  <p:sldSz cx="12190413" cy="6859588"/>
  <p:notesSz cx="6858000" cy="9144000"/>
  <p:defaultTextStyle>
    <a:defPPr>
      <a:defRPr lang="ko-KR"/>
    </a:defPPr>
    <a:lvl1pPr marL="0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BF976-7388-4A9F-92C2-55CB7E2D5C2C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8D2EB-A870-461C-8F7D-A59BE4A49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3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주제는 </a:t>
            </a:r>
            <a:r>
              <a:rPr lang="ko-KR" altLang="en-US" dirty="0" err="1"/>
              <a:t>어쩌구고</a:t>
            </a:r>
            <a:r>
              <a:rPr lang="ko-KR" altLang="en-US" dirty="0"/>
              <a:t> 조원은 누구누구입니다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6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920"/>
            <a:ext cx="10361851" cy="14703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703"/>
            <a:ext cx="2742843" cy="58528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703"/>
            <a:ext cx="8025355" cy="58528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73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226547"/>
            <a:ext cx="12190413" cy="3633041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 latinLnBrk="0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4989145"/>
            <a:ext cx="10361851" cy="610961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5510636"/>
            <a:ext cx="8533290" cy="764617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19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3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90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4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8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3"/>
            <a:ext cx="10361851" cy="1362390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8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62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4" y="1535470"/>
            <a:ext cx="5388332" cy="63991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4" y="2175379"/>
            <a:ext cx="5388332" cy="3952203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70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58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521" y="990829"/>
            <a:ext cx="10971373" cy="508118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3568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6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5" y="273114"/>
            <a:ext cx="4010562" cy="116232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80" cy="5854468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5" y="1435436"/>
            <a:ext cx="4010562" cy="4692149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42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7" y="4801714"/>
            <a:ext cx="7314248" cy="56687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7" y="612917"/>
            <a:ext cx="7314248" cy="4115753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7" y="5368584"/>
            <a:ext cx="7314248" cy="805049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35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72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5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88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521" y="990829"/>
            <a:ext cx="10971373" cy="508118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12324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2" y="274706"/>
            <a:ext cx="6704727" cy="711246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11/7/2016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SlideModel.com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8513" y="6357826"/>
            <a:ext cx="761902" cy="36521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>
                <a:solidFill>
                  <a:srgbClr val="FFFFFF"/>
                </a:solidFill>
              </a:rPr>
              <a:pPr/>
              <a:t>‹#›</a:t>
            </a:fld>
            <a:endParaRPr lang="es-UY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79328" y="362223"/>
            <a:ext cx="4114264" cy="533524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77506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Left Clip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02" y="1067047"/>
            <a:ext cx="4191546" cy="762176"/>
          </a:xfrm>
        </p:spPr>
        <p:txBody>
          <a:bodyPr>
            <a:noAutofit/>
          </a:bodyPr>
          <a:lstStyle>
            <a:lvl1pPr>
              <a:defRPr sz="3999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02" y="2057877"/>
            <a:ext cx="4191546" cy="38108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892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5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613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226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58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445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06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167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029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890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4" y="1535469"/>
            <a:ext cx="5388332" cy="63991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4" y="2175379"/>
            <a:ext cx="5388332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115"/>
            <a:ext cx="6814779" cy="585446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4" y="1435435"/>
            <a:ext cx="4010562" cy="4692149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1711"/>
            <a:ext cx="7314248" cy="56687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4100"/>
            </a:lvl1pPr>
            <a:lvl2pPr marL="586130" indent="0">
              <a:buNone/>
              <a:defRPr sz="3600"/>
            </a:lvl2pPr>
            <a:lvl3pPr marL="1172261" indent="0">
              <a:buNone/>
              <a:defRPr sz="3100"/>
            </a:lvl3pPr>
            <a:lvl4pPr marL="1758391" indent="0">
              <a:buNone/>
              <a:defRPr sz="2600"/>
            </a:lvl4pPr>
            <a:lvl5pPr marL="2344522" indent="0">
              <a:buNone/>
              <a:defRPr sz="2600"/>
            </a:lvl5pPr>
            <a:lvl6pPr marL="2930652" indent="0">
              <a:buNone/>
              <a:defRPr sz="2600"/>
            </a:lvl6pPr>
            <a:lvl7pPr marL="3516782" indent="0">
              <a:buNone/>
              <a:defRPr sz="2600"/>
            </a:lvl7pPr>
            <a:lvl8pPr marL="4102913" indent="0">
              <a:buNone/>
              <a:defRPr sz="2600"/>
            </a:lvl8pPr>
            <a:lvl9pPr marL="4689043" indent="0">
              <a:buNone/>
              <a:defRPr sz="26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17226" tIns="58613" rIns="117226" bIns="5861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7" r:id="rId12"/>
  </p:sldLayoutIdLst>
  <p:txStyles>
    <p:titleStyle>
      <a:lvl1pPr algn="ctr" defTabSz="1172261" rtl="0" eaLnBrk="1" latinLnBrk="1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598" indent="-439598" algn="l" defTabSz="1172261" rtl="0" eaLnBrk="1" latinLnBrk="1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2462" indent="-366332" algn="l" defTabSz="1172261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5326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1456" indent="-293065" algn="l" defTabSz="1172261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587" indent="-293065" algn="l" defTabSz="1172261" rtl="0" eaLnBrk="1" latinLnBrk="1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717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84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97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210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13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26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39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52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65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78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91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904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1246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38690"/>
            <a:ext cx="10971373" cy="498889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 latinLnBrk="0"/>
              <a:t>11/7/2016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4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2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0" y="3109758"/>
            <a:ext cx="12190413" cy="377642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0584" y="3875729"/>
            <a:ext cx="6628717" cy="181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US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DATABASE TERM PROJECT</a:t>
            </a:r>
          </a:p>
          <a:p>
            <a:pPr algn="ctr" defTabSz="914126"/>
            <a:endParaRPr lang="en-US" sz="2799" kern="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r>
              <a:rPr lang="en-US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쇼핑몰 데이터베이스</a:t>
            </a:r>
            <a:r>
              <a:rPr lang="en-US" altLang="ko-KR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ctr" defTabSz="914126"/>
            <a:endParaRPr lang="en-US" sz="2799" kern="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35366" y="4983211"/>
            <a:ext cx="42787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ko-KR" sz="2000" cap="all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b089020 </a:t>
            </a:r>
            <a:r>
              <a:rPr lang="ko-KR" altLang="en-US" sz="2000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김찬우</a:t>
            </a:r>
            <a:endParaRPr lang="en-US" altLang="ko-KR" sz="200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ko-KR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b189066 </a:t>
            </a:r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임동수</a:t>
            </a:r>
            <a:endParaRPr lang="en-US" altLang="ko-KR" sz="200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r>
              <a:rPr lang="en-US" altLang="ko-KR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ko-KR" sz="2000" cap="all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B489053 </a:t>
            </a:r>
            <a:r>
              <a:rPr lang="ko-KR" altLang="en-US" sz="2000" cap="all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이유림</a:t>
            </a:r>
            <a:endParaRPr lang="en-US" altLang="ko-KR" sz="200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9. </a:t>
            </a:r>
            <a:r>
              <a:rPr lang="ko-KR" altLang="en-US" sz="2000" dirty="0"/>
              <a:t>각 회원은 자신의 구매이력을 가지고 있으며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구매이력은 </a:t>
            </a:r>
            <a:r>
              <a:rPr lang="ko-KR" altLang="en-US" sz="2000" dirty="0"/>
              <a:t>이력 번호</a:t>
            </a:r>
            <a:r>
              <a:rPr lang="en-US" altLang="ko-KR" sz="2000" dirty="0"/>
              <a:t>(PK), </a:t>
            </a:r>
            <a:r>
              <a:rPr lang="ko-KR" altLang="en-US" sz="2000" dirty="0"/>
              <a:t>회원번호</a:t>
            </a:r>
            <a:r>
              <a:rPr lang="en-US" altLang="ko-KR" sz="2000" dirty="0"/>
              <a:t>(FK), </a:t>
            </a:r>
            <a:r>
              <a:rPr lang="ko-KR" altLang="en-US" sz="2000" dirty="0"/>
              <a:t>상품번호</a:t>
            </a:r>
            <a:r>
              <a:rPr lang="en-US" altLang="ko-KR" sz="2000" dirty="0"/>
              <a:t>(FK), </a:t>
            </a:r>
            <a:r>
              <a:rPr lang="ko-KR" altLang="en-US" sz="2000" dirty="0"/>
              <a:t>상품 이름</a:t>
            </a:r>
            <a:r>
              <a:rPr lang="en-US" altLang="ko-KR" sz="2000" dirty="0"/>
              <a:t>, </a:t>
            </a:r>
            <a:r>
              <a:rPr lang="ko-KR" altLang="en-US" sz="2000" dirty="0"/>
              <a:t>주문 날짜 정보를 저장한다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3620" y="1600572"/>
            <a:ext cx="5022843" cy="305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91490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ER Diagram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140" y="1388427"/>
            <a:ext cx="6102133" cy="489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0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향후 계획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 smtClean="0"/>
              <a:t>PHP</a:t>
            </a:r>
            <a:r>
              <a:rPr kumimoji="1" lang="ko-KR" altLang="en-US" sz="2000" dirty="0" smtClean="0"/>
              <a:t>를 사용하여 웹페이지를 구현</a:t>
            </a:r>
            <a:r>
              <a:rPr kumimoji="1" lang="en-US" altLang="ko-KR" sz="2000" dirty="0" smtClean="0"/>
              <a:t>,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err="1" smtClean="0"/>
              <a:t>Mysql</a:t>
            </a:r>
            <a:r>
              <a:rPr kumimoji="1" lang="en-US" altLang="ko-KR" sz="2000" dirty="0" smtClean="0"/>
              <a:t> DB</a:t>
            </a:r>
            <a:r>
              <a:rPr kumimoji="1" lang="ko-KR" altLang="en-US" sz="2000" dirty="0" smtClean="0"/>
              <a:t>를 연동할 계획</a:t>
            </a:r>
            <a:endParaRPr kumimoji="1" lang="en-US" altLang="ko-KR" sz="2000" dirty="0" smtClean="0"/>
          </a:p>
          <a:p>
            <a:r>
              <a:rPr kumimoji="1" lang="ko-KR" altLang="en-US" sz="2000" dirty="0" smtClean="0"/>
              <a:t>현재 서버는 세팅 완료</a:t>
            </a:r>
            <a:endParaRPr kumimoji="1" lang="en-US" altLang="ko-KR" sz="2000" dirty="0" smtClean="0"/>
          </a:p>
          <a:p>
            <a:endParaRPr kumimoji="1" lang="en-US" altLang="ko-KR" sz="2000" dirty="0" smtClean="0"/>
          </a:p>
          <a:p>
            <a:r>
              <a:rPr kumimoji="1" lang="ko-KR" altLang="en-US" sz="2000" dirty="0" smtClean="0"/>
              <a:t>버전정보</a:t>
            </a:r>
            <a:endParaRPr kumimoji="1" lang="en-US" altLang="ko-KR" sz="2000" dirty="0" smtClean="0"/>
          </a:p>
          <a:p>
            <a:r>
              <a:rPr kumimoji="1" lang="en-US" altLang="ko-KR" sz="2000" dirty="0" smtClean="0"/>
              <a:t>DB : </a:t>
            </a:r>
            <a:r>
              <a:rPr kumimoji="1" lang="en-US" altLang="ko-KR" sz="2000" dirty="0" err="1" smtClean="0"/>
              <a:t>mysql</a:t>
            </a:r>
            <a:r>
              <a:rPr kumimoji="1" lang="en-US" altLang="ko-KR" sz="2000" dirty="0" smtClean="0"/>
              <a:t> 5.5</a:t>
            </a:r>
          </a:p>
          <a:p>
            <a:r>
              <a:rPr kumimoji="1" lang="en-US" altLang="ko-KR" sz="2000" dirty="0" smtClean="0"/>
              <a:t>WEB : </a:t>
            </a:r>
            <a:r>
              <a:rPr kumimoji="1" lang="en-US" altLang="ko-KR" sz="2000" dirty="0" err="1" smtClean="0"/>
              <a:t>nginx</a:t>
            </a:r>
            <a:r>
              <a:rPr kumimoji="1" lang="en-US" altLang="ko-KR" sz="2000" dirty="0" smtClean="0"/>
              <a:t> 1.2.1</a:t>
            </a:r>
          </a:p>
          <a:p>
            <a:r>
              <a:rPr kumimoji="1" lang="en-US" altLang="ko-KR" sz="2000" dirty="0" smtClean="0"/>
              <a:t>PHP : v5.4</a:t>
            </a:r>
          </a:p>
          <a:p>
            <a:endParaRPr kumimoji="1" lang="en-US" altLang="ko-KR" sz="2000" dirty="0" smtClean="0"/>
          </a:p>
          <a:p>
            <a:endParaRPr kumimoji="1"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3629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1" y="2413372"/>
            <a:ext cx="10971372" cy="1436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ko-KR" altLang="en-US" sz="6000" dirty="0" smtClean="0"/>
              <a:t>감사합니다</a:t>
            </a:r>
            <a:endParaRPr kumimoji="1"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492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511568" y="1981678"/>
            <a:ext cx="3519065" cy="3519065"/>
          </a:xfrm>
          <a:prstGeom prst="donut">
            <a:avLst>
              <a:gd name="adj" fmla="val 10687"/>
            </a:avLst>
          </a:prstGeom>
          <a:gradFill>
            <a:gsLst>
              <a:gs pos="16000">
                <a:schemeClr val="bg1">
                  <a:lumMod val="9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02" name="Donut 101"/>
          <p:cNvSpPr/>
          <p:nvPr/>
        </p:nvSpPr>
        <p:spPr>
          <a:xfrm>
            <a:off x="319978" y="1806606"/>
            <a:ext cx="3870972" cy="3870972"/>
          </a:xfrm>
          <a:prstGeom prst="donut">
            <a:avLst>
              <a:gd name="adj" fmla="val 1514"/>
            </a:avLst>
          </a:prstGeom>
          <a:gradFill>
            <a:gsLst>
              <a:gs pos="16000">
                <a:schemeClr val="bg1">
                  <a:lumMod val="8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4113715" y="1464492"/>
            <a:ext cx="7106264" cy="1121650"/>
            <a:chOff x="4113734" y="1462930"/>
            <a:chExt cx="7109040" cy="1122088"/>
          </a:xfrm>
        </p:grpSpPr>
        <p:sp>
          <p:nvSpPr>
            <p:cNvPr id="4" name="Rectangle 3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400" y="1809998"/>
              <a:ext cx="5736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399" dirty="0"/>
                <a:t>요구사항</a:t>
              </a:r>
              <a:endParaRPr lang="en-US" sz="2399" dirty="0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79850" y="3244789"/>
            <a:ext cx="7032084" cy="1128867"/>
            <a:chOff x="4878898" y="3243971"/>
            <a:chExt cx="7033000" cy="1129014"/>
          </a:xfrm>
        </p:grpSpPr>
        <p:sp>
          <p:nvSpPr>
            <p:cNvPr id="19" name="Rectangle 18"/>
            <p:cNvSpPr/>
            <p:nvPr/>
          </p:nvSpPr>
          <p:spPr>
            <a:xfrm>
              <a:off x="5447627" y="3268786"/>
              <a:ext cx="6464271" cy="110419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4398" y="3606965"/>
              <a:ext cx="4496183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399" dirty="0"/>
                <a:t>각 요구사항 분석</a:t>
              </a:r>
              <a:endParaRPr lang="en-US" sz="2399" dirty="0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4878898" y="3243971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98399" y="5014781"/>
            <a:ext cx="7032082" cy="1125487"/>
            <a:chOff x="4097345" y="5014193"/>
            <a:chExt cx="7032998" cy="1125634"/>
          </a:xfrm>
        </p:grpSpPr>
        <p:sp>
          <p:nvSpPr>
            <p:cNvPr id="112" name="Rectangle 111"/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592845" y="5373806"/>
              <a:ext cx="5277737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/>
                <a:t>ER Diagram</a:t>
              </a:r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36" y="2725446"/>
            <a:ext cx="2095130" cy="20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704"/>
            <a:ext cx="10971372" cy="9415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1" y="1331650"/>
            <a:ext cx="10971372" cy="545089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쇼핑몰에는 구매자와 판매자</a:t>
            </a:r>
            <a:r>
              <a:rPr lang="en-US" altLang="ko-KR" sz="2000" dirty="0"/>
              <a:t>, </a:t>
            </a:r>
            <a:r>
              <a:rPr lang="ko-KR" altLang="en-US" sz="2000" dirty="0"/>
              <a:t>상품이 존재한다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각 회원에 대해 회원아이디</a:t>
            </a:r>
            <a:r>
              <a:rPr lang="en-US" altLang="ko-KR" sz="2000" dirty="0"/>
              <a:t>(PK), </a:t>
            </a:r>
            <a:r>
              <a:rPr lang="ko-KR" altLang="en-US" sz="2000" dirty="0"/>
              <a:t>이메일</a:t>
            </a:r>
            <a:r>
              <a:rPr lang="en-US" altLang="ko-KR" sz="2000" dirty="0"/>
              <a:t>, </a:t>
            </a:r>
            <a:r>
              <a:rPr lang="ko-KR" altLang="en-US" sz="2000" dirty="0"/>
              <a:t>비밀번호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회원 이름</a:t>
            </a:r>
            <a:r>
              <a:rPr lang="en-US" altLang="ko-KR" sz="2000" dirty="0"/>
              <a:t>, </a:t>
            </a:r>
            <a:r>
              <a:rPr lang="ko-KR" altLang="en-US" sz="2000" dirty="0"/>
              <a:t>주소</a:t>
            </a:r>
            <a:r>
              <a:rPr lang="en-US" altLang="ko-KR" sz="2000" dirty="0"/>
              <a:t>, </a:t>
            </a:r>
            <a:r>
              <a:rPr lang="ko-KR" altLang="en-US" sz="2000" dirty="0"/>
              <a:t>생년월일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구매 이력</a:t>
            </a:r>
            <a:r>
              <a:rPr lang="en-US" altLang="ko-KR" sz="2000" dirty="0"/>
              <a:t>, </a:t>
            </a:r>
            <a:r>
              <a:rPr lang="ko-KR" altLang="en-US" sz="2000" dirty="0"/>
              <a:t>장바구니</a:t>
            </a:r>
            <a:r>
              <a:rPr lang="en-US" altLang="ko-KR" sz="2000" dirty="0"/>
              <a:t>, </a:t>
            </a:r>
            <a:r>
              <a:rPr lang="ko-KR" altLang="en-US" sz="2000" dirty="0"/>
              <a:t>마일리지의 정보를 저장한다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각 상품에 대해 </a:t>
            </a:r>
            <a:r>
              <a:rPr lang="ko-KR" altLang="en-US" sz="2000" dirty="0" smtClean="0"/>
              <a:t>상품 번호</a:t>
            </a:r>
            <a:r>
              <a:rPr lang="en-US" altLang="ko-KR" sz="2000" dirty="0"/>
              <a:t>(PK), </a:t>
            </a:r>
            <a:r>
              <a:rPr lang="ko-KR" altLang="en-US" sz="2000" dirty="0" smtClean="0"/>
              <a:t>상품 이름</a:t>
            </a:r>
            <a:r>
              <a:rPr lang="en-US" altLang="ko-KR" sz="2000" dirty="0"/>
              <a:t>, </a:t>
            </a:r>
            <a:r>
              <a:rPr lang="ko-KR" altLang="en-US" sz="2000" dirty="0"/>
              <a:t>상품가격</a:t>
            </a:r>
            <a:r>
              <a:rPr lang="en-US" altLang="ko-KR" sz="2000" dirty="0"/>
              <a:t>, </a:t>
            </a:r>
            <a:r>
              <a:rPr lang="ko-KR" altLang="en-US" sz="2000" dirty="0"/>
              <a:t>제조사</a:t>
            </a:r>
            <a:r>
              <a:rPr lang="en-US" altLang="ko-KR" sz="2000" dirty="0"/>
              <a:t>(FK), </a:t>
            </a:r>
            <a:r>
              <a:rPr lang="ko-KR" altLang="en-US" sz="2000" dirty="0"/>
              <a:t>사이즈 번호</a:t>
            </a:r>
            <a:r>
              <a:rPr lang="en-US" altLang="ko-KR" sz="2000" dirty="0"/>
              <a:t>, </a:t>
            </a:r>
            <a:r>
              <a:rPr lang="ko-KR" altLang="en-US" sz="2000" dirty="0"/>
              <a:t>누적판매량의 정보를 저장한다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상품 재고량이 </a:t>
            </a:r>
            <a:r>
              <a:rPr lang="en-US" altLang="ko-KR" sz="2000" dirty="0"/>
              <a:t>0</a:t>
            </a:r>
            <a:r>
              <a:rPr lang="ko-KR" altLang="en-US" sz="2000" dirty="0"/>
              <a:t>이 되면 매진처리하여 장바구니담기</a:t>
            </a:r>
            <a:r>
              <a:rPr lang="en-US" altLang="ko-KR" sz="2000" dirty="0"/>
              <a:t>, </a:t>
            </a:r>
            <a:r>
              <a:rPr lang="ko-KR" altLang="en-US" sz="2000" dirty="0"/>
              <a:t>판매를 할 수 없고 쇼핑몰은 해당 상품을 제조사에 요청하여 보충한다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5. </a:t>
            </a:r>
            <a:r>
              <a:rPr lang="ko-KR" altLang="en-US" sz="2000" dirty="0"/>
              <a:t>쇼핑몰은 상품을 제조사를 통해 공급받으며 각 제조사에 대해 제조사 아이디</a:t>
            </a:r>
            <a:r>
              <a:rPr lang="en-US" altLang="ko-KR" sz="2000" dirty="0"/>
              <a:t>(PK), </a:t>
            </a:r>
            <a:r>
              <a:rPr lang="ko-KR" altLang="en-US" sz="2000" dirty="0"/>
              <a:t>상품 번호</a:t>
            </a:r>
            <a:r>
              <a:rPr lang="en-US" altLang="ko-KR" sz="2000" dirty="0"/>
              <a:t>(FK), </a:t>
            </a:r>
            <a:r>
              <a:rPr lang="ko-KR" altLang="en-US" sz="2000" dirty="0"/>
              <a:t>제조사 전화번호 정보를 저장한다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9931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704"/>
            <a:ext cx="10971372" cy="9415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1" y="1331650"/>
            <a:ext cx="10971372" cy="545089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6. </a:t>
            </a:r>
            <a:r>
              <a:rPr lang="ko-KR" altLang="en-US" sz="2000" dirty="0"/>
              <a:t>각 회원은 여러 상품을 장바구니에 넣을 수 있으며 정보는 로그아웃이 되더라도 저장한다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7. </a:t>
            </a:r>
            <a:r>
              <a:rPr lang="ko-KR" altLang="en-US" sz="2000" dirty="0"/>
              <a:t>회원이 상품을 주문 시 결제 수단과 배송방법을 선택하여 결제를 완료 시 주문이 완료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8. </a:t>
            </a:r>
            <a:r>
              <a:rPr lang="ko-KR" altLang="en-US" sz="2000" dirty="0"/>
              <a:t>주문확인페이지에서 주문번호</a:t>
            </a:r>
            <a:r>
              <a:rPr lang="en-US" altLang="ko-KR" sz="2000" dirty="0"/>
              <a:t>, </a:t>
            </a:r>
            <a:r>
              <a:rPr lang="ko-KR" altLang="en-US" sz="2000" dirty="0"/>
              <a:t>송장번호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주문일시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배송지주소</a:t>
            </a:r>
            <a:r>
              <a:rPr lang="en-US" altLang="ko-KR" sz="2000" dirty="0"/>
              <a:t>, </a:t>
            </a:r>
            <a:r>
              <a:rPr lang="ko-KR" altLang="en-US" sz="2000" dirty="0"/>
              <a:t>구매자 전화번호</a:t>
            </a:r>
            <a:r>
              <a:rPr lang="en-US" altLang="ko-KR" sz="2000" dirty="0"/>
              <a:t>, </a:t>
            </a:r>
            <a:r>
              <a:rPr lang="ko-KR" altLang="en-US" sz="2000" dirty="0"/>
              <a:t>결제수단</a:t>
            </a:r>
            <a:r>
              <a:rPr lang="en-US" altLang="ko-KR" sz="2000" dirty="0"/>
              <a:t>, </a:t>
            </a:r>
            <a:r>
              <a:rPr lang="ko-KR" altLang="en-US" sz="2000" dirty="0"/>
              <a:t>상품정보를 확인 할 수 있도록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9. </a:t>
            </a:r>
            <a:r>
              <a:rPr lang="ko-KR" altLang="en-US" sz="2000" dirty="0"/>
              <a:t>각 회원은 자신의 </a:t>
            </a:r>
            <a:r>
              <a:rPr lang="ko-KR" altLang="en-US" sz="2000" dirty="0" err="1"/>
              <a:t>구매이력을</a:t>
            </a:r>
            <a:r>
              <a:rPr lang="ko-KR" altLang="en-US" sz="2000" dirty="0"/>
              <a:t> 가지고 있으며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구매이력은</a:t>
            </a:r>
            <a:r>
              <a:rPr lang="ko-KR" altLang="en-US" sz="2000" dirty="0"/>
              <a:t> 이력 번호</a:t>
            </a:r>
            <a:r>
              <a:rPr lang="en-US" altLang="ko-KR" sz="2000" dirty="0"/>
              <a:t>(PK), </a:t>
            </a:r>
            <a:r>
              <a:rPr lang="ko-KR" altLang="en-US" sz="2000" dirty="0" err="1"/>
              <a:t>회원번호</a:t>
            </a:r>
            <a:r>
              <a:rPr lang="en-US" altLang="ko-KR" sz="2000" dirty="0"/>
              <a:t>(FK), </a:t>
            </a:r>
            <a:r>
              <a:rPr lang="ko-KR" altLang="en-US" sz="2000" dirty="0" err="1"/>
              <a:t>상품번호</a:t>
            </a:r>
            <a:r>
              <a:rPr lang="en-US" altLang="ko-KR" sz="2000" dirty="0"/>
              <a:t>(FK), </a:t>
            </a:r>
            <a:r>
              <a:rPr lang="ko-KR" altLang="en-US" sz="2000" dirty="0"/>
              <a:t>상품 이름</a:t>
            </a:r>
            <a:r>
              <a:rPr lang="en-US" altLang="ko-KR" sz="2000" dirty="0"/>
              <a:t>, </a:t>
            </a:r>
            <a:r>
              <a:rPr lang="ko-KR" altLang="en-US" sz="2000" dirty="0"/>
              <a:t>주문 날짜 정보를 저장한다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327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6663476" cy="452701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쇼핑몰에는 구매자와 판매자</a:t>
            </a:r>
            <a:r>
              <a:rPr lang="en-US" altLang="ko-KR" sz="2000" dirty="0"/>
              <a:t>, </a:t>
            </a:r>
            <a:r>
              <a:rPr lang="ko-KR" altLang="en-US" sz="2000" dirty="0"/>
              <a:t>상품이 존재한다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각 회원에 대해 </a:t>
            </a:r>
            <a:r>
              <a:rPr lang="ko-KR" altLang="en-US" sz="2000" dirty="0" smtClean="0"/>
              <a:t>회원아이디</a:t>
            </a:r>
            <a:r>
              <a:rPr lang="en-US" altLang="ko-KR" sz="2000" dirty="0" smtClean="0"/>
              <a:t>(PK</a:t>
            </a:r>
            <a:r>
              <a:rPr lang="en-US" altLang="ko-KR" sz="2000" dirty="0"/>
              <a:t>), </a:t>
            </a:r>
            <a:r>
              <a:rPr lang="ko-KR" altLang="en-US" sz="2000" dirty="0"/>
              <a:t>이메일</a:t>
            </a:r>
            <a:r>
              <a:rPr lang="en-US" altLang="ko-KR" sz="2000" dirty="0"/>
              <a:t>, </a:t>
            </a:r>
            <a:r>
              <a:rPr lang="ko-KR" altLang="en-US" sz="2000" dirty="0"/>
              <a:t>비밀번호</a:t>
            </a:r>
            <a:r>
              <a:rPr lang="en-US" altLang="ko-KR" sz="2000" dirty="0"/>
              <a:t>, </a:t>
            </a:r>
            <a:r>
              <a:rPr lang="ko-KR" altLang="en-US" sz="2000" dirty="0"/>
              <a:t>회원이름</a:t>
            </a:r>
            <a:r>
              <a:rPr lang="en-US" altLang="ko-KR" sz="2000" dirty="0"/>
              <a:t>, </a:t>
            </a:r>
            <a:r>
              <a:rPr lang="ko-KR" altLang="en-US" sz="2000" dirty="0"/>
              <a:t>주소</a:t>
            </a:r>
            <a:r>
              <a:rPr lang="en-US" altLang="ko-KR" sz="2000" dirty="0"/>
              <a:t>, </a:t>
            </a:r>
            <a:r>
              <a:rPr lang="ko-KR" altLang="en-US" sz="2000" dirty="0"/>
              <a:t>생년월일</a:t>
            </a:r>
            <a:r>
              <a:rPr lang="en-US" altLang="ko-KR" sz="2000" dirty="0"/>
              <a:t>, </a:t>
            </a:r>
            <a:r>
              <a:rPr lang="ko-KR" altLang="en-US" sz="2000" dirty="0"/>
              <a:t>구매이력</a:t>
            </a:r>
            <a:r>
              <a:rPr lang="en-US" altLang="ko-KR" sz="2000" dirty="0"/>
              <a:t>, </a:t>
            </a:r>
            <a:r>
              <a:rPr lang="ko-KR" altLang="en-US" sz="2000" dirty="0"/>
              <a:t>장바구니</a:t>
            </a:r>
            <a:r>
              <a:rPr lang="en-US" altLang="ko-KR" sz="2000" dirty="0"/>
              <a:t>, </a:t>
            </a:r>
            <a:r>
              <a:rPr lang="ko-KR" altLang="en-US" sz="2000" dirty="0"/>
              <a:t>마일리지의 정보를 저장한다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383" y="1733737"/>
            <a:ext cx="2308195" cy="3854050"/>
          </a:xfrm>
        </p:spPr>
      </p:pic>
    </p:spTree>
    <p:extLst>
      <p:ext uri="{BB962C8B-B14F-4D97-AF65-F5344CB8AC3E}">
        <p14:creationId xmlns:p14="http://schemas.microsoft.com/office/powerpoint/2010/main" val="21507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6550934" cy="452701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각 상품에 대해 상품번호</a:t>
            </a:r>
            <a:r>
              <a:rPr lang="en-US" altLang="ko-KR" sz="2000" dirty="0"/>
              <a:t>(PK), </a:t>
            </a:r>
            <a:r>
              <a:rPr lang="ko-KR" altLang="en-US" sz="2000" dirty="0"/>
              <a:t>상품이름</a:t>
            </a:r>
            <a:r>
              <a:rPr lang="en-US" altLang="ko-KR" sz="2000" dirty="0"/>
              <a:t>, </a:t>
            </a:r>
            <a:r>
              <a:rPr lang="ko-KR" altLang="en-US" sz="2000" dirty="0"/>
              <a:t>상품가격</a:t>
            </a:r>
            <a:r>
              <a:rPr lang="en-US" altLang="ko-KR" sz="2000" dirty="0"/>
              <a:t>, </a:t>
            </a:r>
            <a:r>
              <a:rPr lang="ko-KR" altLang="en-US" sz="2000" dirty="0"/>
              <a:t>제조사</a:t>
            </a:r>
            <a:r>
              <a:rPr lang="en-US" altLang="ko-KR" sz="2000" dirty="0"/>
              <a:t>(FK), </a:t>
            </a:r>
            <a:r>
              <a:rPr lang="ko-KR" altLang="en-US" sz="2000" dirty="0"/>
              <a:t>사이즈</a:t>
            </a:r>
            <a:r>
              <a:rPr lang="en-US" altLang="ko-KR" sz="2000" dirty="0"/>
              <a:t> </a:t>
            </a:r>
            <a:r>
              <a:rPr lang="ko-KR" altLang="en-US" sz="2000" dirty="0"/>
              <a:t>번호</a:t>
            </a:r>
            <a:r>
              <a:rPr lang="en-US" altLang="ko-KR" sz="2000" dirty="0"/>
              <a:t>, </a:t>
            </a:r>
            <a:r>
              <a:rPr lang="ko-KR" altLang="en-US" sz="2000" dirty="0"/>
              <a:t>누적판매량의 정보를 저장한다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4. </a:t>
            </a:r>
            <a:r>
              <a:rPr lang="ko-KR" altLang="en-US" sz="2000" dirty="0"/>
              <a:t>상품 재고량이 </a:t>
            </a:r>
            <a:r>
              <a:rPr lang="en-US" altLang="ko-KR" sz="2000" dirty="0"/>
              <a:t>0</a:t>
            </a:r>
            <a:r>
              <a:rPr lang="ko-KR" altLang="en-US" sz="2000" dirty="0"/>
              <a:t>이 되면 매진처리하여 장바구니담기</a:t>
            </a:r>
            <a:r>
              <a:rPr lang="en-US" altLang="ko-KR" sz="2000" dirty="0"/>
              <a:t>, </a:t>
            </a:r>
            <a:r>
              <a:rPr lang="ko-KR" altLang="en-US" sz="2000" dirty="0"/>
              <a:t>판매를 </a:t>
            </a:r>
            <a:r>
              <a:rPr lang="ko-KR" altLang="en-US" sz="2000" dirty="0" smtClean="0"/>
              <a:t>할 수 </a:t>
            </a:r>
            <a:r>
              <a:rPr lang="ko-KR" altLang="en-US" sz="2000" dirty="0"/>
              <a:t>없고 쇼핑몰은 해당 상품을 제조사에 요청하여 보충한다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31" y="1600572"/>
            <a:ext cx="2213266" cy="2443889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9497" r="9561" b="8721"/>
          <a:stretch/>
        </p:blipFill>
        <p:spPr>
          <a:xfrm>
            <a:off x="8376938" y="4227065"/>
            <a:ext cx="2021305" cy="210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5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쇼핑몰은 상품을 제조사를 통해 공급받으며 각 제조사에 대해 </a:t>
            </a:r>
            <a:r>
              <a:rPr lang="ko-KR" altLang="en-US" sz="2000" dirty="0" smtClean="0"/>
              <a:t>제조사 아이디</a:t>
            </a:r>
            <a:r>
              <a:rPr lang="en-US" altLang="ko-KR" sz="2000" dirty="0" smtClean="0"/>
              <a:t>(PK), </a:t>
            </a:r>
            <a:r>
              <a:rPr lang="ko-KR" altLang="en-US" sz="2000" dirty="0" smtClean="0"/>
              <a:t>상품 번호</a:t>
            </a:r>
            <a:r>
              <a:rPr lang="en-US" altLang="ko-KR" sz="2000" dirty="0" smtClean="0"/>
              <a:t>(FK), </a:t>
            </a:r>
            <a:r>
              <a:rPr lang="ko-KR" altLang="en-US" sz="2000" dirty="0"/>
              <a:t>제조사 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정보를 저장한다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43201" y="1600572"/>
            <a:ext cx="2279245" cy="19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6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각 회원은 여러 상품을 장바구니에 </a:t>
            </a:r>
            <a:r>
              <a:rPr lang="ko-KR" altLang="en-US" sz="2000" dirty="0" smtClean="0"/>
              <a:t>넣을 수 </a:t>
            </a:r>
            <a:r>
              <a:rPr lang="ko-KR" altLang="en-US" sz="2000" dirty="0"/>
              <a:t>있으며 정보는 로그아웃이 되더라도 저장한다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3946"/>
          <a:stretch/>
        </p:blipFill>
        <p:spPr>
          <a:xfrm>
            <a:off x="5993620" y="1600572"/>
            <a:ext cx="4677906" cy="296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7. </a:t>
            </a:r>
            <a:r>
              <a:rPr lang="ko-KR" altLang="en-US" sz="2000" dirty="0"/>
              <a:t>회원이 상품을 </a:t>
            </a:r>
            <a:r>
              <a:rPr lang="ko-KR" altLang="en-US" sz="2000" dirty="0" smtClean="0"/>
              <a:t>주문 시 </a:t>
            </a:r>
            <a:r>
              <a:rPr lang="ko-KR" altLang="en-US" sz="2000" dirty="0" smtClean="0"/>
              <a:t>결제 수단과 </a:t>
            </a:r>
            <a:r>
              <a:rPr lang="ko-KR" altLang="en-US" sz="2000" dirty="0"/>
              <a:t>배송방법을 선택하여 </a:t>
            </a:r>
            <a:r>
              <a:rPr lang="ko-KR" altLang="en-US" sz="2000" dirty="0" smtClean="0"/>
              <a:t>결제를 </a:t>
            </a:r>
            <a:r>
              <a:rPr lang="ko-KR" altLang="en-US" sz="2000" dirty="0" smtClean="0"/>
              <a:t>완료 시 </a:t>
            </a:r>
            <a:r>
              <a:rPr lang="ko-KR" altLang="en-US" sz="2000" dirty="0"/>
              <a:t>주문이 완료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8. </a:t>
            </a:r>
            <a:r>
              <a:rPr lang="ko-KR" altLang="en-US" sz="2000" dirty="0"/>
              <a:t>주문확인페이지에서 주문번호</a:t>
            </a:r>
            <a:r>
              <a:rPr lang="en-US" altLang="ko-KR" sz="2000" dirty="0"/>
              <a:t>, </a:t>
            </a:r>
            <a:r>
              <a:rPr lang="ko-KR" altLang="en-US" sz="2000" dirty="0"/>
              <a:t>송장번호</a:t>
            </a:r>
            <a:r>
              <a:rPr lang="en-US" altLang="ko-KR" sz="2000" dirty="0"/>
              <a:t>, </a:t>
            </a:r>
            <a:r>
              <a:rPr lang="ko-KR" altLang="en-US" sz="2000" dirty="0"/>
              <a:t>주문일시</a:t>
            </a:r>
            <a:r>
              <a:rPr lang="en-US" altLang="ko-KR" sz="2000" dirty="0"/>
              <a:t>, </a:t>
            </a:r>
            <a:r>
              <a:rPr lang="ko-KR" altLang="en-US" sz="2000" dirty="0"/>
              <a:t>배송지주소</a:t>
            </a:r>
            <a:r>
              <a:rPr lang="en-US" altLang="ko-KR" sz="2000" dirty="0"/>
              <a:t>, </a:t>
            </a:r>
            <a:r>
              <a:rPr lang="ko-KR" altLang="en-US" sz="2000" dirty="0"/>
              <a:t>구매자 전화번호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결제수단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상품정보를 </a:t>
            </a:r>
            <a:r>
              <a:rPr lang="ko-KR" altLang="en-US" sz="2000" dirty="0" smtClean="0"/>
              <a:t>확인 할 수 있도록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3620" y="1600572"/>
            <a:ext cx="4940404" cy="32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3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01" id="{E5A861E0-7DC1-493B-8557-2E126CD6ADFD}" vid="{1F6367BD-B352-4C19-B8A3-B08D00025BE6}"/>
    </a:ext>
  </a:extLst>
</a:theme>
</file>

<file path=ppt/theme/theme2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tx2">
                <a:lumMod val="7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18900000" scaled="1"/>
        </a:gradFill>
        <a:ln w="0">
          <a:noFill/>
          <a:prstDash val="solid"/>
          <a:round/>
          <a:headEnd/>
          <a:tailEnd/>
        </a:ln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>
          <a:defRPr sz="2399"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theme01</Template>
  <TotalTime>252</TotalTime>
  <Words>466</Words>
  <Application>Microsoft Office PowerPoint</Application>
  <PresentationFormat>사용자 지정</PresentationFormat>
  <Paragraphs>61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theme01</vt:lpstr>
      <vt:lpstr>7_Office Theme</vt:lpstr>
      <vt:lpstr>PowerPoint 프레젠테이션</vt:lpstr>
      <vt:lpstr>목차</vt:lpstr>
      <vt:lpstr>요구사항</vt:lpstr>
      <vt:lpstr>요구사항</vt:lpstr>
      <vt:lpstr>요구사항 분석</vt:lpstr>
      <vt:lpstr>요구사항 분석</vt:lpstr>
      <vt:lpstr>요구사항 분석</vt:lpstr>
      <vt:lpstr>요구사항 분석</vt:lpstr>
      <vt:lpstr>요구사항 분석</vt:lpstr>
      <vt:lpstr>요구사항 분석</vt:lpstr>
      <vt:lpstr>ER Diagram</vt:lpstr>
      <vt:lpstr>향후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</dc:creator>
  <cp:lastModifiedBy>Windows 사용자</cp:lastModifiedBy>
  <cp:revision>20</cp:revision>
  <dcterms:created xsi:type="dcterms:W3CDTF">2016-11-03T12:33:06Z</dcterms:created>
  <dcterms:modified xsi:type="dcterms:W3CDTF">2016-11-06T17:04:43Z</dcterms:modified>
</cp:coreProperties>
</file>