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44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노루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4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Mono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1-19T15:09:50.478">
    <p:pos x="6000" y="0"/>
    <p:text>저 여기까지 작성했어요
처음에 모델 결과가 안좋아서 결과 좋은 진덕님 뒤로 보내고 할랬는데 마지막으로 돌려본게 결과가 좋아서 다시 제가 한 모델을 뒤로 옮겼습니다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661d28c0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661d28c0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67438ec8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67438ec8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67438ec80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67438ec8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661d28c00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661d28c00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ㅁㄴㅇㄹ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661d28c0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661d28c0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661d28c00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661d28c00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661d28c00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661d28c00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661d28c00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661d28c00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661d28c00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661d28c00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661d28c00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661d28c00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661d28c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661d28c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661d28c00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661d28c00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661d28c00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661d28c00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683dd4fb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683dd4f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661d28c00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661d28c00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661d28c00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661d28c00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661d28c00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661d28c00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661d28c00_5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661d28c00_5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661d28c00_5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661d28c00_5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661d28c00_5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661d28c00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661d28c00_5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661d28c00_5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661d28c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661d28c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661d28c00_5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661d28c00_5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661d28c00_5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661d28c00_5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661d28c00_5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661d28c00_5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661d28c00_5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1661d28c00_5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683dd4fb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683dd4fb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683dd4fb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683dd4f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683dd4f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1683dd4f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683dd4fb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683dd4fb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1661d28c00_5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1661d28c00_5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1661d28c00_5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1661d28c00_5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661d28c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661d28c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661d28c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661d28c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661d28c0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661d28c0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669083b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669083b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661d28c0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661d28c0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661d28c0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661d28c0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30.png"/><Relationship Id="rId5" Type="http://schemas.openxmlformats.org/officeDocument/2006/relationships/image" Target="../media/image38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Relationship Id="rId4" Type="http://schemas.openxmlformats.org/officeDocument/2006/relationships/image" Target="../media/image17.png"/><Relationship Id="rId9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29.png"/><Relationship Id="rId7" Type="http://schemas.openxmlformats.org/officeDocument/2006/relationships/image" Target="../media/image33.png"/><Relationship Id="rId8" Type="http://schemas.openxmlformats.org/officeDocument/2006/relationships/image" Target="../media/image4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.xml"/><Relationship Id="rId4" Type="http://schemas.openxmlformats.org/officeDocument/2006/relationships/image" Target="../media/image28.jpg"/><Relationship Id="rId5" Type="http://schemas.openxmlformats.org/officeDocument/2006/relationships/image" Target="../media/image37.png"/><Relationship Id="rId6" Type="http://schemas.openxmlformats.org/officeDocument/2006/relationships/image" Target="../media/image2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9" Type="http://schemas.openxmlformats.org/officeDocument/2006/relationships/image" Target="../media/image20.jpg"/><Relationship Id="rId5" Type="http://schemas.openxmlformats.org/officeDocument/2006/relationships/image" Target="../media/image14.jpg"/><Relationship Id="rId6" Type="http://schemas.openxmlformats.org/officeDocument/2006/relationships/image" Target="../media/image10.jpg"/><Relationship Id="rId7" Type="http://schemas.openxmlformats.org/officeDocument/2006/relationships/image" Target="../media/image8.jpg"/><Relationship Id="rId8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5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Relationship Id="rId4" Type="http://schemas.openxmlformats.org/officeDocument/2006/relationships/image" Target="../media/image31.png"/><Relationship Id="rId5" Type="http://schemas.openxmlformats.org/officeDocument/2006/relationships/image" Target="../media/image6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png"/><Relationship Id="rId4" Type="http://schemas.openxmlformats.org/officeDocument/2006/relationships/image" Target="../media/image34.png"/><Relationship Id="rId5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Relationship Id="rId4" Type="http://schemas.openxmlformats.org/officeDocument/2006/relationships/image" Target="../media/image51.png"/><Relationship Id="rId5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Relationship Id="rId4" Type="http://schemas.openxmlformats.org/officeDocument/2006/relationships/image" Target="../media/image70.png"/><Relationship Id="rId5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6.png"/><Relationship Id="rId4" Type="http://schemas.openxmlformats.org/officeDocument/2006/relationships/image" Target="../media/image54.png"/><Relationship Id="rId5" Type="http://schemas.openxmlformats.org/officeDocument/2006/relationships/image" Target="../media/image5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2.png"/><Relationship Id="rId4" Type="http://schemas.openxmlformats.org/officeDocument/2006/relationships/image" Target="../media/image59.png"/><Relationship Id="rId5" Type="http://schemas.openxmlformats.org/officeDocument/2006/relationships/image" Target="../media/image5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4.png"/><Relationship Id="rId4" Type="http://schemas.openxmlformats.org/officeDocument/2006/relationships/image" Target="../media/image55.png"/><Relationship Id="rId5" Type="http://schemas.openxmlformats.org/officeDocument/2006/relationships/image" Target="../media/image6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7.png"/><Relationship Id="rId4" Type="http://schemas.openxmlformats.org/officeDocument/2006/relationships/image" Target="../media/image63.png"/><Relationship Id="rId5" Type="http://schemas.openxmlformats.org/officeDocument/2006/relationships/image" Target="../media/image6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6.png"/><Relationship Id="rId4" Type="http://schemas.openxmlformats.org/officeDocument/2006/relationships/image" Target="../media/image60.png"/><Relationship Id="rId5" Type="http://schemas.openxmlformats.org/officeDocument/2006/relationships/image" Target="../media/image6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8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2600" y="471950"/>
            <a:ext cx="72315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400">
                <a:solidFill>
                  <a:srgbClr val="1C4587"/>
                </a:solidFill>
              </a:rPr>
              <a:t>해파리 종 분류</a:t>
            </a:r>
            <a:endParaRPr sz="8400">
              <a:solidFill>
                <a:srgbClr val="1C4587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548450" y="4114800"/>
            <a:ext cx="2618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994300" y="3407975"/>
            <a:ext cx="9570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362300" y="3043675"/>
            <a:ext cx="386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rgbClr val="1155CC"/>
                </a:solidFill>
              </a:rPr>
              <a:t>비키니 시티</a:t>
            </a:r>
            <a:endParaRPr sz="31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361025" y="265325"/>
            <a:ext cx="43278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CNN 모델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25" y="794650"/>
            <a:ext cx="4571975" cy="576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25" y="794650"/>
            <a:ext cx="3609401" cy="30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3700" y="1483575"/>
            <a:ext cx="4780300" cy="237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361025" y="265325"/>
            <a:ext cx="43278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InceptionV3</a:t>
            </a:r>
            <a:r>
              <a:rPr lang="ko" sz="2500">
                <a:solidFill>
                  <a:schemeClr val="dk1"/>
                </a:solidFill>
              </a:rPr>
              <a:t> 모델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633675" y="735700"/>
            <a:ext cx="80352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ko" sz="1800">
                <a:solidFill>
                  <a:schemeClr val="dk1"/>
                </a:solidFill>
              </a:rPr>
              <a:t>구조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사전 학습된 모델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21802784 파라미터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10에포크, 파인 튜닝 후 10 에포크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ko" sz="1800">
                <a:solidFill>
                  <a:schemeClr val="dk1"/>
                </a:solidFill>
              </a:rPr>
              <a:t>결과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25" y="2262325"/>
            <a:ext cx="8839198" cy="269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25" y="2609991"/>
            <a:ext cx="4077029" cy="180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1325" y="2610000"/>
            <a:ext cx="4327799" cy="2494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361025" y="265325"/>
            <a:ext cx="43278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DenseNet</a:t>
            </a:r>
            <a:r>
              <a:rPr lang="ko" sz="2500">
                <a:solidFill>
                  <a:schemeClr val="dk1"/>
                </a:solidFill>
              </a:rPr>
              <a:t> 모델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633675" y="735700"/>
            <a:ext cx="80352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ko" sz="1800">
                <a:solidFill>
                  <a:schemeClr val="dk1"/>
                </a:solidFill>
              </a:rPr>
              <a:t>구조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사전 학습된 모델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7037504 파라미터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20</a:t>
            </a:r>
            <a:r>
              <a:rPr lang="ko" sz="1800">
                <a:solidFill>
                  <a:schemeClr val="dk1"/>
                </a:solidFill>
              </a:rPr>
              <a:t>에포크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ko" sz="1800">
                <a:solidFill>
                  <a:schemeClr val="dk1"/>
                </a:solidFill>
              </a:rPr>
              <a:t>결과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900" y="1957825"/>
            <a:ext cx="66770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62650"/>
            <a:ext cx="4549335" cy="21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9325" y="2462650"/>
            <a:ext cx="3206151" cy="282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MobileNetV3 모델</a:t>
            </a:r>
            <a:endParaRPr sz="2500"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MobileNetV3는 Google에서 개발한 경량화된 딥러닝 모델로, 특히 모바일 및 임베디드 디바이스에서의 효율적인</a:t>
            </a:r>
            <a:r>
              <a:rPr b="1" lang="ko">
                <a:solidFill>
                  <a:schemeClr val="dk1"/>
                </a:solidFill>
              </a:rPr>
              <a:t> 이미지 처리와 분류 작업에 적합하도록 설계된 모델입니다.</a:t>
            </a:r>
            <a:r>
              <a:rPr lang="ko">
                <a:solidFill>
                  <a:schemeClr val="dk1"/>
                </a:solidFill>
              </a:rPr>
              <a:t> MobileNet 시리즈(MobileNetV1, V2, V3)의 최신 버전으로, 이전 버전들보다 성능과 효율성 측면에서 개선된 특징을 가지고 있습니다.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구조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47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증강 시도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4708400" y="3244650"/>
            <a:ext cx="4123800" cy="1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결과가 좋지 않아 다시 증강 시도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00" y="3244650"/>
            <a:ext cx="4217999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6665424" cy="22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33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다시 증강과 파인튜닝 시도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5760975" y="1160250"/>
            <a:ext cx="311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Train과 Validation curve의 차이가 큼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이후 약 8번의 조정을 거쳤지만 유의미한 차이를 보이지 않음.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의미없는 결과들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25" y="1017725"/>
            <a:ext cx="5495925" cy="15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25" y="2610000"/>
            <a:ext cx="5495924" cy="23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1929" y="2609997"/>
            <a:ext cx="1963692" cy="7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1915" y="3731825"/>
            <a:ext cx="2021284" cy="7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0825" y="9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방법을 한번에 추가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013" y="1524825"/>
            <a:ext cx="3172626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500" y="1678250"/>
            <a:ext cx="2229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4350" y="3140800"/>
            <a:ext cx="31345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44350" y="2969350"/>
            <a:ext cx="313452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44354" y="2816950"/>
            <a:ext cx="3134525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3133375" y="3331950"/>
            <a:ext cx="209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ko" sz="1213">
                <a:solidFill>
                  <a:schemeClr val="dk1"/>
                </a:solidFill>
                <a:highlight>
                  <a:schemeClr val="lt1"/>
                </a:highlight>
              </a:rPr>
              <a:t>정규화 추가 후 </a:t>
            </a:r>
            <a:r>
              <a:rPr b="1" lang="ko" sz="1213">
                <a:solidFill>
                  <a:schemeClr val="dk1"/>
                </a:solidFill>
                <a:highlight>
                  <a:schemeClr val="lt1"/>
                </a:highlight>
              </a:rPr>
              <a:t>드롭아웃 비율 변경: 드롭아웃 비율을 0.5에서 0.3으로 낮춰 적정 수준의 정규화를 적용.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5078050" y="3331950"/>
            <a:ext cx="153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ko" sz="1213">
                <a:solidFill>
                  <a:schemeClr val="dk1"/>
                </a:solidFill>
                <a:highlight>
                  <a:schemeClr val="lt1"/>
                </a:highlight>
              </a:rPr>
              <a:t>Early Stopping 조정: patience 값을 3으로 줄여 과적합을 방지.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7114325" y="2037300"/>
            <a:ext cx="190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ko" sz="1213">
                <a:solidFill>
                  <a:schemeClr val="dk1"/>
                </a:solidFill>
              </a:rPr>
              <a:t>Validation Split 추가: 데이터를 학습과 검증으로 나눔.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699500" y="2604025"/>
            <a:ext cx="23229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highlight>
                  <a:schemeClr val="lt1"/>
                </a:highlight>
              </a:rPr>
              <a:t>데이터 증강 강화</a:t>
            </a:r>
            <a:r>
              <a:rPr lang="ko" sz="1100">
                <a:solidFill>
                  <a:schemeClr val="dk1"/>
                </a:solidFill>
                <a:highlight>
                  <a:schemeClr val="lt1"/>
                </a:highlight>
              </a:rPr>
              <a:t>: </a:t>
            </a:r>
            <a:r>
              <a:rPr lang="ko" sz="1100">
                <a:solidFill>
                  <a:srgbClr val="188038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RandomZoom</a:t>
            </a:r>
            <a:r>
              <a:rPr lang="ko" sz="1100">
                <a:solidFill>
                  <a:schemeClr val="dk1"/>
                </a:solidFill>
                <a:highlight>
                  <a:schemeClr val="lt1"/>
                </a:highlight>
              </a:rPr>
              <a:t>과 </a:t>
            </a:r>
            <a:r>
              <a:rPr lang="ko" sz="1100">
                <a:solidFill>
                  <a:srgbClr val="188038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RandomContrast</a:t>
            </a:r>
            <a:r>
              <a:rPr lang="ko" sz="1100">
                <a:solidFill>
                  <a:schemeClr val="dk1"/>
                </a:solidFill>
                <a:highlight>
                  <a:schemeClr val="lt1"/>
                </a:highlight>
              </a:rPr>
              <a:t>를 추가하여 더 다양한 데이터로 모델을 학습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46000" y="574950"/>
            <a:ext cx="1753875" cy="7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5001250" y="1017725"/>
            <a:ext cx="3831000" cy="25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Train Loss와 Validation Loss의 간격이 크지 않다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-&gt; </a:t>
            </a:r>
            <a:r>
              <a:rPr b="1" lang="ko" sz="1500">
                <a:solidFill>
                  <a:schemeClr val="dk1"/>
                </a:solidFill>
              </a:rPr>
              <a:t>과적합의 가능성이 낮다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Accuracy가 점진적으로 증가하며, 두 곡선 사이의 간격이 작고 유사한 추세를 보입니다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-&gt; 모델이 안정적으로 학습하고 있다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17725"/>
            <a:ext cx="4689550" cy="38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8976" y="738666"/>
            <a:ext cx="7089850" cy="3965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141625"/>
            <a:ext cx="85206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+ K-fold </a:t>
            </a:r>
            <a:r>
              <a:rPr lang="ko"/>
              <a:t>교차 검증 + W&amp;B 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25" y="857250"/>
            <a:ext cx="8520600" cy="4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highlight>
                  <a:schemeClr val="lt1"/>
                </a:highlight>
              </a:rPr>
              <a:t>사용된 CNN model 구조</a:t>
            </a:r>
            <a:r>
              <a:rPr lang="ko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25" y="1360600"/>
            <a:ext cx="4505250" cy="36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5182825" y="1187550"/>
            <a:ext cx="3743400" cy="3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ko" sz="1800">
                <a:solidFill>
                  <a:schemeClr val="dk1"/>
                </a:solidFill>
              </a:rPr>
              <a:t>구조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ConV2D: 3층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MaxPooling2D: 3층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Dense: 2층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Parameter: 86,022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활성화함수: relu, softmax</a:t>
            </a:r>
            <a:br>
              <a:rPr lang="ko" sz="1800">
                <a:solidFill>
                  <a:schemeClr val="dk1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013000" y="293250"/>
            <a:ext cx="48174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DATA 살펴보기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230950" y="1428875"/>
            <a:ext cx="10800" cy="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891450"/>
            <a:ext cx="1358925" cy="13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0813" y="2277600"/>
            <a:ext cx="12573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배럴 해파리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150장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875" y="2250375"/>
            <a:ext cx="1358925" cy="13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233314" y="3662925"/>
            <a:ext cx="1375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푸른 해파리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150장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7788" y="891461"/>
            <a:ext cx="1358925" cy="135890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709351" y="2258875"/>
            <a:ext cx="1375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나침반 해파리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150장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9138" y="882950"/>
            <a:ext cx="1358925" cy="13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809575" y="2258875"/>
            <a:ext cx="14781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사자갈기해파리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150장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8062" y="2258874"/>
            <a:ext cx="1358925" cy="135890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6189935" y="3667275"/>
            <a:ext cx="1435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야광원양해파리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150장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25125" y="891463"/>
            <a:ext cx="1375925" cy="13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7625113" y="2258875"/>
            <a:ext cx="1301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물해파리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150장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032425" y="4060425"/>
            <a:ext cx="62202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총 6 클래스 900장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085150" y="3022400"/>
            <a:ext cx="1219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스폰지밥 해파리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157300"/>
            <a:ext cx="85206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+ K-fold 교차 검증 + W&amp;B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865100"/>
            <a:ext cx="85206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K-fold </a:t>
            </a:r>
            <a:r>
              <a:rPr b="1" lang="ko"/>
              <a:t>교차 검증 (K = 5)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00" y="1384175"/>
            <a:ext cx="8611800" cy="35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188750"/>
            <a:ext cx="85206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+ K-fold 교차 검증 + W&amp;B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943750"/>
            <a:ext cx="8520600" cy="3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K-fold </a:t>
            </a:r>
            <a:r>
              <a:rPr b="1" lang="ko" sz="2300"/>
              <a:t>교차 검증</a:t>
            </a:r>
            <a:r>
              <a:rPr lang="ko" sz="2143"/>
              <a:t> </a:t>
            </a:r>
            <a:endParaRPr sz="214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758"/>
              <a:t>평가 사항</a:t>
            </a:r>
            <a:r>
              <a:rPr lang="ko" sz="1758"/>
              <a:t> </a:t>
            </a:r>
            <a:endParaRPr sz="1758"/>
          </a:p>
          <a:p>
            <a:pPr indent="-315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612"/>
              <a:t>fold별 성능 점수</a:t>
            </a:r>
            <a:endParaRPr b="1" sz="1612"/>
          </a:p>
          <a:p>
            <a:pPr indent="-315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612"/>
              <a:t>평균 성능</a:t>
            </a:r>
            <a:endParaRPr sz="1612"/>
          </a:p>
          <a:p>
            <a:pPr indent="-315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 sz="1612"/>
              <a:t>각 fold에서 얻은 성능 점수의 평균값 확인</a:t>
            </a:r>
            <a:endParaRPr sz="1612"/>
          </a:p>
          <a:p>
            <a:pPr indent="-3156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 sz="1612"/>
              <a:t>분류 문제: accuracy, precision, recall, F1-Score 등</a:t>
            </a:r>
            <a:endParaRPr sz="1612"/>
          </a:p>
          <a:p>
            <a:pPr indent="-3156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 sz="1612"/>
              <a:t>회귀 문제: RMSE, MAE, R 제곱 등</a:t>
            </a:r>
            <a:endParaRPr sz="1612"/>
          </a:p>
          <a:p>
            <a:pPr indent="-315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612"/>
              <a:t>성능 분산</a:t>
            </a:r>
            <a:endParaRPr sz="1612"/>
          </a:p>
          <a:p>
            <a:pPr indent="-315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 sz="1612"/>
              <a:t>각 fold의 점수들 간 분산 (또는 표준편차)을 확인</a:t>
            </a:r>
            <a:endParaRPr sz="1612"/>
          </a:p>
          <a:p>
            <a:pPr indent="-315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 sz="1612"/>
              <a:t>분산이 크다면 모델이 데이터에 민감하거나 특정 fold에 과적합되었을 가능성 고려</a:t>
            </a:r>
            <a:endParaRPr sz="1612"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12"/>
          </a:p>
          <a:p>
            <a:pPr indent="-315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612"/>
              <a:t>overfitting 여부</a:t>
            </a:r>
            <a:endParaRPr b="1" sz="1612"/>
          </a:p>
          <a:p>
            <a:pPr indent="-315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612"/>
              <a:t>Train / Validation 성능 차이: 각 fold에서 훈련 데이터 성능과 검증 데이터 성능의 차이 비교</a:t>
            </a:r>
            <a:endParaRPr sz="1612"/>
          </a:p>
          <a:p>
            <a:pPr indent="-315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612"/>
              <a:t>차이가 크다면, 모델이 훈련 데이터에 과적합되었을 가능성 고려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314575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+ K-fold 교차 검증 + W&amp;B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11700" y="1152475"/>
            <a:ext cx="8520600" cy="3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W&amp;B </a:t>
            </a:r>
            <a:r>
              <a:rPr b="1" lang="ko" sz="1900"/>
              <a:t>시각화</a:t>
            </a:r>
            <a:r>
              <a:rPr lang="ko" sz="2850"/>
              <a:t> 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300"/>
              <a:t>평가 사항</a:t>
            </a:r>
            <a:r>
              <a:rPr lang="ko" sz="1900"/>
              <a:t>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ko" sz="1300"/>
              <a:t>Epoch별 로그</a:t>
            </a:r>
            <a:endParaRPr b="1"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" sz="1300"/>
              <a:t>Epoch별 train/validation 손실 및 정확도 확인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ko" sz="1300"/>
              <a:t>fold별 성능</a:t>
            </a:r>
            <a:endParaRPr b="1"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" sz="1300"/>
              <a:t>fold별 검증 정확도 및 평균 성능 확인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ko" sz="1300"/>
              <a:t>Sweep 비교</a:t>
            </a:r>
            <a:endParaRPr b="1"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" sz="1300"/>
              <a:t>여러 하이퍼파라미터 조합 (Run) 간의 성능 비교</a:t>
            </a: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180900"/>
            <a:ext cx="85206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+ K-fold 교차 검증 + W&amp;B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069600"/>
            <a:ext cx="8520600" cy="3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K-fold 교차 검증 + W&amp;B 도구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i="1" lang="ko" sz="1900">
                <a:solidFill>
                  <a:schemeClr val="dk1"/>
                </a:solidFill>
              </a:rPr>
              <a:t>W&amp;B (Weights &amp; Biases)와 K-fold 교차 검증을 함께 사용하는 경우, 각각의 기능을 체계적으로 연결하는 방법은?</a:t>
            </a:r>
            <a:endParaRPr i="1"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i="1" lang="ko" sz="1900">
                <a:solidFill>
                  <a:schemeClr val="dk1"/>
                </a:solidFill>
              </a:rPr>
              <a:t>Run, Sweep, epoch, fold 간의 관계는?</a:t>
            </a:r>
            <a:endParaRPr i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188750"/>
            <a:ext cx="85206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+ K-fold 교차 검증 + W&amp;B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085325"/>
            <a:ext cx="8520600" cy="3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K-fold 교차 검증 + W&amp;B 도구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ko" sz="1300">
                <a:solidFill>
                  <a:schemeClr val="dk1"/>
                </a:solidFill>
              </a:rPr>
              <a:t>W&amp;B Sweep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>
                <a:solidFill>
                  <a:schemeClr val="dk1"/>
                </a:solidFill>
              </a:rPr>
              <a:t>하이퍼파라미터 탐색의 자동화된 과정 - 여러 하이퍼파라미터 조합 탐색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>
                <a:solidFill>
                  <a:schemeClr val="dk1"/>
                </a:solidFill>
              </a:rPr>
              <a:t>여러 Run을 생성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ko" sz="1300">
                <a:solidFill>
                  <a:schemeClr val="dk1"/>
                </a:solidFill>
              </a:rPr>
              <a:t>각 Run에서는 서로 다른 하이퍼파라미터를 사용하여 모델 학습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ko" sz="1300">
                <a:solidFill>
                  <a:schemeClr val="dk1"/>
                </a:solidFill>
              </a:rPr>
              <a:t>각 Run에서 독립적으로 K-fold 검증 수행</a:t>
            </a:r>
            <a:endParaRPr sz="1300">
              <a:solidFill>
                <a:schemeClr val="dk1"/>
              </a:solidFill>
            </a:endParaRPr>
          </a:p>
          <a:p>
            <a:pPr indent="-3111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Sweep의 각 Run에서 K개의 fold를 학습하고 평가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ko" sz="1300">
                <a:solidFill>
                  <a:schemeClr val="dk1"/>
                </a:solidFill>
              </a:rPr>
              <a:t>W&amp;B Run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>
                <a:solidFill>
                  <a:schemeClr val="dk1"/>
                </a:solidFill>
              </a:rPr>
              <a:t>wandb.init()으로 시작되는 하나의 실행 단위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>
                <a:solidFill>
                  <a:schemeClr val="dk1"/>
                </a:solidFill>
              </a:rPr>
              <a:t>Run 하나는 모델 학습 중 한 번의 전체 실험 실행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>
                <a:solidFill>
                  <a:schemeClr val="dk1"/>
                </a:solidFill>
              </a:rPr>
              <a:t>하나의 Run 안에 K-fold 교차 검증의 여러 fold에 대한 결과 기록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204475"/>
            <a:ext cx="85206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+ K-fold 교차 검증 + W&amp;B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08925"/>
            <a:ext cx="8520600" cy="3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K-fold 교차 검증 + W&amp;B 도구</a:t>
            </a:r>
            <a:endParaRPr b="1">
              <a:solidFill>
                <a:schemeClr val="dk1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300">
                <a:solidFill>
                  <a:schemeClr val="dk1"/>
                </a:solidFill>
              </a:rPr>
              <a:t>Fold</a:t>
            </a:r>
            <a:endParaRPr b="1" sz="1300">
              <a:solidFill>
                <a:schemeClr val="dk1"/>
              </a:solidFill>
            </a:endParaRPr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300">
                <a:solidFill>
                  <a:schemeClr val="dk1"/>
                </a:solidFill>
              </a:rPr>
              <a:t>K-fold 교차 검증에서 데이터를 나눈 각각의 학습/검증 집합</a:t>
            </a:r>
            <a:endParaRPr sz="1300">
              <a:solidFill>
                <a:schemeClr val="dk1"/>
              </a:solidFill>
            </a:endParaRPr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300">
                <a:solidFill>
                  <a:schemeClr val="dk1"/>
                </a:solidFill>
              </a:rPr>
              <a:t>데이터를 K개의 fold로 나누고 K번 반복하여 각 fold를 검증 세트로 사용</a:t>
            </a:r>
            <a:endParaRPr sz="1300">
              <a:solidFill>
                <a:schemeClr val="dk1"/>
              </a:solidFill>
            </a:endParaRPr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300">
                <a:solidFill>
                  <a:schemeClr val="dk1"/>
                </a:solidFill>
              </a:rPr>
              <a:t>각 fold마다 독립적인 모델 학습 및 평가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300">
                <a:solidFill>
                  <a:schemeClr val="dk1"/>
                </a:solidFill>
              </a:rPr>
              <a:t>Epoch</a:t>
            </a:r>
            <a:endParaRPr b="1" sz="1300">
              <a:solidFill>
                <a:schemeClr val="dk1"/>
              </a:solidFill>
            </a:endParaRPr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300">
                <a:solidFill>
                  <a:schemeClr val="dk1"/>
                </a:solidFill>
              </a:rPr>
              <a:t>데이터셋 전체를 한 번 학습한 단위</a:t>
            </a:r>
            <a:endParaRPr sz="1300">
              <a:solidFill>
                <a:schemeClr val="dk1"/>
              </a:solidFill>
            </a:endParaRPr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300">
                <a:solidFill>
                  <a:schemeClr val="dk1"/>
                </a:solidFill>
              </a:rPr>
              <a:t>각 fold에서 여러 epoch 동안 학습</a:t>
            </a:r>
            <a:endParaRPr sz="1300">
              <a:solidFill>
                <a:schemeClr val="dk1"/>
              </a:solidFill>
            </a:endParaRPr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300">
                <a:solidFill>
                  <a:schemeClr val="dk1"/>
                </a:solidFill>
              </a:rPr>
              <a:t>fold 별로 epoch 수 동일</a:t>
            </a:r>
            <a:endParaRPr sz="1300">
              <a:solidFill>
                <a:schemeClr val="dk1"/>
              </a:solidFill>
            </a:endParaRPr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300">
                <a:solidFill>
                  <a:schemeClr val="dk1"/>
                </a:solidFill>
              </a:rPr>
              <a:t>W&amp;B Run 별로는 epoch 수 매번 자동 설정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204475"/>
            <a:ext cx="85206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+ K-fold 교차 검증 + W&amp;B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810050"/>
            <a:ext cx="8630700" cy="4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K-fold 교차 검증 + W&amp;B 도구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작동 흐름 </a:t>
            </a:r>
            <a:endParaRPr b="1" sz="130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ko" sz="1250">
                <a:solidFill>
                  <a:schemeClr val="dk1"/>
                </a:solidFill>
              </a:rPr>
              <a:t>Sweep 생성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ko" sz="1250">
                <a:solidFill>
                  <a:schemeClr val="dk1"/>
                </a:solidFill>
              </a:rPr>
              <a:t>Run 실행 - 하나의 Run은 K-fold 교차 검증 포함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ko" sz="1250">
                <a:solidFill>
                  <a:schemeClr val="dk1"/>
                </a:solidFill>
              </a:rPr>
              <a:t>K-fold 교차 검증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</a:pPr>
            <a:r>
              <a:rPr lang="ko" sz="1250">
                <a:solidFill>
                  <a:schemeClr val="dk1"/>
                </a:solidFill>
              </a:rPr>
              <a:t>각 fold에서 학습 데이터로 학습하고 검증 데이터로 평가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</a:pPr>
            <a:r>
              <a:rPr lang="ko" sz="1250">
                <a:solidFill>
                  <a:schemeClr val="dk1"/>
                </a:solidFill>
              </a:rPr>
              <a:t>epoch별 결과 기록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ko" sz="1250">
                <a:solidFill>
                  <a:schemeClr val="dk1"/>
                </a:solidFill>
              </a:rPr>
              <a:t>Epoch 로그 기록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</a:pPr>
            <a:r>
              <a:rPr lang="ko" sz="1250">
                <a:solidFill>
                  <a:schemeClr val="dk1"/>
                </a:solidFill>
              </a:rPr>
              <a:t>각 fold 내의 epoch마다 train/validation 손실, 정확도 등의 로그 기록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</a:pPr>
            <a:r>
              <a:rPr lang="ko" sz="1250">
                <a:solidFill>
                  <a:schemeClr val="dk1"/>
                </a:solidFill>
              </a:rPr>
              <a:t>W&amp;B에서 fold별, epoch별 결과 시각화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ko" sz="1250">
                <a:solidFill>
                  <a:schemeClr val="dk1"/>
                </a:solidFill>
              </a:rPr>
              <a:t>종합 결과 저장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</a:pPr>
            <a:r>
              <a:rPr lang="ko" sz="1250">
                <a:solidFill>
                  <a:schemeClr val="dk1"/>
                </a:solidFill>
              </a:rPr>
              <a:t>모든 fold에 대한 평균 성능 (예: 평균 정확도)을 Run의 주요 결과로 기록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</a:pPr>
            <a:r>
              <a:rPr lang="ko" sz="1250">
                <a:solidFill>
                  <a:schemeClr val="dk1"/>
                </a:solidFill>
              </a:rPr>
              <a:t>Sweep을 통해 여러 Run의 결과 비교</a:t>
            </a:r>
            <a:endParaRPr sz="12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11700" y="180900"/>
            <a:ext cx="85206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+ K-fold 교차 검증 + W&amp;B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776475"/>
            <a:ext cx="8520600" cy="4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3500"/>
            <a:ext cx="4414975" cy="34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76475"/>
            <a:ext cx="8488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6675" y="1321725"/>
            <a:ext cx="4073900" cy="35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311700" y="204475"/>
            <a:ext cx="85206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+ K-fold 교차 검증 + W&amp;B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817925"/>
            <a:ext cx="85206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817925"/>
            <a:ext cx="8465274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39225"/>
            <a:ext cx="4171176" cy="3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2875" y="1439225"/>
            <a:ext cx="4349425" cy="34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311700" y="204475"/>
            <a:ext cx="85206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+ K-fold 교차 검증 + W&amp;B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311700" y="786475"/>
            <a:ext cx="8520600" cy="4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3500"/>
            <a:ext cx="4163301" cy="3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000" y="1352725"/>
            <a:ext cx="4357300" cy="35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1" y="786475"/>
            <a:ext cx="8488876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385875" y="370975"/>
            <a:ext cx="3218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문제 접근 하기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82400" y="798150"/>
            <a:ext cx="7666200" cy="3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 sz="1800">
                <a:solidFill>
                  <a:schemeClr val="dk1"/>
                </a:solidFill>
              </a:rPr>
              <a:t>종 분류 문제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" sz="1800">
                <a:solidFill>
                  <a:schemeClr val="dk1"/>
                </a:solidFill>
              </a:rPr>
              <a:t>이미지 데이터를 다루기에 기본적으로 CNN 모델 선택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 sz="1800">
                <a:solidFill>
                  <a:schemeClr val="dk1"/>
                </a:solidFill>
              </a:rPr>
              <a:t>제한된 데이터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" sz="1800">
                <a:solidFill>
                  <a:schemeClr val="dk1"/>
                </a:solidFill>
              </a:rPr>
              <a:t>사전 학습된 모델을 이용하는 방법 고려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 sz="1800">
                <a:solidFill>
                  <a:schemeClr val="dk1"/>
                </a:solidFill>
              </a:rPr>
              <a:t>클래스 간 데이터 불균형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" sz="1800">
                <a:solidFill>
                  <a:schemeClr val="dk1"/>
                </a:solidFill>
              </a:rPr>
              <a:t>데이터 증강, 정규화 및 표준화,  클래스 간 가중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311700" y="204475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+ K-fold 교차 검증 + W&amp;B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311700" y="817925"/>
            <a:ext cx="85206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817925"/>
            <a:ext cx="848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90050"/>
            <a:ext cx="4260326" cy="35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75" y="1303700"/>
            <a:ext cx="4260325" cy="36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311700" y="220200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+ K-fold 교차 검증 + W&amp;B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810000"/>
            <a:ext cx="8520600" cy="41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5850"/>
            <a:ext cx="4092524" cy="32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225" y="1541475"/>
            <a:ext cx="4428075" cy="33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810000"/>
            <a:ext cx="8480999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311700" y="196625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+ K-fold 교차 검증 + W&amp;B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4"/>
          <p:cNvSpPr txBox="1"/>
          <p:nvPr>
            <p:ph idx="1" type="body"/>
          </p:nvPr>
        </p:nvSpPr>
        <p:spPr>
          <a:xfrm>
            <a:off x="311700" y="817925"/>
            <a:ext cx="8520600" cy="4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17925"/>
            <a:ext cx="84731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23500"/>
            <a:ext cx="4336325" cy="35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025" y="1363775"/>
            <a:ext cx="4223326" cy="36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title"/>
          </p:nvPr>
        </p:nvSpPr>
        <p:spPr>
          <a:xfrm>
            <a:off x="311700" y="220200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+ K-fold 교차 검증 + W&amp;B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1700" y="810000"/>
            <a:ext cx="8520600" cy="4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4975"/>
            <a:ext cx="4226226" cy="34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925" y="1419325"/>
            <a:ext cx="4294375" cy="34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810000"/>
            <a:ext cx="8465276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220200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+ K-fold 교차 검증 + W&amp;B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311700" y="810000"/>
            <a:ext cx="8520600" cy="4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9225"/>
            <a:ext cx="4108250" cy="34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150" y="1413100"/>
            <a:ext cx="4365151" cy="34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1" y="810000"/>
            <a:ext cx="848887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title"/>
          </p:nvPr>
        </p:nvSpPr>
        <p:spPr>
          <a:xfrm>
            <a:off x="311700" y="220200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+ K-fold 교차 검증 + W&amp;B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7"/>
          <p:cNvSpPr txBox="1"/>
          <p:nvPr>
            <p:ph idx="1" type="body"/>
          </p:nvPr>
        </p:nvSpPr>
        <p:spPr>
          <a:xfrm>
            <a:off x="311700" y="810000"/>
            <a:ext cx="8520600" cy="4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6325"/>
            <a:ext cx="4352051" cy="353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750" y="1350200"/>
            <a:ext cx="4168550" cy="35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810000"/>
            <a:ext cx="8488874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311700" y="220200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+ K-fold 교차 검증 + W&amp;B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311700" y="810000"/>
            <a:ext cx="8520600" cy="4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4975"/>
            <a:ext cx="4359925" cy="34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625" y="1368450"/>
            <a:ext cx="4160674" cy="35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810000"/>
            <a:ext cx="84810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/>
          <p:nvPr>
            <p:ph type="title"/>
          </p:nvPr>
        </p:nvSpPr>
        <p:spPr>
          <a:xfrm>
            <a:off x="311700" y="220200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+ K-fold 교차 검증 + W&amp;B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9"/>
          <p:cNvSpPr txBox="1"/>
          <p:nvPr>
            <p:ph idx="1" type="body"/>
          </p:nvPr>
        </p:nvSpPr>
        <p:spPr>
          <a:xfrm>
            <a:off x="311700" y="920175"/>
            <a:ext cx="8520600" cy="3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여기서 실행된 모델은 epoch 수를 조절하여 성능이 많이 향상되었음</a:t>
            </a:r>
            <a:endParaRPr sz="1300"/>
          </a:p>
          <a:p>
            <a:pPr indent="-3111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ko" sz="1300"/>
              <a:t>소규모의 데이터셋이지만, Early Stopping을 사용하므로, Sweep의 config에서 epoch 수의 범위를 50-100으로 설정하였음 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학습 데이터와 검증 데이터의 정확도 차이가 낮아 보이는 경우, 해당 폴드가 early stopped되었기 때문 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평균 정확도와 평균 표준 편차를 고려했을 때, 3번째 Run이 가장 바람직하게 학습함 (87.11%, 2.88%) 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반면에, 6번째 Run (30.44%, 17.78%)과 10번째 Run (41.33%, 25.45%)은 early stopped되어 학습이 부진했음 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이들 Run의 폴드를 분석하여 성능이 저하된 데이터 패턴을 특정해 보고 이를 개선하기 위한 데이터 전처리나 특징을 보강 희망 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1. 2. 3. 9번째 Run을 제외하고, 분산이 높게 책정된 Run에서는 데이터 증대 등을 통해 과적합을 방지할 필요 있음 </a:t>
            </a:r>
            <a:endParaRPr sz="1300"/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120"/>
              <a:t>회고</a:t>
            </a:r>
            <a:endParaRPr sz="3120"/>
          </a:p>
        </p:txBody>
      </p:sp>
      <p:sp>
        <p:nvSpPr>
          <p:cNvPr id="357" name="Google Shape;35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김지혜 : W&amp;B Run과 K-fold의 fold를 연결하기 위해 고심해 본 것이 기억에 남는다.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안진덕 : 진작에 비전 트랜스포머 쓸걸!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박단영 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조규원 : 그냥 보면 쉬운데 할땐 왜이렇게 시간이 빨리 가는지 모르겠다. 편하게 생각하고 쭉쭉쭉 하려했는데 매 순간 오류로 막히고 LMS 억까당해서 힘들었다.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신상호 :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311725" y="312900"/>
            <a:ext cx="8520600" cy="24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감사합니다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373475" y="381850"/>
            <a:ext cx="18813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CNN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13250" y="1114650"/>
            <a:ext cx="77643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CNN의 선택 이유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지역적 패턴 학습 및 계층 구조 추출에 적합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종 분류 문제는 이미지 분석 문제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종은 패턴(무늬 모양, 크기, 생체 기관 모습 등)으로 분류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계산 비용이 적음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361025" y="265325"/>
            <a:ext cx="43278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사전 학습된 CNN 모델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44875" y="756025"/>
            <a:ext cx="75792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ko" sz="1800">
                <a:solidFill>
                  <a:schemeClr val="dk1"/>
                </a:solidFill>
              </a:rPr>
              <a:t>InceptionV3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다양한 커널 크기 병렬 적용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여러 스케일의 특징 학습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병렬 구조로 작은 세부 사항부터 큰 패턴까지 학습 가능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종의 다양한 크기와 형태 차이를 다루기 적합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ko" sz="1800">
                <a:solidFill>
                  <a:schemeClr val="dk1"/>
                </a:solidFill>
              </a:rPr>
              <a:t>MobileNet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경량화된 아키텍처로 깊이별 분리 합성곱 사용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리소스가 제한된 환경에서 실시간 종 분류 가능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효율적이고 빠름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ko" sz="1800">
                <a:solidFill>
                  <a:schemeClr val="dk1"/>
                </a:solidFill>
              </a:rPr>
              <a:t>DenseNet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레이어 간 모든 연결을 밀도 있게 구성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모든 레이어가 이전 레이어의 출력 공유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종 분류에서 섬세한 특징을 효과적으로 학습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361025" y="265325"/>
            <a:ext cx="43278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DATA 처리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710400" y="994025"/>
            <a:ext cx="75792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ko" sz="1800">
                <a:solidFill>
                  <a:schemeClr val="dk1"/>
                </a:solidFill>
              </a:rPr>
              <a:t>이미지 증강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반전, 회전, 뒤집기 등으로 이미지 증강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850" y="1944625"/>
            <a:ext cx="2930275" cy="1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00" y="3531325"/>
            <a:ext cx="7841590" cy="1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361025" y="265325"/>
            <a:ext cx="43278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DATA 처리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710400" y="994025"/>
            <a:ext cx="75792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ko" sz="1800">
                <a:solidFill>
                  <a:schemeClr val="dk1"/>
                </a:solidFill>
              </a:rPr>
              <a:t>이미지 증강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반전, 회전, 뒤집기 등으로 이미지 증강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850" y="1944625"/>
            <a:ext cx="2930275" cy="1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00" y="3531325"/>
            <a:ext cx="7841590" cy="1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361025" y="265325"/>
            <a:ext cx="43278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평가 지표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710400" y="994025"/>
            <a:ext cx="75792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ko" sz="1800">
                <a:solidFill>
                  <a:schemeClr val="dk1"/>
                </a:solidFill>
              </a:rPr>
              <a:t>주요 평가 지표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Confusion Matrix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F-1 Score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Accuracy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ko" sz="1800">
                <a:solidFill>
                  <a:schemeClr val="dk1"/>
                </a:solidFill>
              </a:rPr>
              <a:t>보조 평가 지표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Precision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Recall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361025" y="265325"/>
            <a:ext cx="43278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CNN 모델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885500" y="1080150"/>
            <a:ext cx="42585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ko" sz="1800">
                <a:solidFill>
                  <a:schemeClr val="dk1"/>
                </a:solidFill>
              </a:rPr>
              <a:t>구조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ConV2D: 3층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MaxPooling2D: 2층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Dense: 3층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Parameter: 25718150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ko" sz="1800">
                <a:solidFill>
                  <a:schemeClr val="dk1"/>
                </a:solidFill>
              </a:rPr>
              <a:t>활성화함수: relu, softmax</a:t>
            </a:r>
            <a:br>
              <a:rPr lang="ko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00" y="922900"/>
            <a:ext cx="4129199" cy="40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