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notesMasterIdLst>
    <p:notesMasterId r:id="rId18"/>
  </p:notesMasterIdLst>
  <p:sldIdLst>
    <p:sldId id="256" r:id="rId2"/>
    <p:sldId id="268" r:id="rId3"/>
    <p:sldId id="260" r:id="rId4"/>
    <p:sldId id="269" r:id="rId5"/>
    <p:sldId id="261" r:id="rId6"/>
    <p:sldId id="270" r:id="rId7"/>
    <p:sldId id="262" r:id="rId8"/>
    <p:sldId id="271" r:id="rId9"/>
    <p:sldId id="272" r:id="rId10"/>
    <p:sldId id="273" r:id="rId11"/>
    <p:sldId id="263" r:id="rId12"/>
    <p:sldId id="274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AE8BE-9164-524C-8AF5-840EC5048AD8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0D344-B356-FB4A-8E59-3BE5E1F45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2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0D344-B356-FB4A-8E59-3BE5E1F45D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1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3F90-2BAA-784E-90F1-7F7E5D189701}" type="datetimeFigureOut">
              <a:rPr lang="en-US" smtClean="0"/>
              <a:t>6/27/18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389-DA2B-6147-ACE8-690B01F3186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3F90-2BAA-784E-90F1-7F7E5D189701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389-DA2B-6147-ACE8-690B01F31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3F90-2BAA-784E-90F1-7F7E5D189701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389-DA2B-6147-ACE8-690B01F31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3F90-2BAA-784E-90F1-7F7E5D189701}" type="datetimeFigureOut">
              <a:rPr lang="en-US" smtClean="0"/>
              <a:t>6/27/18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389-DA2B-6147-ACE8-690B01F31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3F90-2BAA-784E-90F1-7F7E5D189701}" type="datetimeFigureOut">
              <a:rPr lang="en-US" smtClean="0"/>
              <a:t>6/27/18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389-DA2B-6147-ACE8-690B01F3186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3F90-2BAA-784E-90F1-7F7E5D189701}" type="datetimeFigureOut">
              <a:rPr lang="en-US" smtClean="0"/>
              <a:t>6/27/18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389-DA2B-6147-ACE8-690B01F31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3F90-2BAA-784E-90F1-7F7E5D189701}" type="datetimeFigureOut">
              <a:rPr lang="en-US" smtClean="0"/>
              <a:t>6/27/18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389-DA2B-6147-ACE8-690B01F3186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3F90-2BAA-784E-90F1-7F7E5D189701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389-DA2B-6147-ACE8-690B01F31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3F90-2BAA-784E-90F1-7F7E5D189701}" type="datetimeFigureOut">
              <a:rPr lang="en-US" smtClean="0"/>
              <a:t>6/27/18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389-DA2B-6147-ACE8-690B01F31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3F90-2BAA-784E-90F1-7F7E5D189701}" type="datetimeFigureOut">
              <a:rPr lang="en-US" smtClean="0"/>
              <a:t>6/27/18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389-DA2B-6147-ACE8-690B01F31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ADF3F90-2BAA-784E-90F1-7F7E5D189701}" type="datetimeFigureOut">
              <a:rPr lang="en-US" smtClean="0"/>
              <a:t>6/27/18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389-DA2B-6147-ACE8-690B01F31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ADF3F90-2BAA-784E-90F1-7F7E5D189701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5FCB389-DA2B-6147-ACE8-690B01F3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1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Food Delivery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Implementation of the a contract net protocol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8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2887"/>
            <a:ext cx="7729728" cy="1188720"/>
          </a:xfrm>
        </p:spPr>
        <p:txBody>
          <a:bodyPr/>
          <a:lstStyle/>
          <a:p>
            <a:r>
              <a:rPr lang="en-US" dirty="0" smtClean="0"/>
              <a:t>Optimizing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3" y="2254540"/>
            <a:ext cx="8199272" cy="3493507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8865220" y="2254540"/>
            <a:ext cx="624468" cy="34935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89688" y="2823252"/>
            <a:ext cx="28807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reduce number of requests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broker has knowledge of the restaurants, so filters out  those which cannot reach the goal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reduces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6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2888"/>
            <a:ext cx="7729728" cy="1188720"/>
          </a:xfrm>
        </p:spPr>
        <p:txBody>
          <a:bodyPr/>
          <a:lstStyle/>
          <a:p>
            <a:r>
              <a:rPr lang="en-US" dirty="0" smtClean="0"/>
              <a:t>Handling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9883" y="1984918"/>
            <a:ext cx="7830981" cy="3755110"/>
          </a:xfrm>
        </p:spPr>
        <p:txBody>
          <a:bodyPr/>
          <a:lstStyle/>
          <a:p>
            <a:r>
              <a:rPr lang="en-US" dirty="0" smtClean="0"/>
              <a:t> Consecutive requests (delay between one and another)</a:t>
            </a:r>
          </a:p>
          <a:p>
            <a:pPr lvl="1"/>
            <a:r>
              <a:rPr lang="en-US" dirty="0" smtClean="0"/>
              <a:t>restaurant and delivery boys can deal with only one request at the time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-&gt; so a delay between messages to the broker was added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 Requirements for cost and rating not found</a:t>
            </a:r>
          </a:p>
          <a:p>
            <a:pPr lvl="1"/>
            <a:r>
              <a:rPr lang="en-US" dirty="0" smtClean="0"/>
              <a:t>client gets the closest </a:t>
            </a:r>
          </a:p>
          <a:p>
            <a:pPr marL="457200" lvl="1" indent="0">
              <a:buNone/>
            </a:pPr>
            <a:r>
              <a:rPr lang="en-US" dirty="0" smtClean="0"/>
              <a:t>to what he required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31" y="3878624"/>
            <a:ext cx="5697112" cy="219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4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9840"/>
            <a:ext cx="7729728" cy="1188720"/>
          </a:xfrm>
        </p:spPr>
        <p:txBody>
          <a:bodyPr/>
          <a:lstStyle/>
          <a:p>
            <a:r>
              <a:rPr lang="en-US" dirty="0" smtClean="0"/>
              <a:t>Example 1 </a:t>
            </a:r>
            <a:r>
              <a:rPr lang="mr-IN" dirty="0" smtClean="0"/>
              <a:t>–</a:t>
            </a:r>
            <a:r>
              <a:rPr lang="en-US" dirty="0" smtClean="0"/>
              <a:t> one request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82" y="2463500"/>
            <a:ext cx="5115358" cy="1956531"/>
          </a:xfrm>
        </p:spPr>
      </p:pic>
      <p:sp>
        <p:nvSpPr>
          <p:cNvPr id="5" name="TextBox 4"/>
          <p:cNvSpPr txBox="1"/>
          <p:nvPr/>
        </p:nvSpPr>
        <p:spPr>
          <a:xfrm>
            <a:off x="390882" y="2094168"/>
            <a:ext cx="303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Setting </a:t>
            </a:r>
            <a:r>
              <a:rPr lang="en-US" smtClean="0"/>
              <a:t>the Environment Agent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341" y="2463500"/>
            <a:ext cx="5606826" cy="29496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82341" y="2069080"/>
            <a:ext cx="285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Setting the </a:t>
            </a:r>
            <a:r>
              <a:rPr lang="en-US" smtClean="0"/>
              <a:t>Restaurant Agent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82" y="5224971"/>
            <a:ext cx="5115358" cy="9605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0882" y="4855639"/>
            <a:ext cx="189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Setting the Broker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341" y="5913273"/>
            <a:ext cx="5422601" cy="3189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82341" y="5503700"/>
            <a:ext cx="518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Sending message </a:t>
            </a:r>
            <a:r>
              <a:rPr lang="en-US" smtClean="0"/>
              <a:t>to Environment about client request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09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6" y="693686"/>
            <a:ext cx="10058400" cy="658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6" y="1470837"/>
            <a:ext cx="10058400" cy="652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6" y="2676867"/>
            <a:ext cx="40640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767" y="2790842"/>
            <a:ext cx="4025900" cy="1193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6" y="4932997"/>
            <a:ext cx="10058400" cy="3285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5236" y="364185"/>
            <a:ext cx="330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 starts the contract net protocol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5236" y="2307535"/>
            <a:ext cx="3997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 r1 calculating number of steps (winner)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55767" y="2307535"/>
            <a:ext cx="3815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 r2 calculating number of steps (loser)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6" y="5624871"/>
            <a:ext cx="5842000" cy="444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05236" y="4557640"/>
            <a:ext cx="255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 gives the goal to winner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5236" y="5239019"/>
            <a:ext cx="155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 goal achieved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6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51736"/>
            <a:ext cx="7729728" cy="1188720"/>
          </a:xfrm>
        </p:spPr>
        <p:txBody>
          <a:bodyPr/>
          <a:lstStyle/>
          <a:p>
            <a:r>
              <a:rPr lang="en-US" dirty="0" smtClean="0"/>
              <a:t>Example 2 - Multiple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0" y="1857375"/>
            <a:ext cx="8420100" cy="47577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served (c1 pizza 2 1)</a:t>
            </a:r>
          </a:p>
          <a:p>
            <a:pPr lvl="1"/>
            <a:r>
              <a:rPr lang="en-US" dirty="0" smtClean="0"/>
              <a:t>same as before,  additionally a broadcast message to change every agent’s beliefs, for each action taken. Needed to update position of Delivery Boy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consecutively  served (c2 sushi 2 2)</a:t>
            </a:r>
          </a:p>
          <a:p>
            <a:pPr lvl="1"/>
            <a:r>
              <a:rPr lang="en-US" dirty="0" smtClean="0"/>
              <a:t>this time only r3 is asked to provide its cost, </a:t>
            </a:r>
          </a:p>
          <a:p>
            <a:pPr marL="228600" lvl="1" indent="0">
              <a:buNone/>
            </a:pPr>
            <a:r>
              <a:rPr lang="en-US" dirty="0" smtClean="0"/>
              <a:t>    as he is the only one serving sushi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3455193"/>
            <a:ext cx="8648700" cy="1562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293" y="5242274"/>
            <a:ext cx="3758057" cy="161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2887"/>
            <a:ext cx="7729728" cy="1188720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Sleep time between requests to the broker:</a:t>
            </a:r>
          </a:p>
          <a:p>
            <a:pPr lvl="1"/>
            <a:r>
              <a:rPr lang="en-US" dirty="0" smtClean="0"/>
              <a:t>restaurants can handle one request at a time</a:t>
            </a:r>
          </a:p>
          <a:p>
            <a:pPr lvl="1"/>
            <a:r>
              <a:rPr lang="en-US" dirty="0" smtClean="0"/>
              <a:t>beliefs might change</a:t>
            </a:r>
          </a:p>
          <a:p>
            <a:endParaRPr lang="en-US" dirty="0"/>
          </a:p>
          <a:p>
            <a:r>
              <a:rPr lang="en-US" dirty="0" smtClean="0"/>
              <a:t>System can handle one request at the time</a:t>
            </a:r>
          </a:p>
        </p:txBody>
      </p:sp>
    </p:spTree>
    <p:extLst>
      <p:ext uri="{BB962C8B-B14F-4D97-AF65-F5344CB8AC3E}">
        <p14:creationId xmlns:p14="http://schemas.microsoft.com/office/powerpoint/2010/main" val="14611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74039"/>
            <a:ext cx="7729728" cy="118872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ClrTx/>
            </a:pPr>
            <a:r>
              <a:rPr lang="en-US" dirty="0" smtClean="0"/>
              <a:t>Introduce more requirements to ensure picking the best choice:</a:t>
            </a:r>
          </a:p>
          <a:p>
            <a:pPr lvl="1">
              <a:spcBef>
                <a:spcPts val="0"/>
              </a:spcBef>
              <a:buClrTx/>
            </a:pPr>
            <a:r>
              <a:rPr lang="en-US" dirty="0" smtClean="0"/>
              <a:t>previously ordered</a:t>
            </a:r>
          </a:p>
          <a:p>
            <a:pPr lvl="1">
              <a:spcBef>
                <a:spcPts val="0"/>
              </a:spcBef>
              <a:buClrTx/>
            </a:pPr>
            <a:endParaRPr lang="en-US" dirty="0" smtClean="0"/>
          </a:p>
          <a:p>
            <a:pPr>
              <a:spcBef>
                <a:spcPts val="0"/>
              </a:spcBef>
              <a:buClrTx/>
            </a:pPr>
            <a:endParaRPr lang="en-US" dirty="0" smtClean="0"/>
          </a:p>
          <a:p>
            <a:pPr>
              <a:spcBef>
                <a:spcPts val="0"/>
              </a:spcBef>
              <a:buClrTx/>
            </a:pPr>
            <a:r>
              <a:rPr lang="en-US" dirty="0" smtClean="0"/>
              <a:t>Extending the domain to have more control over the environment:</a:t>
            </a:r>
          </a:p>
          <a:p>
            <a:pPr lvl="1">
              <a:spcBef>
                <a:spcPts val="0"/>
              </a:spcBef>
              <a:buClrTx/>
            </a:pPr>
            <a:r>
              <a:rPr lang="en-US" dirty="0" smtClean="0"/>
              <a:t>to handle more request</a:t>
            </a:r>
          </a:p>
          <a:p>
            <a:pPr marL="228600" lvl="1" indent="0">
              <a:spcBef>
                <a:spcPts val="0"/>
              </a:spcBef>
              <a:buClr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9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2887"/>
            <a:ext cx="7729728" cy="1188720"/>
          </a:xfrm>
        </p:spPr>
        <p:txBody>
          <a:bodyPr/>
          <a:lstStyle/>
          <a:p>
            <a:r>
              <a:rPr lang="en-US" dirty="0" smtClean="0"/>
              <a:t>Goal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5" y="2074128"/>
            <a:ext cx="7949927" cy="3665900"/>
          </a:xfrm>
        </p:spPr>
        <p:txBody>
          <a:bodyPr>
            <a:normAutofit/>
          </a:bodyPr>
          <a:lstStyle/>
          <a:p>
            <a:r>
              <a:rPr lang="en-US" dirty="0" smtClean="0"/>
              <a:t>Implement an autonomous food delivery system</a:t>
            </a:r>
          </a:p>
          <a:p>
            <a:pPr lvl="1"/>
            <a:r>
              <a:rPr lang="en-US" dirty="0" smtClean="0"/>
              <a:t>Restaurant, Clients, Delivery </a:t>
            </a:r>
            <a:r>
              <a:rPr lang="en-US" dirty="0" smtClean="0"/>
              <a:t>Boys, Broker</a:t>
            </a:r>
            <a:endParaRPr lang="en-US" dirty="0" smtClean="0"/>
          </a:p>
          <a:p>
            <a:pPr lvl="1"/>
            <a:r>
              <a:rPr lang="en-US" dirty="0" smtClean="0"/>
              <a:t>Contract net protocol</a:t>
            </a:r>
          </a:p>
          <a:p>
            <a:pPr lvl="2"/>
            <a:r>
              <a:rPr lang="en-US" dirty="0" smtClean="0"/>
              <a:t>Request -&gt; bids -&gt; </a:t>
            </a:r>
            <a:r>
              <a:rPr lang="en-US" dirty="0" smtClean="0"/>
              <a:t>winner</a:t>
            </a:r>
          </a:p>
          <a:p>
            <a:endParaRPr lang="en-US" dirty="0"/>
          </a:p>
          <a:p>
            <a:r>
              <a:rPr lang="en-US" dirty="0" smtClean="0"/>
              <a:t>Combine the </a:t>
            </a:r>
            <a:r>
              <a:rPr lang="en-US" dirty="0" err="1" smtClean="0"/>
              <a:t>Pddl</a:t>
            </a:r>
            <a:r>
              <a:rPr lang="en-US" dirty="0" smtClean="0"/>
              <a:t> language and a </a:t>
            </a:r>
            <a:r>
              <a:rPr lang="en-US" dirty="0" err="1" smtClean="0"/>
              <a:t>MultiAgent</a:t>
            </a:r>
            <a:r>
              <a:rPr lang="en-US" dirty="0" smtClean="0"/>
              <a:t> System framework </a:t>
            </a:r>
          </a:p>
          <a:p>
            <a:pPr lvl="1"/>
            <a:r>
              <a:rPr lang="en-US" dirty="0" err="1" smtClean="0"/>
              <a:t>Pddl</a:t>
            </a:r>
            <a:r>
              <a:rPr lang="en-US" dirty="0" smtClean="0"/>
              <a:t> (Planning </a:t>
            </a:r>
            <a:r>
              <a:rPr lang="en-US" dirty="0"/>
              <a:t>Domain Definition </a:t>
            </a:r>
            <a:r>
              <a:rPr lang="en-US" dirty="0" smtClean="0"/>
              <a:t>Language): standard </a:t>
            </a:r>
            <a:r>
              <a:rPr lang="en-US" dirty="0"/>
              <a:t>language for planning tasks</a:t>
            </a:r>
            <a:endParaRPr lang="en-US" dirty="0" smtClean="0"/>
          </a:p>
          <a:p>
            <a:pPr lvl="1"/>
            <a:r>
              <a:rPr lang="en-US" dirty="0" err="1" smtClean="0"/>
              <a:t>MultiAgent</a:t>
            </a:r>
            <a:r>
              <a:rPr lang="en-US" dirty="0" smtClean="0"/>
              <a:t> System: set of agent, which interact in an environment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5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985" y="462887"/>
            <a:ext cx="7729728" cy="1188720"/>
          </a:xfrm>
        </p:spPr>
        <p:txBody>
          <a:bodyPr/>
          <a:lstStyle/>
          <a:p>
            <a:r>
              <a:rPr lang="en-US" dirty="0" smtClean="0"/>
              <a:t>Implementation: Domain in </a:t>
            </a:r>
            <a:r>
              <a:rPr lang="en-US" dirty="0" err="1" smtClean="0"/>
              <a:t>Pddl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48922" cy="45528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Predicates: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restaurant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waiting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has-food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ready-at-food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(me/not-me)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sz="1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delivery boy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with food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free	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at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51871" y="1865310"/>
            <a:ext cx="46705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food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client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served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sz="1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location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next-to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999249" y="28185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448354" y="205097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r1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pizza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84849" y="522755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r3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sushi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544426" y="3732929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r2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pizza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Smiley Face 9"/>
          <p:cNvSpPr/>
          <p:nvPr/>
        </p:nvSpPr>
        <p:spPr>
          <a:xfrm>
            <a:off x="9334500" y="3014071"/>
            <a:ext cx="322456" cy="32861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415044" y="555768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Straight Arrow Connector 12"/>
          <p:cNvCxnSpPr>
            <a:stCxn id="9" idx="0"/>
            <a:endCxn id="7" idx="3"/>
          </p:cNvCxnSpPr>
          <p:nvPr/>
        </p:nvCxnSpPr>
        <p:spPr>
          <a:xfrm flipH="1" flipV="1">
            <a:off x="10362754" y="2508175"/>
            <a:ext cx="638872" cy="12247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9" idx="2"/>
          </p:cNvCxnSpPr>
          <p:nvPr/>
        </p:nvCxnSpPr>
        <p:spPr>
          <a:xfrm flipV="1">
            <a:off x="10872244" y="4647329"/>
            <a:ext cx="129382" cy="9103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1"/>
            <a:endCxn id="6" idx="7"/>
          </p:cNvCxnSpPr>
          <p:nvPr/>
        </p:nvCxnSpPr>
        <p:spPr>
          <a:xfrm flipH="1">
            <a:off x="7779738" y="2508175"/>
            <a:ext cx="1668616" cy="4442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8" idx="0"/>
          </p:cNvCxnSpPr>
          <p:nvPr/>
        </p:nvCxnSpPr>
        <p:spPr>
          <a:xfrm flipH="1">
            <a:off x="6542049" y="3599018"/>
            <a:ext cx="591111" cy="1628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306806" y="34043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195" y="418282"/>
            <a:ext cx="7729728" cy="1188720"/>
          </a:xfrm>
        </p:spPr>
        <p:txBody>
          <a:bodyPr/>
          <a:lstStyle/>
          <a:p>
            <a:r>
              <a:rPr lang="en-US" dirty="0" smtClean="0"/>
              <a:t>Implementation: Domain in </a:t>
            </a:r>
            <a:r>
              <a:rPr lang="en-US" dirty="0" err="1" smtClean="0"/>
              <a:t>Pddl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2000" dirty="0" smtClean="0"/>
              <a:t>Actions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790112"/>
              </p:ext>
            </p:extLst>
          </p:nvPr>
        </p:nvGraphicFramePr>
        <p:xfrm>
          <a:off x="978519" y="2274849"/>
          <a:ext cx="10234961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117"/>
                <a:gridCol w="4137103"/>
                <a:gridCol w="2129882"/>
                <a:gridCol w="1906859"/>
              </a:tblGrid>
              <a:tr h="3386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Precondition</a:t>
                      </a:r>
                      <a:r>
                        <a:rPr lang="en-US" baseline="0" dirty="0" smtClean="0"/>
                        <a:t>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 list</a:t>
                      </a:r>
                      <a:endParaRPr lang="en-US" dirty="0"/>
                    </a:p>
                  </a:txBody>
                  <a:tcPr/>
                </a:tc>
              </a:tr>
              <a:tr h="5926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prepare-food(r,</a:t>
                      </a:r>
                      <a:r>
                        <a:rPr lang="en-US" baseline="0" dirty="0" smtClean="0"/>
                        <a:t> 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restaurant(r),</a:t>
                      </a:r>
                      <a:r>
                        <a:rPr lang="en-US" baseline="0" dirty="0" smtClean="0"/>
                        <a:t> food(f), me(r), waiting(r), has-food(r, 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waiting(r),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ready-at-food(r, f)</a:t>
                      </a:r>
                      <a:endParaRPr lang="en-US" dirty="0"/>
                    </a:p>
                  </a:txBody>
                  <a:tcPr/>
                </a:tc>
              </a:tr>
              <a:tr h="1100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go-to(b, dep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dest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delivery_boy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(b), location (</a:t>
                      </a:r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(</a:t>
                      </a:r>
                      <a:r>
                        <a:rPr lang="en-US" sz="180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(</a:t>
                      </a:r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dep,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b),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next_to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dep,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(</a:t>
                      </a:r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dep,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(</a:t>
                      </a:r>
                      <a:r>
                        <a:rPr lang="en-US" sz="180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8676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pickup-food(b, f,</a:t>
                      </a:r>
                      <a:r>
                        <a:rPr lang="en-US" baseline="0" dirty="0" smtClean="0"/>
                        <a:t> 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delivery_boy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(b), food (f),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restaurant (r),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(r, b), free (b),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ready_at_food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(r, f)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 (b),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ready_at_food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(r, 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waiting(r),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with-food(b, f)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8676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deliver-food(b, f,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delivery_boy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(b), food (f), client (c),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(free ?b), at (c, b),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with_food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(b, f)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with_food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(b, 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free (b),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served (c, f)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53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56076"/>
            <a:ext cx="7729728" cy="1188720"/>
          </a:xfrm>
        </p:spPr>
        <p:txBody>
          <a:bodyPr/>
          <a:lstStyle/>
          <a:p>
            <a:r>
              <a:rPr lang="en-US" dirty="0" smtClean="0"/>
              <a:t>Implementation: Domain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Clauses -&gt; Predicates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583" y="2423273"/>
            <a:ext cx="8976833" cy="25382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07582" y="5834432"/>
            <a:ext cx="22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name as in </a:t>
            </a:r>
            <a:r>
              <a:rPr lang="en-US" dirty="0" err="1" smtClean="0"/>
              <a:t>Pddl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215161" y="4638908"/>
            <a:ext cx="602166" cy="1115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27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34" y="2207940"/>
            <a:ext cx="9349065" cy="3869803"/>
          </a:xfrm>
          <a:prstGeom prst="rect">
            <a:avLst/>
          </a:prstGeom>
        </p:spPr>
      </p:pic>
      <p:sp>
        <p:nvSpPr>
          <p:cNvPr id="10" name="Left Brace 9"/>
          <p:cNvSpPr/>
          <p:nvPr/>
        </p:nvSpPr>
        <p:spPr>
          <a:xfrm rot="5400000">
            <a:off x="8067906" y="228600"/>
            <a:ext cx="635621" cy="45943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56762" y="1838608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1563640" y="2883683"/>
            <a:ext cx="499336" cy="13983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7017" y="3398210"/>
            <a:ext cx="147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preconditions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>
            <a:off x="1513766" y="4651401"/>
            <a:ext cx="549210" cy="10468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7300" y="4990171"/>
            <a:ext cx="81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effects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223701" y="465222"/>
            <a:ext cx="7729728" cy="1188720"/>
          </a:xfrm>
        </p:spPr>
        <p:txBody>
          <a:bodyPr/>
          <a:lstStyle/>
          <a:p>
            <a:r>
              <a:rPr lang="en-US" dirty="0" smtClean="0"/>
              <a:t>Implementation: Domain in Java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750741" y="1828493"/>
            <a:ext cx="7729728" cy="3101983"/>
          </a:xfrm>
        </p:spPr>
        <p:txBody>
          <a:bodyPr/>
          <a:lstStyle/>
          <a:p>
            <a:r>
              <a:rPr lang="en-US" dirty="0" smtClean="0"/>
              <a:t>Actions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750741" y="18399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1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76460"/>
            <a:ext cx="7729728" cy="1188720"/>
          </a:xfrm>
        </p:spPr>
        <p:txBody>
          <a:bodyPr/>
          <a:lstStyle/>
          <a:p>
            <a:r>
              <a:rPr lang="en-US" dirty="0" smtClean="0"/>
              <a:t>Implementation: Contract 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434" y="1809216"/>
            <a:ext cx="10584366" cy="4232809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RequestPddlCost_msg</a:t>
            </a:r>
            <a:r>
              <a:rPr lang="en-US" dirty="0" smtClean="0"/>
              <a:t>/</a:t>
            </a:r>
            <a:r>
              <a:rPr lang="en-US" dirty="0" err="1" smtClean="0"/>
              <a:t>RequestPddlCost_intention</a:t>
            </a:r>
            <a:r>
              <a:rPr lang="en-US" dirty="0" smtClean="0"/>
              <a:t> (broker)</a:t>
            </a:r>
            <a:r>
              <a:rPr lang="en-US" dirty="0"/>
              <a:t>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5" y="2591875"/>
            <a:ext cx="5979612" cy="2817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369" y="5026931"/>
            <a:ext cx="5031678" cy="1293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368" y="2585782"/>
            <a:ext cx="5031678" cy="2117763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11" idx="0"/>
          </p:cNvCxnSpPr>
          <p:nvPr/>
        </p:nvCxnSpPr>
        <p:spPr>
          <a:xfrm flipH="1" flipV="1">
            <a:off x="1706916" y="4099192"/>
            <a:ext cx="7763" cy="145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7880" y="5553530"/>
            <a:ext cx="307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 the goal to the restaurant,</a:t>
            </a:r>
          </a:p>
          <a:p>
            <a:r>
              <a:rPr lang="en-US" dirty="0" smtClean="0"/>
              <a:t> so he can calculate its cost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6" idx="0"/>
          </p:cNvCxnSpPr>
          <p:nvPr/>
        </p:nvCxnSpPr>
        <p:spPr>
          <a:xfrm flipH="1" flipV="1">
            <a:off x="7504771" y="5876696"/>
            <a:ext cx="451258" cy="51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6393586"/>
            <a:ext cx="372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 the goal the be actually executed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5" idx="1"/>
          </p:cNvCxnSpPr>
          <p:nvPr/>
        </p:nvCxnSpPr>
        <p:spPr>
          <a:xfrm flipH="1">
            <a:off x="8586444" y="2724062"/>
            <a:ext cx="1012358" cy="87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598802" y="2262397"/>
            <a:ext cx="2547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response of each</a:t>
            </a:r>
          </a:p>
          <a:p>
            <a:r>
              <a:rPr lang="en-US" dirty="0" smtClean="0"/>
              <a:t>restaurant, selecting the </a:t>
            </a:r>
          </a:p>
          <a:p>
            <a:r>
              <a:rPr lang="en-US" dirty="0" smtClean="0"/>
              <a:t>best one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2887"/>
            <a:ext cx="7729728" cy="1188720"/>
          </a:xfrm>
        </p:spPr>
        <p:txBody>
          <a:bodyPr/>
          <a:lstStyle/>
          <a:p>
            <a:r>
              <a:rPr lang="en-US" dirty="0" smtClean="0"/>
              <a:t>Implementation: Contract 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385" y="1980123"/>
            <a:ext cx="7986479" cy="4041536"/>
          </a:xfrm>
        </p:spPr>
        <p:txBody>
          <a:bodyPr/>
          <a:lstStyle/>
          <a:p>
            <a:r>
              <a:rPr lang="en-US" dirty="0" err="1" smtClean="0"/>
              <a:t>CalculateCost_goal</a:t>
            </a:r>
            <a:r>
              <a:rPr lang="en-US" dirty="0" smtClean="0"/>
              <a:t>/</a:t>
            </a:r>
            <a:r>
              <a:rPr lang="en-US" dirty="0" err="1" smtClean="0"/>
              <a:t>CalculateCost_intention</a:t>
            </a:r>
            <a:r>
              <a:rPr lang="en-US" dirty="0" smtClean="0"/>
              <a:t> (restaurants)</a:t>
            </a:r>
          </a:p>
          <a:p>
            <a:pPr lvl="1"/>
            <a:r>
              <a:rPr lang="en-US" dirty="0" err="1" smtClean="0"/>
              <a:t>ReachPddlGoal</a:t>
            </a:r>
            <a:r>
              <a:rPr lang="en-US" dirty="0" smtClean="0"/>
              <a:t> without executing the plan. Gets number of steps (assumption: that is the cost of time)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385" y="3171207"/>
            <a:ext cx="7281127" cy="31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5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45237"/>
            <a:ext cx="7729728" cy="1188720"/>
          </a:xfrm>
        </p:spPr>
        <p:txBody>
          <a:bodyPr/>
          <a:lstStyle/>
          <a:p>
            <a:r>
              <a:rPr lang="en-US" dirty="0" smtClean="0"/>
              <a:t>Implementation: Contract 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568" y="2074127"/>
            <a:ext cx="9127276" cy="3590693"/>
          </a:xfrm>
        </p:spPr>
        <p:txBody>
          <a:bodyPr/>
          <a:lstStyle/>
          <a:p>
            <a:r>
              <a:rPr lang="en-US" dirty="0" err="1" smtClean="0"/>
              <a:t>ReachPddlGoal_goal</a:t>
            </a:r>
            <a:r>
              <a:rPr lang="en-US" dirty="0" smtClean="0"/>
              <a:t>/</a:t>
            </a:r>
            <a:r>
              <a:rPr lang="en-US" dirty="0" err="1" smtClean="0"/>
              <a:t>ReachPddlGoal_intention</a:t>
            </a:r>
            <a:r>
              <a:rPr lang="en-US" dirty="0" smtClean="0"/>
              <a:t> (restaurants)</a:t>
            </a:r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CalculateCost</a:t>
            </a:r>
            <a:r>
              <a:rPr lang="en-US" dirty="0" smtClean="0"/>
              <a:t>, additionally has a call to execute the plan </a:t>
            </a:r>
          </a:p>
          <a:p>
            <a:pPr marL="3657600" lvl="8" indent="0">
              <a:buNone/>
            </a:pPr>
            <a:r>
              <a:rPr lang="en-US" dirty="0" smtClean="0"/>
              <a:t>			</a:t>
            </a:r>
          </a:p>
          <a:p>
            <a:pPr marL="3657600" lvl="8" indent="0">
              <a:buNone/>
            </a:pPr>
            <a:r>
              <a:rPr lang="en-US" dirty="0"/>
              <a:t>	</a:t>
            </a:r>
            <a:r>
              <a:rPr lang="en-US" dirty="0" smtClean="0"/>
              <a:t>	execute the plan on the world</a:t>
            </a:r>
          </a:p>
          <a:p>
            <a:pPr marL="3657600" lvl="8" indent="0">
              <a:buNone/>
            </a:pPr>
            <a:r>
              <a:rPr lang="en-US" dirty="0"/>
              <a:t>	</a:t>
            </a:r>
            <a:r>
              <a:rPr lang="en-US" dirty="0" smtClean="0"/>
              <a:t>	changing the environment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8"/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68" y="3479800"/>
            <a:ext cx="4419600" cy="10922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4" idx="3"/>
          </p:cNvCxnSpPr>
          <p:nvPr/>
        </p:nvCxnSpPr>
        <p:spPr>
          <a:xfrm flipH="1">
            <a:off x="5752168" y="3657600"/>
            <a:ext cx="1016622" cy="36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00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5010</TotalTime>
  <Words>618</Words>
  <Application>Microsoft Macintosh PowerPoint</Application>
  <PresentationFormat>Widescreen</PresentationFormat>
  <Paragraphs>149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Gill Sans MT</vt:lpstr>
      <vt:lpstr>Mangal</vt:lpstr>
      <vt:lpstr>Arial</vt:lpstr>
      <vt:lpstr>Parcel</vt:lpstr>
      <vt:lpstr>Food Delivery System</vt:lpstr>
      <vt:lpstr>Goal </vt:lpstr>
      <vt:lpstr>Implementation: Domain in Pddl</vt:lpstr>
      <vt:lpstr>Implementation: Domain in Pddl</vt:lpstr>
      <vt:lpstr>Implementation: Domain in Java</vt:lpstr>
      <vt:lpstr>Implementation: Domain in Java</vt:lpstr>
      <vt:lpstr>Implementation: Contract Net</vt:lpstr>
      <vt:lpstr>Implementation: Contract Net</vt:lpstr>
      <vt:lpstr>Implementation: Contract Net</vt:lpstr>
      <vt:lpstr>Optimizing Efficiency</vt:lpstr>
      <vt:lpstr>Handling Conflict</vt:lpstr>
      <vt:lpstr>Example 1 – one request</vt:lpstr>
      <vt:lpstr>PowerPoint Presentation</vt:lpstr>
      <vt:lpstr>Example 2 - Multiple Requests</vt:lpstr>
      <vt:lpstr>Limitations</vt:lpstr>
      <vt:lpstr>Conclusion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Delivery System</dc:title>
  <dc:creator>Microsoft Office User</dc:creator>
  <cp:lastModifiedBy>Microsoft Office User</cp:lastModifiedBy>
  <cp:revision>28</cp:revision>
  <dcterms:created xsi:type="dcterms:W3CDTF">2018-06-22T08:11:19Z</dcterms:created>
  <dcterms:modified xsi:type="dcterms:W3CDTF">2018-06-27T20:49:09Z</dcterms:modified>
</cp:coreProperties>
</file>